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Roboto-bold.fntdata"/><Relationship Id="rId10" Type="http://schemas.openxmlformats.org/officeDocument/2006/relationships/slide" Target="slides/slide5.xml"/><Relationship Id="rId21" Type="http://schemas.openxmlformats.org/officeDocument/2006/relationships/font" Target="fonts/Roboto-regular.fntdata"/><Relationship Id="rId13" Type="http://schemas.openxmlformats.org/officeDocument/2006/relationships/slide" Target="slides/slide8.xml"/><Relationship Id="rId24" Type="http://schemas.openxmlformats.org/officeDocument/2006/relationships/font" Target="fonts/Roboto-boldItalic.fntdata"/><Relationship Id="rId12" Type="http://schemas.openxmlformats.org/officeDocument/2006/relationships/slide" Target="slides/slide7.xml"/><Relationship Id="rId23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08e36c477108d8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08e36c477108d8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08e36c477108d81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08e36c477108d8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08e36c477108d8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08e36c477108d8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08e36c477108d8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08e36c477108d8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0ad5a13a74bb95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0ad5a13a74bb95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08e36c477108d8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608e36c477108d8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73a04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73a04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6f73a04f_0_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6f73a04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8e36c477108d8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8e36c477108d8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08e36c477108d8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08e36c477108d8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08e36c477108d8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08e36c477108d8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08e36c477108d8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08e36c477108d8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6f73a04f_0_2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6f73a04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Клинический случай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09"/>
            <a:ext cx="8222100" cy="178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ИБС. Стабильная стенокардия напряжения III ф.к. Постоянная форма фибрилляции предсердий. EHRA 2B AV-блокада III степени.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Гипертоническая болезнь стадия III риск 4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750" y="763663"/>
            <a:ext cx="8912501" cy="361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68625"/>
            <a:ext cx="9144000" cy="3606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14900"/>
            <a:ext cx="9144000" cy="3713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9. 10 2015 г. выполнено суточное мониторирование ЭКГ. Заключение: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Суточное ЭКГ- мониторирование проводилось в течение 30: 38 ч. в условиях стационара, на фоне плановой лекарственной терапии. Переносимость и качество исследования удовлетворительные.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За период наблюдения практически постоянно регистрировалась параритмия: для желудочков правильный медленный замещающий ритм из AV-cоединения, для предсердий мерцание предсердий - на фоне полной AV-блокады (с-м Фредерика) (рис. 2) ; единичные короткие эпизоды неполной AV-блокады с нарушением правильности ритма для желудочков (рис. 3) ; признаки нарушения внутрижелудочковой проводимости в системе правой н. п. Гиса; удлинение интервала QT до 0, 65 сек. ; единичные выскальзывающие идиовентрикулярные импульсы (рис. 4) в постэктопическом интервале; в течение всего периода исследования выраженная брадикардия. ЧСС в дневное время от 42 до 49 в мин. (ср. ЧСС за день 45 в мин. ), ночью от 40 в мин. до 45 в мин. (ср. ЧСС за ночь 42 в мин. ), среднесуточная ЧСС 45 в минуту. Суточная вариабельность сердечного ритма (СВВР) существенно снижена за счет смещения спектра ЧСС в сторону брадикардии. Циркадный индекс 1, 07 (7%) - резко снижен, ригидный суточный профиль ЧСС.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Единичные политопные полиморфные желудочковые экстрасистолы, всего 21, в т. ч. 2 - ранние "типа R на Т" (рис. 5), 2 - парные (!) (рис. 6), обычные и поздние. Градация по Лауну - V. Среди всех экстрасистол зарегистрированы 2 группы мономорфных комплексов с разными интервалами сцепления - бифокусная желудочковая парасистолия (?).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Диагностически значимого смещения сегмента ST и зубца T V2 - V5 - V6 не выявлено.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Периодически отмечались колебания амплитуды, полярности з. Т V5 и V6.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/>
        </p:nvSpPr>
        <p:spPr>
          <a:xfrm>
            <a:off x="734450" y="1083325"/>
            <a:ext cx="75741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1.	Актуальные вопросы кардиологии / под ред. Якушина С. С. - Москва : ГЭОТАР-Медиа, 2019. - 496 с.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2.	Аритмии сердца. Тахиаритмии и брадиаритмии / Маммаев С. Н. , Заглиев С. Г. , Заглиева С. С. - Москва : ГЭОТАР-Медиа, 2019. - 240 с.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3.	Аритмии сердца : Диагностика и лечение / А. П. Мешков. - Н. Новгород. : Изд-во НГМА, 2003. - 136 с.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4.	Кардиология : национальное руководство / под ред. Е. В. Шляхто. - 2-е изд. , перераб. и доп. - Москва : ГЭОТАР-Медиа, 2021. - 800 с.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5.	Кардиомиопатии : учебник / ред. Е. В. Резник. - 2-е изд. - Москва : Юрайт, 2021. - 246 с.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6.	Классификация, диагностика и лечение гипертонической болезни,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Круглов В., ГЭОТАР-Медиа, 2022. - 96с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7"/>
          <p:cNvSpPr txBox="1"/>
          <p:nvPr>
            <p:ph idx="1" type="body"/>
          </p:nvPr>
        </p:nvSpPr>
        <p:spPr>
          <a:xfrm>
            <a:off x="471900" y="1872875"/>
            <a:ext cx="8222100" cy="327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Консультация аритмолога от 14.11.21 : рекомендовано оперативное лечение, имплантация ЭКС.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16.11.21 г. проведена имплантация двухкамерного ЭКС.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ЭКГ от 20.11.21 г.: ритм ЭКС в режиме монополярной стимуляции желудочков с ЧСС 64 в мин..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Пациент выписан в удовлетворительном состоянии на амбулаторное наблюдение терапевтом, кардиологом, аритмологом.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Анамнез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Жалобы 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Пациент М. 76 лет  поступила бригадой СМП в ПО ККБ с жалобами на общую слабость, повышенную утомляемость, головокружение, одышку при небольших физических нагрузках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Анамнез заболевания 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471900" y="1919075"/>
            <a:ext cx="79698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Страдает гипертони</a:t>
            </a:r>
            <a:r>
              <a:rPr lang="ru"/>
              <a:t>ческой болезнью на протяжении длительного времени, с максимальным АД до 200/110 мм рт. ст., адаптирована к АД  130/80 мм рт ст. Инфаркты отрицает,  Ишемический инсульт в бассейне ЛСМА от 2011 года. КАГ и стентирование отрицает. Нарушение ритма по типу постоянной формы фибрилляции предсердий на протяжение 15 лет. Амбулаторно принимала: Амлодипин,  Лозартан, бисопролол, индапамид, ацетилсалициловую кислоту, апиксабан. Последняя госпитализация в апреле 2021 г. , когда при холтеровском мониторировании зарегистрировано 260 пауз продолжительностью от 1, 6 сек. до 4, 2 сек.. Была рекомендована имплантация электрокардиостимулятора, от которой пациент отказался.</a:t>
            </a:r>
            <a:endParaRPr/>
          </a:p>
        </p:txBody>
      </p:sp>
      <p:sp>
        <p:nvSpPr>
          <p:cNvPr id="86" name="Google Shape;86;p16"/>
          <p:cNvSpPr txBox="1"/>
          <p:nvPr>
            <p:ph idx="2" type="body"/>
          </p:nvPr>
        </p:nvSpPr>
        <p:spPr>
          <a:xfrm flipH="1" rot="10800000">
            <a:off x="4694250" y="6642125"/>
            <a:ext cx="3999900" cy="182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Введите свой текст здесь Введите свой текст здесь Введите свой текст здесь Введите свой текст здесь Введите свой текст здесь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</a:t>
            </a:r>
            <a:r>
              <a:rPr lang="ru"/>
              <a:t>мнез жизни 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Сахарный диабет, бронхиальную астму отрицает.  Не курит, алкоголь не у</a:t>
            </a:r>
            <a:r>
              <a:rPr lang="ru"/>
              <a:t>потребляет.  Отмечает аллергическую реакция на антибактериальные препараты группы пенициллинов. Гепатит B, C отрицает. ВИЧ, Туберкулез отрицает.  Гемотрансфузии не проводились.  Акушерский анамнез: 4 беременности, 2 нормальных родов, 2 выкидыша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8"/>
          <p:cNvPicPr preferRelativeResize="0"/>
          <p:nvPr/>
        </p:nvPicPr>
        <p:blipFill rotWithShape="1">
          <a:blip r:embed="rId3">
            <a:alphaModFix/>
          </a:blip>
          <a:srcRect b="21880" l="0" r="0" t="4671"/>
          <a:stretch/>
        </p:blipFill>
        <p:spPr>
          <a:xfrm>
            <a:off x="762000" y="822813"/>
            <a:ext cx="7620000" cy="349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Имеет место параритмия: ритм для предсердий - мерцание предсердий, для желудочков - медленный правильный замещающий ритм из AV-соединения с частотой желудочковых сокращений 46 в минуту на фоне полной AV-блокады (синдром Фредерика). ЭОС не отклонена. Удлинение интервала QTc. Нарушение внутрижелудочковой проводимости. Изменения миокарда предсердий и передне-распространённых отделов гипертрофированного ЛЖ очагового характера.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Холтеровское мониторирование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00" y="124922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050" y="804416"/>
            <a:ext cx="8679900" cy="3534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