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4">
  <p:sldMasterIdLst>
    <p:sldMasterId id="2147483648" r:id="rId3"/>
    <p:sldMasterId id="2147483666" r:id="rId4"/>
  </p:sldMasterIdLst>
  <p:notesMasterIdLst>
    <p:notesMasterId r:id="rId37"/>
  </p:notesMasterIdLst>
  <p:handoutMasterIdLst>
    <p:handoutMasterId r:id="rId38"/>
  </p:handoutMasterIdLst>
  <p:sldIdLst>
    <p:sldId id="282" r:id="rId5"/>
    <p:sldId id="337" r:id="rId6"/>
    <p:sldId id="338" r:id="rId7"/>
    <p:sldId id="442" r:id="rId8"/>
    <p:sldId id="443" r:id="rId9"/>
    <p:sldId id="459" r:id="rId10"/>
    <p:sldId id="460" r:id="rId11"/>
    <p:sldId id="444" r:id="rId12"/>
    <p:sldId id="445" r:id="rId13"/>
    <p:sldId id="464" r:id="rId14"/>
    <p:sldId id="446" r:id="rId15"/>
    <p:sldId id="447" r:id="rId16"/>
    <p:sldId id="426" r:id="rId17"/>
    <p:sldId id="448" r:id="rId18"/>
    <p:sldId id="449" r:id="rId19"/>
    <p:sldId id="455" r:id="rId20"/>
    <p:sldId id="456" r:id="rId21"/>
    <p:sldId id="430" r:id="rId22"/>
    <p:sldId id="458" r:id="rId23"/>
    <p:sldId id="431" r:id="rId24"/>
    <p:sldId id="457" r:id="rId25"/>
    <p:sldId id="450" r:id="rId26"/>
    <p:sldId id="462" r:id="rId27"/>
    <p:sldId id="463" r:id="rId28"/>
    <p:sldId id="451" r:id="rId29"/>
    <p:sldId id="452" r:id="rId30"/>
    <p:sldId id="453" r:id="rId31"/>
    <p:sldId id="454" r:id="rId32"/>
    <p:sldId id="461" r:id="rId33"/>
    <p:sldId id="465" r:id="rId34"/>
    <p:sldId id="466" r:id="rId35"/>
    <p:sldId id="467" r:id="rId36"/>
  </p:sldIdLst>
  <p:sldSz cx="12192000" cy="6858000"/>
  <p:notesSz cx="6858000" cy="9144000"/>
  <p:custDataLst>
    <p:tags r:id="rId39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F1E"/>
    <a:srgbClr val="511F20"/>
    <a:srgbClr val="511E1F"/>
    <a:srgbClr val="E8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4" autoAdjust="0"/>
    <p:restoredTop sz="94631" autoAdjust="0"/>
  </p:normalViewPr>
  <p:slideViewPr>
    <p:cSldViewPr snapToGrid="0">
      <p:cViewPr varScale="1">
        <p:scale>
          <a:sx n="70" d="100"/>
          <a:sy n="70" d="100"/>
        </p:scale>
        <p:origin x="-55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5C064-84A7-4F33-A3C5-616A674BA786}" type="datetime1">
              <a:rPr lang="ru-RU" smtClean="0"/>
              <a:pPr rtl="0"/>
              <a:t>17.09.2019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B300C-53C0-476E-919C-7CE08E363BA7}" type="datetime1">
              <a:rPr lang="ru-RU" smtClean="0"/>
              <a:pPr/>
              <a:t>17.09.2019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0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rgbClr val="E8E8E9"/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rgbClr val="511E1F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pic>
        <p:nvPicPr>
          <p:cNvPr id="2050" name="Picture 2" descr="C:\Users\ПК\Documents\ИКТ для УПД\ВФроз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450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1511250"/>
            <a:ext cx="4500000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4FE60C-ACE5-4516-8CB6-EEDD96DB73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 rtlCol="0"/>
          <a:lstStyle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-фотография 1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39" y="3436333"/>
            <a:ext cx="9166161" cy="269401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29" name="Picture 5" descr="C:\Users\ПК\Documents\ИКТ для УПД\ВФроз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9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03663"/>
            <a:ext cx="109728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Шеломенцева И.Г.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Теоретические основы базы данных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9FABA7E-0D9B-4DA4-9D4D-AA96B10E58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06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Шеломенцева И.Г.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Теоретические основы базы данных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5708D20-42D0-4269-9FC0-29EEDD0870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13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5B38-F7F4-4AF1-ACB1-68B1FD7C9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1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 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1">
            <a:extLst>
              <a:ext uri="{FF2B5EF4-FFF2-40B4-BE49-F238E27FC236}">
                <a16:creationId xmlns:a16="http://schemas.microsoft.com/office/drawing/2014/main" xmlns="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 smtClean="0"/>
              <a:t>Образец подзаголовка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bg>
      <p:bgPr>
        <a:solidFill>
          <a:srgbClr val="E8E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">
            <a:extLst>
              <a:ext uri="{FF2B5EF4-FFF2-40B4-BE49-F238E27FC236}">
                <a16:creationId xmlns:a16="http://schemas.microsoft.com/office/drawing/2014/main" xmlns="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39" y="3436333"/>
            <a:ext cx="9166161" cy="2694010"/>
          </a:xfrm>
          <a:solidFill>
            <a:schemeClr val="bg1"/>
          </a:solidFill>
        </p:spPr>
        <p:txBody>
          <a:bodyPr lIns="180000" tIns="252000" rIns="252000" rtlCol="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1029" name="Picture 5" descr="C:\Users\ПК\Documents\ИКТ для УПД\ВФроз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rtlCol="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rtlCol="0"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rtlCol="0"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 rtlCol="0"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xmlns="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 rtlCol="0"/>
          <a:lstStyle>
            <a:lvl1pPr marL="0" indent="0" algn="l">
              <a:lnSpc>
                <a:spcPct val="80000"/>
              </a:lnSpc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4" name="Текст 8">
            <a:extLst>
              <a:ext uri="{FF2B5EF4-FFF2-40B4-BE49-F238E27FC236}">
                <a16:creationId xmlns:a16="http://schemas.microsoft.com/office/drawing/2014/main" xmlns="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 rtlCol="0"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2C8D0EF-1DB6-4ADC-8F31-5AE53BF5EAF4}"/>
              </a:ext>
            </a:extLst>
          </p:cNvPr>
          <p:cNvSpPr/>
          <p:nvPr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2F208ED-79A0-4B2C-A5EE-9D27466BCA3F}"/>
              </a:ext>
            </a:extLst>
          </p:cNvPr>
          <p:cNvSpPr/>
          <p:nvPr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n>
                <a:solidFill>
                  <a:srgbClr val="511F20"/>
                </a:solidFill>
              </a:ln>
              <a:latin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19B51A1E-902D-48AF-9020-955120F39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322F68-670D-45A0-A54F-7E70BCEAED3F}"/>
              </a:ext>
            </a:extLst>
          </p:cNvPr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9B5F15-353A-4344-8D61-F4E25AA9FB6C}"/>
              </a:ext>
            </a:extLst>
          </p:cNvPr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A0C0AA-FCE8-4A7F-928A-54C96BBA9053}"/>
              </a:ext>
            </a:extLst>
          </p:cNvPr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78" r:id="rId15"/>
    <p:sldLayoutId id="2147483679" r:id="rId16"/>
    <p:sldLayoutId id="2147483682" r:id="rId17"/>
    <p:sldLayoutId id="2147483683" r:id="rId18"/>
    <p:sldLayoutId id="214748368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4768D-F6E3-4F0D-BF83-AEF82F3B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9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10" y="4399243"/>
            <a:ext cx="8869889" cy="1674470"/>
          </a:xfrm>
        </p:spPr>
        <p:txBody>
          <a:bodyPr rtlCol="0"/>
          <a:lstStyle/>
          <a:p>
            <a:r>
              <a:rPr lang="ru-RU" sz="5400" b="0" dirty="0" smtClean="0"/>
              <a:t>Информационное моделирование систем</a:t>
            </a:r>
            <a:endParaRPr lang="ru-RU" sz="500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09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4900" y="0"/>
            <a:ext cx="2197100" cy="6197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0283" y="385483"/>
            <a:ext cx="86240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+mj-lt"/>
              </a:rPr>
              <a:t>КРАСНОЯРСКИЙ ГОСУДАРСТВЕННЫЙ МЕДИЦИНСКИЙ УНИВЕРСИТЕТ ИМ. В.Ф. ВОЙНО-ЯСЕНЕЦКОГО</a:t>
            </a:r>
            <a:endParaRPr lang="ru-RU" sz="13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627" y="842683"/>
            <a:ext cx="4912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</a:rPr>
              <a:t>КАФЕДРА МЕДИЦИНСКОЙ КИБЕРНЕТИКИ И ИНФОРМАТИКИ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034" y="222795"/>
            <a:ext cx="8002588" cy="5980112"/>
          </a:xfrm>
          <a:prstGeom prst="rect">
            <a:avLst/>
          </a:prstGeom>
          <a:noFill/>
          <a:ln/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220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информационных систем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31684"/>
              </p:ext>
            </p:extLst>
          </p:nvPr>
        </p:nvGraphicFramePr>
        <p:xfrm>
          <a:off x="275092" y="1362074"/>
          <a:ext cx="5341937" cy="160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3" imgW="6166865" imgH="1861920" progId="Visio.Drawing.11">
                  <p:embed/>
                </p:oleObj>
              </mc:Choice>
              <mc:Fallback>
                <p:oleObj name="Visio" r:id="rId3" imgW="6166865" imgH="18619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92" y="1362074"/>
                        <a:ext cx="5341937" cy="1609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35322"/>
              </p:ext>
            </p:extLst>
          </p:nvPr>
        </p:nvGraphicFramePr>
        <p:xfrm>
          <a:off x="5749699" y="1415142"/>
          <a:ext cx="3905930" cy="32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Visio" r:id="rId5" imgW="6398099" imgH="5362740" progId="Visio.Drawing.11">
                  <p:embed/>
                </p:oleObj>
              </mc:Choice>
              <mc:Fallback>
                <p:oleObj name="Visio" r:id="rId5" imgW="6398099" imgH="53627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699" y="1415142"/>
                        <a:ext cx="3905930" cy="3272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764156"/>
              </p:ext>
            </p:extLst>
          </p:nvPr>
        </p:nvGraphicFramePr>
        <p:xfrm>
          <a:off x="304799" y="3322866"/>
          <a:ext cx="3968296" cy="3066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Visio" r:id="rId7" imgW="6938094" imgH="5362740" progId="Visio.Drawing.11">
                  <p:embed/>
                </p:oleObj>
              </mc:Choice>
              <mc:Fallback>
                <p:oleObj name="Visio" r:id="rId7" imgW="6938094" imgH="53627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3322866"/>
                        <a:ext cx="3968296" cy="3066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45054" y="5737163"/>
            <a:ext cx="3142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Архитектура «клиент-сервер»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05087" y="4692134"/>
            <a:ext cx="295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Архитектура «файл-сервер»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9255" y="903906"/>
            <a:ext cx="247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Локальная архитектура</a:t>
            </a:r>
          </a:p>
        </p:txBody>
      </p:sp>
      <p:pic>
        <p:nvPicPr>
          <p:cNvPr id="11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9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8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Трёхуровневая архитектура «клиент-сервер»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32033"/>
              </p:ext>
            </p:extLst>
          </p:nvPr>
        </p:nvGraphicFramePr>
        <p:xfrm>
          <a:off x="410256" y="1609045"/>
          <a:ext cx="7207250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7092881" imgH="4428810" progId="Visio.Drawing.11">
                  <p:embed/>
                </p:oleObj>
              </mc:Choice>
              <mc:Fallback>
                <p:oleObj name="Visio" r:id="rId3" imgW="7092881" imgH="44288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56" y="1609045"/>
                        <a:ext cx="7207250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5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40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200000"/>
                  </a:schemeClr>
                </a:solidFill>
              </a:rPr>
              <a:t>Уровни представления данных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altLang="ru-RU" sz="2800"/>
          </a:p>
        </p:txBody>
      </p:sp>
      <p:sp>
        <p:nvSpPr>
          <p:cNvPr id="3072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09029" y="1349826"/>
            <a:ext cx="4535714" cy="4158343"/>
          </a:xfrm>
        </p:spPr>
        <p:txBody>
          <a:bodyPr/>
          <a:lstStyle/>
          <a:p>
            <a:pPr eaLnBrk="1" hangingPunct="1"/>
            <a:r>
              <a:rPr lang="ru-RU" altLang="ru-RU" sz="2800" dirty="0"/>
              <a:t>Внешний</a:t>
            </a:r>
          </a:p>
          <a:p>
            <a:pPr eaLnBrk="1" hangingPunct="1"/>
            <a:r>
              <a:rPr lang="ru-RU" altLang="ru-RU" sz="2800" dirty="0"/>
              <a:t>Концептуальный</a:t>
            </a:r>
          </a:p>
          <a:p>
            <a:pPr eaLnBrk="1" hangingPunct="1"/>
            <a:r>
              <a:rPr lang="ru-RU" altLang="ru-RU" sz="2800" dirty="0"/>
              <a:t>Физический</a:t>
            </a:r>
          </a:p>
        </p:txBody>
      </p:sp>
      <p:pic>
        <p:nvPicPr>
          <p:cNvPr id="30727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6" y="1393370"/>
            <a:ext cx="37814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69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>Нормализация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altLang="ru-RU" dirty="0"/>
              <a:t>Пусть </a:t>
            </a:r>
            <a:r>
              <a:rPr lang="en-US" altLang="ru-RU" i="1" dirty="0"/>
              <a:t>R</a:t>
            </a:r>
            <a:r>
              <a:rPr lang="ru-RU" altLang="ru-RU" i="1" dirty="0"/>
              <a:t> - </a:t>
            </a:r>
            <a:r>
              <a:rPr lang="ru-RU" altLang="ru-RU" dirty="0"/>
              <a:t>отношение, а </a:t>
            </a:r>
            <a:r>
              <a:rPr lang="en-US" altLang="ru-RU" i="1" dirty="0"/>
              <a:t>X </a:t>
            </a:r>
            <a:r>
              <a:rPr lang="ru-RU" altLang="ru-RU" dirty="0"/>
              <a:t>и </a:t>
            </a:r>
            <a:r>
              <a:rPr lang="en-US" altLang="ru-RU" i="1" dirty="0"/>
              <a:t>Y</a:t>
            </a:r>
            <a:r>
              <a:rPr lang="ru-RU" altLang="ru-RU" i="1" dirty="0"/>
              <a:t> - </a:t>
            </a:r>
            <a:r>
              <a:rPr lang="ru-RU" altLang="ru-RU" dirty="0"/>
              <a:t>произвольные подмножества множества атрибутов отношения </a:t>
            </a:r>
            <a:r>
              <a:rPr lang="en-US" altLang="ru-RU" i="1" dirty="0"/>
              <a:t>R</a:t>
            </a:r>
            <a:r>
              <a:rPr lang="ru-RU" altLang="ru-RU" i="1" dirty="0"/>
              <a:t>. </a:t>
            </a:r>
            <a:r>
              <a:rPr lang="ru-RU" altLang="ru-RU" dirty="0"/>
              <a:t>Тогда </a:t>
            </a:r>
            <a:r>
              <a:rPr lang="en-US" altLang="ru-RU" b="1" dirty="0"/>
              <a:t>Y</a:t>
            </a:r>
            <a:r>
              <a:rPr lang="ru-RU" altLang="ru-RU" b="1" dirty="0"/>
              <a:t> функционально зависит от </a:t>
            </a:r>
            <a:r>
              <a:rPr lang="en-US" altLang="ru-RU" b="1" dirty="0"/>
              <a:t>X</a:t>
            </a:r>
            <a:r>
              <a:rPr lang="en-US" altLang="ru-RU" i="1" dirty="0"/>
              <a:t> </a:t>
            </a:r>
            <a:r>
              <a:rPr lang="ru-RU" altLang="ru-RU" dirty="0"/>
              <a:t>тогда и только тогда, когда для любого допустимого значения отношения </a:t>
            </a:r>
            <a:r>
              <a:rPr lang="en-US" altLang="ru-RU" i="1" dirty="0"/>
              <a:t>R </a:t>
            </a:r>
            <a:r>
              <a:rPr lang="ru-RU" altLang="ru-RU" dirty="0"/>
              <a:t>каждое значение множества </a:t>
            </a:r>
            <a:r>
              <a:rPr lang="en-US" altLang="ru-RU" i="1" dirty="0"/>
              <a:t>X </a:t>
            </a:r>
            <a:r>
              <a:rPr lang="ru-RU" altLang="ru-RU" dirty="0"/>
              <a:t>отношения </a:t>
            </a:r>
            <a:r>
              <a:rPr lang="en-US" altLang="ru-RU" i="1" dirty="0"/>
              <a:t>R </a:t>
            </a:r>
            <a:r>
              <a:rPr lang="ru-RU" altLang="ru-RU" dirty="0"/>
              <a:t>связано в точности с одним значением множества </a:t>
            </a:r>
            <a:r>
              <a:rPr lang="en-US" altLang="ru-RU" i="1" dirty="0"/>
              <a:t>Y </a:t>
            </a:r>
            <a:r>
              <a:rPr lang="ru-RU" altLang="ru-RU" dirty="0"/>
              <a:t>отношения </a:t>
            </a:r>
            <a:r>
              <a:rPr lang="en-US" altLang="ru-RU" i="1" dirty="0"/>
              <a:t>R</a:t>
            </a:r>
            <a:r>
              <a:rPr lang="ru-RU" altLang="ru-RU" i="1" dirty="0"/>
              <a:t>. </a:t>
            </a:r>
            <a:r>
              <a:rPr lang="ru-RU" altLang="ru-RU" dirty="0"/>
              <a:t>Подмножество </a:t>
            </a:r>
            <a:r>
              <a:rPr lang="en-US" altLang="ru-RU" i="1" dirty="0"/>
              <a:t>X </a:t>
            </a:r>
            <a:r>
              <a:rPr lang="ru-RU" altLang="ru-RU" dirty="0"/>
              <a:t>называется </a:t>
            </a:r>
            <a:r>
              <a:rPr lang="ru-RU" altLang="ru-RU" b="1" dirty="0"/>
              <a:t>детерминантом</a:t>
            </a:r>
            <a:r>
              <a:rPr lang="ru-RU" altLang="ru-RU" i="1" dirty="0"/>
              <a:t>, </a:t>
            </a:r>
            <a:r>
              <a:rPr lang="ru-RU" altLang="ru-RU" dirty="0"/>
              <a:t>а подмножество </a:t>
            </a:r>
            <a:r>
              <a:rPr lang="en-US" altLang="ru-RU" i="1" dirty="0"/>
              <a:t>Y</a:t>
            </a:r>
            <a:r>
              <a:rPr lang="ru-RU" altLang="ru-RU" i="1" dirty="0"/>
              <a:t> — </a:t>
            </a:r>
            <a:r>
              <a:rPr lang="ru-RU" altLang="ru-RU" b="1" dirty="0"/>
              <a:t>зависимой частью</a:t>
            </a:r>
            <a:r>
              <a:rPr lang="ru-RU" altLang="ru-RU" i="1" dirty="0"/>
              <a:t>.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D20-42D0-4269-9FC0-29EEDD0870B7}" type="slidenum">
              <a:rPr lang="ru-RU" altLang="ru-RU" smtClean="0"/>
              <a:pPr/>
              <a:t>14</a:t>
            </a:fld>
            <a:endParaRPr lang="ru-RU" altLang="ru-RU"/>
          </a:p>
        </p:txBody>
      </p:sp>
      <p:pic>
        <p:nvPicPr>
          <p:cNvPr id="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75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>Условия 1НФ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02772" y="1534886"/>
            <a:ext cx="8229600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/>
              <a:t>Условия 1-ой нормальной формы: Таблица не должна иметь повторяющихся записей. Таблица не должна иметь повторяющихся групп полей.</a:t>
            </a:r>
            <a:endParaRPr lang="ru-RU" altLang="ru-RU" sz="2400" dirty="0"/>
          </a:p>
        </p:txBody>
      </p:sp>
      <p:graphicFrame>
        <p:nvGraphicFramePr>
          <p:cNvPr id="6" name="Group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41993"/>
              </p:ext>
            </p:extLst>
          </p:nvPr>
        </p:nvGraphicFramePr>
        <p:xfrm>
          <a:off x="402772" y="3233058"/>
          <a:ext cx="8229600" cy="16764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Ид. номер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Дата рождения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Домашний 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Номер группа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005-234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Иванов Иван Иванович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01.01.67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Абакан, Пушкина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1123456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00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Найдите первичный ключ для отношения </a:t>
            </a:r>
            <a:r>
              <a:rPr lang="ru-RU" dirty="0" smtClean="0"/>
              <a:t>ФАКУЛЬТЕТ.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Укажите примеры данных в отношении </a:t>
            </a:r>
            <a:r>
              <a:rPr lang="ru-RU" dirty="0" smtClean="0"/>
              <a:t>ФАКУЛЬТЕТ, </a:t>
            </a:r>
            <a:r>
              <a:rPr lang="ru-RU" dirty="0"/>
              <a:t>являющиеся как дублированными, так и избыточными.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Указать примеры данных в отношении </a:t>
            </a:r>
            <a:r>
              <a:rPr lang="ru-RU" dirty="0" smtClean="0"/>
              <a:t>ФАКУЛЬТЕТ, </a:t>
            </a:r>
            <a:r>
              <a:rPr lang="ru-RU" dirty="0"/>
              <a:t>являющиеся дублированными, но </a:t>
            </a:r>
            <a:r>
              <a:rPr lang="ru-RU" dirty="0" err="1"/>
              <a:t>неизбыточными</a:t>
            </a:r>
            <a:r>
              <a:rPr lang="ru-RU" dirty="0"/>
              <a:t>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135632"/>
              </p:ext>
            </p:extLst>
          </p:nvPr>
        </p:nvGraphicFramePr>
        <p:xfrm>
          <a:off x="518886" y="3307424"/>
          <a:ext cx="9197972" cy="26334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2172"/>
                <a:gridCol w="1804940"/>
                <a:gridCol w="1232172"/>
                <a:gridCol w="1232172"/>
                <a:gridCol w="1232172"/>
                <a:gridCol w="1232172"/>
                <a:gridCol w="1232172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Сфам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Кном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Тном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Семестр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Николаев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79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Приведите отношения к первой нормальной форме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38100"/>
              </p:ext>
            </p:extLst>
          </p:nvPr>
        </p:nvGraphicFramePr>
        <p:xfrm>
          <a:off x="497595" y="2274217"/>
          <a:ext cx="4640461" cy="10209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0462"/>
                <a:gridCol w="1065676"/>
                <a:gridCol w="976494"/>
                <a:gridCol w="1157079"/>
                <a:gridCol w="610750"/>
              </a:tblGrid>
              <a:tr h="1560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группы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 о студентах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5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зачетной книжки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</a:t>
                      </a:r>
                    </a:p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9995" y="1989209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9957"/>
              </p:ext>
            </p:extLst>
          </p:nvPr>
        </p:nvGraphicFramePr>
        <p:xfrm>
          <a:off x="466475" y="5128052"/>
          <a:ext cx="3867150" cy="152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08166"/>
                <a:gridCol w="215898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Куратора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97505"/>
              </p:ext>
            </p:extLst>
          </p:nvPr>
        </p:nvGraphicFramePr>
        <p:xfrm>
          <a:off x="488478" y="3940388"/>
          <a:ext cx="3240405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1555"/>
                <a:gridCol w="878840"/>
                <a:gridCol w="13500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студента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семестра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86710" y="3575646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Успеваемость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9994" y="4571380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Кураторы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96633"/>
              </p:ext>
            </p:extLst>
          </p:nvPr>
        </p:nvGraphicFramePr>
        <p:xfrm>
          <a:off x="5631679" y="2127709"/>
          <a:ext cx="3870960" cy="272066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0510"/>
                <a:gridCol w="3600450"/>
              </a:tblGrid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Личный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номер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работника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Полное название последнего оконченного учебного заведения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ректора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окончания учебного заведения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Полученная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81223" y="1826061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Сотрудники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964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>Условия 2НФ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5429" y="1360717"/>
            <a:ext cx="9035143" cy="193765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dirty="0"/>
              <a:t>Условия 2-ой нормальной формы: Таблица удовлетворяет условиям 1-ой НФ. Любое </a:t>
            </a:r>
            <a:r>
              <a:rPr lang="ru-RU" altLang="ru-RU" sz="2800" dirty="0" err="1"/>
              <a:t>неключевое</a:t>
            </a:r>
            <a:r>
              <a:rPr lang="ru-RU" altLang="ru-RU" sz="2800" dirty="0"/>
              <a:t> поле функционально зависит от полного набора ключевых полей.</a:t>
            </a:r>
          </a:p>
        </p:txBody>
      </p:sp>
      <p:graphicFrame>
        <p:nvGraphicFramePr>
          <p:cNvPr id="37916" name="Group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3286443"/>
              </p:ext>
            </p:extLst>
          </p:nvPr>
        </p:nvGraphicFramePr>
        <p:xfrm>
          <a:off x="533401" y="3581401"/>
          <a:ext cx="6583363" cy="2322513"/>
        </p:xfrm>
        <a:graphic>
          <a:graphicData uri="http://schemas.openxmlformats.org/drawingml/2006/table">
            <a:tbl>
              <a:tblPr/>
              <a:tblGrid>
                <a:gridCol w="1646238"/>
                <a:gridCol w="1644650"/>
                <a:gridCol w="1646238"/>
                <a:gridCol w="1646237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Номер студента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Дата начисления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Сумма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005-234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01.01.01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6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4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Укажите атрибуты, обуславливающие нарушение второй нормальной формы (атрибут Место рождения считать простым). Ответ обоснуйте.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19</a:t>
            </a:fld>
            <a:endParaRPr lang="ru-RU" alt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941033"/>
              </p:ext>
            </p:extLst>
          </p:nvPr>
        </p:nvGraphicFramePr>
        <p:xfrm>
          <a:off x="754743" y="2328335"/>
          <a:ext cx="4252686" cy="339173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2761"/>
                <a:gridCol w="3969925"/>
              </a:tblGrid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Личный номер работника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Фамилия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Полное название последнего оконченного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ректора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окончания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Полученная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86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92300" y="1321500"/>
            <a:ext cx="9198116" cy="46792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/>
              <a:t>ЗНАТЬ</a:t>
            </a:r>
            <a:endParaRPr lang="ru-RU" sz="1600" b="1" dirty="0"/>
          </a:p>
          <a:p>
            <a:r>
              <a:rPr lang="ru-RU" sz="1600" dirty="0"/>
              <a:t>Способы использования ЭВМ в здравоохранении </a:t>
            </a:r>
          </a:p>
          <a:p>
            <a:r>
              <a:rPr lang="ru-RU" sz="1600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sz="1600" b="1" dirty="0" smtClean="0"/>
              <a:t>УМЕТЬ</a:t>
            </a:r>
            <a:endParaRPr lang="ru-RU" sz="1600" b="1" dirty="0"/>
          </a:p>
          <a:p>
            <a:pPr algn="just"/>
            <a:r>
              <a:rPr lang="ru-RU" sz="1600" dirty="0"/>
              <a:t>Применять технические и программные средства в </a:t>
            </a:r>
            <a:r>
              <a:rPr lang="ru-RU" sz="1600" dirty="0" smtClean="0"/>
              <a:t>здравоохранении</a:t>
            </a:r>
          </a:p>
          <a:p>
            <a:pPr marL="0" indent="0" algn="just">
              <a:buNone/>
            </a:pPr>
            <a:r>
              <a:rPr lang="ru-RU" sz="1600" b="1" dirty="0" smtClean="0"/>
              <a:t>ВЛАДЕТЬ</a:t>
            </a:r>
            <a:endParaRPr lang="ru-RU" sz="1600" b="1" dirty="0"/>
          </a:p>
          <a:p>
            <a:pPr algn="just"/>
            <a:r>
              <a:rPr lang="ru-RU" sz="1600" dirty="0"/>
              <a:t>Методами компьютерного моделирования медицинских процессов </a:t>
            </a:r>
            <a:endParaRPr lang="ru-RU" sz="1600" dirty="0" smtClean="0"/>
          </a:p>
          <a:p>
            <a:pPr algn="just"/>
            <a:endParaRPr lang="ru-RU" sz="1600" dirty="0"/>
          </a:p>
          <a:p>
            <a:pPr marL="85725" indent="0" algn="just">
              <a:buNone/>
            </a:pPr>
            <a:r>
              <a:rPr lang="ru-RU" sz="1600" dirty="0" smtClean="0"/>
              <a:t>.</a:t>
            </a:r>
            <a:endParaRPr lang="ru-RU" sz="1600" dirty="0"/>
          </a:p>
          <a:p>
            <a:pPr marL="0" indent="0" algn="just">
              <a:buNone/>
            </a:pPr>
            <a:endParaRPr lang="ru-RU" sz="5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060F-B6D0-4A54-B2DB-8F2FFF751DF8}" type="slidenum">
              <a:rPr lang="en-US" altLang="ru-RU" smtClean="0"/>
              <a:pPr/>
              <a:t>2</a:t>
            </a:fld>
            <a:endParaRPr lang="en-US" altLang="ru-RU"/>
          </a:p>
        </p:txBody>
      </p:sp>
      <p:pic>
        <p:nvPicPr>
          <p:cNvPr id="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2" y="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88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satMod val="200000"/>
                  </a:schemeClr>
                </a:solidFill>
              </a:rPr>
              <a:t>Условия 3НФ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743" y="1099460"/>
            <a:ext cx="9241971" cy="195942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dirty="0"/>
              <a:t>Условия 3-ей нормальной формы: Таблица удовлетворяет условиям второй НФ. Ни одно из </a:t>
            </a:r>
            <a:r>
              <a:rPr lang="ru-RU" altLang="ru-RU" sz="2800" dirty="0" err="1"/>
              <a:t>неключевых</a:t>
            </a:r>
            <a:r>
              <a:rPr lang="ru-RU" altLang="ru-RU" sz="2800" dirty="0"/>
              <a:t> полей не зависит функционально от другого </a:t>
            </a:r>
            <a:r>
              <a:rPr lang="ru-RU" altLang="ru-RU" sz="2800" dirty="0" err="1"/>
              <a:t>неключевого</a:t>
            </a:r>
            <a:r>
              <a:rPr lang="ru-RU" altLang="ru-RU" sz="2800" dirty="0"/>
              <a:t> поля.</a:t>
            </a: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81499"/>
              </p:ext>
            </p:extLst>
          </p:nvPr>
        </p:nvGraphicFramePr>
        <p:xfrm>
          <a:off x="511629" y="2967491"/>
          <a:ext cx="8229600" cy="215265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Номер студента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ФИО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ФИО Старосты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Адрес  студента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Номер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005-234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Иванов Иван Иванович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Петров Петр Петрович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Абакан, Ленина 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22-22-22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1629" y="5292022"/>
            <a:ext cx="9720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Нормальная форма </a:t>
            </a:r>
            <a:r>
              <a:rPr lang="ru-RU" dirty="0" err="1"/>
              <a:t>Бойса</a:t>
            </a:r>
            <a:r>
              <a:rPr lang="ru-RU" dirty="0"/>
              <a:t>-Кодда (НФБК) - отношение, детерминанты всех функциональных зависимостей которого являются потенциальными ключами. Если отношение находится в НФБК, оно автоматически находится в ЗНФ.</a:t>
            </a:r>
          </a:p>
        </p:txBody>
      </p:sp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44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5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32000" y="1054800"/>
            <a:ext cx="9198116" cy="46792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Укажите </a:t>
            </a:r>
            <a:r>
              <a:rPr lang="ru-RU" dirty="0"/>
              <a:t>атрибуты, обуславливающие нарушение третьей нормальной формы (атрибут Место рождения считать простым). Ответ обоснуйте.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21</a:t>
            </a:fld>
            <a:endParaRPr lang="ru-RU" alt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07275"/>
              </p:ext>
            </p:extLst>
          </p:nvPr>
        </p:nvGraphicFramePr>
        <p:xfrm>
          <a:off x="820192" y="2285147"/>
          <a:ext cx="3697379" cy="38652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26842"/>
                <a:gridCol w="3270537"/>
              </a:tblGrid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Личный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номер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работника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Фамилия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Месяц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Полное название последнего оконченного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ректора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окончания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Полученная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9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>Проектирование базы данных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объектов базы данных</a:t>
            </a:r>
            <a:r>
              <a:rPr lang="ru-RU" altLang="ru-RU" sz="2000" dirty="0" smtClean="0"/>
              <a:t>.</a:t>
            </a:r>
          </a:p>
          <a:p>
            <a:pPr marL="733425" lvl="1" indent="-457200" algn="just">
              <a:buFontTx/>
              <a:buAutoNum type="arabicPeriod"/>
            </a:pPr>
            <a:r>
              <a:rPr lang="ru-RU" altLang="ru-RU" dirty="0"/>
              <a:t>Создать обобщенное неформальное описание создаваемой базы </a:t>
            </a:r>
            <a:r>
              <a:rPr lang="ru-RU" altLang="ru-RU" dirty="0" smtClean="0"/>
              <a:t>данных</a:t>
            </a:r>
            <a:r>
              <a:rPr lang="ru-RU" altLang="ru-RU" dirty="0"/>
              <a:t> </a:t>
            </a:r>
            <a:r>
              <a:rPr lang="ru-RU" altLang="ru-RU" dirty="0" smtClean="0"/>
              <a:t>(ИЛМ</a:t>
            </a:r>
            <a:r>
              <a:rPr lang="ru-RU" altLang="ru-RU" dirty="0"/>
              <a:t>). </a:t>
            </a:r>
          </a:p>
          <a:p>
            <a:pPr marL="733425" lvl="1" indent="-457200" algn="just">
              <a:buFontTx/>
              <a:buAutoNum type="arabicPeriod"/>
            </a:pPr>
            <a:r>
              <a:rPr lang="ru-RU" altLang="ru-RU" dirty="0"/>
              <a:t>Представить каждый отдельный объект инфологической модели в виде двумерной таблицы и определить ключевые поля. </a:t>
            </a:r>
            <a:endParaRPr lang="ru-RU" altLang="ru-RU" dirty="0" smtClean="0"/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Произвести процедуру нормализации.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Установить связи между таблицами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Перенести инфологическую модель на язык конкретной СУБД.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интерфейса взаимодействия с базой данных.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баз данных под конкретную вычислительную среду или информационную технологию.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баз данных под назначение системы.</a:t>
            </a:r>
          </a:p>
          <a:p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45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Заполните </a:t>
            </a:r>
            <a:r>
              <a:rPr lang="ru-RU" dirty="0"/>
              <a:t>значения атрибутов отношения R, выявите первичный ключ и все возможные зависимости, нормализуйте отношение по 3НФ (атрибуты ФИО заведующего филиалом, ФИО управляющего головным отделением и Адрес филиала считать составными атрибутами).</a:t>
            </a:r>
          </a:p>
          <a:p>
            <a:pPr marL="0" indent="0" algn="just">
              <a:buNone/>
            </a:pPr>
            <a:r>
              <a:rPr lang="ru-RU" i="1" dirty="0"/>
              <a:t>R (Код филиала банка, Наименование филиала, Адрес филиала, ФИО заведующего филиалом, Наименование головного отделения банка, ФИО управляющего головным отделением).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271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49" y="664027"/>
            <a:ext cx="6294829" cy="56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975248"/>
            <a:ext cx="25254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Нормализуйте (если необходимо) отношения и постройте концептуальную модель на заданном множестве отношений (определить ключи и связи между отношениями)</a:t>
            </a:r>
          </a:p>
        </p:txBody>
      </p:sp>
    </p:spTree>
    <p:extLst>
      <p:ext uri="{BB962C8B-B14F-4D97-AF65-F5344CB8AC3E}">
        <p14:creationId xmlns:p14="http://schemas.microsoft.com/office/powerpoint/2010/main" val="322912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СУБД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>
          <a:xfrm>
            <a:off x="674915" y="2002971"/>
            <a:ext cx="7578725" cy="3418115"/>
          </a:xfrm>
          <a:prstGeom prst="rect">
            <a:avLst/>
          </a:prstGeom>
          <a:noFill/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54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 </a:t>
            </a:r>
            <a:r>
              <a:rPr lang="en-US" dirty="0"/>
              <a:t>SQL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dirty="0"/>
              <a:t>Основные операторы определения данных:</a:t>
            </a:r>
          </a:p>
          <a:p>
            <a:pPr marL="355600" indent="-355600" algn="just">
              <a:defRPr/>
            </a:pPr>
            <a:r>
              <a:rPr lang="ru-RU" dirty="0"/>
              <a:t>определение таблицы </a:t>
            </a:r>
            <a:r>
              <a:rPr lang="en-US" dirty="0"/>
              <a:t>(CREATE TABLE);</a:t>
            </a:r>
            <a:endParaRPr lang="ru-RU" dirty="0"/>
          </a:p>
          <a:p>
            <a:pPr marL="355600" indent="-355600" algn="just">
              <a:defRPr/>
            </a:pPr>
            <a:r>
              <a:rPr lang="ru-RU" dirty="0"/>
              <a:t>определение ограничений целостности (</a:t>
            </a:r>
            <a:r>
              <a:rPr lang="en-US" dirty="0"/>
              <a:t>PRIMARY KEY</a:t>
            </a:r>
            <a:r>
              <a:rPr lang="ru-RU" dirty="0"/>
              <a:t>, </a:t>
            </a:r>
            <a:r>
              <a:rPr lang="en-US" dirty="0"/>
              <a:t>FOREIGN KEY</a:t>
            </a:r>
            <a:r>
              <a:rPr lang="ru-RU" dirty="0"/>
              <a:t>, </a:t>
            </a:r>
            <a:r>
              <a:rPr lang="en-US" dirty="0"/>
              <a:t>CHECK</a:t>
            </a:r>
            <a:r>
              <a:rPr lang="ru-RU" dirty="0"/>
              <a:t>);</a:t>
            </a:r>
          </a:p>
          <a:p>
            <a:pPr marL="355600" indent="-355600" algn="just">
              <a:defRPr/>
            </a:pPr>
            <a:r>
              <a:rPr lang="ru-RU" dirty="0"/>
              <a:t>определения представлений </a:t>
            </a:r>
            <a:r>
              <a:rPr lang="en-US" dirty="0"/>
              <a:t>(CREATE VIEW);</a:t>
            </a:r>
            <a:endParaRPr lang="ru-RU" dirty="0"/>
          </a:p>
          <a:p>
            <a:pPr marL="355600" indent="-355600" algn="just">
              <a:defRPr/>
            </a:pPr>
            <a:r>
              <a:rPr lang="ru-RU" dirty="0"/>
              <a:t>определение привилегий </a:t>
            </a:r>
            <a:r>
              <a:rPr lang="en-US" dirty="0"/>
              <a:t>(GRANT).</a:t>
            </a:r>
            <a:endParaRPr lang="ru-RU" dirty="0"/>
          </a:p>
          <a:p>
            <a:pPr marL="0" indent="0" algn="just">
              <a:buNone/>
              <a:defRPr/>
            </a:pPr>
            <a:endParaRPr lang="en-US" dirty="0"/>
          </a:p>
          <a:p>
            <a:pPr marL="0" indent="0" algn="just">
              <a:buNone/>
              <a:defRPr/>
            </a:pPr>
            <a:r>
              <a:rPr lang="en-US" dirty="0"/>
              <a:t>CREATE TABLE PERSONS</a:t>
            </a:r>
            <a:r>
              <a:rPr lang="ru-RU" dirty="0"/>
              <a:t> (</a:t>
            </a:r>
            <a:r>
              <a:rPr lang="en-US" dirty="0"/>
              <a:t>NAME CHARACTER</a:t>
            </a:r>
            <a:r>
              <a:rPr lang="ru-RU" dirty="0"/>
              <a:t> (20), </a:t>
            </a:r>
            <a:r>
              <a:rPr lang="en-US" dirty="0"/>
              <a:t>AGE INTEGER</a:t>
            </a:r>
            <a:r>
              <a:rPr lang="ru-RU" dirty="0" smtClean="0"/>
              <a:t>)</a:t>
            </a:r>
          </a:p>
          <a:p>
            <a:pPr marL="0" indent="0" algn="just">
              <a:buNone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797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/>
              <a:t>Операторы манипулирования данными:</a:t>
            </a:r>
          </a:p>
          <a:p>
            <a:pPr>
              <a:defRPr/>
            </a:pPr>
            <a:r>
              <a:rPr lang="ru-RU" dirty="0"/>
              <a:t>выборка, проекция и соединение (</a:t>
            </a:r>
            <a:r>
              <a:rPr lang="en-US" dirty="0"/>
              <a:t>SELECT</a:t>
            </a:r>
            <a:r>
              <a:rPr lang="ru-RU" dirty="0"/>
              <a:t>);</a:t>
            </a:r>
          </a:p>
          <a:p>
            <a:pPr>
              <a:defRPr/>
            </a:pPr>
            <a:r>
              <a:rPr lang="ru-RU" dirty="0"/>
              <a:t>вставка </a:t>
            </a:r>
            <a:r>
              <a:rPr lang="en-US" dirty="0"/>
              <a:t>(INSERT);</a:t>
            </a:r>
            <a:endParaRPr lang="ru-RU" dirty="0"/>
          </a:p>
          <a:p>
            <a:pPr>
              <a:defRPr/>
            </a:pPr>
            <a:r>
              <a:rPr lang="ru-RU" dirty="0"/>
              <a:t>изменение </a:t>
            </a:r>
            <a:r>
              <a:rPr lang="en-US" dirty="0"/>
              <a:t>(UPDATE);</a:t>
            </a:r>
            <a:endParaRPr lang="ru-RU" dirty="0"/>
          </a:p>
          <a:p>
            <a:pPr>
              <a:defRPr/>
            </a:pPr>
            <a:r>
              <a:rPr lang="ru-RU" dirty="0"/>
              <a:t>удаление </a:t>
            </a:r>
            <a:r>
              <a:rPr lang="en-US" dirty="0"/>
              <a:t>(DELETE).</a:t>
            </a:r>
            <a:endParaRPr lang="ru-RU" dirty="0"/>
          </a:p>
          <a:p>
            <a:pPr marL="95250" indent="-26988">
              <a:buNone/>
              <a:defRPr/>
            </a:pPr>
            <a:endParaRPr lang="en-US" dirty="0"/>
          </a:p>
          <a:p>
            <a:pPr marL="95250" indent="-26988">
              <a:buNone/>
              <a:defRPr/>
            </a:pPr>
            <a:r>
              <a:rPr lang="en-US" dirty="0"/>
              <a:t>DELETE FROM PERSONS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311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ru-RU" dirty="0"/>
              <a:t>SELECT</a:t>
            </a:r>
            <a:r>
              <a:rPr lang="ru-RU" altLang="ru-RU" dirty="0"/>
              <a:t> * </a:t>
            </a:r>
            <a:r>
              <a:rPr lang="en-US" altLang="ru-RU" dirty="0"/>
              <a:t>FROM PERSONS WHERE AGE</a:t>
            </a:r>
            <a:r>
              <a:rPr lang="ru-RU" altLang="ru-RU" dirty="0"/>
              <a:t> &gt; 20</a:t>
            </a:r>
            <a:endParaRPr lang="en-US" altLang="ru-RU" dirty="0"/>
          </a:p>
          <a:p>
            <a:pPr algn="just"/>
            <a:endParaRPr lang="en-US" altLang="ru-RU" dirty="0"/>
          </a:p>
          <a:p>
            <a:r>
              <a:rPr lang="en-US" altLang="ru-RU" dirty="0"/>
              <a:t>SELECT</a:t>
            </a:r>
            <a:r>
              <a:rPr lang="ru-RU" altLang="ru-RU" dirty="0"/>
              <a:t> </a:t>
            </a:r>
            <a:r>
              <a:rPr lang="ru-RU" altLang="ru-RU" dirty="0" err="1"/>
              <a:t>Клиенты.Фирма</a:t>
            </a:r>
            <a:endParaRPr lang="ru-RU" altLang="ru-RU" dirty="0"/>
          </a:p>
          <a:p>
            <a:r>
              <a:rPr lang="en-US" altLang="ru-RU" dirty="0"/>
              <a:t>FROM</a:t>
            </a:r>
            <a:r>
              <a:rPr lang="ru-RU" altLang="ru-RU" dirty="0"/>
              <a:t> Клиенты, [Потенциальные покупатели]</a:t>
            </a:r>
          </a:p>
          <a:p>
            <a:r>
              <a:rPr lang="en-US" altLang="ru-RU" dirty="0"/>
              <a:t>WHERE</a:t>
            </a:r>
            <a:r>
              <a:rPr lang="ru-RU" altLang="ru-RU" dirty="0"/>
              <a:t> </a:t>
            </a:r>
            <a:r>
              <a:rPr lang="ru-RU" altLang="ru-RU" dirty="0" err="1"/>
              <a:t>Клиенты.Фирма</a:t>
            </a:r>
            <a:r>
              <a:rPr lang="ru-RU" altLang="ru-RU" dirty="0"/>
              <a:t> = [Потенциальные покупатели].Фирма</a:t>
            </a:r>
            <a:endParaRPr lang="en-US" altLang="ru-RU" dirty="0"/>
          </a:p>
          <a:p>
            <a:endParaRPr lang="en-US" altLang="ru-RU" dirty="0"/>
          </a:p>
          <a:p>
            <a:r>
              <a:rPr lang="en-US" altLang="ru-RU" dirty="0"/>
              <a:t>SELECT SUM (</a:t>
            </a:r>
            <a:r>
              <a:rPr lang="ru-RU" altLang="ru-RU" dirty="0"/>
              <a:t>[Потенциальные покупатели].Сумма)</a:t>
            </a:r>
          </a:p>
          <a:p>
            <a:r>
              <a:rPr lang="en-US" altLang="ru-RU" dirty="0"/>
              <a:t>FROM </a:t>
            </a:r>
            <a:r>
              <a:rPr lang="ru-RU" altLang="ru-RU" dirty="0"/>
              <a:t>[Потенциальные покупатели]</a:t>
            </a:r>
          </a:p>
          <a:p>
            <a:r>
              <a:rPr lang="en-US" altLang="ru-RU" dirty="0"/>
              <a:t>GROUP BY </a:t>
            </a:r>
            <a:r>
              <a:rPr lang="ru-RU" altLang="ru-RU" dirty="0"/>
              <a:t>Фирма</a:t>
            </a:r>
          </a:p>
          <a:p>
            <a:r>
              <a:rPr lang="en-US" altLang="ru-RU" dirty="0"/>
              <a:t>HAVING </a:t>
            </a:r>
            <a:r>
              <a:rPr lang="ru-RU" altLang="ru-RU" dirty="0"/>
              <a:t>Фирма </a:t>
            </a:r>
            <a:r>
              <a:rPr lang="en-US" altLang="ru-RU" dirty="0"/>
              <a:t>Like “*LTD;”</a:t>
            </a:r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958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для практической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883025" algn="r"/>
              </a:tabLst>
            </a:pPr>
            <a:r>
              <a:rPr lang="ru-RU" altLang="ru-RU" sz="3600" dirty="0"/>
              <a:t>Задание 1. Первичные ключи и избыточность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883025" algn="r"/>
              </a:tabLst>
            </a:pPr>
            <a:r>
              <a:rPr lang="ru-RU" altLang="ru-RU" sz="3600" dirty="0"/>
              <a:t>Задание 2. Модели данных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883025" algn="r"/>
              </a:tabLst>
            </a:pPr>
            <a:r>
              <a:rPr lang="ru-RU" altLang="ru-RU" sz="3600" dirty="0"/>
              <a:t>Задание 3. Нормализация </a:t>
            </a:r>
            <a:r>
              <a:rPr lang="ru-RU" altLang="ru-RU" sz="3600" dirty="0"/>
              <a:t>отношений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883025" algn="r"/>
              </a:tabLst>
            </a:pPr>
            <a:r>
              <a:rPr lang="ru-RU" altLang="ru-RU" sz="3600" dirty="0"/>
              <a:t>Задание 4. Проектирование</a:t>
            </a:r>
            <a:endParaRPr lang="ru-RU" altLang="ru-RU" sz="3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37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ХРОНОКАРТА ЗАНЯТИЯ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10552"/>
              </p:ext>
            </p:extLst>
          </p:nvPr>
        </p:nvGraphicFramePr>
        <p:xfrm>
          <a:off x="400050" y="1079891"/>
          <a:ext cx="9258300" cy="5240661"/>
        </p:xfrm>
        <a:graphic>
          <a:graphicData uri="http://schemas.openxmlformats.org/drawingml/2006/table">
            <a:tbl>
              <a:tblPr/>
              <a:tblGrid>
                <a:gridCol w="555127"/>
                <a:gridCol w="3189851"/>
                <a:gridCol w="1673687"/>
                <a:gridCol w="3839635"/>
              </a:tblGrid>
              <a:tr h="20628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52415" marR="52415" marT="19655" marB="19655"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86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/п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Этапы практического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Продолжительность (мин.)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Содержание этапа и оснащенность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Организация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2.00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Проверка посещаемости и внешнего вида обучающихся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66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Формулировка темы и целей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3.00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Озвучивание преподавателем темы и ее актуальности, целей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141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Контроль исходного уровня знаний и умений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10.00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Тестирование, индивидуальный устный или письменный опрос, фронтальный опрос.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Раскрытие учебно-целевых вопросов по теме занятия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10.00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Изложение основных положений темы.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Самостоятельная работа обучающихся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</a:rPr>
                        <a:t>143.00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Выполнение практического задания по теме занятия.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76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Итоговый контроль знаний (письменно или устно)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10.00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Тесты по теме, ситуационные задачи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424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Задание на дом (на следующее занятие)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2.00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  <a:latin typeface="tahoma" panose="020B0604030504040204" pitchFamily="34" charset="0"/>
                        </a:rPr>
                        <a:t>Учебно-методические разработки следующего занятия и методические разработки для внеаудиторной работы по теме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05">
                <a:tc>
                  <a:txBody>
                    <a:bodyPr/>
                    <a:lstStyle/>
                    <a:p>
                      <a:pPr fontAlgn="t"/>
                      <a:endParaRPr lang="ru-RU" sz="12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</a:rPr>
                        <a:t>180</a:t>
                      </a:r>
                      <a:endParaRPr lang="ru-RU" sz="12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1839" marR="21839" marT="20474" marB="20474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52415" marR="52415" marT="19655" marB="19655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1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176" t="12026" r="43398" b="55398"/>
          <a:stretch/>
        </p:blipFill>
        <p:spPr>
          <a:xfrm>
            <a:off x="641295" y="371283"/>
            <a:ext cx="7970442" cy="62314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2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65" t="31155" r="12944" b="19034"/>
          <a:stretch/>
        </p:blipFill>
        <p:spPr>
          <a:xfrm>
            <a:off x="217828" y="308315"/>
            <a:ext cx="11673635" cy="58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56" t="24905" r="22100" b="29451"/>
          <a:stretch/>
        </p:blipFill>
        <p:spPr>
          <a:xfrm>
            <a:off x="166254" y="748145"/>
            <a:ext cx="11874607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БД и СУБД. Ранние модели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9" y="2627538"/>
            <a:ext cx="403542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5811" y="2457875"/>
            <a:ext cx="2961360" cy="19331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9" y="1452804"/>
            <a:ext cx="8453152" cy="83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8600" y="420635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IMS, DISOD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11468" y="4206358"/>
            <a:ext cx="121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IDS, OKA</a:t>
            </a:r>
            <a:r>
              <a:rPr lang="ru-RU" altLang="ru-RU" dirty="0"/>
              <a:t> </a:t>
            </a:r>
            <a:endParaRPr lang="ru-RU" dirty="0"/>
          </a:p>
        </p:txBody>
      </p:sp>
      <p:pic>
        <p:nvPicPr>
          <p:cNvPr id="10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5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58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БД и СУБД</a:t>
            </a:r>
            <a:r>
              <a:rPr lang="ru-RU" dirty="0" smtClean="0"/>
              <a:t>. Реляционная модель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657" y="1008643"/>
            <a:ext cx="9637286" cy="46792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657" y="4040658"/>
            <a:ext cx="5214257" cy="2492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06072" y="3948178"/>
            <a:ext cx="335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 ACCESS, VISUAL FOXPRO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657" y="1284238"/>
            <a:ext cx="96447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Схема отношения </a:t>
            </a:r>
            <a:r>
              <a:rPr lang="ru-RU" dirty="0"/>
              <a:t>- это именованное множество пар; имя атрибута, имя домена.</a:t>
            </a:r>
          </a:p>
          <a:p>
            <a:pPr algn="just"/>
            <a:r>
              <a:rPr lang="ru-RU" b="1" dirty="0"/>
              <a:t>Схема базы данных </a:t>
            </a:r>
            <a:r>
              <a:rPr lang="ru-RU" dirty="0"/>
              <a:t>- это набор именованных схем отношений.</a:t>
            </a:r>
          </a:p>
          <a:p>
            <a:pPr algn="just"/>
            <a:r>
              <a:rPr lang="ru-RU" b="1" dirty="0"/>
              <a:t>Кортеж, соответствующий данной схеме отношения</a:t>
            </a:r>
            <a:r>
              <a:rPr lang="ru-RU" dirty="0"/>
              <a:t>, - это множество пар {имя атрибута, значение}, которое содержит одно вхождение каждого имени атрибута, принадлежащего схеме отношения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Атрибут, значения которого однозначно идентифицируют кортежи отношения, называется </a:t>
            </a:r>
            <a:r>
              <a:rPr lang="ru-RU" b="1" dirty="0"/>
              <a:t>первичным ключом</a:t>
            </a:r>
            <a:r>
              <a:rPr lang="ru-RU" i="1" dirty="0"/>
              <a:t> </a:t>
            </a:r>
            <a:r>
              <a:rPr lang="ru-RU" dirty="0"/>
              <a:t>отношения</a:t>
            </a:r>
            <a:r>
              <a:rPr lang="ru-RU" dirty="0" smtClean="0"/>
              <a:t>.</a:t>
            </a:r>
          </a:p>
          <a:p>
            <a:pPr algn="just">
              <a:defRPr/>
            </a:pPr>
            <a:r>
              <a:rPr lang="ru-RU" b="1" dirty="0"/>
              <a:t>Отношение</a:t>
            </a:r>
            <a:r>
              <a:rPr lang="ru-RU" dirty="0"/>
              <a:t> - это множество кортежей соответствующих одной схеме отношения.</a:t>
            </a:r>
          </a:p>
          <a:p>
            <a:pPr algn="just">
              <a:defRPr/>
            </a:pPr>
            <a:r>
              <a:rPr lang="ru-RU" b="1" dirty="0"/>
              <a:t>Реляционная база данны</a:t>
            </a:r>
            <a:r>
              <a:rPr lang="ru-RU" i="1" dirty="0"/>
              <a:t>х </a:t>
            </a:r>
            <a:r>
              <a:rPr lang="ru-RU" dirty="0"/>
              <a:t>- это набор отношений имена которых совпадают с именами схем отношений в схеме БД.</a:t>
            </a:r>
          </a:p>
          <a:p>
            <a:endParaRPr lang="ru-RU" dirty="0"/>
          </a:p>
        </p:txBody>
      </p:sp>
      <p:pic>
        <p:nvPicPr>
          <p:cNvPr id="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706072" y="4317510"/>
            <a:ext cx="320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Informix, Ingres, Sybase, Oracle, MS SQL Server. </a:t>
            </a:r>
          </a:p>
        </p:txBody>
      </p:sp>
    </p:spTree>
    <p:extLst>
      <p:ext uri="{BB962C8B-B14F-4D97-AF65-F5344CB8AC3E}">
        <p14:creationId xmlns:p14="http://schemas.microsoft.com/office/powerpoint/2010/main" val="423863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БД и СУБД. Реляционная </a:t>
            </a:r>
            <a:r>
              <a:rPr lang="ru-RU" dirty="0" smtClean="0"/>
              <a:t>модель. Реляционная алгебра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1120548"/>
            <a:ext cx="70866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3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1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4782257" cy="467925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1) Выполните </a:t>
            </a:r>
            <a:r>
              <a:rPr lang="ru-RU" dirty="0"/>
              <a:t>операцию взятия проекции отношения </a:t>
            </a:r>
            <a:r>
              <a:rPr lang="ru-RU" i="1" dirty="0"/>
              <a:t>R</a:t>
            </a:r>
            <a:r>
              <a:rPr lang="ru-RU" dirty="0"/>
              <a:t> на атрибуты </a:t>
            </a:r>
            <a:r>
              <a:rPr lang="ru-RU" i="1" dirty="0"/>
              <a:t>Код сотрудника, ФИО</a:t>
            </a:r>
            <a:r>
              <a:rPr lang="ru-RU" dirty="0"/>
              <a:t>. Выполните операцию удаления дублирующих кортежей, если таковые образуются.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01809"/>
              </p:ext>
            </p:extLst>
          </p:nvPr>
        </p:nvGraphicFramePr>
        <p:xfrm>
          <a:off x="5545136" y="1521732"/>
          <a:ext cx="6265865" cy="154803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37737"/>
                <a:gridCol w="1751259"/>
                <a:gridCol w="1519687"/>
                <a:gridCol w="1657182"/>
              </a:tblGrid>
              <a:tr h="4268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сотрудника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паспорта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Должность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6901 777111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 И.И.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Директор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5521 891234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 П.П.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Зам. директора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2134 998712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 С.С.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Бухгалтер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6901 777111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 И.И.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Менеджер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5521 891234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Петров П.П.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9229" y="2937807"/>
            <a:ext cx="4855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</a:rPr>
              <a:t>2) Выполните </a:t>
            </a:r>
            <a:r>
              <a:rPr lang="ru-RU" dirty="0">
                <a:latin typeface="Arial" pitchFamily="34" charset="0"/>
              </a:rPr>
              <a:t>операцию взятия прямого декартова произведения представленных ниже отношений R1, R2, предварительно обеспечив совместимость отношений по взятию произведения.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78730"/>
              </p:ext>
            </p:extLst>
          </p:nvPr>
        </p:nvGraphicFramePr>
        <p:xfrm>
          <a:off x="3160621" y="4415135"/>
          <a:ext cx="5961606" cy="20369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1108"/>
                <a:gridCol w="970130"/>
                <a:gridCol w="831261"/>
                <a:gridCol w="277739"/>
                <a:gridCol w="970130"/>
                <a:gridCol w="970130"/>
                <a:gridCol w="971108"/>
              </a:tblGrid>
              <a:tr h="547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Команда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Капитан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Команда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Капитан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ФВС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ФЭТ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Инко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Сидоренко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ФСУ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Смирнов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ФПМК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Игумнов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РТФ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Комов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МФУ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Управленец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Ткаченко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85910" y="4045803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ru-RU" dirty="0"/>
              <a:t>1 				  </a:t>
            </a:r>
            <a:r>
              <a:rPr lang="en-US" dirty="0"/>
              <a:t>  R2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12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БД и СУБД</a:t>
            </a:r>
            <a:r>
              <a:rPr lang="ru-RU" dirty="0" smtClean="0"/>
              <a:t>. </a:t>
            </a:r>
            <a:r>
              <a:rPr lang="ru-RU" dirty="0" err="1" smtClean="0"/>
              <a:t>Постреляционные</a:t>
            </a:r>
            <a:r>
              <a:rPr lang="ru-RU" dirty="0" smtClean="0"/>
              <a:t> модели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Отношения, содержащие в качестве значений атрибутов многозначные (не атомарные) значения, находятся в </a:t>
            </a:r>
            <a:r>
              <a:rPr lang="ru-RU" altLang="ru-RU" b="1" dirty="0" err="1"/>
              <a:t>непервой</a:t>
            </a:r>
            <a:r>
              <a:rPr lang="ru-RU" altLang="ru-RU" b="1" dirty="0"/>
              <a:t> нормальной форме (</a:t>
            </a:r>
            <a:r>
              <a:rPr lang="en-US" altLang="ru-RU" b="1" dirty="0"/>
              <a:t>NF</a:t>
            </a:r>
            <a:r>
              <a:rPr lang="ru-RU" altLang="ru-RU" b="1" dirty="0"/>
              <a:t>2</a:t>
            </a:r>
            <a:r>
              <a:rPr lang="ru-RU" altLang="ru-RU" b="1" dirty="0" smtClean="0"/>
              <a:t>)</a:t>
            </a:r>
            <a:r>
              <a:rPr lang="ru-RU" altLang="ru-RU" i="1" dirty="0" smtClean="0"/>
              <a:t>.</a:t>
            </a:r>
          </a:p>
          <a:p>
            <a:endParaRPr lang="ru-RU" altLang="ru-RU" i="1" dirty="0"/>
          </a:p>
          <a:p>
            <a:endParaRPr lang="ru-RU" altLang="ru-RU" dirty="0" smtClean="0"/>
          </a:p>
          <a:p>
            <a:r>
              <a:rPr lang="ru-RU" altLang="ru-RU" dirty="0" smtClean="0"/>
              <a:t>В </a:t>
            </a:r>
            <a:r>
              <a:rPr lang="ru-RU" altLang="ru-RU" dirty="0"/>
              <a:t>основе реляционно-объектной модели лежит реляционная модель, расширенная возможностями объектной технологии. Концепции объектного класса в объектной модели соответствует домен в объектно-реляционной модели</a:t>
            </a:r>
            <a:r>
              <a:rPr lang="ru-RU" altLang="ru-RU" dirty="0" smtClean="0"/>
              <a:t>.</a:t>
            </a:r>
          </a:p>
          <a:p>
            <a:endParaRPr lang="ru-RU" altLang="ru-RU" dirty="0" smtClean="0"/>
          </a:p>
          <a:p>
            <a:endParaRPr lang="ru-RU" altLang="ru-RU" dirty="0"/>
          </a:p>
          <a:p>
            <a:pPr algn="just">
              <a:buFontTx/>
              <a:buChar char="•"/>
            </a:pPr>
            <a:r>
              <a:rPr lang="ru-RU" altLang="ru-RU" dirty="0" smtClean="0"/>
              <a:t>Объект </a:t>
            </a:r>
            <a:r>
              <a:rPr lang="ru-RU" altLang="ru-RU" dirty="0"/>
              <a:t>и </a:t>
            </a:r>
            <a:r>
              <a:rPr lang="ru-RU" altLang="ru-RU" dirty="0" smtClean="0"/>
              <a:t>идентификатор </a:t>
            </a:r>
            <a:r>
              <a:rPr lang="ru-RU" altLang="ru-RU" dirty="0"/>
              <a:t>объекта (индивидуальность объекта);</a:t>
            </a:r>
          </a:p>
          <a:p>
            <a:pPr algn="just">
              <a:buFontTx/>
              <a:buChar char="•"/>
            </a:pPr>
            <a:r>
              <a:rPr lang="ru-RU" altLang="ru-RU" dirty="0" smtClean="0"/>
              <a:t>Атрибуты </a:t>
            </a:r>
            <a:r>
              <a:rPr lang="ru-RU" altLang="ru-RU" dirty="0"/>
              <a:t>и </a:t>
            </a:r>
            <a:r>
              <a:rPr lang="ru-RU" altLang="ru-RU" dirty="0" smtClean="0"/>
              <a:t>методы;</a:t>
            </a:r>
            <a:endParaRPr lang="ru-RU" altLang="ru-RU" dirty="0"/>
          </a:p>
          <a:p>
            <a:pPr algn="just">
              <a:buFontTx/>
              <a:buChar char="•"/>
            </a:pPr>
            <a:r>
              <a:rPr lang="ru-RU" altLang="ru-RU" dirty="0" smtClean="0"/>
              <a:t>Классы;</a:t>
            </a:r>
            <a:endParaRPr lang="ru-RU" altLang="ru-RU" dirty="0"/>
          </a:p>
          <a:p>
            <a:pPr algn="just">
              <a:buFontTx/>
              <a:buChar char="•"/>
            </a:pPr>
            <a:r>
              <a:rPr lang="ru-RU" altLang="ru-RU" dirty="0" smtClean="0"/>
              <a:t>Иерархия </a:t>
            </a:r>
            <a:r>
              <a:rPr lang="ru-RU" altLang="ru-RU" dirty="0"/>
              <a:t>и </a:t>
            </a:r>
            <a:r>
              <a:rPr lang="ru-RU" altLang="ru-RU" dirty="0" smtClean="0"/>
              <a:t>наследование </a:t>
            </a:r>
            <a:r>
              <a:rPr lang="ru-RU" altLang="ru-RU" dirty="0"/>
              <a:t>классов.</a:t>
            </a:r>
          </a:p>
          <a:p>
            <a:pPr algn="just"/>
            <a:r>
              <a:rPr lang="ru-RU" altLang="ru-RU" dirty="0"/>
              <a:t>Пример: </a:t>
            </a:r>
            <a:r>
              <a:rPr lang="en-US" altLang="ru-RU" dirty="0" err="1"/>
              <a:t>GemStone</a:t>
            </a:r>
            <a:r>
              <a:rPr lang="ru-RU" altLang="ru-RU" dirty="0"/>
              <a:t>, </a:t>
            </a:r>
            <a:r>
              <a:rPr lang="en-US" altLang="ru-RU" dirty="0"/>
              <a:t>ONTOS</a:t>
            </a:r>
            <a:r>
              <a:rPr lang="ru-RU" altLang="ru-RU" dirty="0"/>
              <a:t> 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89961" y="882134"/>
            <a:ext cx="2688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Постреляционная</a:t>
            </a:r>
            <a:r>
              <a:rPr lang="ru-RU" dirty="0"/>
              <a:t> модель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8900" y="2384362"/>
            <a:ext cx="3659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Реляционно-объектная (гибридная)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63206" y="3755962"/>
            <a:ext cx="427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Объектно-ориентированные базы данных</a:t>
            </a:r>
          </a:p>
        </p:txBody>
      </p:sp>
      <p:pic>
        <p:nvPicPr>
          <p:cNvPr id="8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5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satMod val="200000"/>
                  </a:schemeClr>
                </a:solidFill>
              </a:rPr>
              <a:t>Классификация баз данных по технологии обработки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b="1" dirty="0"/>
              <a:t>Централизованная база данных </a:t>
            </a:r>
            <a:r>
              <a:rPr lang="ru-RU" altLang="ru-RU" dirty="0"/>
              <a:t>хранится в памяти одной вычислительной системы. Если эта вычислительная система является компонентом сети ЭВМ, возможен распределенный доступ к такой базе. Такой способ использования баз данных часто применяют в локальных сетях </a:t>
            </a:r>
            <a:r>
              <a:rPr lang="ru-RU" altLang="ru-RU" dirty="0" smtClean="0"/>
              <a:t>ПК.</a:t>
            </a:r>
          </a:p>
          <a:p>
            <a:pPr algn="just"/>
            <a:r>
              <a:rPr lang="ru-RU" altLang="ru-RU" b="1" dirty="0"/>
              <a:t>Распределенная база данных </a:t>
            </a:r>
            <a:r>
              <a:rPr lang="ru-RU" altLang="ru-RU" dirty="0"/>
              <a:t>состоит из нескольких, возможно пересекающихся или даже дублирующих друг друга частей, хранимых в различных ЭВМ вычислительной сети.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C:\Users\ПК\Documents\ИКТ для УПД\ВФрозовый.jpg"/>
          <p:cNvPicPr>
            <a:picLocks noChangeAspect="1" noChangeArrowheads="1"/>
          </p:cNvPicPr>
          <p:nvPr/>
        </p:nvPicPr>
        <p:blipFill>
          <a:blip r:embed="rId2" cstate="print"/>
          <a:srcRect t="374" b="374"/>
          <a:stretch>
            <a:fillRect/>
          </a:stretch>
        </p:blipFill>
        <p:spPr bwMode="auto">
          <a:xfrm>
            <a:off x="9980613" y="25400"/>
            <a:ext cx="2211387" cy="6191250"/>
          </a:xfrm>
          <a:prstGeom prst="rect">
            <a:avLst/>
          </a:prstGeom>
          <a:noFill/>
        </p:spPr>
      </p:pic>
      <p:pic>
        <p:nvPicPr>
          <p:cNvPr id="6" name="Picture 2" descr="http://www.4stud.info/networking/img/cs-mode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552" y="3450850"/>
            <a:ext cx="7215116" cy="3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982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73f590a95fa410f98d68dbcdbee18a35f5d1c9"/>
</p:tagLst>
</file>

<file path=ppt/theme/theme1.xml><?xml version="1.0" encoding="utf-8"?>
<a:theme xmlns:a="http://schemas.openxmlformats.org/drawingml/2006/main" name="tf16411245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61_TF16411245.potx" id="{773883C8-4131-4ECF-9E3C-74DD0B29E0A1}" vid="{18BBA691-B286-47C1-88FF-3C6BA8E7AA8B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8A784AD-7888-482C-A72A-80D306396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61CFE-D4DA-4753-A9A5-D482B9609A3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fb0879af-3eba-417a-a55a-ffe6dcd6ca77"/>
    <ds:schemaRef ds:uri="6dc4bcd6-49db-4c07-9060-8acfc67cef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tf16411245</Template>
  <TotalTime>0</TotalTime>
  <Words>1439</Words>
  <Application>Microsoft Office PowerPoint</Application>
  <PresentationFormat>Произвольный</PresentationFormat>
  <Paragraphs>420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tf16411245</vt:lpstr>
      <vt:lpstr>Специальное оформление</vt:lpstr>
      <vt:lpstr>Visio</vt:lpstr>
      <vt:lpstr>Информационное моделирование систем</vt:lpstr>
      <vt:lpstr>ЦЕЛИ</vt:lpstr>
      <vt:lpstr>ХРОНОКАРТА ЗАНЯТИЯ</vt:lpstr>
      <vt:lpstr>Классификация БД и СУБД. Ранние модели</vt:lpstr>
      <vt:lpstr>Классификация БД и СУБД. Реляционная модель</vt:lpstr>
      <vt:lpstr>Классификация БД и СУБД. Реляционная модель. Реляционная алгебра</vt:lpstr>
      <vt:lpstr>Пример 1</vt:lpstr>
      <vt:lpstr>Классификация БД и СУБД. Постреляционные модели</vt:lpstr>
      <vt:lpstr>Классификация баз данных по технологии обработки</vt:lpstr>
      <vt:lpstr>Презентация PowerPoint</vt:lpstr>
      <vt:lpstr>Архитектура информационных систем</vt:lpstr>
      <vt:lpstr>Трёхуровневая архитектура «клиент-сервер»</vt:lpstr>
      <vt:lpstr>Уровни представления данных</vt:lpstr>
      <vt:lpstr>Нормализация</vt:lpstr>
      <vt:lpstr>Условия 1НФ</vt:lpstr>
      <vt:lpstr>Пример 2</vt:lpstr>
      <vt:lpstr>Пример 3</vt:lpstr>
      <vt:lpstr>Условия 2НФ</vt:lpstr>
      <vt:lpstr>Пример 4</vt:lpstr>
      <vt:lpstr>Условия 3НФ</vt:lpstr>
      <vt:lpstr>Пример 5</vt:lpstr>
      <vt:lpstr>Проектирование базы данных</vt:lpstr>
      <vt:lpstr>Пример 6</vt:lpstr>
      <vt:lpstr>Пример 7</vt:lpstr>
      <vt:lpstr>Архитектура СУБД</vt:lpstr>
      <vt:lpstr>Язык SQL</vt:lpstr>
      <vt:lpstr>Презентация PowerPoint</vt:lpstr>
      <vt:lpstr>Презентация PowerPoint</vt:lpstr>
      <vt:lpstr>Задание для практической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2018-09-26T07:26:08Z</dcterms:created>
  <dcterms:modified xsi:type="dcterms:W3CDTF">2019-09-17T14:21:33Z</dcterms:modified>
</cp:coreProperties>
</file>