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352928" cy="1540768"/>
          </a:xfrm>
        </p:spPr>
        <p:txBody>
          <a:bodyPr/>
          <a:lstStyle/>
          <a:p>
            <a:pPr algn="ctr"/>
            <a:r>
              <a:rPr lang="ru-RU" sz="1600" b="0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1600" b="0" cap="all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1600" b="0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Министерства здравоохранения Российской Федерации  </a:t>
            </a:r>
            <a:br>
              <a:rPr lang="ru-RU" sz="1600" b="0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280920" cy="45091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 фармацевтической деятельности                     </a:t>
            </a:r>
          </a:p>
          <a:p>
            <a:pPr lvl="8"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Работу выполнила:</a:t>
            </a:r>
          </a:p>
          <a:p>
            <a:pPr lvl="8"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Студентка 302-11 группы        </a:t>
            </a:r>
          </a:p>
          <a:p>
            <a:pPr lvl="8"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Отделения «Фармация»</a:t>
            </a:r>
          </a:p>
          <a:p>
            <a:pPr lvl="8"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Шалыгина Полина</a:t>
            </a:r>
          </a:p>
          <a:p>
            <a:pPr lvl="8"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Работу проверила:</a:t>
            </a:r>
          </a:p>
          <a:p>
            <a:pPr lvl="8"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Преподаватель дисциплины</a:t>
            </a:r>
          </a:p>
          <a:p>
            <a:pPr lvl="8"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Организация экономики фармации</a:t>
            </a:r>
          </a:p>
          <a:p>
            <a:pPr lvl="8"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и ее структурных подразделений</a:t>
            </a:r>
          </a:p>
          <a:p>
            <a:pPr lvl="8" algn="l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Анишева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Л.А.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0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183880" cy="1224136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sz="3100" b="0" dirty="0">
                <a:solidFill>
                  <a:srgbClr val="00000A"/>
                </a:solidFill>
                <a:effectLst/>
                <a:latin typeface="Times New Roman"/>
                <a:ea typeface="SimSun"/>
                <a:cs typeface="Times New Roman"/>
              </a:rPr>
              <a:t>Перечень документов, представляемых в лицензирующий орган, для получения лицензии:</a:t>
            </a:r>
            <a:r>
              <a:rPr lang="ru-RU" sz="3200" dirty="0">
                <a:solidFill>
                  <a:srgbClr val="00000A"/>
                </a:solidFill>
                <a:effectLst/>
                <a:latin typeface="Times New Roman"/>
                <a:ea typeface="SimSun"/>
                <a:cs typeface="Times New Roman"/>
              </a:rPr>
              <a:t/>
            </a:r>
            <a:br>
              <a:rPr lang="ru-RU" sz="3200" dirty="0">
                <a:solidFill>
                  <a:srgbClr val="00000A"/>
                </a:solidFill>
                <a:effectLst/>
                <a:latin typeface="Times New Roman"/>
                <a:ea typeface="SimSu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5373216"/>
          </a:xfrm>
        </p:spPr>
        <p:txBody>
          <a:bodyPr>
            <a:normAutofit fontScale="55000" lnSpcReduction="20000"/>
          </a:bodyPr>
          <a:lstStyle/>
          <a:p>
            <a:pPr marL="185039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  <a:tab pos="449580" algn="l"/>
                <a:tab pos="1260475" algn="l"/>
              </a:tabLst>
            </a:pPr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Заявление (по установленной форме № </a:t>
            </a:r>
            <a:r>
              <a:rPr lang="ru-RU" sz="33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547-Пр/12)</a:t>
            </a:r>
          </a:p>
          <a:p>
            <a:pPr marL="185039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  <a:tab pos="449580" algn="l"/>
                <a:tab pos="1260475" algn="l"/>
              </a:tabLst>
            </a:pPr>
            <a:r>
              <a:rPr lang="ru-RU" sz="33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К </a:t>
            </a:r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заявлению прилагаются: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Копии учредительных документов (заверенные нотариусом). В уставе предприятия (учреждения) должна быть отражена фармацевтическая деятельность;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Свидетельство о государственной регистрации соискателя лицензии в качестве юридического лица, индивидуального предпринимателя (заверенное нотариусом);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Свидетельство о постановке соискателя лицензии в качестве юридического лица, индивидуального предпринимателя на учет в налоговом органе (заверенное нотариусом);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Копии документов, подтверждающих право собственности или иное законное основание использования помещений для осуществления лицензируемой деятельности;</a:t>
            </a:r>
          </a:p>
          <a:p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7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6768752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0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Копии документов, подтверждающих право собственности или иное законное основание использования оборудования для осуществления лицензируемой деятельности (экспликация) или в произвольной форме;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0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Положение об аптечном учреждении, утвержденное учредителем;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0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Копия выданного в установленном порядке санитарно-эпидемиологического заключения о соответствии помещений требованиям санитарных правил;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0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Копии о высшем или среднем фармацевтическом образовании и сертификатов специалиста;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0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Копии о необходимом стаже работы;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0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Уведомление территориального органа Федеральной службы государственной статистики;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0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Оригинал документа, подтверждающий оплату государственной пошлины за рассмотрение лицензирующим органом заявления о предоставлении лицензии;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449580" algn="l"/>
              </a:tabLst>
            </a:pPr>
            <a:r>
              <a:rPr lang="ru-RU" sz="30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Опись документов (в 2-ух экземплярах)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370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Газета Заря | » Региональная лицензионная комиссия по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79115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682624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В течение 3-х дней принимается решение о правильности поданных документов. Если есть несоответствия, то соискателю лицензии дается 30 дней на исправление. В течение 45 рабочих дней орган, осуществляющий проверку принимает решение о предоставлении лицензии.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019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b="1" i="1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Лицензия на фармацевтическую деятельность с момента ее получения бессрочна.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Действие лицензии прекращается в следующих случаях: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49580" algn="l"/>
              </a:tabLst>
            </a:pPr>
            <a:r>
              <a:rPr lang="ru-RU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При предоставлении в лицензирующий орган заявления о прекращении лицензируемого вида деятельности;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49580" algn="l"/>
              </a:tabLst>
            </a:pPr>
            <a:r>
              <a:rPr lang="ru-RU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При прекращении физическим лицом деятельности в качестве индивидуального предпринимателя;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49580" algn="l"/>
              </a:tabLst>
            </a:pPr>
            <a:r>
              <a:rPr lang="ru-RU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При наличии решения суда об аннулировании лицензии.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239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!!!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www.rinfin.ru/upload/resize_cache/assets/img/500_500_1/%D1%84%D0%B0%D1%80%D0%BC%20%D0%BB%D0%B8%D1%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2375"/>
            <a:ext cx="5688632" cy="378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Право на здоровь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356992"/>
            <a:ext cx="487680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33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85000" lnSpcReduction="10000"/>
          </a:bodyPr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i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Под лицензированием понимают разновидность контроля осуществляемого государством, который направлен на защиту прав, здоровья и нравственности граждан, а также их законных интересов, обеспечивает безопасность и оборону страны.</a:t>
            </a:r>
            <a:endParaRPr lang="ru-RU" sz="2400" i="1" dirty="0">
              <a:solidFill>
                <a:schemeClr val="tx2">
                  <a:lumMod val="90000"/>
                  <a:lumOff val="10000"/>
                </a:schemeClr>
              </a:solidFill>
              <a:latin typeface="Times New Roman"/>
              <a:ea typeface="SimSu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Фармацевтическая деятельность относится к лицензируемым видам деятельности.</a:t>
            </a:r>
            <a:endParaRPr lang="ru-RU" sz="2400" dirty="0">
              <a:solidFill>
                <a:schemeClr val="tx2">
                  <a:lumMod val="90000"/>
                  <a:lumOff val="10000"/>
                </a:schemeClr>
              </a:solidFill>
              <a:latin typeface="Times New Roman"/>
              <a:ea typeface="SimSu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i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Цель лицензирования 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/>
                <a:ea typeface="SimSun"/>
                <a:cs typeface="Times New Roman"/>
              </a:rPr>
              <a:t>– предотвращение ущерба правам, законным интересам, жизни или здоровья граждан.</a:t>
            </a:r>
            <a:endParaRPr lang="ru-RU" sz="2400" dirty="0">
              <a:solidFill>
                <a:schemeClr val="tx2">
                  <a:lumMod val="90000"/>
                  <a:lumOff val="10000"/>
                </a:schemeClr>
              </a:solidFill>
              <a:latin typeface="Times New Roman"/>
              <a:ea typeface="SimSu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05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30352"/>
            <a:ext cx="8424936" cy="4187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 на фармацевтическую деятельность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документ, позволяющий оказывать услуги и выполнять работы юридическим лицам в сфере обращения лекарственных средств для медицинского и ветеринарного применения.</a:t>
            </a:r>
          </a:p>
        </p:txBody>
      </p:sp>
      <p:pic>
        <p:nvPicPr>
          <p:cNvPr id="2050" name="Picture 2" descr="Срок действия лицензии на фармацевтическую деятель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0137"/>
            <a:ext cx="7992888" cy="314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44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83880" cy="1512168"/>
          </a:xfrm>
        </p:spPr>
        <p:txBody>
          <a:bodyPr>
            <a:normAutofit/>
          </a:bodyPr>
          <a:lstStyle/>
          <a:p>
            <a:pPr algn="ctr"/>
            <a:r>
              <a:rPr lang="ru-RU" sz="25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нормативных документов, регламентирующих лицензирование фармацевтической деятельности: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183880" cy="4187952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04.05.2011 N 99-ФЗ (ред. от 18.02.2020)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лицензировании отдельных видов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деятельности»;</a:t>
            </a:r>
            <a:endParaRPr lang="ru-RU" sz="2400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22.12.2011 N 1081 (ред. от 21.02.2020)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лицензировании фармацевтической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 </a:t>
            </a:r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(вместе с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«Положением </a:t>
            </a:r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лицензировании фармацевтической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деятельности»);</a:t>
            </a:r>
            <a:endParaRPr lang="ru-RU" sz="2400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22.12.2011 N 1085 (ред. от 04.04.2020)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лицензировании деятельности по обороту наркотических средств, психотропных веществ и их </a:t>
            </a:r>
            <a:r>
              <a:rPr lang="ru-RU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культивированию </a:t>
            </a:r>
            <a:r>
              <a:rPr lang="ru-RU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наркосодержащих</a:t>
            </a:r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растений»</a:t>
            </a:r>
            <a:endParaRPr lang="ru-RU" sz="2400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1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183880" cy="2060848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sz="2400" b="0" dirty="0">
                <a:solidFill>
                  <a:srgbClr val="00000A"/>
                </a:solidFill>
                <a:effectLst/>
                <a:latin typeface="Times New Roman"/>
                <a:ea typeface="Times New Roman"/>
                <a:cs typeface="Times New Roman"/>
              </a:rPr>
              <a:t>Лицензионные требования для осуществления фармацевтической деятельности:</a:t>
            </a:r>
            <a:r>
              <a:rPr lang="ru-RU" sz="2400" b="0" dirty="0">
                <a:solidFill>
                  <a:srgbClr val="00000A"/>
                </a:solidFill>
                <a:effectLst/>
                <a:latin typeface="Times New Roman"/>
                <a:ea typeface="SimSun"/>
                <a:cs typeface="Times New Roman"/>
              </a:rPr>
              <a:t/>
            </a:r>
            <a:br>
              <a:rPr lang="ru-RU" sz="2400" b="0" dirty="0">
                <a:solidFill>
                  <a:srgbClr val="00000A"/>
                </a:solidFill>
                <a:effectLst/>
                <a:latin typeface="Times New Roman"/>
                <a:ea typeface="SimSun"/>
                <a:cs typeface="Times New Roman"/>
              </a:rPr>
            </a:br>
            <a:endParaRPr lang="ru-RU" sz="24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8360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 и оборудования, необходимых для осуществления фармацевтической деятельности;</a:t>
            </a:r>
          </a:p>
          <a:p>
            <a:pPr algn="just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руководителя организации высшего фармацевтического образования и стажа работы по специальности не менее 3-х лет, либо  среднего фармацевтического образования и стажа работы по специальности не менее 5-ти лет; сертификата специалиста;</a:t>
            </a:r>
          </a:p>
          <a:p>
            <a:pPr algn="just"/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 заключивших с ним трудовые договоры, имеющие высшее или среднее фармацевтическое образование, сертификат специалиста.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84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Лицензионные требования на деятельность по обороту наркотических средств и психотропных веществ, их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48360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об отсутствии у работников заболеваний наркоманией, токсикоманией, хроническим алкоголизмом, выданные медицинским учреждением;</a:t>
            </a:r>
          </a:p>
          <a:p>
            <a:pPr algn="just"/>
            <a:r>
              <a:rPr lang="ru-RU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органов по контролю за оборотом НС и ПВ: об отсутствии судимости, о соответствии объектов и помещений, установленным требованиям к оснащению объектов;</a:t>
            </a:r>
          </a:p>
          <a:p>
            <a:pPr algn="just"/>
            <a:r>
              <a:rPr lang="ru-RU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штате аптечной организации перечня работников, имеющий среднее</a:t>
            </a:r>
            <a:r>
              <a:rPr lang="en-US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</a:t>
            </a:r>
            <a:r>
              <a:rPr lang="ru-RU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и </a:t>
            </a:r>
            <a:r>
              <a:rPr lang="ru-RU" sz="26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спец.подготовку</a:t>
            </a:r>
            <a:r>
              <a:rPr lang="ru-RU" sz="2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сфере оборота НС и ПВ.</a:t>
            </a:r>
          </a:p>
          <a:p>
            <a:pPr marL="0" indent="0" algn="just">
              <a:buNone/>
            </a:pPr>
            <a:endParaRPr lang="ru-RU" sz="2600" dirty="0" smtClean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 фармацевтической деятельности осуществляет Федеральная служба по надзору в сфере </a:t>
            </a:r>
            <a:r>
              <a:rPr lang="ru-RU" sz="3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Здавоохранения</a:t>
            </a:r>
            <a:endParaRPr lang="ru-RU" sz="3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0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51216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b="0" dirty="0">
                <a:solidFill>
                  <a:srgbClr val="00000A"/>
                </a:solidFill>
                <a:effectLst/>
                <a:latin typeface="Times New Roman"/>
                <a:ea typeface="Times New Roman"/>
                <a:cs typeface="Times New Roman"/>
              </a:rPr>
              <a:t>Виды фармацевтических лицензий:</a:t>
            </a:r>
            <a:r>
              <a:rPr lang="ru-RU" sz="3200" dirty="0">
                <a:solidFill>
                  <a:srgbClr val="00000A"/>
                </a:solidFill>
                <a:effectLst/>
                <a:latin typeface="Times New Roman"/>
                <a:ea typeface="SimSun"/>
                <a:cs typeface="Times New Roman"/>
              </a:rPr>
              <a:t/>
            </a:r>
            <a:br>
              <a:rPr lang="ru-RU" sz="3200" dirty="0">
                <a:solidFill>
                  <a:srgbClr val="00000A"/>
                </a:solidFill>
                <a:effectLst/>
                <a:latin typeface="Times New Roman"/>
                <a:ea typeface="SimSu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183880" cy="108012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Фармацевтическая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 на розничную торговлю лекарственными 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</a:t>
            </a:r>
            <a:endParaRPr lang="ru-RU" sz="3200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Ветеринарная аптека в Москве, купить круглосуточно в сети клиник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200800" cy="378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70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014" y="692696"/>
            <a:ext cx="8424936" cy="1512168"/>
          </a:xfrm>
        </p:spPr>
        <p:txBody>
          <a:bodyPr>
            <a:normAutofit fontScale="90000"/>
          </a:bodyPr>
          <a:lstStyle/>
          <a:p>
            <a:pPr marL="571500" lvl="0" indent="-5715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Фармацевтическая лицензия на оптовую торговлю лекарственными </a:t>
            </a:r>
            <a:r>
              <a:rPr lang="ru-RU" b="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5122" name="Picture 2" descr="Оптовая продажа кожаных аксессуаров и изделий из кожи рептилий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36" y="2348880"/>
            <a:ext cx="5836693" cy="346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29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530496"/>
          </a:xfrm>
        </p:spPr>
        <p:txBody>
          <a:bodyPr/>
          <a:lstStyle/>
          <a:p>
            <a:pPr lvl="0" algn="just"/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Фармацевтическая лицензия на производство лекарственных </a:t>
            </a: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Производственные аптеки — ГАУЗ &quot;ОАС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074984" cy="377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608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</TotalTime>
  <Words>699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  Фармацевтический колледж</vt:lpstr>
      <vt:lpstr>Презентация PowerPoint</vt:lpstr>
      <vt:lpstr>Презентация PowerPoint</vt:lpstr>
      <vt:lpstr>Перечень нормативных документов, регламентирующих лицензирование фармацевтической деятельности: </vt:lpstr>
      <vt:lpstr>Лицензионные требования для осуществления фармацевтической деятельности: </vt:lpstr>
      <vt:lpstr>Лицензионные требования на деятельность по обороту наркотических средств и психотропных веществ, их прекурсоров.</vt:lpstr>
      <vt:lpstr>Виды фармацевтических лицензий: </vt:lpstr>
      <vt:lpstr>Фармацевтическая лицензия на оптовую торговлю лекарственными средствами </vt:lpstr>
      <vt:lpstr>Презентация PowerPoint</vt:lpstr>
      <vt:lpstr>Перечень документов, представляемых в лицензирующий орган, для получения лицензии: </vt:lpstr>
      <vt:lpstr>Презентация PowerPoint</vt:lpstr>
      <vt:lpstr>Презентация PowerPoint</vt:lpstr>
      <vt:lpstr>Презентация PowerPoint</vt:lpstr>
      <vt:lpstr>Спасибо за внимание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  Фармацевтический колледж</dc:title>
  <dc:creator>Полина Шалыгина</dc:creator>
  <cp:lastModifiedBy>polin</cp:lastModifiedBy>
  <cp:revision>6</cp:revision>
  <dcterms:created xsi:type="dcterms:W3CDTF">2020-05-14T04:15:50Z</dcterms:created>
  <dcterms:modified xsi:type="dcterms:W3CDTF">2020-05-17T03:12:05Z</dcterms:modified>
</cp:coreProperties>
</file>