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9"/>
  </p:notesMasterIdLst>
  <p:sldIdLst>
    <p:sldId id="256" r:id="rId2"/>
    <p:sldId id="257" r:id="rId3"/>
    <p:sldId id="260" r:id="rId4"/>
    <p:sldId id="324" r:id="rId5"/>
    <p:sldId id="333" r:id="rId6"/>
    <p:sldId id="331" r:id="rId7"/>
    <p:sldId id="332" r:id="rId8"/>
    <p:sldId id="282" r:id="rId9"/>
    <p:sldId id="292" r:id="rId10"/>
    <p:sldId id="283" r:id="rId11"/>
    <p:sldId id="293" r:id="rId12"/>
    <p:sldId id="308" r:id="rId13"/>
    <p:sldId id="326" r:id="rId14"/>
    <p:sldId id="327" r:id="rId15"/>
    <p:sldId id="334" r:id="rId16"/>
    <p:sldId id="313" r:id="rId17"/>
    <p:sldId id="314" r:id="rId18"/>
    <p:sldId id="315" r:id="rId19"/>
    <p:sldId id="316" r:id="rId20"/>
    <p:sldId id="317" r:id="rId21"/>
    <p:sldId id="319" r:id="rId22"/>
    <p:sldId id="335" r:id="rId23"/>
    <p:sldId id="336" r:id="rId24"/>
    <p:sldId id="325" r:id="rId25"/>
    <p:sldId id="329" r:id="rId26"/>
    <p:sldId id="370" r:id="rId27"/>
    <p:sldId id="371" r:id="rId28"/>
    <p:sldId id="372" r:id="rId29"/>
    <p:sldId id="270" r:id="rId30"/>
    <p:sldId id="328" r:id="rId31"/>
    <p:sldId id="338" r:id="rId32"/>
    <p:sldId id="361" r:id="rId33"/>
    <p:sldId id="365" r:id="rId34"/>
    <p:sldId id="366" r:id="rId35"/>
    <p:sldId id="368" r:id="rId36"/>
    <p:sldId id="367" r:id="rId37"/>
    <p:sldId id="369" r:id="rId38"/>
    <p:sldId id="341" r:id="rId39"/>
    <p:sldId id="342" r:id="rId40"/>
    <p:sldId id="364" r:id="rId41"/>
    <p:sldId id="343" r:id="rId42"/>
    <p:sldId id="344" r:id="rId43"/>
    <p:sldId id="345" r:id="rId44"/>
    <p:sldId id="346" r:id="rId45"/>
    <p:sldId id="347" r:id="rId46"/>
    <p:sldId id="362" r:id="rId47"/>
    <p:sldId id="363" r:id="rId48"/>
    <p:sldId id="348" r:id="rId49"/>
    <p:sldId id="349" r:id="rId50"/>
    <p:sldId id="351" r:id="rId51"/>
    <p:sldId id="352" r:id="rId52"/>
    <p:sldId id="353" r:id="rId53"/>
    <p:sldId id="354" r:id="rId54"/>
    <p:sldId id="355" r:id="rId55"/>
    <p:sldId id="340" r:id="rId56"/>
    <p:sldId id="337" r:id="rId57"/>
    <p:sldId id="303" r:id="rId5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55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F8A47B-1C5D-4C2E-B351-376EE73AA779}" type="datetimeFigureOut">
              <a:rPr lang="ru-RU" smtClean="0"/>
              <a:pPr/>
              <a:t>28.02.2021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2F4319-DAE6-4C43-98C7-4E942D6A1B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6481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2F4319-DAE6-4C43-98C7-4E942D6A1BBE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6177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FA36F-0F85-482B-9F1B-C6A0BFA51DB2}" type="datetimeFigureOut">
              <a:rPr lang="ru-RU" smtClean="0"/>
              <a:pPr/>
              <a:t>28.02.2021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C128E-40DA-472E-862D-06BEE3B402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0221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FA36F-0F85-482B-9F1B-C6A0BFA51DB2}" type="datetimeFigureOut">
              <a:rPr lang="ru-RU" smtClean="0"/>
              <a:pPr/>
              <a:t>28.02.2021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C128E-40DA-472E-862D-06BEE3B402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6007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FA36F-0F85-482B-9F1B-C6A0BFA51DB2}" type="datetimeFigureOut">
              <a:rPr lang="ru-RU" smtClean="0"/>
              <a:pPr/>
              <a:t>28.02.2021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C128E-40DA-472E-862D-06BEE3B402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383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FA36F-0F85-482B-9F1B-C6A0BFA51DB2}" type="datetimeFigureOut">
              <a:rPr lang="ru-RU" smtClean="0"/>
              <a:pPr/>
              <a:t>28.02.2021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C128E-40DA-472E-862D-06BEE3B402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6991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FA36F-0F85-482B-9F1B-C6A0BFA51DB2}" type="datetimeFigureOut">
              <a:rPr lang="ru-RU" smtClean="0"/>
              <a:pPr/>
              <a:t>28.02.2021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C128E-40DA-472E-862D-06BEE3B402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9814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FA36F-0F85-482B-9F1B-C6A0BFA51DB2}" type="datetimeFigureOut">
              <a:rPr lang="ru-RU" smtClean="0"/>
              <a:pPr/>
              <a:t>28.02.2021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C128E-40DA-472E-862D-06BEE3B402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6282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FA36F-0F85-482B-9F1B-C6A0BFA51DB2}" type="datetimeFigureOut">
              <a:rPr lang="ru-RU" smtClean="0"/>
              <a:pPr/>
              <a:t>28.02.2021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C128E-40DA-472E-862D-06BEE3B402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3922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FA36F-0F85-482B-9F1B-C6A0BFA51DB2}" type="datetimeFigureOut">
              <a:rPr lang="ru-RU" smtClean="0"/>
              <a:pPr/>
              <a:t>28.02.2021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C128E-40DA-472E-862D-06BEE3B402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7570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FA36F-0F85-482B-9F1B-C6A0BFA51DB2}" type="datetimeFigureOut">
              <a:rPr lang="ru-RU" smtClean="0"/>
              <a:pPr/>
              <a:t>28.02.2021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C128E-40DA-472E-862D-06BEE3B402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2477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FA36F-0F85-482B-9F1B-C6A0BFA51DB2}" type="datetimeFigureOut">
              <a:rPr lang="ru-RU" smtClean="0"/>
              <a:pPr/>
              <a:t>28.02.2021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C128E-40DA-472E-862D-06BEE3B402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9887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FA36F-0F85-482B-9F1B-C6A0BFA51DB2}" type="datetimeFigureOut">
              <a:rPr lang="ru-RU" smtClean="0"/>
              <a:pPr/>
              <a:t>28.02.2021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C128E-40DA-472E-862D-06BEE3B402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0099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2FA36F-0F85-482B-9F1B-C6A0BFA51DB2}" type="datetimeFigureOut">
              <a:rPr lang="ru-RU" smtClean="0"/>
              <a:pPr/>
              <a:t>28.02.2021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0C128E-40DA-472E-862D-06BEE3B402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4573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pandia.ru/text/category/alyuminij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pandia.ru/text/category/vodohranilishe/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772817"/>
            <a:ext cx="8640960" cy="1800200"/>
          </a:xfrm>
        </p:spPr>
        <p:txBody>
          <a:bodyPr>
            <a:normAutofit fontScale="90000"/>
          </a:bodyPr>
          <a:lstStyle/>
          <a:p>
            <a:b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 Гигиеническое нормирование качества  питьевой воды.</a:t>
            </a:r>
          </a:p>
        </p:txBody>
      </p:sp>
    </p:spTree>
    <p:extLst>
      <p:ext uri="{BB962C8B-B14F-4D97-AF65-F5344CB8AC3E}">
        <p14:creationId xmlns:p14="http://schemas.microsoft.com/office/powerpoint/2010/main" val="38712671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dirty="0"/>
              <a:t>6.Резервуар чистой воды </a:t>
            </a:r>
            <a:r>
              <a:rPr lang="ru-RU" dirty="0"/>
              <a:t>- накопительный резервуар для накопления воды после ее очистки на очистных сооружениях. </a:t>
            </a:r>
          </a:p>
          <a:p>
            <a:pPr marL="0" indent="0">
              <a:buNone/>
            </a:pPr>
            <a:r>
              <a:rPr lang="ru-RU" b="1" dirty="0"/>
              <a:t>7.Станция повышения давления </a:t>
            </a:r>
            <a:r>
              <a:rPr lang="ru-RU" dirty="0"/>
              <a:t>: станция второго подъема, станция перекачки, станция подкачки, группа насосов по перекачке или подкачке, </a:t>
            </a:r>
            <a:r>
              <a:rPr lang="ru-RU" dirty="0" err="1"/>
              <a:t>повысительная</a:t>
            </a:r>
            <a:r>
              <a:rPr lang="ru-RU" dirty="0"/>
              <a:t> станция) необходима для повышения и поддержания давления в системе водоснабжения с заданным расходом. Для того, чтобы справляться с поставленной задачей наиболее эффективно, требуются надежные насосы и контрольно-измерительная аппаратура: блок управления, датчики, реле давления и т.п. </a:t>
            </a:r>
          </a:p>
          <a:p>
            <a:pPr marL="0" indent="0">
              <a:buNone/>
            </a:pPr>
            <a:r>
              <a:rPr lang="ru-RU" dirty="0"/>
              <a:t>Станция повышения давления может быть установлена после открытых баков на водозаборном узле, а может входить в систему повышения давления без разрыва струи, т.е. работать как станция перекачки. </a:t>
            </a:r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69833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/>
              <a:t>8.Водовод</a:t>
            </a:r>
            <a:r>
              <a:rPr lang="ru-RU" dirty="0"/>
              <a:t> — сооружение в виде канала, лотка, тоннеля или трубопровода, служащее для подачи воды от водозабора к месту её потребления</a:t>
            </a:r>
          </a:p>
          <a:p>
            <a:pPr marL="0" indent="0">
              <a:buNone/>
            </a:pPr>
            <a:r>
              <a:rPr lang="ru-RU" b="1" dirty="0"/>
              <a:t>9.Распределительная сеть </a:t>
            </a:r>
            <a:r>
              <a:rPr lang="ru-RU" dirty="0"/>
              <a:t>- система трубопроводов и сооружений на них, предназначенных для водоснабжения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Методы улучшения качества воды.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Методов улучшения качества воды много, и они позволяют освободиться воду от опасных микроорганизмов, взвешенных частиц, гуминовых соединений, от избытка солей, токсических и радиоактивных веществ и дурно пахнущих газов. </a:t>
            </a:r>
          </a:p>
          <a:p>
            <a:r>
              <a:rPr lang="ru-RU" dirty="0"/>
              <a:t>  Основная цель очистки воды – защита потребления от патогенных организмов и примесей, которые могут быть опасны для здоровья человека или иметь неприятные свойства (цвет, запах, вкус и т.д.). Методы очистки следует выбирать с учетом качества и характера источника водоснабжения.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9B6C87-F166-4A37-932D-B4A14305C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8520" y="274638"/>
            <a:ext cx="9145016" cy="457199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методы улучшения качества воды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3B602EE-1756-4C71-907F-E8695DADB7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052736"/>
            <a:ext cx="8579296" cy="5073427"/>
          </a:xfrm>
        </p:spPr>
        <p:txBody>
          <a:bodyPr>
            <a:normAutofit/>
          </a:bodyPr>
          <a:lstStyle/>
          <a:p>
            <a:pPr marL="0" indent="0" algn="l" fontAlgn="base">
              <a:buNone/>
            </a:pPr>
            <a:r>
              <a:rPr lang="ru-RU" b="1" i="0" dirty="0">
                <a:solidFill>
                  <a:srgbClr val="000000"/>
                </a:solidFill>
                <a:effectLst/>
                <a:latin typeface="Helvetica Neue"/>
              </a:rPr>
              <a:t>Этапы очистки воды</a:t>
            </a:r>
            <a:endParaRPr lang="ru-RU" b="0" i="0" dirty="0">
              <a:solidFill>
                <a:srgbClr val="000000"/>
              </a:solidFill>
              <a:effectLst/>
              <a:latin typeface="Helvetica Neue"/>
            </a:endParaRPr>
          </a:p>
          <a:p>
            <a:pPr marL="0" indent="0" algn="l" fontAlgn="base"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Helvetica Neue"/>
              </a:rPr>
              <a:t>1. </a:t>
            </a:r>
            <a:r>
              <a:rPr lang="ru-RU" b="0" i="0" u="sng" dirty="0">
                <a:solidFill>
                  <a:srgbClr val="000000"/>
                </a:solidFill>
                <a:effectLst/>
                <a:latin typeface="Helvetica Neue"/>
              </a:rPr>
              <a:t>1-й этап очистки воды</a:t>
            </a:r>
            <a:r>
              <a:rPr lang="ru-RU" b="0" i="0" dirty="0">
                <a:solidFill>
                  <a:srgbClr val="000000"/>
                </a:solidFill>
                <a:effectLst/>
                <a:latin typeface="Helvetica Neue"/>
              </a:rPr>
              <a:t>:</a:t>
            </a:r>
          </a:p>
          <a:p>
            <a:pPr algn="l" fontAlgn="base">
              <a:buFontTx/>
              <a:buChar char="-"/>
            </a:pPr>
            <a:r>
              <a:rPr lang="ru-RU" b="0" i="0" dirty="0">
                <a:solidFill>
                  <a:srgbClr val="000000"/>
                </a:solidFill>
                <a:effectLst/>
                <a:latin typeface="Helvetica Neue"/>
              </a:rPr>
              <a:t>коагуляция,</a:t>
            </a:r>
          </a:p>
          <a:p>
            <a:pPr algn="l" fontAlgn="base">
              <a:buFontTx/>
              <a:buChar char="-"/>
            </a:pPr>
            <a:r>
              <a:rPr lang="ru-RU" dirty="0">
                <a:solidFill>
                  <a:srgbClr val="000000"/>
                </a:solidFill>
                <a:latin typeface="Helvetica Neue"/>
              </a:rPr>
              <a:t>о</a:t>
            </a:r>
            <a:r>
              <a:rPr lang="ru-RU" b="0" i="0" dirty="0">
                <a:solidFill>
                  <a:srgbClr val="000000"/>
                </a:solidFill>
                <a:effectLst/>
                <a:latin typeface="Helvetica Neue"/>
              </a:rPr>
              <a:t>тстаивание: </a:t>
            </a:r>
            <a:r>
              <a:rPr lang="ru-RU" dirty="0"/>
              <a:t>осветление и обесцвечивание,</a:t>
            </a:r>
            <a:endParaRPr lang="ru-RU" dirty="0">
              <a:solidFill>
                <a:srgbClr val="000000"/>
              </a:solidFill>
              <a:latin typeface="Helvetica Neue"/>
            </a:endParaRPr>
          </a:p>
          <a:p>
            <a:pPr algn="l" fontAlgn="base">
              <a:buFontTx/>
              <a:buChar char="-"/>
            </a:pPr>
            <a:r>
              <a:rPr lang="ru-RU" b="0" i="0" dirty="0">
                <a:solidFill>
                  <a:srgbClr val="000000"/>
                </a:solidFill>
                <a:effectLst/>
                <a:latin typeface="Helvetica Neue"/>
              </a:rPr>
              <a:t>фильтрация.</a:t>
            </a:r>
          </a:p>
          <a:p>
            <a:pPr marL="0" indent="0" algn="l" fontAlgn="base"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Helvetica Neue"/>
              </a:rPr>
              <a:t>2.  </a:t>
            </a:r>
            <a:r>
              <a:rPr lang="ru-RU" b="0" i="0" u="sng" dirty="0">
                <a:solidFill>
                  <a:srgbClr val="000000"/>
                </a:solidFill>
                <a:effectLst/>
                <a:latin typeface="Helvetica Neue"/>
              </a:rPr>
              <a:t>2-й этап очистки воды:</a:t>
            </a:r>
          </a:p>
          <a:p>
            <a:pPr marL="0" indent="0" algn="l" fontAlgn="base"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Helvetica Neue"/>
              </a:rPr>
              <a:t>- Обеззараживание воды – удаление  микробов.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7917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E8C0FD0-83E2-4C71-9A3A-2BB2DA3E5B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 fontScale="85000" lnSpcReduction="10000"/>
          </a:bodyPr>
          <a:lstStyle/>
          <a:p>
            <a:pPr marL="0" indent="0" algn="l" fontAlgn="base">
              <a:buNone/>
            </a:pPr>
            <a:r>
              <a:rPr lang="ru-RU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очистки воды</a:t>
            </a:r>
            <a:endParaRPr lang="ru-RU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fontAlgn="base"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Физические, химические, механические.</a:t>
            </a:r>
          </a:p>
          <a:p>
            <a:pPr algn="l" fontAlgn="base"/>
            <a:r>
              <a:rPr lang="ru-RU" b="0" i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Механическая очистка</a:t>
            </a:r>
            <a:r>
              <a:rPr lang="ru-RU" b="0" i="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отстаивание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(осветление и обесцвечивание)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Отстойники бывают горизонтальными и вертикальными.</a:t>
            </a:r>
          </a:p>
          <a:p>
            <a:pPr algn="l" fontAlgn="base"/>
            <a:r>
              <a:rPr lang="ru-RU" b="0" i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Физическая очистка</a:t>
            </a:r>
            <a:r>
              <a:rPr lang="ru-RU" b="0" i="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фильтрация. Фильтры бывают медленные и скорые.</a:t>
            </a:r>
          </a:p>
          <a:p>
            <a:pPr algn="l" fontAlgn="base"/>
            <a:r>
              <a:rPr lang="ru-RU" b="0" i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Химическая очистка</a:t>
            </a:r>
            <a:r>
              <a:rPr lang="ru-RU" b="0" i="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коагуляция.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l" fontAlgn="base"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Для этого  воду добавляют химические вещества-коагулянты – сульфаты и хлориды </a:t>
            </a:r>
            <a:r>
              <a:rPr lang="ru-RU" b="0" i="0" u="none" strike="noStrike" dirty="0">
                <a:solidFill>
                  <a:srgbClr val="0066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 tooltip="Алюминий"/>
              </a:rPr>
              <a:t>алюминия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и железа и специальные флокулянты.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Они ускоряют осаждение взвешенных частиц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Коагуляция зависит от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качества взвешенных частиц, жесткости, температуры.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73733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9DA2D02-18E2-49D5-B5A0-AFB0067FCC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r>
              <a:rPr lang="ru-RU" b="0" i="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Отстойники горизонтальные 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 в которых   резко замедляется скорость воды, </a:t>
            </a:r>
            <a:r>
              <a:rPr lang="ru-RU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теряется кинетическая энергия.</a:t>
            </a: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Вертикальные 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 при резком  повороте движения воды взвешенные частицы в силу действия </a:t>
            </a:r>
            <a:r>
              <a:rPr lang="ru-RU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центробежных сил опускается на дно.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3629230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08520" y="1196752"/>
            <a:ext cx="9252520" cy="4929411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Медленные фильтры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представляют собой бетонные или кирпичные резервуары. </a:t>
            </a:r>
          </a:p>
          <a:p>
            <a:pPr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Сооружают с фильтрующим слоем из кварцевого песка высотой  800-850 мм и поддерживающим слоем гравия или  щебеня высотой 400-450мм. Профильтрованная вода собирается дренажной системой, расположенной на дне фильтр. </a:t>
            </a:r>
          </a:p>
          <a:p>
            <a:pPr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Фильтр вручную очищают через 10-30 суток, снимая верхний слой песка толщиной 15-20 мм и подсыпая свежей.</a:t>
            </a:r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145435"/>
          </a:xfrm>
        </p:spPr>
        <p:txBody>
          <a:bodyPr>
            <a:norm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Скорые фильтры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используют для осветления мутных и цветных вод после коагулирования (и отстаивания), при умягчении, обезжелезивании.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них осуществляется объемное фильтрование воды. При объемном фильтровании механические примеси проникают в толщу фильтрующей загрузки и адсорбируются под  действием сил  молекулярного притяжения на поверхности ее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зерн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ранее прилипших частиц.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143000"/>
          </a:xfrm>
        </p:spPr>
        <p:txBody>
          <a:bodyPr>
            <a:noAutofit/>
          </a:bodyPr>
          <a:lstStyle/>
          <a:p>
            <a:r>
              <a:rPr lang="ru-RU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Физические методы обеззараживания воды</a:t>
            </a:r>
            <a:br>
              <a:rPr lang="ru-RU" sz="3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3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1.Ультрафиолетовые лучи</a:t>
            </a:r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обладают бактерицидным  действием.</a:t>
            </a:r>
          </a:p>
          <a:p>
            <a:pPr marL="0" indent="0">
              <a:buNone/>
            </a:pP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 ультрафиолетового облучения:</a:t>
            </a:r>
          </a:p>
          <a:p>
            <a:pPr marL="0" indent="0">
              <a:buNone/>
            </a:pP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они не изменяют органолептических свойств воды </a:t>
            </a:r>
          </a:p>
          <a:p>
            <a:pPr marL="0" indent="0">
              <a:buNone/>
            </a:pP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-обладают более широким спектром антимикробного действия- уничтожают вирусы, споры бацилл и яйца гельминтов.</a:t>
            </a:r>
          </a:p>
          <a:p>
            <a:pPr marL="0" indent="0">
              <a:buNone/>
            </a:pPr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3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Ультразвук </a:t>
            </a:r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применяют для обеззараживания бытовых сточных вод, так как он эффективен в отношении всех видов микроорганизмов и спор бацилл.</a:t>
            </a:r>
          </a:p>
          <a:p>
            <a:pPr marL="0" indent="0">
              <a:buNone/>
            </a:pP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ru-RU" sz="3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Гамма-излучение.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Эффект мгновенный. Уничтожение всех видов микроорганизмов. В практике  не находит применения.</a:t>
            </a:r>
          </a:p>
          <a:p>
            <a:pPr marL="0" indent="0">
              <a:buNone/>
            </a:pPr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4.  </a:t>
            </a:r>
            <a:r>
              <a:rPr lang="ru-RU" sz="3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Кипячение.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Простой и надежный метод. Вегетативные микроорганизмы погибают при  до 80 С  через 20-40 с.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964488" cy="634082"/>
          </a:xfrm>
        </p:spPr>
        <p:txBody>
          <a:bodyPr>
            <a:normAutofit fontScale="90000"/>
          </a:bodyPr>
          <a:lstStyle/>
          <a:p>
            <a:r>
              <a:rPr lang="ru-RU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Специальные методы улучшения качества воды</a:t>
            </a:r>
            <a:endParaRPr lang="ru-RU" sz="3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052736"/>
            <a:ext cx="8507288" cy="507342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Подземные  воды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высокоминерализованы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нуждаются в специальной очистке.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Дезодорация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(устранение запахов). Достигается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аэрированием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обработкой окислителями (озонирование, большие дозы хлора, марганцево-кислый калий), фильтрованием через активированный уголь.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Обезжелезивание.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Производится путем разбрызгивания воды с  целью аэрации в специальных устройствах –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градирнях.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этом двухвалентное железо окисляется в гидрат окиси железа, который осаждается в отстойнике и задерживается на фильтре.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Умягчение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воды достигается фильтрованием через ионообменные фильтры, загруженные либо катионитами (обмен катионов), либо анионитами (обмен анионитов). Происходит обмен ионов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Mg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ионы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или Н.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лекции: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1.Гигиенические вопросы организации хозяйственно-питьевого водоснабжения. 2.Требования к качеству питьевой воды централизованного хозяйственно-питьевого водоснабжения.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3.Обоснование нормативов качества питьевой воды.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4.Требования к качеству питьевой воды нецентрализованного водоснабжения.</a:t>
            </a:r>
          </a:p>
        </p:txBody>
      </p:sp>
    </p:spTree>
    <p:extLst>
      <p:ext uri="{BB962C8B-B14F-4D97-AF65-F5344CB8AC3E}">
        <p14:creationId xmlns:p14="http://schemas.microsoft.com/office/powerpoint/2010/main" val="24302334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357166"/>
            <a:ext cx="8784976" cy="576899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4.Опреснение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Последовательное  фильтрование воды сначала через катионит, а затем через анионит позволяет освободить воду от всех растворенных в ней солей. Термический метод опреснения – дистилляция, выпаривание с  последующей конденсацией. Вымораживание. Электродиализ – опреснение с использованием селективных мембран.</a:t>
            </a:r>
          </a:p>
          <a:p>
            <a:pPr marL="0" indent="0">
              <a:buNone/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5.Деконтаминация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Снижение содержания радиоактивных веществ в воде на 70-80% происходит при коагуляции, отстаивании и фильтровании воды. Для более глубокой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деконтаминации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воду фильтруют через ионообменные смолы.</a:t>
            </a:r>
          </a:p>
          <a:p>
            <a:pPr marL="0" indent="0">
              <a:buNone/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6.Обезфторивание воды.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Проводят фильтрованием через анионообменные фильтры. Часто для этого используют активированную окись  алюминия. Иногда для снижения концентрации фтора проводят разбавление водой другого источника, не содержащей фтора, либо содержащей его в ничтожных количествах.</a:t>
            </a:r>
          </a:p>
          <a:p>
            <a:pPr marL="0" indent="0">
              <a:buNone/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7.Фторирование воды.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Искусственное  добавление фтора проводят при содержании в воде менее 0,7 мг/л с целью профилактики кариеса зубов. Фторирование воды снижает заболеваемость кариесом на 50-70%, т.е. в 2-4 раза.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964488" cy="1143000"/>
          </a:xfrm>
        </p:spPr>
        <p:txBody>
          <a:bodyPr>
            <a:normAutofit/>
          </a:bodyPr>
          <a:lstStyle/>
          <a:p>
            <a:r>
              <a:rPr lang="ru-RU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Химические методы обеззараживания воды </a:t>
            </a:r>
            <a:endParaRPr lang="ru-RU" sz="3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600200"/>
            <a:ext cx="8507288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К ним относят хлорирование и озонирование.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обеззараживания – уничтожение патогенных микроорганизмов, т. е. обеспечение эпидемической безопасности воды.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884A50B-2ABF-4CCF-9E13-0EDD1DF8C7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556792"/>
            <a:ext cx="8229600" cy="4525963"/>
          </a:xfrm>
        </p:spPr>
        <p:txBody>
          <a:bodyPr/>
          <a:lstStyle/>
          <a:p>
            <a:pPr marL="0" indent="0" algn="l" fontAlgn="base">
              <a:buNone/>
            </a:pPr>
            <a:r>
              <a:rPr lang="ru-RU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Виды хлорирования:</a:t>
            </a:r>
            <a:endParaRPr lang="ru-RU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fontAlgn="base"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-Нормальными дозами хлора</a:t>
            </a:r>
          </a:p>
          <a:p>
            <a:pPr marL="0" indent="0" algn="l" fontAlgn="base"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-Двойное хлорирование</a:t>
            </a:r>
          </a:p>
          <a:p>
            <a:pPr marL="0" indent="0" algn="l" fontAlgn="base"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Гиперхлорирование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повышенными дозами хлора.</a:t>
            </a:r>
          </a:p>
          <a:p>
            <a:pPr marL="0" indent="0" algn="l" fontAlgn="base"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-Хлорирование с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преаммонизацией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59812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A155EE8-7DF3-4CAE-BDB9-C97CEF777F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836712"/>
            <a:ext cx="8507288" cy="5289451"/>
          </a:xfrm>
        </p:spPr>
        <p:txBody>
          <a:bodyPr>
            <a:normAutofit fontScale="92500" lnSpcReduction="20000"/>
          </a:bodyPr>
          <a:lstStyle/>
          <a:p>
            <a:pPr algn="l" fontAlgn="base"/>
            <a:r>
              <a:rPr lang="ru-RU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Хлорирование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-самый простой и надёжный способ обеззараживания воды (Cl2,ClO). </a:t>
            </a:r>
          </a:p>
          <a:p>
            <a:pPr algn="l" fontAlgn="base"/>
            <a:r>
              <a:rPr lang="ru-RU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Хлорпоглощаемость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– количество хлора, идущее на окисление органических и неорганических веществ в воде.</a:t>
            </a:r>
          </a:p>
          <a:p>
            <a:pPr algn="l" fontAlgn="base"/>
            <a:r>
              <a:rPr lang="ru-RU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Рабочая доза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или хлорная потребность воды слагается из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хлорпоглощаемости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 </a:t>
            </a:r>
            <a:r>
              <a:rPr lang="ru-RU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остаточного хлора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(норма 0,3-0,5 мг/л), свидетельствующего о правильности хлорирования.</a:t>
            </a:r>
          </a:p>
          <a:p>
            <a:pPr algn="l" fontAlgn="base"/>
            <a:r>
              <a:rPr lang="ru-RU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Дехлорирование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проводят гипосульфитом натрия с целью снижения содержания остаточного хлора в воде до стандартной дозы.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43148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D84A16-6BD3-49B6-A5B8-7A45ACF04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922114"/>
          </a:xfrm>
        </p:spPr>
        <p:txBody>
          <a:bodyPr>
            <a:norm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Н</a:t>
            </a:r>
            <a:r>
              <a:rPr lang="ru-RU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ецентрализованное водоснабжение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422BFBE-E2AC-483D-AD59-4836AD377E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340768"/>
            <a:ext cx="8856984" cy="4785395"/>
          </a:xfrm>
        </p:spPr>
        <p:txBody>
          <a:bodyPr/>
          <a:lstStyle/>
          <a:p>
            <a:pPr marL="0" indent="0"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Нецентрализованное водоснабжение (местное). </a:t>
            </a:r>
            <a:r>
              <a:rPr lang="ru-RU" b="0" i="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Водозаборные сооружения:</a:t>
            </a:r>
          </a:p>
          <a:p>
            <a:pPr>
              <a:buFontTx/>
              <a:buChar char="-"/>
            </a:pP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шахтные колодца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трубчатые колодца, 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каптажи родников (ключей). Эпидемиологическая безопасность обеспечивается соблюдением требований к содержанию и эксплуатации источников.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73911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F79B7D-E515-489D-9EAF-640992674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796" y="404664"/>
            <a:ext cx="8822692" cy="720080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32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ецентрализованное водоснабжение</a:t>
            </a:r>
            <a:endParaRPr lang="ru-RU" sz="32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A377FEA7-657E-498E-804F-AE41DDD036C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/>
          <a:srcRect l="11365" t="52813" r="11609" b="9407"/>
          <a:stretch/>
        </p:blipFill>
        <p:spPr bwMode="auto">
          <a:xfrm>
            <a:off x="107504" y="1556792"/>
            <a:ext cx="8856984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604076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22294E-F393-4D2F-A246-8B1C4BC99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4625"/>
            <a:ext cx="8229600" cy="216023"/>
          </a:xfrm>
        </p:spPr>
        <p:txBody>
          <a:bodyPr>
            <a:normAutofit fontScale="90000"/>
          </a:bodyPr>
          <a:lstStyle/>
          <a:p>
            <a:br>
              <a:rPr lang="ru-RU" dirty="0"/>
            </a:b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Шахтные(грунтовые) колодцы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292A1E6-EE72-422D-A621-5030C6693C9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/>
          <a:srcRect l="12627" t="28238" r="11609" b="9156"/>
          <a:stretch/>
        </p:blipFill>
        <p:spPr bwMode="auto">
          <a:xfrm>
            <a:off x="179512" y="764704"/>
            <a:ext cx="8784976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765417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F94C4C-0AE6-4DFE-A270-5EE2A5F8F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Трубчатые колодцы (скважины)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18D8EBE7-AF57-4BB9-A4E1-196A579DDB4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/>
          <a:srcRect l="12627" t="28710" r="11610" b="9084"/>
          <a:stretch/>
        </p:blipFill>
        <p:spPr bwMode="auto">
          <a:xfrm>
            <a:off x="215516" y="836712"/>
            <a:ext cx="8712967" cy="574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91697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EAC86E-EB97-4B75-9F80-4F70DB5EB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52536" y="274638"/>
            <a:ext cx="9505056" cy="457199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Гигиенические требования к эксплуатации колодцев.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2578CA9-815F-411C-A516-ED36AA6BDB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1289" y="1124744"/>
            <a:ext cx="8856984" cy="468052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1.Хорошие гидрогеологические данные (дебит, глубина залегания).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2.Участок не должен быть заболоченным, загрязненным, располагаться вдали от туалетов, выгребов, автомагистралей.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3.Качество воды должна соответствовать по стандарту.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Вблизи запрещается  мытье машин, водопой животных, стирка  белья и другие действия  приводящие к загрязнению.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Чистка  не менее 1 раза в год.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6.После каждой чистки или ремонта  производится  дезинфекция (а также по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эпидпоказаниям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89946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844823"/>
          </a:xfrm>
        </p:spPr>
        <p:txBody>
          <a:bodyPr>
            <a:norm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водозаборных сооружений для  подземных  источников.</a:t>
            </a:r>
            <a:br>
              <a:rPr lang="ru-RU" dirty="0"/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54" t="34332" r="12649" b="8970"/>
          <a:stretch/>
        </p:blipFill>
        <p:spPr bwMode="auto">
          <a:xfrm>
            <a:off x="0" y="1314282"/>
            <a:ext cx="9036496" cy="530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8384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868362"/>
            <a:ext cx="8784976" cy="549275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Гигиенические вопросы  организации хозяйственно- питьевого водоснабжения.</a:t>
            </a:r>
            <a:br>
              <a:rPr lang="ru-RU" sz="3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2" t="24802" r="13628" b="6048"/>
          <a:stretch/>
        </p:blipFill>
        <p:spPr bwMode="auto">
          <a:xfrm>
            <a:off x="107504" y="1417638"/>
            <a:ext cx="8784976" cy="544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67940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CA0FCB-DAFE-4D25-B895-2E0CDDA6C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116632"/>
            <a:ext cx="8579296" cy="792088"/>
          </a:xfrm>
        </p:spPr>
        <p:txBody>
          <a:bodyPr>
            <a:no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устройству каптажи родников 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C1B1E26-5E78-45B6-AFF6-9F42BB2CB04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/>
          <a:srcRect l="13381" t="28614" r="12118" b="9084"/>
          <a:stretch/>
        </p:blipFill>
        <p:spPr bwMode="auto">
          <a:xfrm>
            <a:off x="107504" y="1124744"/>
            <a:ext cx="9036496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163271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BBDC8A-61FF-48B6-8607-3DFD8FF48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1143000"/>
          </a:xfrm>
        </p:spPr>
        <p:txBody>
          <a:bodyPr>
            <a:noAutofit/>
          </a:bodyPr>
          <a:lstStyle/>
          <a:p>
            <a:r>
              <a:rPr lang="ru-RU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2.Требования к качеству питьевой воды централизованного хозяйственно-питьевого водоснабжения.</a:t>
            </a:r>
            <a:endParaRPr lang="ru-RU" sz="3400" b="1" dirty="0">
              <a:solidFill>
                <a:srgbClr val="00206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16BB2E3-AA88-435F-BFF0-3F07BED73E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Гигиеническое нормативы подразделяются на 4 группы:</a:t>
            </a:r>
          </a:p>
          <a:p>
            <a:pPr marL="514350" indent="-514350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Органолептические показатели</a:t>
            </a:r>
          </a:p>
          <a:p>
            <a:pPr marL="514350" indent="-514350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Микробиологические и паразитологические</a:t>
            </a:r>
          </a:p>
          <a:p>
            <a:pPr marL="514350" indent="-514350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Обобщенно и химические показатели</a:t>
            </a:r>
          </a:p>
          <a:p>
            <a:pPr marL="514350" indent="-514350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Радиологические показатели</a:t>
            </a:r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41728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761663C-3B4A-45F8-9CBE-86BDA9C016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огласно требованиям СанПиНа питьевая вода должна быть: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безопасной в эпидемиологическом отношении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радиационном отношении,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безвредной по химическому составу,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иметь благоприятные органолептические свойства. </a:t>
            </a:r>
          </a:p>
          <a:p>
            <a:pPr marL="0" indent="0">
              <a:buNone/>
            </a:pPr>
            <a:r>
              <a:rPr lang="ru-RU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этом качество питьевой воды должно соответствовать гигиеническим нормативам:  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 ее поступлением в распределительную сеть,  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 любой последующей точке водоразбора.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54301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D60B49-451C-4459-BF10-D83B35A9D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Органолептические показатели качества питьевой воды</a:t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FB722BB-2184-44C3-813F-CF518C130D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Органолептические свойства воды - воспринимаемая рецепторами человека совокупность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показателей качества воды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запах, привкус, окраска, прозрачность (мутность), наличие пленок или пены на поверхности воды, посторонних включений, плавающих примесей, осадка.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Многие вредные вещества способны изменять органолептические свойства воды, поэтому более чем для половины изученных веществ эти свойства были определяющими при установлении их ПДК в воде.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36347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F6E9603-4530-4E38-8740-584634E7DF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Целью изучения влияния веществ на органолептические свойства воды является установление пороговых концентраций (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ПКорг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 по этому признаку вредности с использованием различных методов: полуколичественных - для оценки интенсивности восприятия запаха (привкуса) в баллах.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7349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52CDEE5-95E9-4A1E-B562-6EA774338C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интенсивности изменений органолептических свойств осуществляется людьми (дегустаторами), предпочтительно специалистами, имеющими опыт в данной области, нежелательно участие курящих лиц.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Помещение в котором проводится исследование должно быть хорошо проветрено, без посторонних запахов. Дегустаторы допускаются к оценке воды через 1,5-2 часа после приема пищи, воды.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35678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CEBCA4-12C2-4C58-ABCE-B6CFE66A3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Интенсивность запаха (или привкуса) оценивается по соответствующей шкале</a:t>
            </a:r>
            <a:endParaRPr lang="ru-RU" sz="3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E0C44C6-3D92-46EE-8D44-33970B5073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Шкала интенсивности запаха (привкуса)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0 – не ощущается;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– не определяется потребителем, но обнаруживается опытным исследователем;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– замечается потребителем, если обратить на это  внимание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– заметный, вызывает неодобрение потребителя;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– отчетливый, вода не пригодна для питья;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– очень сильный запах или привкус.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Интенсивность вкуса и привкуса должна быть не более 2 баллов, а при хлорировании не превышать 1 балл.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Гигиеническое значение  определения запаха и привкуса состоит в том, что при их интенсивности свыше 2 баллов ограничивается водопотребление.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589572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2CD3900-C8EF-409C-A3A0-837F8DE4D9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Органолептические показатели.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Запах и привкус не более 2 балла.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Цветность не более 20°.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Мутность не более 2,6 ЕМФ (единиц мутности по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формазину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или 1,5 мг/л (по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коалину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678415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10A331-26F0-47A5-B538-81D0A0B0D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9036496" cy="922114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Микробиологические и паразитологические показатели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326438C-B1C7-4B52-94FF-F0CBE27B9D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обычный и распространенный вид опасности, связанный с питьевой водой, обусловлен ее загрязнением сточными водами, другими отходами или фекалиями человека и животных</a:t>
            </a:r>
            <a:endParaRPr lang="ru-RU" sz="32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142831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3690C20-64FF-4C87-9132-0195AD3A5D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980728"/>
            <a:ext cx="8784976" cy="5145435"/>
          </a:xfrm>
        </p:spPr>
        <p:txBody>
          <a:bodyPr>
            <a:normAutofit fontScale="92500" lnSpcReduction="10000"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Фекальное загрязнение питьевой воды может обусловить поступление в воду ряда различных кишечных патогенных организмов (бактериальных, вирусных и паразитических).  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загрязненной питьевой воде можно обнаружить штаммы сальмонелл,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шигелл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энтеропатогенной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кишечной палочки, холерного вибриона,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иерсинии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энтероколитики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кампилобактериоза.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Эти организмы вызывают заболевания,  от легкой формы гастрита до тяжелых, а иногда и летальных форм дизентерии, холеры, брюшного тифа.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55709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30CE76-4C4B-46B8-B5AA-288D5B2A4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706090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А) Ц</a:t>
            </a:r>
            <a:r>
              <a:rPr lang="ru-RU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ентрализованное водоснабжение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5024176-E87B-4B4F-AA78-5A474D5E2A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980728"/>
            <a:ext cx="8784976" cy="5145435"/>
          </a:xfrm>
        </p:spPr>
        <p:txBody>
          <a:bodyPr>
            <a:normAutofit fontScale="85000" lnSpcReduction="20000"/>
          </a:bodyPr>
          <a:lstStyle/>
          <a:p>
            <a:pPr marL="0" indent="0" algn="l" fontAlgn="base"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Helvetica Neue"/>
              </a:rPr>
              <a:t> </a:t>
            </a:r>
            <a:r>
              <a:rPr lang="ru-RU" i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b="0" i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 подземных источников </a:t>
            </a:r>
            <a:r>
              <a:rPr lang="ru-RU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 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для поселков и небольших городов, при ограниченном дебете подземных водоисточников.</a:t>
            </a:r>
          </a:p>
          <a:p>
            <a:pPr marL="0" indent="0" algn="l" fontAlgn="base"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Вода высокого качества и постоянного состава, не требует оборудования для очистки. </a:t>
            </a:r>
          </a:p>
          <a:p>
            <a:pPr marL="0" indent="0" algn="l" fontAlgn="base"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Выбирают глубокие межпластовые воды, которые наиболее надежны в химическом и эпидемиологическом отношении. </a:t>
            </a:r>
          </a:p>
          <a:p>
            <a:pPr marL="0" indent="0" algn="l" fontAlgn="base"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Вертикальные скважины достигают любого водоносного горизонта. </a:t>
            </a:r>
          </a:p>
          <a:p>
            <a:pPr marL="0" indent="0" algn="l" fontAlgn="base"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Артезианская скважина - вертикальная скважина, которая питается напорными водами</a:t>
            </a:r>
          </a:p>
          <a:p>
            <a:pPr marL="0" indent="0">
              <a:buNone/>
            </a:pPr>
            <a:r>
              <a:rPr lang="ru-RU" i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b="0" i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 поверхностных источников </a:t>
            </a:r>
            <a:r>
              <a:rPr lang="ru-RU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 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рек, озер, </a:t>
            </a:r>
            <a:r>
              <a:rPr lang="ru-RU" b="0" i="0" strike="noStrike" dirty="0">
                <a:solidFill>
                  <a:srgbClr val="0066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 tooltip="Водохранилище"/>
              </a:rPr>
              <a:t>водохранилищ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6429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ADA5875E-569F-4125-8C8D-75CA765A519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28" t="26078" r="12713" b="13247"/>
          <a:stretch/>
        </p:blipFill>
        <p:spPr bwMode="auto">
          <a:xfrm>
            <a:off x="107504" y="836712"/>
            <a:ext cx="8712968" cy="5721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538120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F0143E-1113-493E-AD14-C85823D4C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360040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Общие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колиформные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бактерии</a:t>
            </a:r>
            <a:b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11BE13A-DC88-4DDC-9F4A-4C739D1CA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08720"/>
            <a:ext cx="9036496" cy="5217443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Общие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колиформные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бактерии согласно СанПиНу должны отсутствовать в 100 мл питьевой воды.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Общие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колиформные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бактерии не должны присутствовать в подаваемой потребителю очищенной питьевой воде, а их наличие свидетельствует о недостаточной очистке или вторичном загрязнении после очистки. 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Тест на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колиформы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может использоваться как показатель эффективности очистки.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888842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01A5AB-CEEE-40D9-95E3-4DBFA0625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288032"/>
          </a:xfrm>
        </p:spPr>
        <p:txBody>
          <a:bodyPr>
            <a:noAutofit/>
          </a:bodyPr>
          <a:lstStyle/>
          <a:p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Сульфитредуцирующие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клостридий</a:t>
            </a:r>
            <a:endParaRPr lang="ru-RU" sz="3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ED84B2B-924D-466B-94C2-6150A44A7D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85000" lnSpcReduction="20000"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Это анаэробные спорообразующие организмы-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клостридиум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перфрингенс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присутствуют в фекалиях.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Споры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клостридий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 устойчивы к обеззараживанию при неадекватных концентрациях этого агента, времени контакта. 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Таким образом, их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персистентность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в подвергшейся обеззараживанию воде может свидетельствовать о дефектах очистки и длительности фекального загрязнения. 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Споры сульфатредуцирующих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клостридий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по СанПиНу должны отсутствовать при исследовании 20 мл питьевой воды.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068073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06E09D-BCAB-49D4-AED1-2D279116F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Общее микробное число</a:t>
            </a:r>
            <a:endParaRPr lang="ru-RU" sz="36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F10CC56-0C52-4B71-A5F3-A43BBCB534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836712"/>
            <a:ext cx="8712968" cy="5746650"/>
          </a:xfrm>
        </p:spPr>
        <p:txBody>
          <a:bodyPr>
            <a:normAutofit fontScale="77500" lnSpcReduction="20000"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Общее микробное число отражает общий уровень содержания бактерий в воде.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Внезапное увеличение числа колоний при анализе воды из подземного водоисточника может служить ранним сигналом загрязнения водоносного горизонта.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ОМЧ - при оценке эффективности процессов водоочистки, особенно коагуляции, фильтрации и обеззараживания, 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ОМЧ может быть использовано также для оценки не загрязненности и целостности распределительной сети и пригодности воды для производства пищевых продуктов и напитков. 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Ценность данного метода заключается в возможности сравнения результатов при исследовании регулярно отбираемых проб из одной и той же системы водоснабжения для обнаружения отклонений.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Общее микробное число, т. е. число колоний бактерий в 1 мл питьевой воды, не должно быть более 50.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549942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E1A02A-7F81-4593-8CD2-69759B86B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Простейшие</a:t>
            </a:r>
            <a:endParaRPr lang="ru-RU" sz="36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FFD0202-0056-41C2-9785-06B7871921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24744"/>
            <a:ext cx="8686800" cy="5001419"/>
          </a:xfrm>
        </p:spPr>
        <p:txBody>
          <a:bodyPr>
            <a:normAutofit fontScale="92500" lnSpcReduction="10000"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опасен человек, являющийся источником-носителем резервуара цист лямблий.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Попадая в сточные и питьевые воды, а затем опять в организм человека, они могут вызвать лямблиоз, протекающий с хроническими диареями. Возможен смертельный исход.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принятому нормативу цист лямблий в питьевой воде объемом 50 л наблюдаться не должно.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Должны отсутствовать в питьевой воде и гельминты, а также их яйца и личинки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687231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F9360D-F160-4BA5-9B9E-7A4DE31D8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3.Обобщенно и химические показатели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80D9DBB-1957-4D3D-AA13-E54BAD446B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600200"/>
            <a:ext cx="8507288" cy="452596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Безвредность и опасность воды в отношении санитарно-токсикологических показателей химического состава определяется:</a:t>
            </a:r>
          </a:p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содержанием вредных химических веществ, наиболее часто встречающихся в природных водах на территории РФ;</a:t>
            </a:r>
          </a:p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содержанием вредных веществ, образующихся в процессе ее водообработки в системе водоснабжения;</a:t>
            </a:r>
          </a:p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содержанием вредных химических веществ, поступающих в источники в результате хозяйственной деятельности человека.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682520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24468A-6869-4305-8387-DD1C0906A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514" y="404664"/>
            <a:ext cx="8640960" cy="63408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Обобщенные показатели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6346DA-2266-43E8-90A3-911A16EDC3C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16" t="38597" r="12880" b="5838"/>
          <a:stretch/>
        </p:blipFill>
        <p:spPr bwMode="auto">
          <a:xfrm>
            <a:off x="323528" y="1628800"/>
            <a:ext cx="8640960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269999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C603FC-D7D9-429C-A0EF-0A6443FDA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Химические показатели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767501C-F852-4A90-ADD2-9EAC741EE89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41" t="39346" r="12638" b="10095"/>
          <a:stretch/>
        </p:blipFill>
        <p:spPr bwMode="auto">
          <a:xfrm>
            <a:off x="611560" y="1700808"/>
            <a:ext cx="8229599" cy="4425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061112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319569C-8DE2-410F-BAAD-8FAC28CEDF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0728"/>
            <a:ext cx="8507288" cy="554461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химические вещества, определяемые в питьевой воде, не только имеют установленную ПДК, но и относятся к определенному классу опасности.</a:t>
            </a:r>
          </a:p>
          <a:p>
            <a:pPr marL="0" indent="0">
              <a:buNone/>
            </a:pPr>
            <a:r>
              <a:rPr lang="ru-RU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Классы опасности веществ делят на: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класс – чрезвычайно опасные;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класс –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высокоопасные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класс – опасные;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класс – умеренно опасные.</a:t>
            </a: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 ПДК понимают максимальную концентрацию,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которой вещество не оказывает прямого или опосредованного влияния на состояние здоровья человека (при воздействии на организм в течение всей жизни) и не ухудшает условий гигиенического водопотребления.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755140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C0DF9E8-BFC3-4232-9D0E-C75E1938E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196752"/>
            <a:ext cx="8820472" cy="492941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Лимитирующим признаком вредности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химического вещества в воде, по которому установлен норматив (ПДК), может быть: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«санитарно-токсикологический», 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«органолептический». </a:t>
            </a:r>
          </a:p>
          <a:p>
            <a:pPr marL="0" indent="0"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Для ряда веществ в водопроводной воде имеются ОДУ (ориентировочные допустимые уровни) веществ в водопроводной воде, разработанные на основе расчетных или экспериментальных методов прогноза точности.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03154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24BD16-2A76-4861-81F5-20B860295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B49AEF-8FB2-4393-A32A-BDF96E0A8B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Централизованная система водоснабжения </a:t>
            </a:r>
            <a:r>
              <a:rPr lang="ru-RU" dirty="0"/>
              <a:t>- комплекс инженерных сооружений и устройств для забора воды, подготовки воды или без неё, хранения, транспортировки и подачи воды  потребителям и открытых для общего пользования в установленном порядке.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020314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6440CEB-AD10-4FB6-99E8-561EC69C4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 fontScale="92500" lnSpcReduction="10000"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Безвредность химического состава питьевой воды определяется отсутствием содержания в ней опасных для здоровья людей веществ в концентрациях, превышающих ПДК.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При обнаружении в питьевой воде нескольких химических веществ, относящихся к 1-му и 2-му (чрезвычайно и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высокоопасные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) классу опасности,  сумма отношений обнаруженных концентраций каждого из них к их максимально допустимому содержанию (ПДК) не должна быть более 1 для каждой группы веществ.</a:t>
            </a:r>
          </a:p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132400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FF50865-63FE-4B2C-9075-E0ADDEF011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/>
          <a:lstStyle/>
          <a:p>
            <a:pPr marL="0" indent="0">
              <a:buNone/>
            </a:pPr>
            <a:r>
              <a:rPr lang="ru-RU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Расчет ведется по формуле:</a:t>
            </a:r>
          </a:p>
          <a:p>
            <a:pPr marL="0" indent="0">
              <a:buNone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факт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8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+ (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8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факт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+ … + (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b="1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2400" b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факт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b="1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2400" b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8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&lt;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>
              <a:buNone/>
            </a:pP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где С</a:t>
            </a:r>
            <a:r>
              <a:rPr lang="ru-RU" sz="3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</a:t>
            </a:r>
            <a:r>
              <a:rPr lang="ru-RU" sz="3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3200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 концентрации индивидуальных химических веществ;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32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факт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концентрации фактические;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32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концентрации допустимые.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817090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D5AA695-ECF6-41CA-BBE4-36A9128D14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600200"/>
            <a:ext cx="8856984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этапе хлорирования в процессе </a:t>
            </a:r>
            <a:r>
              <a:rPr lang="ru-RU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водоподготовки.</a:t>
            </a:r>
          </a:p>
          <a:p>
            <a:pPr>
              <a:buNone/>
            </a:pPr>
            <a:r>
              <a:rPr lang="ru-RU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Наряду с обеззараживанием, хлорирование может приводить образование  продуктов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гелогенезирования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Эти продукты трансформации  могут быть более </a:t>
            </a:r>
            <a:r>
              <a:rPr lang="ru-RU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токсичными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чем исходные,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присутствующие на уровне ПДК химических веществ.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817436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759DEE-9700-4B71-99D6-099E1C4FA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8892480" cy="1143000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вредных веществ, образующихся в процессе ее водообработки в системе водоснабжения</a:t>
            </a:r>
            <a:endParaRPr lang="ru-RU" sz="28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AAB0B24-43D4-4CCE-9479-280102BE09F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7993" t="23984" r="31346" b="59278"/>
          <a:stretch>
            <a:fillRect/>
          </a:stretch>
        </p:blipFill>
        <p:spPr bwMode="auto">
          <a:xfrm>
            <a:off x="251520" y="1417638"/>
            <a:ext cx="8435279" cy="4819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9825005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DBB01C-1A9A-406E-A1B4-6BFA313F7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Показатели радиоактивного загрязнения питьевой воды</a:t>
            </a:r>
            <a:endParaRPr lang="ru-RU" sz="3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C2766F9-EACA-4C90-8BF9-2560A4CF53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 fontScale="92500" lnSpcReduction="10000"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Безопасность воды по показателям РВ загрязнения определяется ПДУ суммарной объемной активности</a:t>
            </a:r>
            <a:r>
              <a:rPr lang="el-GR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α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и </a:t>
            </a:r>
            <a:r>
              <a:rPr lang="el-GR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β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-излучателей.</a:t>
            </a:r>
          </a:p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превышении ПДУ по этим показателям – путем оценки соответствия содержания отдельных радионуклидов нормам радиационной безопасности (НРБ): суммарная активность </a:t>
            </a:r>
          </a:p>
          <a:p>
            <a:r>
              <a:rPr lang="el-GR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α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-излучателей должна быть не более 0,1 Бк/л (беккереля) </a:t>
            </a:r>
          </a:p>
          <a:p>
            <a:r>
              <a:rPr lang="el-GR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β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-излучателей не более 1,0 Бк/л.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391129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54203C-7295-4756-9400-0F0C642E0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3.Требования к качеству питьевой воды нецентрализованного водоснабжения.</a:t>
            </a:r>
            <a:br>
              <a:rPr lang="ru-RU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4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2D9ADB7-29AE-425C-A856-AFB86B843B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Гигиенические требования, предъявляемые к качеству воды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источников нецентрализованного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водоснабжения (подземных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источников, предназначенных для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удовлетворения питьевых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хозяйственных нужд при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помощи водозаборных устройств  без разводящей сети), изложены в СанПиНе 2.1.4.1175—02 «Гигиенические требования к качеству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воды нецентрализованного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водоснабжения.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Санитарная охрана источников».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684965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EAE1BFA-C460-43D5-A436-B9CCF0FE78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696744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sz="51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Органолептические показатели.</a:t>
            </a:r>
          </a:p>
          <a:p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Запах и привкус не более 2—3 баллов.</a:t>
            </a:r>
          </a:p>
          <a:p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Цветность не более 30°.</a:t>
            </a:r>
          </a:p>
          <a:p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Мутность не более 2,6—3,5 ЕМФ (единиц мутности по </a:t>
            </a:r>
            <a:r>
              <a:rPr lang="ru-RU" sz="5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формазину</a:t>
            </a:r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или 1,5—2,0 мг/л (по </a:t>
            </a:r>
            <a:r>
              <a:rPr lang="ru-RU" sz="5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коалину</a:t>
            </a:r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>
              <a:buNone/>
            </a:pPr>
            <a:r>
              <a:rPr lang="ru-RU" sz="51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Содержание токсических химических веществ </a:t>
            </a:r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неорганической и органической природы не должно превышать предельно допустимых концентраций.</a:t>
            </a:r>
          </a:p>
          <a:p>
            <a:pPr>
              <a:buNone/>
            </a:pPr>
            <a:r>
              <a:rPr lang="ru-RU" sz="51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Показатели, характеризующие микробиологическую безопасность воды</a:t>
            </a:r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Общие </a:t>
            </a:r>
            <a:r>
              <a:rPr lang="ru-RU" sz="5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колиформные</a:t>
            </a:r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бактерии в 100 мл воды должны отсутствовать.  </a:t>
            </a:r>
          </a:p>
          <a:p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их отсутствии дополнительно проводят определение </a:t>
            </a:r>
            <a:r>
              <a:rPr lang="ru-RU" sz="5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глюкозоположительных</a:t>
            </a:r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колиформных</a:t>
            </a:r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бактерий (БГКП) с постановкой </a:t>
            </a:r>
            <a:r>
              <a:rPr lang="ru-RU" sz="5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оксидазного</a:t>
            </a:r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теста.</a:t>
            </a:r>
          </a:p>
          <a:p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ОМЧ (общее микробное число) не должно превышать 100 микробов в 1 мл.</a:t>
            </a:r>
          </a:p>
          <a:p>
            <a:r>
              <a:rPr lang="ru-RU" sz="5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Термотолерантные</a:t>
            </a:r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колиформные</a:t>
            </a:r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бактерии и </a:t>
            </a:r>
            <a:r>
              <a:rPr lang="ru-RU" sz="5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колифаги</a:t>
            </a:r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100 мл исследуемой воды должны отсутствовать.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723784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70E0FA76-BFD4-4D2A-A824-DC946B6C995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2118" t="19888" r="12118" b="9084"/>
          <a:stretch>
            <a:fillRect/>
          </a:stretch>
        </p:blipFill>
        <p:spPr bwMode="auto">
          <a:xfrm>
            <a:off x="395537" y="274638"/>
            <a:ext cx="8496944" cy="585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925188-6348-4264-9325-D5560074B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1D8DCEE-B053-4CB1-BC8A-7B7EEEE89FB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2118" t="19888" r="12118" b="9084"/>
          <a:stretch>
            <a:fillRect/>
          </a:stretch>
        </p:blipFill>
        <p:spPr bwMode="auto">
          <a:xfrm>
            <a:off x="323528" y="274638"/>
            <a:ext cx="8363271" cy="6308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3545184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F51BA8-3248-43BB-A9CA-8D828398F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B1430277-2F8C-4D13-AC72-7C2203DF546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2118" t="19888" r="13381" b="9338"/>
          <a:stretch>
            <a:fillRect/>
          </a:stretch>
        </p:blipFill>
        <p:spPr bwMode="auto">
          <a:xfrm>
            <a:off x="251520" y="274638"/>
            <a:ext cx="8712967" cy="6308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87121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9036496" cy="1143000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002060"/>
                </a:solidFill>
              </a:rPr>
              <a:t>Схема централизованного водоснабжения.</a:t>
            </a:r>
            <a:br>
              <a:rPr lang="ru-RU" sz="3600" dirty="0">
                <a:solidFill>
                  <a:srgbClr val="002060"/>
                </a:solidFill>
              </a:rPr>
            </a:b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052736"/>
            <a:ext cx="8784976" cy="507342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dirty="0"/>
              <a:t>1.Источник водоснабжения</a:t>
            </a:r>
            <a:r>
              <a:rPr lang="ru-RU" dirty="0"/>
              <a:t> - водный объект, который используется или предназначен для забора воды в систему водоснабжения с подготовкой воды или без неё.</a:t>
            </a:r>
          </a:p>
          <a:p>
            <a:pPr marL="0" indent="0">
              <a:buNone/>
            </a:pPr>
            <a:r>
              <a:rPr lang="ru-RU" b="1" dirty="0"/>
              <a:t>2.Автоматизированная станция</a:t>
            </a:r>
            <a:r>
              <a:rPr lang="ru-RU" dirty="0"/>
              <a:t> управления насосными агрегатами 1-го подъема: Станция управления предназначена для автоматического и ручного управления группой глубинных насосов с асинхронными электродвигателями, а также чтобы контролировать и поддерживать уровень воды в накопительном резервуаре.</a:t>
            </a:r>
          </a:p>
          <a:p>
            <a:pPr marL="0" indent="0">
              <a:buNone/>
            </a:pPr>
            <a:r>
              <a:rPr lang="ru-RU" b="1" dirty="0"/>
              <a:t>3.Отстаивание</a:t>
            </a:r>
            <a:r>
              <a:rPr lang="ru-RU" dirty="0"/>
              <a:t> - наиболее простой и часто применяемый способ выделения из воды грубо дисперсных примесей, которые под действием гравитационной силы оседают на дне отстойника или всплывают на его поверхности.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74990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/>
              <a:t>4.Фильтры</a:t>
            </a:r>
            <a:r>
              <a:rPr lang="ru-RU" dirty="0"/>
              <a:t> для очистки воды, работающие по системе обратного осмоса, удаляют до 99,9% солей, примесей, органических веществ и микроорганизмов из воды.</a:t>
            </a:r>
          </a:p>
          <a:p>
            <a:pPr marL="0" indent="0">
              <a:buNone/>
            </a:pPr>
            <a:r>
              <a:rPr lang="ru-RU" dirty="0"/>
              <a:t>Угольные фильтры предназначены для удаления хлора, органических соединений, неприятного вкуса и запаха.</a:t>
            </a:r>
          </a:p>
          <a:p>
            <a:pPr marL="0" indent="0">
              <a:buNone/>
            </a:pPr>
            <a:r>
              <a:rPr lang="ru-RU" b="1" dirty="0"/>
              <a:t>5.Хлораторная:</a:t>
            </a:r>
            <a:r>
              <a:rPr lang="ru-RU" dirty="0"/>
              <a:t> На </a:t>
            </a:r>
            <a:r>
              <a:rPr lang="ru-RU" dirty="0" err="1"/>
              <a:t>хлораторных</a:t>
            </a:r>
            <a:r>
              <a:rPr lang="ru-RU" dirty="0"/>
              <a:t> станциях производится водоподготовка питьевой воды. Источниками выделения хлора на </a:t>
            </a:r>
            <a:r>
              <a:rPr lang="ru-RU" dirty="0" err="1"/>
              <a:t>хлораторных</a:t>
            </a:r>
            <a:r>
              <a:rPr lang="ru-RU" dirty="0"/>
              <a:t> станциях являются газовая аппаратура и склады хлора. Газ удаляется из помещения </a:t>
            </a:r>
            <a:r>
              <a:rPr lang="ru-RU" dirty="0" err="1"/>
              <a:t>хлораторных</a:t>
            </a:r>
            <a:r>
              <a:rPr lang="ru-RU" dirty="0"/>
              <a:t> встроенными вентиляторами.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1154</TotalTime>
  <Words>2905</Words>
  <Application>Microsoft Office PowerPoint</Application>
  <PresentationFormat>Экран (4:3)</PresentationFormat>
  <Paragraphs>207</Paragraphs>
  <Slides>57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57</vt:i4>
      </vt:variant>
    </vt:vector>
  </HeadingPairs>
  <TitlesOfParts>
    <vt:vector size="63" baseType="lpstr">
      <vt:lpstr>Arial</vt:lpstr>
      <vt:lpstr>Calibri</vt:lpstr>
      <vt:lpstr>Helvetica Neue</vt:lpstr>
      <vt:lpstr>Times New Roman</vt:lpstr>
      <vt:lpstr>Wingdings</vt:lpstr>
      <vt:lpstr>Тема Office</vt:lpstr>
      <vt:lpstr> Тема: Гигиеническое нормирование качества  питьевой воды.</vt:lpstr>
      <vt:lpstr>Презентация PowerPoint</vt:lpstr>
      <vt:lpstr>1. Гигиенические вопросы  организации хозяйственно- питьевого водоснабжения.  </vt:lpstr>
      <vt:lpstr>А) Централизованное водоснабжение</vt:lpstr>
      <vt:lpstr>Презентация PowerPoint</vt:lpstr>
      <vt:lpstr>Презентация PowerPoint</vt:lpstr>
      <vt:lpstr>Презентация PowerPoint</vt:lpstr>
      <vt:lpstr>Схема централизованного водоснабжения. </vt:lpstr>
      <vt:lpstr>Презентация PowerPoint</vt:lpstr>
      <vt:lpstr>Презентация PowerPoint</vt:lpstr>
      <vt:lpstr>Презентация PowerPoint</vt:lpstr>
      <vt:lpstr>Методы улучшения качества воды. </vt:lpstr>
      <vt:lpstr>Основные методы улучшения качества воды</vt:lpstr>
      <vt:lpstr>Презентация PowerPoint</vt:lpstr>
      <vt:lpstr>Презентация PowerPoint</vt:lpstr>
      <vt:lpstr>Презентация PowerPoint</vt:lpstr>
      <vt:lpstr>Презентация PowerPoint</vt:lpstr>
      <vt:lpstr>Физические методы обеззараживания воды </vt:lpstr>
      <vt:lpstr>Специальные методы улучшения качества воды</vt:lpstr>
      <vt:lpstr>Презентация PowerPoint</vt:lpstr>
      <vt:lpstr>Химические методы обеззараживания воды </vt:lpstr>
      <vt:lpstr>Презентация PowerPoint</vt:lpstr>
      <vt:lpstr>Презентация PowerPoint</vt:lpstr>
      <vt:lpstr>Б) Нецентрализованное водоснабжение</vt:lpstr>
      <vt:lpstr>Нецентрализованное водоснабжение</vt:lpstr>
      <vt:lpstr> Шахтные(грунтовые) колодцы</vt:lpstr>
      <vt:lpstr>Трубчатые колодцы (скважины)</vt:lpstr>
      <vt:lpstr>Гигиенические требования к эксплуатации колодцев. </vt:lpstr>
      <vt:lpstr>Виды водозаборных сооружений для  подземных  источников. </vt:lpstr>
      <vt:lpstr>Требования к устройству каптажи родников </vt:lpstr>
      <vt:lpstr>2.Требования к качеству питьевой воды централизованного хозяйственно-питьевого водоснабжения.</vt:lpstr>
      <vt:lpstr>Презентация PowerPoint</vt:lpstr>
      <vt:lpstr>1. Органолептические показатели качества питьевой воды </vt:lpstr>
      <vt:lpstr>Презентация PowerPoint</vt:lpstr>
      <vt:lpstr>Презентация PowerPoint</vt:lpstr>
      <vt:lpstr>Интенсивность запаха (или привкуса) оценивается по соответствующей шкале</vt:lpstr>
      <vt:lpstr>Презентация PowerPoint</vt:lpstr>
      <vt:lpstr>2. Микробиологические и паразитологические показатели </vt:lpstr>
      <vt:lpstr>Презентация PowerPoint</vt:lpstr>
      <vt:lpstr>Презентация PowerPoint</vt:lpstr>
      <vt:lpstr>Общие колиформные бактерии </vt:lpstr>
      <vt:lpstr>Сульфитредуцирующие клостридий</vt:lpstr>
      <vt:lpstr>Общее микробное число</vt:lpstr>
      <vt:lpstr>Простейшие</vt:lpstr>
      <vt:lpstr>3.Обобщенно и химические показатели</vt:lpstr>
      <vt:lpstr>Обобщенные показатели</vt:lpstr>
      <vt:lpstr>Химические показатели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Содержание вредных веществ, образующихся в процессе ее водообработки в системе водоснабжения</vt:lpstr>
      <vt:lpstr>4. Показатели радиоактивного загрязнения питьевой воды</vt:lpstr>
      <vt:lpstr>3.Требования к качеству питьевой воды нецентрализованного водоснабжения.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Гигиеническое нормирование качества питьевой воды.</dc:title>
  <dc:creator>Айлана</dc:creator>
  <cp:lastModifiedBy>пользователь пользователь</cp:lastModifiedBy>
  <cp:revision>69</cp:revision>
  <dcterms:created xsi:type="dcterms:W3CDTF">2019-01-16T13:55:18Z</dcterms:created>
  <dcterms:modified xsi:type="dcterms:W3CDTF">2021-02-28T17:28:48Z</dcterms:modified>
</cp:coreProperties>
</file>