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328" r:id="rId2"/>
    <p:sldId id="285" r:id="rId3"/>
    <p:sldId id="329" r:id="rId4"/>
    <p:sldId id="287" r:id="rId5"/>
    <p:sldId id="288" r:id="rId6"/>
    <p:sldId id="289" r:id="rId7"/>
    <p:sldId id="293" r:id="rId8"/>
    <p:sldId id="294" r:id="rId9"/>
    <p:sldId id="291" r:id="rId10"/>
    <p:sldId id="298" r:id="rId11"/>
    <p:sldId id="296" r:id="rId12"/>
    <p:sldId id="297" r:id="rId13"/>
    <p:sldId id="330" r:id="rId14"/>
    <p:sldId id="331" r:id="rId15"/>
    <p:sldId id="332" r:id="rId16"/>
    <p:sldId id="303" r:id="rId17"/>
    <p:sldId id="310" r:id="rId18"/>
    <p:sldId id="309" r:id="rId19"/>
    <p:sldId id="334" r:id="rId20"/>
    <p:sldId id="335" r:id="rId21"/>
    <p:sldId id="308" r:id="rId22"/>
    <p:sldId id="307" r:id="rId23"/>
    <p:sldId id="311" r:id="rId24"/>
    <p:sldId id="337" r:id="rId25"/>
    <p:sldId id="338" r:id="rId26"/>
    <p:sldId id="312" r:id="rId27"/>
    <p:sldId id="313" r:id="rId28"/>
    <p:sldId id="351" r:id="rId29"/>
    <p:sldId id="339" r:id="rId30"/>
    <p:sldId id="340" r:id="rId31"/>
    <p:sldId id="257" r:id="rId32"/>
    <p:sldId id="258" r:id="rId33"/>
    <p:sldId id="341" r:id="rId34"/>
    <p:sldId id="342" r:id="rId35"/>
    <p:sldId id="260" r:id="rId36"/>
    <p:sldId id="261" r:id="rId37"/>
    <p:sldId id="343" r:id="rId38"/>
    <p:sldId id="314" r:id="rId39"/>
    <p:sldId id="315" r:id="rId40"/>
    <p:sldId id="316" r:id="rId41"/>
    <p:sldId id="264" r:id="rId42"/>
    <p:sldId id="317" r:id="rId43"/>
    <p:sldId id="265" r:id="rId44"/>
    <p:sldId id="318" r:id="rId45"/>
    <p:sldId id="266" r:id="rId46"/>
    <p:sldId id="319" r:id="rId47"/>
    <p:sldId id="320" r:id="rId48"/>
    <p:sldId id="267" r:id="rId49"/>
    <p:sldId id="322" r:id="rId50"/>
    <p:sldId id="321" r:id="rId51"/>
    <p:sldId id="268" r:id="rId52"/>
    <p:sldId id="269" r:id="rId53"/>
    <p:sldId id="344" r:id="rId54"/>
    <p:sldId id="270" r:id="rId55"/>
    <p:sldId id="271" r:id="rId56"/>
    <p:sldId id="324" r:id="rId57"/>
    <p:sldId id="272" r:id="rId58"/>
    <p:sldId id="273" r:id="rId59"/>
    <p:sldId id="325" r:id="rId60"/>
    <p:sldId id="279" r:id="rId61"/>
    <p:sldId id="280" r:id="rId62"/>
    <p:sldId id="345" r:id="rId63"/>
    <p:sldId id="281" r:id="rId64"/>
    <p:sldId id="282" r:id="rId65"/>
    <p:sldId id="283" r:id="rId66"/>
    <p:sldId id="346" r:id="rId67"/>
    <p:sldId id="347" r:id="rId68"/>
    <p:sldId id="326" r:id="rId69"/>
    <p:sldId id="284" r:id="rId70"/>
    <p:sldId id="327" r:id="rId71"/>
    <p:sldId id="348" r:id="rId72"/>
    <p:sldId id="349" r:id="rId73"/>
    <p:sldId id="350" r:id="rId74"/>
    <p:sldId id="352" r:id="rId75"/>
    <p:sldId id="355" r:id="rId76"/>
    <p:sldId id="286" r:id="rId77"/>
    <p:sldId id="353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72" autoAdjust="0"/>
  </p:normalViewPr>
  <p:slideViewPr>
    <p:cSldViewPr>
      <p:cViewPr varScale="1">
        <p:scale>
          <a:sx n="60" d="100"/>
          <a:sy n="60" d="100"/>
        </p:scale>
        <p:origin x="-13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07FFA-23FC-43FD-B207-FE8AC6F66A43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D8970-94E3-4408-BBC5-372F35B74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D8970-94E3-4408-BBC5-372F35B7413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08/10/20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88"/>
            <a:ext cx="7772400" cy="13573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высшего образования «Красноярский государственный медицинский университет имени профессора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В.Ф.Войно-Ясенецкого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Министерства здравоохранения   Российской Федерации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4869160"/>
            <a:ext cx="5760640" cy="1368152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Брюханова И.Я.</a:t>
            </a: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0" y="2000250"/>
            <a:ext cx="878681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Лекция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№ 10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Клиническая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фармакология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средств 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для лечения некоторой эндокринной патологии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3FE0CF1-07EF-4925-804B-97EC0470CA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838" r="24130"/>
          <a:stretch/>
        </p:blipFill>
        <p:spPr>
          <a:xfrm>
            <a:off x="179512" y="836711"/>
            <a:ext cx="3387530" cy="45365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DECA7B9-EB3E-4C7F-BB14-93A4294FAA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816" r="6955"/>
          <a:stretch/>
        </p:blipFill>
        <p:spPr>
          <a:xfrm>
            <a:off x="3466901" y="0"/>
            <a:ext cx="5677099" cy="400506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293096"/>
            <a:ext cx="33020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5301208"/>
            <a:ext cx="33559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498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5D8481-4855-4F59-9B2A-ED71C08B3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МНН: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Левотироксин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натрия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260475" indent="-1260475">
              <a:buNone/>
              <a:tabLst>
                <a:tab pos="1071563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ТН: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-тироксин,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Эутирокс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Баготирокс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Медленнодействующий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синтетический гормон щитовидной железы. Лечение начинают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дозы (25 мкг), постепенно доводят до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100мкг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нивелировать клинические проявление заболевания.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Фармакологическая группа: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тиреоидное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средство.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Форма выпуска: таблетки 50, 75,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100, 125, 150 мкг.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08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45DA9E-9D87-4E92-AA8C-4EE81BDBA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76" t="1701" r="3030"/>
          <a:stretch/>
        </p:blipFill>
        <p:spPr>
          <a:xfrm>
            <a:off x="-10264" y="-1"/>
            <a:ext cx="4291140" cy="55873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675FCD-C7AB-4151-A591-8311487658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52" t="2241" r="2786" b="5869"/>
          <a:stretch/>
        </p:blipFill>
        <p:spPr>
          <a:xfrm>
            <a:off x="4280876" y="2780928"/>
            <a:ext cx="4863124" cy="390957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0648"/>
            <a:ext cx="428396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659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/>
          <p:cNvSpPr>
            <a:spLocks noChangeArrowheads="1"/>
          </p:cNvSpPr>
          <p:nvPr/>
        </p:nvSpPr>
        <p:spPr bwMode="auto">
          <a:xfrm>
            <a:off x="357188" y="214313"/>
            <a:ext cx="828675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0850" algn="just" eaLnBrk="0" hangingPunct="0"/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Лиотиронин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трийодтиронин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(Т3)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Быстродействующий синтетический препарат,  из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организма выводится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быстро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50850" algn="just" eaLnBrk="0" hangingPunct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4-8 раз активнее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левотироксина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натрия, лучше всасывается в ЖКТ. </a:t>
            </a:r>
          </a:p>
          <a:p>
            <a:pPr indent="450850" algn="just" eaLnBrk="0" hangingPunct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Препарат не применяют для обычной заместительной терапии,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показан при неотложных состояниях -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микседематозной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коме и психозе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450850" algn="just" eaLnBrk="0" hangingPunct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этом особенно </a:t>
            </a:r>
          </a:p>
          <a:p>
            <a:pPr indent="450850" algn="just" eaLnBrk="0" hangingPunct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следует опасаться развития </a:t>
            </a:r>
          </a:p>
          <a:p>
            <a:pPr indent="450850" algn="just" eaLnBrk="0" hangingPunct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осложнений со стороны сердца.</a:t>
            </a:r>
          </a:p>
          <a:p>
            <a:pPr indent="450850" algn="just" eaLnBrk="0" hangingPunct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0850" algn="just" eaLnBrk="0" hangingPunct="0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D142AE-479B-4FE3-8150-E814E5B8D3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4509120"/>
            <a:ext cx="5688632" cy="2652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ChangeArrowheads="1"/>
          </p:cNvSpPr>
          <p:nvPr/>
        </p:nvSpPr>
        <p:spPr bwMode="auto">
          <a:xfrm>
            <a:off x="214313" y="24434"/>
            <a:ext cx="850106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850"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Тиреотом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комбинированный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препарат-левотироксин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120мкг,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лиотиронин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40 мкг. Назначают по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½-1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тб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сутки. Действие начинается быстро за счет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лиотиронина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пролонгация эффекта обусловлена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левотироксином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0850" algn="just" eaLnBrk="0" hangingPunct="0"/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Тиреокомб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комбинированный препарат –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лиотиронин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10 мкг.,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левотироксин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70 мкг,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йодит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калия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150мг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Назначают по 1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тб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3 раза 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день.</a:t>
            </a: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149080"/>
            <a:ext cx="3302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717032"/>
            <a:ext cx="335597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285750" y="188640"/>
            <a:ext cx="864393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850" algn="just" eaLnBrk="0" hangingPunct="0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Показания к применению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первичный и вторичный гипотиреоз;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аутоиммунный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тиреоидит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 ДТЗ в стадии ремиссии с целью предотвращения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зобогенного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эффекта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мерказолила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 узловой зоб с явлениями гипотиреоза;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диффузный нетоксический зоб.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Противопоказания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абсолютные противопоказания отсутствуют, т. к. их назначают с целью заместительной терапии в качестве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жизненнонеобходимой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терапии.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Осторожно назначать у больных в острый период ИМ, с высокой артериальной гипертонией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ИБС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нарушениями функции печени и почек.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86B224-1E27-4CB6-9687-427ACFE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4807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ПОБОЧНЫЕ ЭФФЕКТЫ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E07A97-FC0D-43A4-8DA6-47FC0F7EE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764704"/>
            <a:ext cx="8964488" cy="5935290"/>
          </a:xfrm>
        </p:spPr>
        <p:txBody>
          <a:bodyPr>
            <a:normAutofit lnSpcReduction="10000"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Тахикардия, нарушение  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сердечного ритма.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Обострение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ИБС.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 повышение уровня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сахара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крови.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Аллергические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реакции.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Диспепсические расстройства.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54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4FF3A1-33AE-4617-B866-3605E7FF9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ФАРМАКОЛОГИЯ АНТИТИРЕОИДНЫХ СРЕДСТВ (ТИРЕОСТАТИКИ)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79FBCE-6899-4E54-9EE0-8E1E5DEDB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6" y="1916832"/>
            <a:ext cx="9129714" cy="49411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к назначению препаратов этой группы является гипертиреоз, связанный с повышением функции щитовидной железы и уровня тиреоидных гормонов в крови. Причиной гипертиреоза чаше всего является диффузный токсический зоб. У пожилых людей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м.б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узловой зоб.</a:t>
            </a: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12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99A8F0-997D-49FC-BBD8-5646B9219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Гипертиреоз – диффузный токсический зоб,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Базедова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болезнь. В клинической практике встречается чаще. Это заболевание характеризуется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триадой симптомов: зоб, пучеглазие, тахикардия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больных отмечается повышенная возбудимость, раздражительность, похудание, непереносимость тепла, потливость, дрожание рук, тахикардия, повышение АД, повышен основной обмен.</a:t>
            </a: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0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Гипертиреоз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- повышенная выработка гормонов Т3, Т4. Сопровождается резким увеличением процессов основного обмена, сопровождается следующими клиническими проявлениями: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пониженная масса тела;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повышенная возбудимость и раздражительность;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артериальная гипертензия;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тахикардия;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непереносимость тепла;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тремор (дрожание) рук;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диарея, частые мочеиспускания;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зоб (увеличение щитовидной железы);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экзофтальм (пучеглазие).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 лекции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96237"/>
            <a:ext cx="9144000" cy="6061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Щитовидная железа: понятие, гормоны и их функция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Сахарный диабет: понятие, типы сахарного диабета </a:t>
            </a:r>
          </a:p>
          <a:p>
            <a:pPr lvl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2.Клинико-фармакологическая характеристика инсулинов </a:t>
            </a:r>
          </a:p>
          <a:p>
            <a:pPr lvl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3.Клинико-фармакологическая характеристика синтетических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антидиабетических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средств:  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1) Клинико-фармакологическая характеристика производных 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сульфонилмочевины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2) Клинико-фармакологическая характеристика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бигуанидов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4.Оценка эффективности и безопасности лекарственных средств, применяемых для лечения сахарного диабета</a:t>
            </a:r>
          </a:p>
          <a:p>
            <a:pPr lvl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5.Гормоны щитовидной железы</a:t>
            </a:r>
          </a:p>
          <a:p>
            <a:pPr lvl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6.Гипотиреоз: понятие, симптомы</a:t>
            </a:r>
          </a:p>
          <a:p>
            <a:pPr lvl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7.Клинико-фармакологическая характеристика  препаратов, применяемых для заместительной терапии при гипотиреозе</a:t>
            </a:r>
          </a:p>
          <a:p>
            <a:pPr lvl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8.Гипертиреоз: понятие. симптомы </a:t>
            </a:r>
          </a:p>
          <a:p>
            <a:pPr lvl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9.Клинико-фармакологическая характеристика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тиреостатиков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10.Оценка эффективности и безопасности лекарственных средств, применяемых для лечения патологии щитовидной железы   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Татьяна Витальевна\Desktop\zhenschiny-zabolevayut-gorazdo-chasche-muzhchi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29600" cy="4937760"/>
          </a:xfrm>
          <a:prstGeom prst="rect">
            <a:avLst/>
          </a:prstGeom>
          <a:noFill/>
          <a:ln w="63500" cmpd="sng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2EC2B9-1DE6-465F-B151-D732DFFF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Антитиреоидные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3F1497-E98D-40BD-A5E6-FF5D3B177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611188" indent="-954088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Тиамазол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Тирозол,Мерказолил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Пропилтиоурацил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Пропицил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Калия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йодид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Калия перхлорат</a:t>
            </a: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9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1610BA-39E3-496E-ADD8-57E2BEA5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82" y="160337"/>
            <a:ext cx="9145016" cy="676375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ДЕЙСТВИЯ ТИРЕОСТАТИКОВ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99A758-C124-45BD-940E-F27A84F82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9135434" cy="5949280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Тиреостатики подавляют синтез Т3 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Т4. Они ингибируют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 тиреоидную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пероксидазу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переводит йод в активную форму и способствует йодированию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тирозина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образованию гормонов Т3 и Т4.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None/>
            </a:pP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Пропилтиоурацил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кроме того, тормозит превращение Т4 в Т3.  </a:t>
            </a:r>
          </a:p>
          <a:p>
            <a:pPr marL="0">
              <a:buNone/>
            </a:pP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Тиамазол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10 раз активнее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пропилтиоурацила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85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2F35CE-4920-4E71-B97C-411C02286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686600"/>
          </a:xfrm>
        </p:spPr>
        <p:txBody>
          <a:bodyPr>
            <a:noAutofit/>
          </a:bodyPr>
          <a:lstStyle/>
          <a:p>
            <a:pPr marL="0" algn="just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препаратов сходен, однако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пропилтиоурацил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проходит через плацентарный барьер, поэтому назначают при гипертиреозе у беременных (хотя беременность при гипертиреозе наступает редко). </a:t>
            </a:r>
          </a:p>
          <a:p>
            <a:pPr marL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Калия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перхлорат тормозит активный захват йода щитовидной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железой.</a:t>
            </a:r>
          </a:p>
          <a:p>
            <a:pPr marL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Калия йодид  нарушают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высвобожде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ние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тиреоидных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гормонов в кровь.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47982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Фармакокинетика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68863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Тиамазол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при приеме внутрь быстро и почти полностью всасывается  С белками плазмы крови практически не связывается. Концентрируется в ткани щитовидной железы. Медленно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метаболизируется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в щитовидной железе, а также в почках и печени. Небольшие количества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тиамазола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обнаруживаются в грудном молоке. Т1/2 около 3–6 ч, при печеночной недостаточности увеличивается. Выводится почками (70% в течение 24 ч, причем 7–12% в неизмененном виде) и с желчью. </a:t>
            </a:r>
          </a:p>
          <a:p>
            <a:pPr algn="just"/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214313" y="188640"/>
            <a:ext cx="871537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850" algn="just" eaLnBrk="0" hangingPunct="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Показания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применению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Гипертиреоз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связанный с повышением функции ЩЖ и уровня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тиреоидных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гормонов в крови.</a:t>
            </a:r>
          </a:p>
          <a:p>
            <a:pPr indent="450850" algn="just" eaLnBrk="0" hangingPunct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Подготовка к хирургическому лечению тиреотоксикоза, послеоперационные рецидивы тиреотоксикоза</a:t>
            </a:r>
          </a:p>
          <a:p>
            <a:pPr indent="450850" algn="just" eaLnBrk="0" hangingPunct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Особенности применения: внутрь, после еды, при легких и средних формах по 0,005 3 раза в сутки, при тяжелой форме - по 0,01 3 раза в сутки. Поддерживающая доза составляет 5-10 мг/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0850" algn="just" eaLnBrk="0" hangingPunct="0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653136"/>
            <a:ext cx="372586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581128"/>
            <a:ext cx="46085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FFAFF7-F1A2-4AFC-9970-DEC6242D0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3458" y="0"/>
            <a:ext cx="5220072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Пропилтиоурацил</a:t>
            </a:r>
            <a:endParaRPr lang="ru-RU" sz="4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Таблетки по 50мг. Назначают внутрь, не разжевывая, запивая достаточным количеством жидкости по 75–100 мг/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поддерживающая доза —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25–50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мг/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247970335-91644-700_700.jpg">
            <a:extLst>
              <a:ext uri="{FF2B5EF4-FFF2-40B4-BE49-F238E27FC236}">
                <a16:creationId xmlns:a16="http://schemas.microsoft.com/office/drawing/2014/main" xmlns="" id="{EC434079-3A2E-4B7E-BB41-A5A18FA91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607" t="8558" r="4907" b="5859"/>
          <a:stretch/>
        </p:blipFill>
        <p:spPr>
          <a:xfrm>
            <a:off x="5113952" y="764704"/>
            <a:ext cx="3706520" cy="525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259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349D07-8066-41BB-A33E-EFE67CB61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20080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ПОБОЧНЫЕ ЭФФЕКТЫ ТИРЕОСТАТИКОВ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A80DD25-79F1-4EE6-BC09-641E0EF42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68760"/>
            <a:ext cx="8964488" cy="5589240"/>
          </a:xfrm>
        </p:spPr>
        <p:txBody>
          <a:bodyPr>
            <a:normAutofit fontScale="92500"/>
          </a:bodyPr>
          <a:lstStyle/>
          <a:p>
            <a:pPr marL="0"/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Лейкопения, вплоть до 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агранулоцитоза</a:t>
            </a:r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Аллергические реакции </a:t>
            </a:r>
          </a:p>
          <a:p>
            <a:pPr marL="0"/>
            <a:r>
              <a:rPr lang="ru-RU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Диспепсические расстройства</a:t>
            </a:r>
          </a:p>
          <a:p>
            <a:pPr marL="0"/>
            <a:r>
              <a:rPr lang="ru-RU" sz="5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Гепатотоксичность</a:t>
            </a:r>
            <a:endParaRPr lang="ru-RU" sz="5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Головная боль, головокружение</a:t>
            </a:r>
            <a:endParaRPr lang="ru-RU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58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Критерии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оценки эффективности и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безопасности лекарственных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средств, применяемых при патологии щитовидной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железы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lvl="0">
              <a:buNone/>
            </a:pP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              Клинические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Контроль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динамики состояния больного (самочувствие больного, изменение  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массы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тела,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чсс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, АД, состояние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кожы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и слизистых); </a:t>
            </a:r>
          </a:p>
          <a:p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Контроль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нежелательных реакций на препараты.</a:t>
            </a:r>
          </a:p>
          <a:p>
            <a:pPr>
              <a:buNone/>
            </a:pP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       Лабораторно </a:t>
            </a:r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-  инструментальные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уровня  </a:t>
            </a:r>
            <a:r>
              <a:rPr lang="ru-RU" sz="3300" dirty="0" err="1">
                <a:latin typeface="Times New Roman" pitchFamily="18" charset="0"/>
                <a:cs typeface="Times New Roman" pitchFamily="18" charset="0"/>
              </a:rPr>
              <a:t>тиреоидных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гормонов крови; </a:t>
            </a:r>
          </a:p>
          <a:p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анализ крови не реже 1 раза в неделю; </a:t>
            </a:r>
          </a:p>
          <a:p>
            <a:r>
              <a:rPr lang="ru-RU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ЭКГ</a:t>
            </a:r>
            <a:r>
              <a:rPr lang="ru-RU" sz="33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Сахарный диабет (СД)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583264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Сахарный диабет (СД) – это гетерогенное заболевание, характеризующееся хронической гипергликемией, обусловленной абсолютной или относительной недостаточностью инсулина, что приводит к нарушению всех видов обмена веществ, прежде всего углеводного, поражению сосудов (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ангиопатии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), нервной системы (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нейропатии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), а также других органов и систем.  </a:t>
            </a:r>
          </a:p>
          <a:p>
            <a:pPr marL="0" indent="0" algn="just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  Абсолютная недостаточность – нарушение секреции инсулина. </a:t>
            </a:r>
          </a:p>
          <a:p>
            <a:pPr marL="0" indent="0" algn="just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  Относительная недостаточность – уменьшение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количества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рецепторов к инсулину на поверхности клеток и развитии толерантности клеток к его действию.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1E85DD-9553-487D-ACCC-C2F99A3A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08919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Гормоны (от греч. возбуждаю, побуждаю) - биологически активные вещества специфического действия, органической природы, вырабатывающиеся в специализированных клетках желез внутренней секреции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FC3E940-AA80-4019-A476-E773443DC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4" y="2852936"/>
            <a:ext cx="9144000" cy="3816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Татьяна Витальевна\Desktop\slide-15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24944"/>
            <a:ext cx="6696744" cy="3744416"/>
          </a:xfrm>
          <a:prstGeom prst="rect">
            <a:avLst/>
          </a:prstGeom>
          <a:noFill/>
          <a:ln w="63500" cmpd="sng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9192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991600" cy="6648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0" indent="-19050" algn="just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ткани поджелудочной железы до 1 млн. островков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Лангерганса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 которых сосредоточено несколько видов клеток, вырабатывающих гормоны. </a:t>
            </a:r>
          </a:p>
          <a:p>
            <a:pPr marL="361950" indent="-19050" algn="just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В- клетки (до 80%), секретируют инсулин, </a:t>
            </a:r>
          </a:p>
          <a:p>
            <a:pPr marL="361950" indent="-19050" algn="just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Альфа клетки вырабатывают–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глюкогон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антогонист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инсулина),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61950" indent="-19050" algn="just"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Дельта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клетки секретируют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соматостатин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342900"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Значение инсулина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Усиливает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поглощение клетками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глюкозы.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важно для тканей, в которые без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инсулина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глюкоза поступает мало (мышечная, жировая и др.), усиливает поступление глюкозы в печень, мозг, почки. </a:t>
            </a:r>
          </a:p>
          <a:p>
            <a:pPr indent="342900" algn="just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Снижает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концентрацию глюкозы в крови.</a:t>
            </a:r>
          </a:p>
          <a:p>
            <a:pPr indent="342900" algn="just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Ингибирует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глюконеогенез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42900" algn="just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Ингибирует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липолиз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(распад жиров).</a:t>
            </a:r>
          </a:p>
          <a:p>
            <a:pPr indent="342900" algn="just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Усиливает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синтез белков и тормозит их распад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342900" algn="just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анаболические действие).</a:t>
            </a:r>
          </a:p>
          <a:p>
            <a:pPr indent="342900" algn="just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Стимулирует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рост и размножение клеток.</a:t>
            </a:r>
          </a:p>
          <a:p>
            <a:pPr marL="361950" indent="-19050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6713" y="0"/>
            <a:ext cx="9111350" cy="404664"/>
          </a:xfrm>
        </p:spPr>
        <p:txBody>
          <a:bodyPr>
            <a:noAutofit/>
          </a:bodyPr>
          <a:lstStyle/>
          <a:p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ТИПА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0628" y="548680"/>
            <a:ext cx="9144000" cy="6309320"/>
          </a:xfrm>
        </p:spPr>
        <p:txBody>
          <a:bodyPr>
            <a:noAutofit/>
          </a:bodyPr>
          <a:lstStyle/>
          <a:p>
            <a:pPr marL="0" indent="-514350" algn="just">
              <a:buNone/>
            </a:pPr>
            <a:r>
              <a:rPr lang="ru-RU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Встречается у более молодых людей чаще до 30 лет. Поражаются </a:t>
            </a:r>
            <a:r>
              <a:rPr lang="el-GR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-клетки островков </a:t>
            </a:r>
            <a:r>
              <a:rPr lang="ru-RU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Лангерганса</a:t>
            </a:r>
            <a:r>
              <a:rPr lang="ru-RU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поджелудочной железы. В этиологии заболевания – аутоиммунные процессы, вирусная инфекция, генетические факторы. Течение заболевания тяжелое, с развитием </a:t>
            </a:r>
            <a:r>
              <a:rPr lang="ru-RU" sz="3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кетоацидоза</a:t>
            </a:r>
            <a:r>
              <a:rPr lang="ru-RU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задержке введения инсулина. Лечение: постоянное, пожизненное введение препаратов инсулина - заместительная терапия инсулином.</a:t>
            </a:r>
          </a:p>
          <a:p>
            <a:pPr marL="514350" indent="-514350">
              <a:buNone/>
            </a:pPr>
            <a:endParaRPr lang="ru-RU" sz="3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1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310939"/>
          </a:xfrm>
        </p:spPr>
        <p:txBody>
          <a:bodyPr>
            <a:noAutofit/>
          </a:bodyPr>
          <a:lstStyle/>
          <a:p>
            <a:pPr marL="0" algn="jus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Наблюдается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 более пожилых людей, нередко имеет место ожирение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Возникает в результате гибели части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бета-клеток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снижения выработки инсулина,  потери чувствительности клеток организма к инсулину 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нарушения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его транспорта. Течение более легкое, обычно без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кетоацидоза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Для лечения СД 2 типа назначают строгую диету, гипогликемические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пероральные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ЛС, при неэффективности сочетают с инсулином.</a:t>
            </a:r>
          </a:p>
          <a:p>
            <a:pPr marL="0" algn="just">
              <a:buNone/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57200"/>
            <a:ext cx="8382000" cy="5668963"/>
          </a:xfrm>
        </p:spPr>
        <p:txBody>
          <a:bodyPr>
            <a:normAutofit lnSpcReduction="10000"/>
          </a:bodyPr>
          <a:lstStyle/>
          <a:p>
            <a:pPr indent="19050" eaLnBrk="1" hangingPunct="1">
              <a:buFontTx/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Классическая триада симптомов при СД: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indent="19050" eaLnBrk="1" hangingPunct="1">
              <a:buFontTx/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• Полиурия (более 2л мочи в сутки).</a:t>
            </a:r>
          </a:p>
          <a:p>
            <a:pPr indent="19050" eaLnBrk="1" hangingPunct="1">
              <a:buFontTx/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• Полидипсия (чувство жажды).</a:t>
            </a:r>
          </a:p>
          <a:p>
            <a:pPr indent="19050" eaLnBrk="1" hangingPunct="1">
              <a:buFontTx/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• Полифагия (повышенный аппетит).</a:t>
            </a:r>
          </a:p>
          <a:p>
            <a:pPr indent="19050" eaLnBrk="1" hangingPunct="1">
              <a:buFontTx/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Другие признаки СД: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indent="19050"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• Сильный зуд в области половых органов. </a:t>
            </a:r>
          </a:p>
          <a:p>
            <a:pPr indent="19050"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Слабость, повышенная утомляемость.</a:t>
            </a:r>
          </a:p>
          <a:p>
            <a:pPr indent="19050" eaLnBrk="1" hangingPunct="1">
              <a:buFontTx/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•  Частые простуды.</a:t>
            </a:r>
          </a:p>
          <a:p>
            <a:pPr indent="19050" eaLnBrk="1" hangingPunct="1">
              <a:buFontTx/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•  Гнойные заболевания кожи, фурункулез, появление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труднозаживающих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язв.</a:t>
            </a:r>
          </a:p>
          <a:p>
            <a:pPr indent="19050" eaLnBrk="1" hangingPunct="1">
              <a:buFontTx/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•  Другие жалобы обусловлены поражением внутренних органов, сосудистой и нервной систем.</a:t>
            </a:r>
          </a:p>
          <a:p>
            <a:pPr eaLnBrk="1" hangingPunct="1">
              <a:buFontTx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142874" y="214313"/>
            <a:ext cx="874960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Цели лечения СД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Достижение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постоянное поддержание концентрации сахара в крови, максимально приближенной к норме.</a:t>
            </a:r>
          </a:p>
          <a:p>
            <a:pPr algn="just">
              <a:buFont typeface="Arial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Снижение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микро- 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макрососудистых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осложнений:</a:t>
            </a:r>
          </a:p>
        </p:txBody>
      </p:sp>
      <p:pic>
        <p:nvPicPr>
          <p:cNvPr id="14339" name="Picture 5" descr="1294516996_1274529187_gipoglikemi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708920"/>
            <a:ext cx="5572125" cy="349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04056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 фармакология препаратов инсулина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691982"/>
          </a:xfrm>
        </p:spPr>
        <p:txBody>
          <a:bodyPr>
            <a:noAutofit/>
          </a:bodyPr>
          <a:lstStyle/>
          <a:p>
            <a:pPr marL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Инсулин - гормон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вырабатываемый 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-клетками островков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Лангерганса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поджелудочной железы. Влияет на все виды обмена, но особенно на углеводный обмен; увеличивает поглощение и использование глюкозы тканями, увеличивает синтез гликогена в печени; угнетает липолиз, препятствует образованию кетоновых тел, стимулирует синтез пептидов.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858" y="0"/>
            <a:ext cx="9162858" cy="6858000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На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протяжении 60 лет для лечения СД применяли говяжий и свиной инсулины, которые по составу несколько отличаются от человеческого и человеческие полусинтетические инсулины, полученные из свиных. В настоящее время получают человеческий инсулин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генноинженерным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способом. Его преимущества - не обладает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иммуногенными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свойствами, так как идентичен естественному гормону человека.  </a:t>
            </a:r>
          </a:p>
          <a:p>
            <a:pPr marL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применяются только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генноинженерные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инсулины человека.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Классификация инсулинов по продолжительности действия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400600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Инсулины ультракороткого действия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Начало действия через 5-15 мин;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Пик действия через 1- 2 часа;   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Продолжительность действия   3 – 4.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Инсулин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лизпро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Хумалог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 – ДНК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рекомбинантный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аналог инсулина  человека.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Инсулин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аспарт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НовоРапид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Пенфилл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НовоРапид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ФлексПен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Инсулин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глулизин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Апидра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14350" indent="-514350">
              <a:buAutoNum type="arabicPeriod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FBF9EC-FFE0-4CB2-91B4-C18780BA7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Инсулин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лизпро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Раствор для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/к 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в/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введения (шприц-ручка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КвикПен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4D602D-576B-4F75-AEFF-B9C0258E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491" t="5818" r="18676" b="8846"/>
          <a:stretch/>
        </p:blipFill>
        <p:spPr>
          <a:xfrm>
            <a:off x="539552" y="2017208"/>
            <a:ext cx="3528392" cy="45661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2D884F-6FA2-4A8E-9906-9F6F5887E5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9864" y="1196752"/>
            <a:ext cx="1224136" cy="61106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F4DB19-B2DB-4CC2-8397-01DA932F057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439789"/>
            <a:ext cx="1366480" cy="41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173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844198-C0D3-4970-B011-8BED03F74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20080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аспарт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Раствор для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/к и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в/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введения (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шприц-ручки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ФлексПен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1BC0F93-D74C-4637-AD8F-CFC689E5AB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754" t="3117" r="16254" b="1606"/>
          <a:stretch/>
        </p:blipFill>
        <p:spPr>
          <a:xfrm>
            <a:off x="24303" y="1542784"/>
            <a:ext cx="2699792" cy="53152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26F340-445A-4038-AD48-A3E0A309A13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2879" y="1542784"/>
            <a:ext cx="1416818" cy="53152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F61CE07-0EF6-4F32-9DC7-61D933863B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2891759"/>
            <a:ext cx="4157538" cy="356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027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1E85DD-9553-487D-ACCC-C2F99A3A0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7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ЩИТОВИДНАЯ ЖЕЛЕЗА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FC3E940-AA80-4019-A476-E773443DC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4" y="620688"/>
            <a:ext cx="9144000" cy="590465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Эндокринная </a:t>
            </a:r>
            <a:r>
              <a:rPr lang="ru-RU" sz="5500" dirty="0">
                <a:latin typeface="Times New Roman" pitchFamily="18" charset="0"/>
                <a:cs typeface="Times New Roman" pitchFamily="18" charset="0"/>
              </a:rPr>
              <a:t>железа, вырабатывающая 2 типа </a:t>
            </a: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    гормонов</a:t>
            </a:r>
            <a:r>
              <a:rPr lang="ru-RU" sz="5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    Щитовидная железа продуцирует гормоны </a:t>
            </a:r>
          </a:p>
          <a:p>
            <a:pPr marL="0" indent="0" algn="just">
              <a:buNone/>
            </a:pPr>
            <a:r>
              <a:rPr lang="ru-RU" sz="5500" b="1" dirty="0" smtClean="0">
                <a:latin typeface="Times New Roman" pitchFamily="18" charset="0"/>
                <a:cs typeface="Times New Roman" pitchFamily="18" charset="0"/>
              </a:rPr>
              <a:t>    тироксин (Т4)     и </a:t>
            </a:r>
            <a:r>
              <a:rPr lang="ru-RU" sz="5500" b="1" dirty="0" err="1" smtClean="0">
                <a:latin typeface="Times New Roman" pitchFamily="18" charset="0"/>
                <a:cs typeface="Times New Roman" pitchFamily="18" charset="0"/>
              </a:rPr>
              <a:t>трийодтиронин</a:t>
            </a:r>
            <a:r>
              <a:rPr lang="ru-RU" sz="5500" b="1" dirty="0" smtClean="0">
                <a:latin typeface="Times New Roman" pitchFamily="18" charset="0"/>
                <a:cs typeface="Times New Roman" pitchFamily="18" charset="0"/>
              </a:rPr>
              <a:t> (Т3)</a:t>
            </a: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.   </a:t>
            </a:r>
          </a:p>
          <a:p>
            <a:pPr marL="0" indent="0" algn="just">
              <a:buNone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    Оба гормона оказывают сходное многогранное действие на организм, повышают потребность тканей в кислороде, усиливают энергетические процессы, стимулируют рост и дифференцировку тканей, влияют на функциональное состояние нервной и </a:t>
            </a:r>
            <a:r>
              <a:rPr lang="ru-RU" sz="5500" dirty="0" err="1" smtClean="0">
                <a:latin typeface="Times New Roman" pitchFamily="18" charset="0"/>
                <a:cs typeface="Times New Roman" pitchFamily="18" charset="0"/>
              </a:rPr>
              <a:t>сердечно-сосудистой</a:t>
            </a: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 систем, печени, почек и других органов, усиливают всасывание глюкозы и ее утилизацию.   </a:t>
            </a:r>
          </a:p>
          <a:p>
            <a:pPr marL="0" indent="0" algn="just">
              <a:buNone/>
            </a:pP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     щитовидная железа продуцирует также </a:t>
            </a:r>
            <a:r>
              <a:rPr lang="ru-RU" sz="5500" b="1" dirty="0" err="1" smtClean="0">
                <a:latin typeface="Times New Roman" pitchFamily="18" charset="0"/>
                <a:cs typeface="Times New Roman" pitchFamily="18" charset="0"/>
              </a:rPr>
              <a:t>кальцитонин</a:t>
            </a: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 - гормон </a:t>
            </a:r>
            <a:r>
              <a:rPr lang="ru-RU" sz="5500" dirty="0" err="1" smtClean="0">
                <a:latin typeface="Times New Roman" pitchFamily="18" charset="0"/>
                <a:cs typeface="Times New Roman" pitchFamily="18" charset="0"/>
              </a:rPr>
              <a:t>гипокальциемического</a:t>
            </a:r>
            <a:r>
              <a:rPr lang="ru-RU" sz="5500" dirty="0" smtClean="0">
                <a:latin typeface="Times New Roman" pitchFamily="18" charset="0"/>
                <a:cs typeface="Times New Roman" pitchFamily="18" charset="0"/>
              </a:rPr>
              <a:t> действия.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92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C75FC6-3AC7-452E-8FD4-EEAD229B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глулизин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Раствор для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/к введения флаконы и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шприц-ручки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СолоСтар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CA7CA9-485B-402C-9397-00DD2A8AF6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436" b="3087"/>
          <a:stretch/>
        </p:blipFill>
        <p:spPr>
          <a:xfrm>
            <a:off x="6804248" y="1340768"/>
            <a:ext cx="1907753" cy="53240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ED3877-D007-4AE3-97E2-EEEF3DD8E8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340769"/>
            <a:ext cx="1152128" cy="52549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4603D8-840C-4E0C-9C09-CB9CC24825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5170" b="5693"/>
          <a:stretch/>
        </p:blipFill>
        <p:spPr>
          <a:xfrm>
            <a:off x="1364928" y="2420888"/>
            <a:ext cx="5334024" cy="390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753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4" y="237669"/>
            <a:ext cx="9144000" cy="671051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ИНСУЛИНЫ КОРОТКОГО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9098022" cy="6021288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действия через 20-30 минут</a:t>
            </a:r>
          </a:p>
          <a:p>
            <a:pPr marL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Пик действия через 1-3 часа</a:t>
            </a:r>
          </a:p>
          <a:p>
            <a:pPr marL="0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действия 6–8 часов</a:t>
            </a:r>
          </a:p>
          <a:p>
            <a:pPr>
              <a:buNone/>
            </a:pPr>
            <a:r>
              <a:rPr lang="ru-RU" sz="4000" dirty="0" smtClean="0"/>
              <a:t>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Инсулин растворимый </a:t>
            </a:r>
            <a:r>
              <a:rPr lang="ru-RU" sz="4000" dirty="0" smtClean="0"/>
              <a:t>[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человеческий генно-инженерный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4000" dirty="0" smtClean="0"/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Хумулин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Регуляр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Генсулин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Р,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Актрапид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НМ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). Раствор для инъекций флаконы и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шприц-ручки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КвикПен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™</a:t>
            </a:r>
          </a:p>
          <a:p>
            <a:endParaRPr lang="ru-RU" sz="4000" dirty="0" smtClean="0"/>
          </a:p>
          <a:p>
            <a:pPr marL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A243DE-7FC2-417B-A06D-27CB00F1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" y="7676"/>
            <a:ext cx="9135681" cy="1477108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растворимый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Хумулин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ДНК-рекомбинантный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человеческий. Вводят подкожно. Возможно в/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введение.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627B96-CD0F-4436-93B8-7FBCB815A0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003" t="16322" r="7049" b="9368"/>
          <a:stretch/>
        </p:blipFill>
        <p:spPr>
          <a:xfrm>
            <a:off x="3476242" y="2492896"/>
            <a:ext cx="4359601" cy="2510074"/>
          </a:xfrm>
          <a:prstGeom prst="rect">
            <a:avLst/>
          </a:prstGeom>
        </p:spPr>
      </p:pic>
      <p:pic>
        <p:nvPicPr>
          <p:cNvPr id="5" name="Рисунок 4" descr="хумулин_р_шр.jpg">
            <a:extLst>
              <a:ext uri="{FF2B5EF4-FFF2-40B4-BE49-F238E27FC236}">
                <a16:creationId xmlns:a16="http://schemas.microsoft.com/office/drawing/2014/main" xmlns="" id="{9374264B-6701-4855-80DE-F33C707C2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8133"/>
            <a:ext cx="2409546" cy="516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хумулин Р карт.jpg">
            <a:extLst>
              <a:ext uri="{FF2B5EF4-FFF2-40B4-BE49-F238E27FC236}">
                <a16:creationId xmlns:a16="http://schemas.microsoft.com/office/drawing/2014/main" xmlns="" id="{A6255BC3-79B2-43FB-83AA-A195A0A5A3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62" r="7343"/>
          <a:stretch/>
        </p:blipFill>
        <p:spPr bwMode="auto">
          <a:xfrm>
            <a:off x="2587142" y="2731643"/>
            <a:ext cx="864096" cy="413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Актрапид НМ пенф карт.jpg">
            <a:extLst>
              <a:ext uri="{FF2B5EF4-FFF2-40B4-BE49-F238E27FC236}">
                <a16:creationId xmlns:a16="http://schemas.microsoft.com/office/drawing/2014/main" xmlns="" id="{24FB8EB1-349A-49BC-8BFB-B0BADD897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0359" y="1916832"/>
            <a:ext cx="1103641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281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08112"/>
          </a:xfrm>
        </p:spPr>
        <p:txBody>
          <a:bodyPr>
            <a:noAutofit/>
          </a:bodyPr>
          <a:lstStyle/>
          <a:p>
            <a:pPr algn="l"/>
            <a:r>
              <a:rPr lang="ru-RU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ИНСУЛИНЫ  СРЕДНЕЙ ПРОДОЛ-   </a:t>
            </a:r>
            <a:b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ЖИТЕЛЬНОСТИ  ДЕЙСТВИЯ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684" y="1268760"/>
            <a:ext cx="9144000" cy="558924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действия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 часа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Пик действия через 6-8 часов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действия 12-16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</a:t>
            </a:r>
          </a:p>
          <a:p>
            <a:pPr>
              <a:buNone/>
            </a:pP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Инсулин-изофан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/>
              <a:t>[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человеческий генно-инженерный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Хумулин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НПХ,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Протафан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НМ) </a:t>
            </a:r>
          </a:p>
          <a:p>
            <a:pPr marL="0" indent="0">
              <a:buNone/>
            </a:pP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Хумулин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НПХ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 суспензия для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/к введения флаконы и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шприц-ручки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КвикПен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r>
              <a:rPr lang="ru-RU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Протафан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-суспензия для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/к введения картриджи и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шприц-ручки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ФлексПен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131683-3885-4CF1-9FDA-0990C398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Инсулин-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изофан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Протафан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НМ,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Хумулин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НПХ)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AEA1D8-C199-4BE4-BAE6-B3A6C3FA4E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032" t="15464" r="1649" b="14082"/>
          <a:stretch/>
        </p:blipFill>
        <p:spPr>
          <a:xfrm>
            <a:off x="3288717" y="2492896"/>
            <a:ext cx="5650510" cy="4176464"/>
          </a:xfrm>
          <a:prstGeom prst="rect">
            <a:avLst/>
          </a:prstGeom>
        </p:spPr>
      </p:pic>
      <p:pic>
        <p:nvPicPr>
          <p:cNvPr id="5" name="Рисунок 4" descr="НовоПен ручки.jpg">
            <a:extLst>
              <a:ext uri="{FF2B5EF4-FFF2-40B4-BE49-F238E27FC236}">
                <a16:creationId xmlns:a16="http://schemas.microsoft.com/office/drawing/2014/main" xmlns="" id="{208E1D05-D2F7-474C-9EB8-58D3DD78D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9273"/>
            <a:ext cx="1234058" cy="626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Протафан карт.jpg">
            <a:extLst>
              <a:ext uri="{FF2B5EF4-FFF2-40B4-BE49-F238E27FC236}">
                <a16:creationId xmlns:a16="http://schemas.microsoft.com/office/drawing/2014/main" xmlns="" id="{9CCC91B2-9BC9-472D-93BD-9AFE35506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4203"/>
            <a:ext cx="1130479" cy="530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805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8012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4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ИНСУЛИНЫ ДЛИТЕЛЬНОГО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ДЕЙСТВИЯ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9554" y="1196752"/>
            <a:ext cx="9153553" cy="5462067"/>
          </a:xfrm>
        </p:spPr>
        <p:txBody>
          <a:bodyPr>
            <a:noAutofit/>
          </a:bodyPr>
          <a:lstStyle/>
          <a:p>
            <a:pPr mar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действия через 4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часа.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Пик действия через 10 -16 часов, у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Лантуса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пиков.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действия 24 -28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часов.</a:t>
            </a:r>
          </a:p>
          <a:p>
            <a:pPr marL="0" indent="0">
              <a:buNone/>
            </a:pPr>
            <a:r>
              <a:rPr lang="ru-RU" sz="3600" dirty="0" smtClean="0"/>
              <a:t>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Инсулин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гларгин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Лантус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 Раствор для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/к введения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шприц-ручки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СолоСтар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Инсулин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детемир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Левемир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Пенфилл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Левемир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ФлексПен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). Раствор для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/к введения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шприц-ручки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КвикПен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05AF6C-71F6-4DB1-889C-62B601F6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 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гларгин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Лантус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D29B2D9-B03D-4277-B69D-441A85700C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4094" b="21653"/>
          <a:stretch/>
        </p:blipFill>
        <p:spPr>
          <a:xfrm>
            <a:off x="352532" y="1526667"/>
            <a:ext cx="5921330" cy="3804666"/>
          </a:xfrm>
          <a:prstGeom prst="rect">
            <a:avLst/>
          </a:prstGeom>
        </p:spPr>
      </p:pic>
      <p:pic>
        <p:nvPicPr>
          <p:cNvPr id="5" name="Рисунок 4" descr="Лантус.jpg">
            <a:extLst>
              <a:ext uri="{FF2B5EF4-FFF2-40B4-BE49-F238E27FC236}">
                <a16:creationId xmlns:a16="http://schemas.microsoft.com/office/drawing/2014/main" xmlns="" id="{3324DEC0-06DC-4805-989A-95F4D45F4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018456"/>
            <a:ext cx="1080120" cy="57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Гларгин картр.jpg">
            <a:extLst>
              <a:ext uri="{FF2B5EF4-FFF2-40B4-BE49-F238E27FC236}">
                <a16:creationId xmlns:a16="http://schemas.microsoft.com/office/drawing/2014/main" xmlns="" id="{64F2B04B-5977-415B-8771-3CFD8CCB9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22280"/>
            <a:ext cx="981782" cy="556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8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6B597E-D393-438C-8F0D-72A7CF70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61"/>
            <a:ext cx="9144000" cy="1636861"/>
          </a:xfrm>
        </p:spPr>
        <p:txBody>
          <a:bodyPr>
            <a:noAutofit/>
          </a:bodyPr>
          <a:lstStyle/>
          <a:p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детемир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Левемир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Пенфилл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Левемир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ФлексПен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 descr="Картинки по запросу &quot;Инсулин детемир&quot;">
            <a:extLst>
              <a:ext uri="{FF2B5EF4-FFF2-40B4-BE49-F238E27FC236}">
                <a16:creationId xmlns:a16="http://schemas.microsoft.com/office/drawing/2014/main" xmlns="" id="{AD271F5D-03C0-457B-BFBC-930CCEACD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1" t="4381" r="5102"/>
          <a:stretch/>
        </p:blipFill>
        <p:spPr bwMode="auto">
          <a:xfrm>
            <a:off x="1151620" y="1837611"/>
            <a:ext cx="6840760" cy="503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01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ИНСУЛИНЫ КОМБИНИРОВАННОГО ДЕЙСТВИЯ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бифазные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препараты)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Готовые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смеси пролонгированного (средней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длительности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инсулина короткого действия.</a:t>
            </a:r>
          </a:p>
          <a:p>
            <a:pPr mar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действия через 30 минут</a:t>
            </a:r>
          </a:p>
          <a:p>
            <a:pPr mar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Пик действия через 2-8 часов</a:t>
            </a:r>
          </a:p>
          <a:p>
            <a:pPr mar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действия 18 - 20 часов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Инсулин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лизпро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двухфазный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Хумалог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Микс50)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Суспензия 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/к введения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шприц-ручки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Инсулин двухфазный 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Хумулин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M3)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Суспензия 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/к введения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шприц-ручки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КвикПен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™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Инсулин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аспарт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двухфазный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НовоМикс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50)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Суспензия 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/к введения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шприц-ручки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ФлексПен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dirty="0" smtClean="0"/>
          </a:p>
          <a:p>
            <a:pPr marL="0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82B0A1-BB76-42F1-AC33-659DDBF73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700808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Инсулин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аспарт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двухфазный 30, 50,70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ФлексПен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Суспензия для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/к введения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шприц-ручки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НовоМикс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Пенфилл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НовоМикс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ФлексПен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72C4447-5484-4B68-9B4D-91F307D255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233" b="7093"/>
          <a:stretch/>
        </p:blipFill>
        <p:spPr>
          <a:xfrm>
            <a:off x="2541856" y="2420887"/>
            <a:ext cx="4060288" cy="3600400"/>
          </a:xfrm>
          <a:prstGeom prst="rect">
            <a:avLst/>
          </a:prstGeom>
        </p:spPr>
      </p:pic>
      <p:pic>
        <p:nvPicPr>
          <p:cNvPr id="5" name="Рисунок 4" descr="новомикс_шр.jpg">
            <a:extLst>
              <a:ext uri="{FF2B5EF4-FFF2-40B4-BE49-F238E27FC236}">
                <a16:creationId xmlns:a16="http://schemas.microsoft.com/office/drawing/2014/main" xmlns="" id="{E3411AF1-6E7D-4C17-AFEC-446A619E9F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21" t="7070" r="31064" b="11801"/>
          <a:stretch/>
        </p:blipFill>
        <p:spPr bwMode="auto">
          <a:xfrm rot="5400000">
            <a:off x="4105630" y="2161922"/>
            <a:ext cx="711460" cy="843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794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DFB128-639F-4B59-8E53-94EE6338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ГОРМОНЫ ЩИТОВИДНОЙ ЖЕЛЕЗЫ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44D4A9-4AE6-46DF-AA7F-53F756CCC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Тиреоидные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(йодсодержащие) гормоны:  </a:t>
            </a:r>
          </a:p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Т4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тироксин (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тетрайодтиронин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Т3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трийодтиронин</a:t>
            </a:r>
          </a:p>
          <a:p>
            <a:pPr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Полипептидный гормон -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кальцитонин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тиреокальцитонин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способствует переходу кальция и фосфатов из крови в костную ткань, в крови уровень кальция и фосфора снижается.</a:t>
            </a:r>
          </a:p>
          <a:p>
            <a:pPr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Препарат – 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кальцитонин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миакальцик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2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7B98C2-1C46-4400-BE8A-52B601AC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Autofit/>
          </a:bodyPr>
          <a:lstStyle/>
          <a:p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 двухфазный (</a:t>
            </a:r>
            <a:r>
              <a:rPr lang="ru-RU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Микстард</a:t>
            </a:r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НМ)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4AD0170-5950-4502-A1B6-6C608328BC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5383"/>
          <a:stretch/>
        </p:blipFill>
        <p:spPr>
          <a:xfrm>
            <a:off x="176521" y="1986281"/>
            <a:ext cx="4395479" cy="4645555"/>
          </a:xfrm>
          <a:prstGeom prst="rect">
            <a:avLst/>
          </a:prstGeom>
        </p:spPr>
      </p:pic>
      <p:pic>
        <p:nvPicPr>
          <p:cNvPr id="5" name="Рисунок 4" descr="микстард_шр.jpg">
            <a:extLst>
              <a:ext uri="{FF2B5EF4-FFF2-40B4-BE49-F238E27FC236}">
                <a16:creationId xmlns:a16="http://schemas.microsoft.com/office/drawing/2014/main" xmlns="" id="{6A0DD7EB-7F40-4424-963F-8A7D35B40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01" y="95746"/>
            <a:ext cx="971600" cy="660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микстард_карт.jpg">
            <a:extLst>
              <a:ext uri="{FF2B5EF4-FFF2-40B4-BE49-F238E27FC236}">
                <a16:creationId xmlns:a16="http://schemas.microsoft.com/office/drawing/2014/main" xmlns="" id="{3ADFB946-9644-47C8-9276-F7E677BE45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8479" y="2616870"/>
            <a:ext cx="350773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4601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-14028"/>
            <a:ext cx="8640960" cy="6872028"/>
          </a:xfrm>
        </p:spPr>
        <p:txBody>
          <a:bodyPr>
            <a:noAutofit/>
          </a:bodyPr>
          <a:lstStyle/>
          <a:p>
            <a:pPr marL="0" algn="just">
              <a:buNone/>
            </a:pPr>
            <a:r>
              <a:rPr lang="ru-RU" sz="4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Препараты </a:t>
            </a:r>
            <a:r>
              <a:rPr lang="ru-RU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инсулина короткого и ультракороткого имитируют нормальную физиологическую секрецию инсулина поджелудочной железой в ответ на стимуляцию, препараты инсулина средней продолжительности и препараты длительного действия – имитируют базальную (фоновую) секрецию инсулина, комбинированные препараты сочетают оба действия.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ФАРМАКОКИНЕТИКА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</p:spPr>
        <p:txBody>
          <a:bodyPr>
            <a:normAutofit fontScale="55000" lnSpcReduction="20000"/>
          </a:bodyPr>
          <a:lstStyle/>
          <a:p>
            <a:pPr marL="0" algn="just">
              <a:buNone/>
            </a:pPr>
            <a:r>
              <a:rPr lang="ru-RU" b="1" dirty="0"/>
              <a:t> </a:t>
            </a:r>
            <a:r>
              <a:rPr lang="ru-RU" b="1" dirty="0" smtClean="0"/>
              <a:t>    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Препараты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инсулина вводят п/к, в/м, в/в. Внутривенно вводят только инсулины короткого действия  и только при диабетической коме и </a:t>
            </a:r>
            <a:r>
              <a:rPr lang="ru-RU" sz="4500" dirty="0" err="1">
                <a:latin typeface="Times New Roman" pitchFamily="18" charset="0"/>
                <a:cs typeface="Times New Roman" pitchFamily="18" charset="0"/>
              </a:rPr>
              <a:t>прекоме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.  Полнота всасывания и начало эффекта инсулина зависят от места введения (обычно инсулин вводят в область живота, бедра, ягодицы, верхнюю часть рук) Быстрее всего инсулин поступает в кровь из подкожной клетчатки передней брюшной стенки, медленнее - из области плеча, передней поверхности бедра и еще медленнее - из подлопаточной области и ягодицы.</a:t>
            </a:r>
          </a:p>
          <a:p>
            <a:pPr marL="0" algn="just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Период полувыведения инсулина при в/венном введении составляет 5 минут, поэтому при диабетической коме инсулин вводят в/в </a:t>
            </a:r>
            <a:r>
              <a:rPr lang="ru-RU" sz="4500" dirty="0" err="1">
                <a:latin typeface="Times New Roman" pitchFamily="18" charset="0"/>
                <a:cs typeface="Times New Roman" pitchFamily="18" charset="0"/>
              </a:rPr>
              <a:t>капельно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. Нельзя вводить внутривенно суспензии инсулина. Температура вводимого инсулина должна соответствовать комнатной, т.к. холодный инсулин всасывается медленнее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. Большая часть поступившего в кровоток инсулина подвергается протеолитическому распаду в печени и почках. Быстро выводится из организма почками (60%) и печенью (40%); менее 1,5% выводится с мочой в неизмененном виде.</a:t>
            </a:r>
          </a:p>
          <a:p>
            <a:pPr marL="0" algn="just">
              <a:buNone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69269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Показания к применению инсулина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2894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Сахарный диабет 1 типа, однако в определенных условиях его назначают и при сахарном диабете 2 типа при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резистентности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пероральным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гипогликемическим средствам, при тяжелых сопутствующих заболеваниях, при подготовке к оперативным вмешательствам, диабетической коме, при диабете у беременных.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При определении дозы инсулина руководствуются уровнем гликемии натощак и в течение суток, а также уровнем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глюкозурии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течение суток.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340768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К ЛЕЧЕНИЮ ИНСУЛИНАМИ КОРОТКОГО ДЕЙСТВИЯ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4941168"/>
          </a:xfrm>
        </p:spPr>
        <p:txBody>
          <a:bodyPr>
            <a:noAutofit/>
          </a:bodyPr>
          <a:lstStyle/>
          <a:p>
            <a:pPr marL="0"/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Гипергликемическая кома, </a:t>
            </a:r>
            <a:r>
              <a:rPr lang="ru-RU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прекома</a:t>
            </a:r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(когда, требуется быстрый ургентный эффект) </a:t>
            </a:r>
          </a:p>
          <a:p>
            <a:pPr marL="0"/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Кратковременные эпизоды увеличения    потребности в инсулине (хирургическая операции, ОРВИ и т.д.) </a:t>
            </a:r>
          </a:p>
          <a:p>
            <a:pPr marL="0"/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Дебют заболевания, когда устанавливается необходимая для больного доза инсулина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3" y="142860"/>
            <a:ext cx="9132807" cy="909876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ОСЛОЖНЕНИЯ ИНСУЛИНОТЕРАПИИ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93" y="908720"/>
            <a:ext cx="9132806" cy="5949280"/>
          </a:xfrm>
        </p:spPr>
        <p:txBody>
          <a:bodyPr>
            <a:normAutofit lnSpcReduction="10000"/>
          </a:bodyPr>
          <a:lstStyle/>
          <a:p>
            <a:pPr marL="0" indent="-514350">
              <a:buAutoNum type="arabicPeriod"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Гипогликемия, характеризующаяся дрожью, потливостью, психомоторным возбуждением и   быстрой потерей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сознания. Профилактика гипогликемии - после введения инсулина больной должен поесть в течении 15 – 20 минут.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Аллергические реакции  </a:t>
            </a:r>
          </a:p>
          <a:p>
            <a:pPr marL="0" lv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Липодистрофия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(профилактика - не производить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подкожные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инъекции в одно и то же место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F2BDA2-829B-4F49-B851-44762DE2C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283"/>
            <a:ext cx="9144000" cy="701429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помощь при гипогликемии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A5038B-74BE-4CE3-A36D-AD78EFA76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больной в сознании - напоить сладким чаем, дать 1-2 конфеты. При бессознательном состоянии внутривенно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50-100мл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 раствора глюкозы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введении больших доз глюкозы возникает опасность отека мозга. Больного необходимо перевести на инфузию 5% раствора глюкозы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возвращения сознания.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xmlns="" val="24959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2910" y="188640"/>
            <a:ext cx="9166909" cy="518457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фармакология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пероральных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гипогликемических (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антидиабетических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средств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(ПГС)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600" b="0" cap="none" dirty="0" smtClean="0">
                <a:latin typeface="Times New Roman" pitchFamily="18" charset="0"/>
                <a:cs typeface="Times New Roman" pitchFamily="18" charset="0"/>
              </a:rPr>
              <a:t>Наряду с инсулином, препараты которого пригодны только для парентерального применения, существует ряд синтетических соединений, оказывающих гипогликемическое действие и эффективных при приеме внутрь. Основное применение эти ЛС имеют при сахарном диабете типа 2.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651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1-го поколения: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карбутамид</a:t>
            </a:r>
            <a:r>
              <a:rPr lang="ru-RU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букарбан) </a:t>
            </a:r>
            <a:r>
              <a:rPr lang="ru-RU" sz="4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хлорпропамид</a:t>
            </a:r>
            <a:r>
              <a:rPr lang="ru-RU" sz="4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 РФ сейчас не применяются;</a:t>
            </a:r>
          </a:p>
          <a:p>
            <a:pPr marL="0" indent="0">
              <a:buNone/>
            </a:pPr>
            <a:r>
              <a:rPr lang="ru-RU" sz="4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2-го </a:t>
            </a:r>
            <a:r>
              <a:rPr lang="ru-RU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поколения: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глибенкламид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Манинил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гликлазид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Диабетон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ликвидон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Глюренорм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None/>
            </a:pPr>
            <a:r>
              <a:rPr lang="ru-RU" sz="4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3-го поколения: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глимепирид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Амарил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None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0" y="142860"/>
            <a:ext cx="9144000" cy="1143000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ПРОИЗВОДНЫЕ СУЛЬФОНИЛМОЧЕВИНЫ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2F106F-9571-4828-A834-798C3F408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второго и третьего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(в отличие от первого) в 50-100 раз более активны, поэтому они применяются в значительно меньших дозах 1-2 раза в сутки. Они вызывают также меньше побочных эффектов. В РФ используются только препараты 2-3 поколения.</a:t>
            </a:r>
          </a:p>
          <a:p>
            <a:pPr algn="ctr"/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5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8D053A-2156-4027-9116-0DD1776DC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ГОРМОНОВ ЩИТОВИДНОЙ ЖЕЛЕЗЫ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F655F28-6980-4770-95C6-23B0E1141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Autofit/>
          </a:bodyPr>
          <a:lstStyle/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обмен</a:t>
            </a:r>
          </a:p>
          <a:p>
            <a:pPr mar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Стимулируют обмен веществ</a:t>
            </a:r>
          </a:p>
          <a:p>
            <a:pPr mar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Усиливают процессы тканевого дыхания и синтеза белка в организме</a:t>
            </a:r>
          </a:p>
          <a:p>
            <a:pPr mar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Регулируют процессы в организме (дыхание, работу сердца, пищеварение, сон)</a:t>
            </a:r>
          </a:p>
          <a:p>
            <a:pPr mar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для нормального умственного и физического развития</a:t>
            </a:r>
          </a:p>
          <a:p>
            <a:pPr mar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Участвуют в контроле над массой тела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продукция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тиреоидных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гормонов приводит к развитию гипотиреоза.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9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ecd1c5ac59f739a017374f75dfa4a33.jpg"/>
          <p:cNvPicPr>
            <a:picLocks noChangeAspect="1"/>
          </p:cNvPicPr>
          <p:nvPr/>
        </p:nvPicPr>
        <p:blipFill rotWithShape="1">
          <a:blip r:embed="rId2" cstate="print"/>
          <a:srcRect l="7902" t="7330" r="5748" b="7144"/>
          <a:stretch/>
        </p:blipFill>
        <p:spPr>
          <a:xfrm>
            <a:off x="477945" y="-10196"/>
            <a:ext cx="3857123" cy="2895168"/>
          </a:xfrm>
          <a:prstGeom prst="rect">
            <a:avLst/>
          </a:prstGeom>
        </p:spPr>
      </p:pic>
      <p:pic>
        <p:nvPicPr>
          <p:cNvPr id="5" name="Рисунок 4" descr="Photo_Load.gif"/>
          <p:cNvPicPr>
            <a:picLocks noChangeAspect="1"/>
          </p:cNvPicPr>
          <p:nvPr/>
        </p:nvPicPr>
        <p:blipFill rotWithShape="1">
          <a:blip r:embed="rId3" cstate="print"/>
          <a:srcRect b="7841"/>
          <a:stretch/>
        </p:blipFill>
        <p:spPr>
          <a:xfrm>
            <a:off x="4752974" y="3236983"/>
            <a:ext cx="3929090" cy="3621017"/>
          </a:xfrm>
          <a:prstGeom prst="rect">
            <a:avLst/>
          </a:prstGeom>
        </p:spPr>
      </p:pic>
      <p:pic>
        <p:nvPicPr>
          <p:cNvPr id="6" name="Рисунок 5" descr="19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235" y="2899776"/>
            <a:ext cx="3929090" cy="3929090"/>
          </a:xfrm>
          <a:prstGeom prst="rect">
            <a:avLst/>
          </a:prstGeom>
        </p:spPr>
      </p:pic>
      <p:pic>
        <p:nvPicPr>
          <p:cNvPr id="7" name="Рисунок 6" descr="64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1676" y="-10196"/>
            <a:ext cx="4432324" cy="3324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6" y="0"/>
            <a:ext cx="9129714" cy="1196752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ДЕЙСТВИЯ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6" y="908720"/>
            <a:ext cx="9129714" cy="5949280"/>
          </a:xfrm>
        </p:spPr>
        <p:txBody>
          <a:bodyPr>
            <a:noAutofit/>
          </a:bodyPr>
          <a:lstStyle/>
          <a:p>
            <a:pPr marL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Действие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производных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сульфонилмочевины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заключается в стимуляции синтеза инсулина 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-клетками поджелудочной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Они также увеличивают чувствительность рецепторов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поджелудочной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железы к гликемии, повышают чувствительность рецепторов к инсулину, тормозят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инсулиназу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гликогенолиз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печени.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Фармакокинетика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Препараты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сульфонилмочевины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хорошо абсорбируются из ЖКТ. С белками плазмы связывается приблизительно 95%.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Метаболизируется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преимущественно в печени. Выводится главным образом почками в виде метаболитов, менее 1% выводится почками в неизмененном виде. Продолжительность действия 12-24 часа.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417638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ПОБОЧНЫЕ ЭФФЕКТЫ ПРЕПАРАТОВ СУЛЬФОНИЛМОЧЕВИНЫ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276872"/>
            <a:ext cx="8964488" cy="4581128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Гипогликемия</a:t>
            </a:r>
          </a:p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Аллергические 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 </a:t>
            </a:r>
          </a:p>
          <a:p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Лейко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и 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тромбоцитопении </a:t>
            </a:r>
          </a:p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резистентности</a:t>
            </a:r>
          </a:p>
          <a:p>
            <a:pPr>
              <a:buNone/>
            </a:pP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2950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БИГУАНИДЫ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892480" cy="596504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бутилбигуаниды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буформин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адебит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глибутид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диметилбигуаниды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метформин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люкофаж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Сиофор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 настоящее время применяется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метформин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8214A4-C9ED-499D-BD62-0FAE3E49A1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22263"/>
            <a:ext cx="3371760" cy="3135737"/>
          </a:xfrm>
          <a:prstGeom prst="rect">
            <a:avLst/>
          </a:prstGeom>
        </p:spPr>
      </p:pic>
      <p:pic>
        <p:nvPicPr>
          <p:cNvPr id="6" name="Рисунок 5" descr="1416-2406-thickbox.jpg"/>
          <p:cNvPicPr>
            <a:picLocks noChangeAspect="1"/>
          </p:cNvPicPr>
          <p:nvPr/>
        </p:nvPicPr>
        <p:blipFill rotWithShape="1">
          <a:blip r:embed="rId3" cstate="print"/>
          <a:srcRect l="5891" t="12822" r="4721" b="16394"/>
          <a:stretch/>
        </p:blipFill>
        <p:spPr>
          <a:xfrm>
            <a:off x="3059832" y="3501008"/>
            <a:ext cx="3779912" cy="299328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573016"/>
            <a:ext cx="42830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ДЕЙСТВИЯ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</p:spPr>
        <p:txBody>
          <a:bodyPr>
            <a:noAutofit/>
          </a:bodyPr>
          <a:lstStyle/>
          <a:p>
            <a:pPr marL="0" algn="just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Тормозит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глюконеогенез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в печени Повышает связывание инсулина с рецепторами в тканях. Активируют транспорт глюкозы в клетки.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Бигуаниды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обладают </a:t>
            </a:r>
            <a:r>
              <a:rPr lang="ru-RU" sz="4000" dirty="0" err="1">
                <a:latin typeface="Times New Roman" pitchFamily="18" charset="0"/>
                <a:cs typeface="Times New Roman" pitchFamily="18" charset="0"/>
              </a:rPr>
              <a:t>анорексигенным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эффектом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(снижают аппетит), уменьшают всасывание глюкозы из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кишечника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, что прежде всего показано при СД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типа с ожирением.</a:t>
            </a:r>
          </a:p>
          <a:p>
            <a:pPr marL="0" algn="just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4400" dirty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Механизм действия бигуанидов (метформина) Глюкофаж, Сиофор, Багом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3"/>
            <a:ext cx="8712968" cy="350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Прямоугольник 2"/>
          <p:cNvSpPr>
            <a:spLocks noChangeArrowheads="1"/>
          </p:cNvSpPr>
          <p:nvPr/>
        </p:nvSpPr>
        <p:spPr bwMode="auto">
          <a:xfrm>
            <a:off x="285750" y="188640"/>
            <a:ext cx="88582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Механизм действия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бигуанидов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Метформина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2" name="Прямоугольник 3"/>
          <p:cNvSpPr>
            <a:spLocks noChangeArrowheads="1"/>
          </p:cNvSpPr>
          <p:nvPr/>
        </p:nvSpPr>
        <p:spPr bwMode="auto">
          <a:xfrm>
            <a:off x="285750" y="4149081"/>
            <a:ext cx="864393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Преимущества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метформина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Риск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гипогликемий минимальный</a:t>
            </a:r>
          </a:p>
          <a:p>
            <a:pPr algn="just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Улучшают клинические исходы у пациентов с сахарным диабетом 2 типа 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ожирением.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1"/>
          <p:cNvSpPr>
            <a:spLocks noChangeArrowheads="1"/>
          </p:cNvSpPr>
          <p:nvPr/>
        </p:nvSpPr>
        <p:spPr bwMode="auto">
          <a:xfrm>
            <a:off x="214313" y="0"/>
            <a:ext cx="8643937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Фармакокинетика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Быстро всасывается из ЖКТ.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Биодоступность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метформина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50-60%.  Выводятся в основном почками в неизмененном виде.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Бигуаниды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назначают 1- 2 раза в сутки, после еды.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Побочные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эффекты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метформина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Диспепсические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расстройства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(тошнота, рвота,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металлический привкус во рту) часто встречаются в начале лечения и проходят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самостоятельно.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Гипогликемия (при применении в неадекватных дозах).</a:t>
            </a:r>
          </a:p>
          <a:p>
            <a:pPr algn="just">
              <a:buFont typeface="Arial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Молочнокислый ацидоз (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лактоацидоз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чаще развивается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 противопоказаниях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Лейкопения, анемия.</a:t>
            </a:r>
          </a:p>
          <a:p>
            <a:pPr algn="just">
              <a:buFont typeface="Arial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Индивидуальная непереносимость. </a:t>
            </a:r>
          </a:p>
          <a:p>
            <a:pPr algn="just">
              <a:buFont typeface="Arial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Метеоризм.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1FD664-3882-4856-B410-3001184A6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162"/>
            <a:ext cx="9144000" cy="841574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БИГУАНИДОВ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750F8C-AC3F-47AF-A454-E78815A9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92500" lnSpcReduction="10000"/>
          </a:bodyPr>
          <a:lstStyle/>
          <a:p>
            <a:pPr marL="0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Больные с сердечно-сосудистыми 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легочными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заболеваниями (на фоне гипоксии могут вызвать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лактоацидоз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Беременность 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лактация.</a:t>
            </a:r>
          </a:p>
          <a:p>
            <a:pPr marL="0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Почечная и печеночная недостаточность.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должны применяться в течение 48 часов до и после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рентгенконтрастных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исследований (риск развития контраст-индуцированной ОПН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Гиперчувствительность.</a:t>
            </a:r>
          </a:p>
          <a:p>
            <a:pPr marL="0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23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918" y="0"/>
            <a:ext cx="9171918" cy="6858000"/>
          </a:xfrm>
        </p:spPr>
        <p:txBody>
          <a:bodyPr>
            <a:noAutofit/>
          </a:bodyPr>
          <a:lstStyle/>
          <a:p>
            <a:pPr marL="0" algn="ctr">
              <a:buNone/>
            </a:pP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годы для лечения СД стали использовать новые методы. В частности, применяют </a:t>
            </a:r>
            <a:r>
              <a:rPr lang="ru-RU" sz="4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акарбозу</a:t>
            </a: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Глюкобай</a:t>
            </a:r>
            <a:r>
              <a:rPr lang="ru-RU" sz="4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4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псевдо-тетрасахарид</a:t>
            </a: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ингибирующий </a:t>
            </a:r>
            <a:r>
              <a:rPr lang="el-GR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глюкозидазу</a:t>
            </a:r>
            <a:r>
              <a:rPr lang="ru-RU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приводит к уменьшению всасывания углеводов из кишечника и уменьшению подъема гликемии после еды.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223973-458B-414C-8A0A-A4DF5E606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18"/>
            <a:ext cx="9144000" cy="669678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ГИПОТИРЕОЗА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A1409E-30AF-42EC-8B76-267BF3145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Заторможенность, вялость, апатия.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Ослабление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умственной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Распространенный слизистый отек кожи и подкожной клетчатки (за счет пропитывания тканей гидрофильным муцином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Сухость кожи, сухость и выпадение волос.</a:t>
            </a:r>
          </a:p>
          <a:p>
            <a:pPr mar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веса.</a:t>
            </a:r>
          </a:p>
          <a:p>
            <a:pPr marL="0"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Гипотония, брадикардия.</a:t>
            </a:r>
          </a:p>
          <a:p>
            <a:pPr mar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Запоры, редкое мочеиспускание.</a:t>
            </a:r>
          </a:p>
          <a:p>
            <a:pPr marL="0" lvl="0"/>
            <a:endParaRPr lang="ru-RU" dirty="0" smtClean="0"/>
          </a:p>
          <a:p>
            <a:pPr marL="0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91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AEC1F0-3318-4BB9-BFBB-742D25D438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9438" y="252291"/>
            <a:ext cx="4685124" cy="63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13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5801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0"/>
            <a:ext cx="8723312" cy="645333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4300" b="1" dirty="0" err="1" smtClean="0">
                <a:latin typeface="Times New Roman" pitchFamily="18" charset="0"/>
                <a:cs typeface="Times New Roman" pitchFamily="18" charset="0"/>
              </a:rPr>
              <a:t>Дапаглифлозин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sz="4300" b="1" dirty="0" err="1" smtClean="0">
                <a:latin typeface="Times New Roman" pitchFamily="18" charset="0"/>
                <a:cs typeface="Times New Roman" pitchFamily="18" charset="0"/>
              </a:rPr>
              <a:t>Форсига</a:t>
            </a: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just"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Фармакологическая группа: 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гипогликемическое средство для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перорального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применения - ингибитор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натрийзависимого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переносчика глюкозы . </a:t>
            </a:r>
          </a:p>
          <a:p>
            <a:pPr marL="0" indent="0" algn="just"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Форма выпуска: 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таблетки, покрытые пленочной оболочкой</a:t>
            </a:r>
          </a:p>
          <a:p>
            <a:pPr marL="0" indent="0" algn="just">
              <a:buNone/>
            </a:pPr>
            <a:r>
              <a:rPr lang="ru-RU" sz="3500" b="1" dirty="0" err="1" smtClean="0">
                <a:latin typeface="Times New Roman" pitchFamily="18" charset="0"/>
                <a:cs typeface="Times New Roman" pitchFamily="18" charset="0"/>
              </a:rPr>
              <a:t>Фармакодинамика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тормозит почечный перенос глюкозы, снижает ее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реабсорбцию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в почечных канальцах, что приводит к выведению глюкозы почками. Результатом действия является снижение концентрации глюкозы натощак и после приема пищи, а также снижение концентрации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гликозилированного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Hb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у пациентов с сахарным диабетом типа 2.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64807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59375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Фармакокинетика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приема внутрь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дапаглифлозин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быстро и полностью всасывается в ЖКТ и может приниматься как во время приема пищи, так и вне его.  Максимальная концентрация  обычно достигается в течение 2 ч после приема натощак.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Дапаглифлозин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его метаболиты выводятся преимущественно почками.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Показания к применению: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сахарный диабет 2 типа в дополнение к диете и физическим упражнениям для улучшения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гликемического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контроля в качестве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монотерапии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или добавления к терапии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метформином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производными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сульфонилмочевины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Особенности применения: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внутрь, независимо от приема пищи, по 1 таблетке 1 раз в сутки.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Побочные действия: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гипогликемия, полиурия, диарея, боль в спине лейкоцитоз.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35280" cy="64807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Противопоказания: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гиперчувствительность, сахарный диабет 1 типа, диабетический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кетоацидоз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беременность, период лактации, детский и подростковый возраст (до 18 лет).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827584" y="2348880"/>
            <a:ext cx="6984776" cy="3608437"/>
          </a:xfrm>
          <a:prstGeom prst="rect">
            <a:avLst/>
          </a:prstGeom>
          <a:ln w="63500" cmpd="sng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Критерии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оценки эффективности и безопасности применения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антидиабетических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лекарственных средств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>
              <a:buNone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Клинические методы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Контроль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динамики состояния больного (степень выраженности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жажды, сухости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во рту, полиурии);</a:t>
            </a:r>
          </a:p>
          <a:p>
            <a:pPr>
              <a:spcBef>
                <a:spcPts val="0"/>
              </a:spcBef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Контроль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нежелательных реакций на препараты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  Лабораторно 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– инструментальные методы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уровня глюкозы в крови, моче;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кетоновых тел в моче;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ЭКГ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46268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Контрольные вопросы для закрепления: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20688"/>
            <a:ext cx="8640960" cy="5577483"/>
          </a:xfrm>
        </p:spPr>
        <p:txBody>
          <a:bodyPr>
            <a:normAutofit fontScale="25000" lnSpcReduction="20000"/>
          </a:bodyPr>
          <a:lstStyle/>
          <a:p>
            <a:pPr marL="268288" indent="-268288">
              <a:buNone/>
              <a:tabLst>
                <a:tab pos="361950" algn="l"/>
              </a:tabLst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Дайте понятие гипотиреоза. Какие лекарственные препараты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применяются при гипотиреозе?</a:t>
            </a:r>
          </a:p>
          <a:p>
            <a:pPr marL="361950" indent="-361950"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.Что  такое гипертиреоз? Какие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лекарственные препараты применяются при гипертиреозе?</a:t>
            </a:r>
          </a:p>
          <a:p>
            <a:pPr marL="268288" indent="-268288"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такое  сахарный  диабет?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4.  Какие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препараты применяются при сахарном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диабете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1 типа?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5.  Какие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препараты применяются при сахарном диабете 2 типа?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.  Как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делятся инсулины по продолжительности действия?</a:t>
            </a: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7.  Назовите осложнения инсулинотерапии. </a:t>
            </a:r>
            <a:endParaRPr lang="ru-RU" sz="1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.  Как </a:t>
            </a: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оказывается неотложная помощь при гипогликемии?</a:t>
            </a:r>
          </a:p>
          <a:p>
            <a:pPr>
              <a:buNone/>
            </a:pPr>
            <a:endParaRPr lang="ru-RU" sz="1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ru-RU" sz="1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2" y="-8061"/>
            <a:ext cx="9129468" cy="1143000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Рекомендуемая литература: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300" b="1" dirty="0"/>
              <a:t> 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Обязательная: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1. Кузнецова Н.В. Клиническая фармакология: учебник - М.: ГЭОТАР-</a:t>
            </a:r>
          </a:p>
          <a:p>
            <a:pPr>
              <a:buNone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Медиа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, 2012, стр. 254 - 268   </a:t>
            </a:r>
          </a:p>
          <a:p>
            <a:pPr>
              <a:buNone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Дополнительная литература: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None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1.Белоусов Ю.Б.,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Кукес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В.Г. и др. «Клиническая фармакология» Национальное руководство. – М.: ГЭОТАР –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Медиа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2010</a:t>
            </a:r>
          </a:p>
          <a:p>
            <a:pPr>
              <a:buNone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Машковский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М.Д. Лекарственные средства. – М.: Новая волна, 2011.</a:t>
            </a:r>
          </a:p>
          <a:p>
            <a:pPr>
              <a:buNone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Электронные ресурсы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1. Лекция- презентация  «Клиническая фармакология лекарственных                      </a:t>
            </a:r>
          </a:p>
          <a:p>
            <a:pPr>
              <a:buNone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  средств для лечения сахарного диабета и патологии щитовидной железы»  </a:t>
            </a:r>
          </a:p>
          <a:p>
            <a:pPr>
              <a:buNone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2. Электронный справочник «Лекарственные средства»</a:t>
            </a:r>
          </a:p>
          <a:p>
            <a:pPr>
              <a:buNone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3. Тесты АСТ по теме</a:t>
            </a:r>
          </a:p>
          <a:p>
            <a:pPr>
              <a:buNone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4. Обращение лекарственных – база данных </a:t>
            </a:r>
            <a:r>
              <a:rPr lang="ru-RU" sz="2300" b="1" u="sng" dirty="0" err="1">
                <a:latin typeface="Times New Roman" pitchFamily="18" charset="0"/>
                <a:cs typeface="Times New Roman" pitchFamily="18" charset="0"/>
              </a:rPr>
              <a:t>www.regmed.ru</a:t>
            </a:r>
            <a:r>
              <a:rPr lang="ru-RU" sz="2300" b="1" u="sng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300" b="1" u="sng" dirty="0" err="1">
                <a:latin typeface="Times New Roman" pitchFamily="18" charset="0"/>
                <a:cs typeface="Times New Roman" pitchFamily="18" charset="0"/>
              </a:rPr>
              <a:t>search.asp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  <a:p>
            <a:endParaRPr lang="ru-RU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428625" y="1500188"/>
            <a:ext cx="8229600" cy="3368675"/>
          </a:xfrm>
        </p:spPr>
        <p:txBody>
          <a:bodyPr/>
          <a:lstStyle/>
          <a:p>
            <a:r>
              <a:rPr lang="ru-RU" sz="480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005C9EB-7284-41A3-BC6C-F23D01F65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2646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Крайняя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гипотиреоза называется микседемой. Наиболее опасным осложнением ее является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гипотиреоидная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СИМПТОМЫ ГИПОТИРЕОИДНОЙ КОМЫ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Татьяна Витальевна\Desktop\miksedema-01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96952"/>
            <a:ext cx="2880320" cy="3672408"/>
          </a:xfrm>
          <a:prstGeom prst="rect">
            <a:avLst/>
          </a:prstGeom>
          <a:noFill/>
          <a:ln w="63500" cmpd="sng">
            <a:solidFill>
              <a:srgbClr val="00B050"/>
            </a:solidFill>
          </a:ln>
          <a:extLst/>
        </p:spPr>
      </p:pic>
      <p:sp>
        <p:nvSpPr>
          <p:cNvPr id="5" name="Прямоугольник 4"/>
          <p:cNvSpPr/>
          <p:nvPr/>
        </p:nvSpPr>
        <p:spPr>
          <a:xfrm>
            <a:off x="323528" y="2967335"/>
            <a:ext cx="57606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Сердечно-сосудистая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недостаточность.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Сухая холодная кожа.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Отек серозных оболочек и слизистых.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1883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F4BD55-5257-4586-AD9A-7C0C3CF36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ПРЕПАРАТЫ ТИРЕОИДНЫХ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ГОРМОНОВ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116D14-B0D2-47F8-A537-402420978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Синтетические аналоги гормонов</a:t>
            </a:r>
          </a:p>
          <a:p>
            <a:pPr indent="0">
              <a:spcBef>
                <a:spcPts val="0"/>
              </a:spcBef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щитовидной железы:</a:t>
            </a:r>
          </a:p>
          <a:p>
            <a:pPr>
              <a:spcBef>
                <a:spcPts val="0"/>
              </a:spcBef>
              <a:buNone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Левотироксин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натрия 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-тироксин,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Эутирокс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Лиотиронин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Трийодтиронин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Берлин –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Комбинированные препараты</a:t>
            </a:r>
          </a:p>
          <a:p>
            <a:pPr>
              <a:spcBef>
                <a:spcPts val="0"/>
              </a:spcBef>
              <a:buNone/>
            </a:pP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Тиреотом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левотироксин+лиотиронин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Тиреокомб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левотироксин+лиотиронин+К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тиреоидных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гормонов используются для заместительной терапии при гипотиреозе.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1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3487</Words>
  <Application>Microsoft Office PowerPoint</Application>
  <PresentationFormat>Экран (4:3)</PresentationFormat>
  <Paragraphs>341</Paragraphs>
  <Slides>77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 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В.Ф.Войно-Ясенецкого» Министерства здравоохранения   Российской Федерации Фармацевтический колледж  </vt:lpstr>
      <vt:lpstr>План лекции </vt:lpstr>
      <vt:lpstr>        Гормоны (от греч. возбуждаю, побуждаю) - биологически активные вещества специфического действия, органической природы, вырабатывающиеся в специализированных клетках желез внутренней секреции.   </vt:lpstr>
      <vt:lpstr>ЩИТОВИДНАЯ ЖЕЛЕЗА</vt:lpstr>
      <vt:lpstr>ГОРМОНЫ ЩИТОВИДНОЙ ЖЕЛЕЗЫ</vt:lpstr>
      <vt:lpstr>ФУНКЦИЯ ГОРМОНОВ ЩИТОВИДНОЙ ЖЕЛЕЗЫ</vt:lpstr>
      <vt:lpstr>СИМПТОМЫ ГИПОТИРЕОЗА</vt:lpstr>
      <vt:lpstr>Слайд 8</vt:lpstr>
      <vt:lpstr>  ПРЕПАРАТЫ ТИРЕОИДНЫХ ГОРМОНОВ</vt:lpstr>
      <vt:lpstr>Слайд 10</vt:lpstr>
      <vt:lpstr>Слайд 11</vt:lpstr>
      <vt:lpstr>Слайд 12</vt:lpstr>
      <vt:lpstr>Слайд 13</vt:lpstr>
      <vt:lpstr>Слайд 14</vt:lpstr>
      <vt:lpstr>Слайд 15</vt:lpstr>
      <vt:lpstr>ПОБОЧНЫЕ ЭФФЕКТЫ</vt:lpstr>
      <vt:lpstr>КЛИНИЧЕСКАЯ ФАРМАКОЛОГИЯ АНТИТИРЕОИДНЫХ СРЕДСТВ (ТИРЕОСТАТИКИ)</vt:lpstr>
      <vt:lpstr>Слайд 18</vt:lpstr>
      <vt:lpstr>Гипертиреоз - повышенная выработка гормонов Т3, Т4. Сопровождается резким увеличением процессов основного обмена, сопровождается следующими клиническими проявлениями: </vt:lpstr>
      <vt:lpstr>Слайд 20</vt:lpstr>
      <vt:lpstr>  Антитиреоидные средства</vt:lpstr>
      <vt:lpstr>МЕХАНИЗМ ДЕЙСТВИЯ ТИРЕОСТАТИКОВ</vt:lpstr>
      <vt:lpstr>Слайд 23</vt:lpstr>
      <vt:lpstr>Фармакокинетика:</vt:lpstr>
      <vt:lpstr>Слайд 25</vt:lpstr>
      <vt:lpstr>Слайд 26</vt:lpstr>
      <vt:lpstr>ПОБОЧНЫЕ ЭФФЕКТЫ ТИРЕОСТАТИКОВ</vt:lpstr>
      <vt:lpstr>  Критерии оценки эффективности и безопасности лекарственных средств, применяемых при патологии щитовидной железы              </vt:lpstr>
      <vt:lpstr>Сахарный диабет (СД)  </vt:lpstr>
      <vt:lpstr>Слайд 30</vt:lpstr>
      <vt:lpstr> САХАРНЫЙ ДИАБЕТ I ТИПА</vt:lpstr>
      <vt:lpstr>САХАРНЫЙ ДИАБЕТ II ТИПА  </vt:lpstr>
      <vt:lpstr>Слайд 33</vt:lpstr>
      <vt:lpstr>Слайд 34</vt:lpstr>
      <vt:lpstr> Клиническая  фармакология препаратов инсулина </vt:lpstr>
      <vt:lpstr>Слайд 36</vt:lpstr>
      <vt:lpstr>Классификация инсулинов по продолжительности действия</vt:lpstr>
      <vt:lpstr>Инсулин лизпро Раствор для п/к и в/в введения (шприц-ручка  КвикПен) </vt:lpstr>
      <vt:lpstr>Инсулин аспарт    Раствор для п/к и в/в введения (шприц-ручки ФлексПен)</vt:lpstr>
      <vt:lpstr>Инсулин глулизин  Раствор для п/к введения флаконы и шприц-ручки СолоСтар) </vt:lpstr>
      <vt:lpstr>2. ИНСУЛИНЫ КОРОТКОГО ДЕЙСТВИЯ  </vt:lpstr>
      <vt:lpstr> Инсулин растворимый  (Хумулин Регуляр) ДНК-рекомбинантный человеческий. Вводят подкожно. Возможно в/в  введение. </vt:lpstr>
      <vt:lpstr>  3. ИНСУЛИНЫ  СРЕДНЕЙ ПРОДОЛ-           ЖИТЕЛЬНОСТИ  ДЕЙСТВИЯ</vt:lpstr>
      <vt:lpstr>Инсулин-изофан (Протафан НМ, Хумулин НПХ)</vt:lpstr>
      <vt:lpstr>     4. ИНСУЛИНЫ ДЛИТЕЛЬНОГО             ДЕЙСТВИЯ</vt:lpstr>
      <vt:lpstr>Инсулин гларгин (Лантус)</vt:lpstr>
      <vt:lpstr>Инсулин детемир (Левемир Пенфилл, Левемир ФлексПен)</vt:lpstr>
      <vt:lpstr>5.ИНСУЛИНЫ КОМБИНИРОВАННОГО ДЕЙСТВИЯ  (бифазные препараты)</vt:lpstr>
      <vt:lpstr>Инсулин аспарт двухфазный 30, 50,70 ФлексПен Суспензия для п/к введения шприц-ручки  (НовоМикс 30 Пенфилл, НовоМикс 30 ФлексПен)</vt:lpstr>
      <vt:lpstr>Инсулин двухфазный (Микстард 30 НМ)</vt:lpstr>
      <vt:lpstr>Слайд 51</vt:lpstr>
      <vt:lpstr> ФАРМАКОКИНЕТИКА</vt:lpstr>
      <vt:lpstr> Показания к применению инсулина </vt:lpstr>
      <vt:lpstr>ПОКАЗАНИЯ К ЛЕЧЕНИЮ ИНСУЛИНАМИ КОРОТКОГО ДЕЙСТВИЯ</vt:lpstr>
      <vt:lpstr>ОСЛОЖНЕНИЯ ИНСУЛИНОТЕРАПИИ</vt:lpstr>
      <vt:lpstr>Первая помощь при гипогликемии</vt:lpstr>
      <vt:lpstr>Клиническая фармакология пероральных  гипогликемических (антидиабетических)  средств (ПГС)        Наряду с инсулином, препараты которого пригодны только для парентерального применения, существует ряд синтетических соединений, оказывающих гипогликемическое действие и эффективных при приеме внутрь. Основное применение эти ЛС имеют при сахарном диабете типа 2. </vt:lpstr>
      <vt:lpstr>ПРОИЗВОДНЫЕ СУЛЬФОНИЛМОЧЕВИНЫ</vt:lpstr>
      <vt:lpstr>Слайд 59</vt:lpstr>
      <vt:lpstr>Слайд 60</vt:lpstr>
      <vt:lpstr>МЕХАНИЗМ   ДЕЙСТВИЯ</vt:lpstr>
      <vt:lpstr> Фармакокинетика </vt:lpstr>
      <vt:lpstr>ПОБОЧНЫЕ ЭФФЕКТЫ ПРЕПАРАТОВ СУЛЬФОНИЛМОЧЕВИНЫ</vt:lpstr>
      <vt:lpstr>БИГУАНИДЫ</vt:lpstr>
      <vt:lpstr>МЕХАНИЗМ ДЕЙСТВИЯ</vt:lpstr>
      <vt:lpstr>Слайд 66</vt:lpstr>
      <vt:lpstr>Слайд 67</vt:lpstr>
      <vt:lpstr>ПРОТИВОПОКАЗАНИЯ  БИГУАНИДОВ</vt:lpstr>
      <vt:lpstr>Слайд 69</vt:lpstr>
      <vt:lpstr>Слайд 70</vt:lpstr>
      <vt:lpstr> </vt:lpstr>
      <vt:lpstr> </vt:lpstr>
      <vt:lpstr> </vt:lpstr>
      <vt:lpstr> Критерии оценки эффективности и безопасности применения антидиабетических лекарственных средств  </vt:lpstr>
      <vt:lpstr>  Контрольные вопросы для закрепления: </vt:lpstr>
      <vt:lpstr>Рекомендуемая литература: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Клиническая фармакология антидиабетических   средств  </dc:title>
  <cp:lastModifiedBy>Admin</cp:lastModifiedBy>
  <cp:revision>104</cp:revision>
  <dcterms:modified xsi:type="dcterms:W3CDTF">2020-10-08T08:51:59Z</dcterms:modified>
</cp:coreProperties>
</file>