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296" r:id="rId3"/>
    <p:sldId id="297" r:id="rId4"/>
    <p:sldId id="292" r:id="rId5"/>
    <p:sldId id="293" r:id="rId6"/>
    <p:sldId id="295" r:id="rId7"/>
    <p:sldId id="299" r:id="rId8"/>
    <p:sldId id="289" r:id="rId9"/>
    <p:sldId id="290" r:id="rId10"/>
    <p:sldId id="291" r:id="rId11"/>
    <p:sldId id="265" r:id="rId12"/>
    <p:sldId id="266" r:id="rId13"/>
    <p:sldId id="268" r:id="rId14"/>
    <p:sldId id="269" r:id="rId15"/>
    <p:sldId id="267" r:id="rId16"/>
    <p:sldId id="270" r:id="rId17"/>
    <p:sldId id="284" r:id="rId18"/>
    <p:sldId id="271" r:id="rId19"/>
    <p:sldId id="272" r:id="rId20"/>
    <p:sldId id="273" r:id="rId21"/>
    <p:sldId id="298" r:id="rId22"/>
    <p:sldId id="276" r:id="rId23"/>
    <p:sldId id="277" r:id="rId24"/>
    <p:sldId id="278" r:id="rId25"/>
    <p:sldId id="279" r:id="rId26"/>
    <p:sldId id="282" r:id="rId27"/>
    <p:sldId id="281" r:id="rId28"/>
  </p:sldIdLst>
  <p:sldSz cx="9144000" cy="6858000" type="screen4x3"/>
  <p:notesSz cx="6845300" cy="91963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  <a:srgbClr val="FF9900"/>
    <a:srgbClr val="009966"/>
    <a:srgbClr val="009999"/>
    <a:srgbClr val="B2B2B2"/>
    <a:srgbClr val="66FF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A077753B-1463-4F26-A695-5FE4BEC66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23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678AA2DF-200B-41FC-8566-38004A7251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39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919578-A214-430F-B725-88EE001F5167}" type="slidenum">
              <a:rPr kumimoji="0" lang="ru-RU" altLang="ru-RU"/>
              <a:pPr/>
              <a:t>2</a:t>
            </a:fld>
            <a:endParaRPr kumimoji="0" lang="ru-RU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817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27C0D8-5C6F-4C14-A89D-6F415B3E367D}" type="slidenum">
              <a:rPr kumimoji="0" lang="ru-RU" altLang="ru-RU"/>
              <a:pPr/>
              <a:t>3</a:t>
            </a:fld>
            <a:endParaRPr kumimoji="0"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494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DFCAA1-7C6B-459C-8F6F-91168AB98633}" type="slidenum">
              <a:rPr kumimoji="0" lang="ru-RU" altLang="ru-RU"/>
              <a:pPr/>
              <a:t>8</a:t>
            </a:fld>
            <a:endParaRPr kumimoji="0" lang="ru-RU" alt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923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5D22E7-384B-4899-9615-3C5933FA4B2E}" type="slidenum">
              <a:rPr kumimoji="0" lang="ru-RU" altLang="ru-RU"/>
              <a:pPr/>
              <a:t>9</a:t>
            </a:fld>
            <a:endParaRPr kumimoji="0"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8745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9060B6-3708-4DE1-A870-91AB9DCA8AA3}" type="slidenum">
              <a:rPr kumimoji="0" lang="ru-RU" altLang="ru-RU"/>
              <a:pPr/>
              <a:t>20</a:t>
            </a:fld>
            <a:endParaRPr kumimoji="0" lang="ru-RU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2824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3" name="Group 67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0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51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52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Oval 53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54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Oval 55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56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Oval 57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Oval 58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59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60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61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62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Oval 63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Oval 64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Oval 65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Oval 66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Rectangle 72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74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54505-E8E8-49E2-BC49-2A8D42E2CDDF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F14AF-BBEA-4118-AEB7-1CFD30BFC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46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1B78-4870-41BB-8173-5E062A08679C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48DAD-366F-4C48-99FA-A86A44050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86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8F49-25EC-41AF-A1E7-CE8D3BBE4231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843DC-A8DE-4145-9C5B-37CA1C2ACE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01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FA49-1D87-4C5C-986F-8C757E00B8E6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977B5-407F-43B6-AD80-6B3FE22597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19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90AC-9499-4828-A7EB-03BCC566A853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E8B12-F4BF-4F8D-B8A7-71B2C937E8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37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708B-4BD7-4025-A6DD-6506DC200FB6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7C016-0DBE-4FD1-A89C-8A126C4FA1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47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8E4E-EBE7-4B23-8032-9A0643528284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EF4F9-A638-4F1F-BD8A-0D01CE901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70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6B2D-1DDC-4807-A64A-9BCB28905C88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9E855-A64C-4A99-B3DA-55B0658E6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79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3792E-3713-4CA4-BC95-2D5B645A7611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DBC49-CC1B-4CCA-9BC0-1CE9F9C231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47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4805-32ED-44D9-968B-E38E21E5BCDE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6B82E-1AA5-464F-9C52-71A81A338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75A6-3184-4363-B92D-0D76C4F84933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FCF6D-6FA7-43F6-AF65-9E09C53E1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73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grpSp>
        <p:nvGrpSpPr>
          <p:cNvPr id="1030" name="Group 83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1" name="Oval 47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81" name="Group 69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76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2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3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6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7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8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9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0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1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0" name="Oval 76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02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fld id="{EB826205-7827-4249-A1BE-FE5EE261007E}" type="datetime1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103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 altLang="ru-RU"/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AA368F3-C690-4C2E-9FF7-DBFEF2B2B31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anose="05000000000000000000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\\upload.wikimedia.org\wikipedia\commons\5\5b\Transceiver_(Workshop_Cologne_'06).jpe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startmaster.ru/sadm_images/Photos/080084151/080084151.jpg&amp;imgrefurl=http://www.startmaster.ru/cgi-bin/show.pl?option%3Dmodels_list%26table%3Drazdel52%26category_id%3D25&amp;usg=__qO6_fc83iczT8pBaexLgLOvzLog=&amp;h=530&amp;w=700&amp;sz=60&amp;hl=ru&amp;start=12&amp;zoom=1&amp;tbnid=iDfgoe8X_VN70M:&amp;tbnh=106&amp;tbnw=140&amp;ei=auSMT7GFKsjKswaouL2YCQ&amp;prev=/search?q%3D%D0%BC%D0%B0%D1%80%D1%88%D1%80%D1%83%D1%82%D0%B8%D0%B7%D0%B0%D1%82%D0%BE%D1%80%D1%8B%26hl%3Dru%26newwindow%3D1%26sa%3DN%26gbv%3D2%26tbm%3Disch%26prmd%3Divns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september.ru/ru/first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916113"/>
            <a:ext cx="6913563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anose="02040604050505020304" pitchFamily="18" charset="0"/>
              </a:rPr>
              <a:t>Лекция 8. Телекоммуникационные технологии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6756"/>
            <a:ext cx="4246612" cy="314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1916832"/>
            <a:ext cx="7416824" cy="5133184"/>
          </a:xfrm>
        </p:spPr>
        <p:txBody>
          <a:bodyPr>
            <a:normAutofit/>
          </a:bodyPr>
          <a:lstStyle/>
          <a:p>
            <a:pPr algn="just" fontAlgn="base"/>
            <a:r>
              <a:rPr lang="ru-RU" sz="2600" b="1" i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локальные </a:t>
            </a:r>
            <a:r>
              <a:rPr lang="ru-RU" sz="2600" b="1" i="1" dirty="0">
                <a:solidFill>
                  <a:srgbClr val="FFFFFF"/>
                </a:solidFill>
                <a:latin typeface="Century Schoolbook" panose="02040604050505020304" pitchFamily="18" charset="0"/>
              </a:rPr>
              <a:t>сети</a:t>
            </a:r>
            <a:r>
              <a:rPr lang="ru-RU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 компаний или учреждений, связь между компьютерами в них осуществляется и проводным и беспроводным способом, количество пользователей этих сетей ограничено. </a:t>
            </a:r>
          </a:p>
          <a:p>
            <a:pPr algn="just" fontAlgn="base"/>
            <a:r>
              <a:rPr lang="ru-RU" sz="2600" b="1" i="1" dirty="0">
                <a:solidFill>
                  <a:srgbClr val="FFFFFF"/>
                </a:solidFill>
                <a:latin typeface="Century Schoolbook" panose="02040604050505020304" pitchFamily="18" charset="0"/>
              </a:rPr>
              <a:t>глобальные сети</a:t>
            </a:r>
            <a:r>
              <a:rPr lang="ru-RU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представляют </a:t>
            </a:r>
            <a:r>
              <a:rPr lang="ru-RU" sz="2600" dirty="0">
                <a:solidFill>
                  <a:srgbClr val="FFFFFF"/>
                </a:solidFill>
                <a:latin typeface="Century Schoolbook" panose="02040604050505020304" pitchFamily="18" charset="0"/>
              </a:rPr>
              <a:t>совокупность большого количества узлов-компьютеров, расположенных в разных странах мира и связанных между собой каналами оптово-волоконной связи. </a:t>
            </a:r>
            <a:endParaRPr lang="ru-RU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8646B17-2DAC-4025-A28C-235184FE50F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2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F24435E-34B7-4459-A352-A54E4072BC6E}" type="slidenum">
              <a:rPr kumimoji="0" lang="ru-RU" altLang="ru-RU" sz="1400"/>
              <a:pPr algn="r" eaLnBrk="1" hangingPunct="1"/>
              <a:t>11</a:t>
            </a:fld>
            <a:endParaRPr kumimoji="0" lang="ru-RU" altLang="ru-RU" sz="1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12069"/>
            <a:ext cx="7235825" cy="4581525"/>
          </a:xfrm>
        </p:spPr>
        <p:txBody>
          <a:bodyPr/>
          <a:lstStyle/>
          <a:p>
            <a:pPr marL="812800" indent="-812800" algn="just" eaLnBrk="1" hangingPunct="1">
              <a:lnSpc>
                <a:spcPct val="110000"/>
              </a:lnSpc>
              <a:buFont typeface="Wingdings" panose="05000000000000000000" pitchFamily="2" charset="2"/>
              <a:buAutoNum type="romanUcPeriod" startAt="2"/>
            </a:pPr>
            <a:r>
              <a:rPr lang="ru-RU" altLang="ru-RU" sz="2800" b="1" u="sng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По способу управления:</a:t>
            </a:r>
          </a:p>
          <a:p>
            <a:pPr marL="812800" indent="-812800" algn="just" eaLnBrk="1" hangingPunct="1">
              <a:lnSpc>
                <a:spcPct val="11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«клиент-сервер»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сеть с выделенным файловым сервером (главным компьютером)</a:t>
            </a:r>
          </a:p>
          <a:p>
            <a:pPr marL="812800" indent="-812800" algn="just" eaLnBrk="1" hangingPunct="1">
              <a:lnSpc>
                <a:spcPct val="110000"/>
              </a:lnSpc>
            </a:pPr>
            <a:r>
              <a:rPr lang="ru-RU" altLang="ru-RU" sz="2800" b="1" dirty="0" err="1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одноранговая</a:t>
            </a: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сеть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все компьютеры в сети равноправны.</a:t>
            </a:r>
          </a:p>
          <a:p>
            <a:pPr marL="812800" indent="-812800" algn="just" eaLnBrk="1" hangingPunct="1"/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C8FC159-BF43-4AA5-BDA8-1D8DA0070E2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266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640ED62-C9FB-4912-ACF8-A3B47DF984AC}" type="slidenum">
              <a:rPr kumimoji="0" lang="ru-RU" altLang="ru-RU" sz="1400"/>
              <a:pPr algn="r" eaLnBrk="1" hangingPunct="1"/>
              <a:t>12</a:t>
            </a:fld>
            <a:endParaRPr kumimoji="0" lang="ru-RU" altLang="ru-RU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1628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Оборудование компьютерных сетей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9138"/>
            <a:ext cx="7379419" cy="48688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линии связи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: проводные (Кбит/с, Мбит/с) и беспроводные (сотни Мбит/с);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сервер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– мощный компьютер для хранения и передачи данных;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коммутационное оборудование;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2800" b="1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0442C20-26B5-482D-85DE-63BA15B43D9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2290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C078E02-BBFA-4B09-9594-87DEE0C56956}" type="slidenum">
              <a:rPr kumimoji="0" lang="ru-RU" altLang="ru-RU" sz="1400"/>
              <a:pPr algn="r" eaLnBrk="1" hangingPunct="1"/>
              <a:t>13</a:t>
            </a:fld>
            <a:endParaRPr kumimoji="0" lang="ru-RU" altLang="ru-RU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916113"/>
            <a:ext cx="6478588" cy="3886200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сетевой адаптер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(сетевая карта) разбивает передаваемую информацию на пакеты – небольшие порции;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219700" y="3860800"/>
            <a:ext cx="3673475" cy="2944813"/>
            <a:chOff x="539552" y="3501008"/>
            <a:chExt cx="2857500" cy="2299479"/>
          </a:xfrm>
        </p:grpSpPr>
        <p:pic>
          <p:nvPicPr>
            <p:cNvPr id="122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501008"/>
              <a:ext cx="28575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Box 4"/>
            <p:cNvSpPr txBox="1">
              <a:spLocks noChangeArrowheads="1"/>
            </p:cNvSpPr>
            <p:nvPr/>
          </p:nvSpPr>
          <p:spPr bwMode="auto">
            <a:xfrm>
              <a:off x="539552" y="5443479"/>
              <a:ext cx="2857500" cy="35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0" lang="ru-RU" altLang="ru-RU" sz="2400">
                  <a:latin typeface="Calibri" panose="020F0502020204030204" pitchFamily="34" charset="0"/>
                </a:rPr>
                <a:t>Сетевая карта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18D103B-09E0-4EE3-9B42-DF93E7249E8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3314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26B25C0-D748-41BC-907E-65D121B5B714}" type="slidenum">
              <a:rPr kumimoji="0" lang="ru-RU" altLang="ru-RU" sz="1400"/>
              <a:pPr algn="r" eaLnBrk="1" hangingPunct="1"/>
              <a:t>14</a:t>
            </a:fld>
            <a:endParaRPr kumimoji="0" lang="ru-RU" altLang="ru-RU" sz="1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989138"/>
            <a:ext cx="6839099" cy="3886200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модем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устройство для передачи данных в сети;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067175" y="3141663"/>
            <a:ext cx="4718050" cy="3568700"/>
            <a:chOff x="3635896" y="3501008"/>
            <a:chExt cx="2915057" cy="2228849"/>
          </a:xfrm>
        </p:grpSpPr>
        <p:pic>
          <p:nvPicPr>
            <p:cNvPr id="133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501008"/>
              <a:ext cx="2915057" cy="194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Box 6"/>
            <p:cNvSpPr txBox="1">
              <a:spLocks noChangeArrowheads="1"/>
            </p:cNvSpPr>
            <p:nvPr/>
          </p:nvSpPr>
          <p:spPr bwMode="auto">
            <a:xfrm>
              <a:off x="3635896" y="5444311"/>
              <a:ext cx="2915057" cy="28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0" lang="ru-RU" altLang="ru-RU" sz="2400">
                  <a:latin typeface="Calibri" panose="020F0502020204030204" pitchFamily="34" charset="0"/>
                </a:rPr>
                <a:t>Модем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6653CAD-F0CE-4D43-A0E9-C3AB7A5C9A7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34F77EC-3F94-4C3C-A4C1-E5576D93F098}" type="slidenum">
              <a:rPr kumimoji="0" lang="ru-RU" altLang="ru-RU" sz="1400"/>
              <a:pPr algn="r" eaLnBrk="1" hangingPunct="1"/>
              <a:t>15</a:t>
            </a:fld>
            <a:endParaRPr kumimoji="0" lang="ru-RU" altLang="ru-RU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060575"/>
            <a:ext cx="6478587" cy="3886200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концентратор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(</a:t>
            </a:r>
            <a:r>
              <a:rPr lang="ru-RU" altLang="ru-RU" sz="2800" dirty="0" err="1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хаб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) или </a:t>
            </a: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коммутатор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(свитч) – устройство для соединения ПК в локальную сеть;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284663" y="4221163"/>
            <a:ext cx="3743325" cy="2611437"/>
            <a:chOff x="2792829" y="4080936"/>
            <a:chExt cx="3766551" cy="2041656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829" y="4080936"/>
              <a:ext cx="3766551" cy="173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8"/>
            <p:cNvSpPr txBox="1">
              <a:spLocks noChangeArrowheads="1"/>
            </p:cNvSpPr>
            <p:nvPr/>
          </p:nvSpPr>
          <p:spPr bwMode="auto">
            <a:xfrm>
              <a:off x="2792829" y="5812310"/>
              <a:ext cx="3766551" cy="31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0" lang="ru-RU" altLang="ru-RU" sz="2000">
                  <a:latin typeface="Calibri" panose="020F0502020204030204" pitchFamily="34" charset="0"/>
                </a:rPr>
                <a:t>Концентратор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8E6A37F-0CD2-439A-8AF9-559DB0D18210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5362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A51FFC4-ABAA-4407-A478-A806309A5E5A}" type="slidenum">
              <a:rPr kumimoji="0" lang="ru-RU" altLang="ru-RU" sz="1400"/>
              <a:pPr algn="r" eaLnBrk="1" hangingPunct="1"/>
              <a:t>16</a:t>
            </a:fld>
            <a:endParaRPr kumimoji="0" lang="ru-RU" altLang="ru-RU" sz="1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4212" y="2060848"/>
            <a:ext cx="6869113" cy="3886200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Трансивер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устройство для передачи и приёма сигнала между двумя физически разными средами системы связи. </a:t>
            </a:r>
          </a:p>
          <a:p>
            <a:pPr marL="0" indent="0" algn="just" eaLnBrk="1" hangingPunct="1"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Это приёмник-передатчик, которое соединяет интерфейс хоста с локальной сетью</a:t>
            </a:r>
          </a:p>
        </p:txBody>
      </p:sp>
      <p:pic>
        <p:nvPicPr>
          <p:cNvPr id="15364" name="Picture 5" descr="Файл:Transceiver (Workshop Cologne '06).jpe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3827"/>
            <a:ext cx="3491235" cy="213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1932708-6FBA-4816-BDD3-195E76E48D0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6386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109165C-084B-4D4E-B158-EBB742A73DF7}" type="slidenum">
              <a:rPr kumimoji="0" lang="ru-RU" altLang="ru-RU" sz="1400"/>
              <a:pPr algn="r" eaLnBrk="1" hangingPunct="1"/>
              <a:t>17</a:t>
            </a:fld>
            <a:endParaRPr kumimoji="0" lang="ru-RU" altLang="ru-RU" sz="1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285" y="2060848"/>
            <a:ext cx="6915150" cy="3886200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Повторитель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сетевое оборудование.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  Предназначен для увеличения расстояния сетевого соединения путём повторения электрического сигнала «один в один». </a:t>
            </a:r>
          </a:p>
          <a:p>
            <a:pPr eaLnBrk="1" hangingPunct="1"/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6388" name="Picture 5" descr="20050415_HWUR54G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45" y="4293096"/>
            <a:ext cx="34198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E1206FF-BFCF-4D4E-AEE3-2CD0AA699732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7410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42F08A8-3953-4997-98DD-751657CF4E4B}" type="slidenum">
              <a:rPr kumimoji="0" lang="ru-RU" altLang="ru-RU" sz="1400"/>
              <a:pPr algn="r" eaLnBrk="1" hangingPunct="1"/>
              <a:t>18</a:t>
            </a:fld>
            <a:endParaRPr kumimoji="0" lang="ru-RU" altLang="ru-RU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8325" y="1962150"/>
            <a:ext cx="6985000" cy="4581525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мост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компьютер или программа для соединения двух локальных сетей, использующих одинаковые протоколы передачи данных;</a:t>
            </a:r>
          </a:p>
          <a:p>
            <a:pPr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шлюз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---------//----------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   разные протоколы передачи данных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88071"/>
            <a:ext cx="3707904" cy="17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966AAE3-80E1-45BE-BA48-BD50358F682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8434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03B7C15-0313-42A9-BB2B-446F97E6C7C4}" type="slidenum">
              <a:rPr kumimoji="0" lang="ru-RU" altLang="ru-RU" sz="1400"/>
              <a:pPr algn="r" eaLnBrk="1" hangingPunct="1"/>
              <a:t>19</a:t>
            </a:fld>
            <a:endParaRPr kumimoji="0" lang="ru-RU" altLang="ru-RU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936750"/>
            <a:ext cx="7382024" cy="3886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маршрутизатор </a:t>
            </a:r>
            <a:r>
              <a:rPr lang="ru-RU" altLang="ru-RU" sz="26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(</a:t>
            </a:r>
            <a:r>
              <a:rPr lang="en-US" altLang="ru-RU" sz="26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router)</a:t>
            </a:r>
            <a:r>
              <a:rPr lang="ru-RU" altLang="ru-RU" sz="26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компьютер или программа на сервере сетевое устройство, пересылающее пакеты данных между различными сегментами сети и принимающее решения на основании информации о топологии сети и определённых правил, заданных администратором. </a:t>
            </a:r>
          </a:p>
        </p:txBody>
      </p:sp>
      <p:pic>
        <p:nvPicPr>
          <p:cNvPr id="18436" name="Picture 5" descr="cisco28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5" b="29137"/>
          <a:stretch/>
        </p:blipFill>
        <p:spPr bwMode="auto">
          <a:xfrm>
            <a:off x="4879728" y="5507450"/>
            <a:ext cx="3943597" cy="128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ANd9GcTS1tB7UuXkxxsqXq3lZtE7-dKAC0oevO6RrsTouzKMi2UKvFZr2Pkm4G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" y="0"/>
            <a:ext cx="25574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2A871E-83D8-47A7-B3F1-F4961D59A837}" type="slidenum">
              <a:rPr kumimoji="0" lang="ru-RU" altLang="ru-RU"/>
              <a:pPr eaLnBrk="1" hangingPunct="1"/>
              <a:t>2</a:t>
            </a:fld>
            <a:endParaRPr kumimoji="0"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276475"/>
            <a:ext cx="6771606" cy="273685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Коммуникация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процесс, путь и технические средства передачи объекта или информации.</a:t>
            </a:r>
          </a:p>
          <a:p>
            <a:pPr algn="just" eaLnBrk="1" hangingPunct="1">
              <a:lnSpc>
                <a:spcPct val="110000"/>
              </a:lnSpc>
            </a:pP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Телекоммуникация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технический процесс передачи сообщений с помощью компьютерных сетей.</a:t>
            </a:r>
          </a:p>
        </p:txBody>
      </p:sp>
      <p:sp>
        <p:nvSpPr>
          <p:cNvPr id="6148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8313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6149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42988" y="6497638"/>
            <a:ext cx="431800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61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Century Schoolbook" panose="02040604050505020304" pitchFamily="18" charset="0"/>
              </a:rPr>
              <a:t>Понятие телекоммуникаций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145281596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DB4DA2F-C936-4464-AEF7-6298D30C927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96985CA-3794-47EE-BBC8-134DACBF1F69}" type="slidenum">
              <a:rPr kumimoji="0" lang="ru-RU" altLang="ru-RU" sz="1400"/>
              <a:pPr algn="r" eaLnBrk="1" hangingPunct="1"/>
              <a:t>20</a:t>
            </a:fld>
            <a:endParaRPr kumimoji="0" lang="ru-RU" altLang="ru-RU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239" y="116632"/>
            <a:ext cx="71628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Интернет</a:t>
            </a:r>
          </a:p>
        </p:txBody>
      </p:sp>
      <p:sp>
        <p:nvSpPr>
          <p:cNvPr id="19460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497638"/>
            <a:ext cx="431800" cy="3508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46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00113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46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03350" y="6497638"/>
            <a:ext cx="431800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63713" y="2133600"/>
            <a:ext cx="7056437" cy="4391025"/>
          </a:xfrm>
        </p:spPr>
        <p:txBody>
          <a:bodyPr/>
          <a:lstStyle/>
          <a:p>
            <a:pPr marL="176213" indent="63500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Интернет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– глобальная сеть, объединяющая множество международных и национальных компьютерных сетей, построенных по разным принципам, без установления иерархии.</a:t>
            </a:r>
          </a:p>
          <a:p>
            <a:pPr marL="176213" indent="635000" algn="just" eaLnBrk="1" hangingPunct="1"/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951" y="285828"/>
            <a:ext cx="76641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 Schoolbook" panose="02040604050505020304" pitchFamily="18" charset="0"/>
              </a:rPr>
              <a:t>Технические и программные средства телекоммуникационных технологий</a:t>
            </a:r>
            <a:br>
              <a:rPr lang="ru-RU" sz="2800" b="1" dirty="0">
                <a:latin typeface="Century Schoolbook" panose="02040604050505020304" pitchFamily="18" charset="0"/>
              </a:rPr>
            </a:b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51720" y="2060848"/>
            <a:ext cx="6696075" cy="534920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Работоспособность </a:t>
            </a: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интернета основана на использовании сетевых узлов и каналов связи. К узлам относятся как отдельные компьютеры, так и хостинги, предоставляющие IP-адреса и доменные имена.</a:t>
            </a:r>
          </a:p>
          <a:p>
            <a:pPr algn="just"/>
            <a:endParaRPr lang="ru-RU" sz="28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32" y="4370263"/>
            <a:ext cx="4283171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3234B11-D601-402C-86DB-1F74BFF2DDE0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3554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7AB828C-ED2D-454B-BFE4-E76561A93C82}" type="slidenum">
              <a:rPr kumimoji="0" lang="ru-RU" altLang="ru-RU" sz="1400"/>
              <a:pPr algn="r" eaLnBrk="1" hangingPunct="1"/>
              <a:t>22</a:t>
            </a:fld>
            <a:endParaRPr kumimoji="0" lang="ru-RU" altLang="ru-RU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Понятие адресации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2276872"/>
            <a:ext cx="6842125" cy="4941887"/>
          </a:xfrm>
        </p:spPr>
        <p:txBody>
          <a:bodyPr/>
          <a:lstStyle/>
          <a:p>
            <a:pPr marL="0" indent="357188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IP-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адрес уникальное число (например: 195.34.32.11). </a:t>
            </a:r>
          </a:p>
          <a:p>
            <a:pPr marL="0" indent="357188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Каждый узел имеет постоянный 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IP-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адрес. </a:t>
            </a:r>
          </a:p>
          <a:p>
            <a:pPr marL="0" indent="357188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Компьютеры пользователей получают временный 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IP-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адрес  на время подключения.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A7247E4-68BF-49FE-9482-C430B6D1630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4578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FFBF9B1-12D1-44B2-8B72-F49274E6F0D9}" type="slidenum">
              <a:rPr kumimoji="0" lang="ru-RU" altLang="ru-RU" sz="1400"/>
              <a:pPr algn="r" eaLnBrk="1" hangingPunct="1"/>
              <a:t>23</a:t>
            </a:fld>
            <a:endParaRPr kumimoji="0" lang="ru-RU" altLang="ru-RU" sz="1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2708920"/>
            <a:ext cx="6263035" cy="486886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IP-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адресу соответствует доменное имя, состоит из доменов разных уровней, например: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           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facultet.institute.ru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730AF26-CB5C-44FB-98A0-33A0C1C5A3A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602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88493D6-C185-42AE-A7CA-7414151FFE7B}" type="slidenum">
              <a:rPr kumimoji="0" lang="ru-RU" altLang="ru-RU" sz="1400"/>
              <a:pPr algn="r" eaLnBrk="1" hangingPunct="1"/>
              <a:t>24</a:t>
            </a:fld>
            <a:endParaRPr kumimoji="0" lang="ru-RU" altLang="ru-RU" sz="14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974429"/>
            <a:ext cx="7380287" cy="48688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		Для указания точного адреса документа (ресурса) используется 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URL –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адрес:</a:t>
            </a:r>
          </a:p>
          <a:p>
            <a:pPr algn="just" eaLnBrk="1" hangingPunct="1"/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имя протокола для доступа к службе Интернет;</a:t>
            </a:r>
          </a:p>
          <a:p>
            <a:pPr algn="just" eaLnBrk="1" hangingPunct="1"/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имя сервера, на котором хранится ресурс;</a:t>
            </a:r>
          </a:p>
          <a:p>
            <a:pPr algn="just" eaLnBrk="1" hangingPunct="1"/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полное имя файла на сервере.</a:t>
            </a:r>
            <a:endParaRPr lang="en-US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  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  <a:hlinkClick r:id="rId2"/>
              </a:rPr>
              <a:t>http://www.1september.ru/ru/first.htm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</a:p>
          <a:p>
            <a:pPr algn="just" eaLnBrk="1" hangingPunct="1"/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40DF2C7-2736-472E-B24E-426AEA137242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6626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A6EF24C-B8CE-4A68-B28E-2DBA9E31E9B8}" type="slidenum">
              <a:rPr kumimoji="0" lang="ru-RU" altLang="ru-RU" sz="1400"/>
              <a:pPr algn="r" eaLnBrk="1" hangingPunct="1"/>
              <a:t>25</a:t>
            </a:fld>
            <a:endParaRPr kumimoji="0" lang="ru-RU" altLang="ru-RU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956376" cy="126876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Понятие протокола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89138"/>
            <a:ext cx="7200900" cy="4868862"/>
          </a:xfrm>
        </p:spPr>
        <p:txBody>
          <a:bodyPr/>
          <a:lstStyle/>
          <a:p>
            <a:pPr indent="644525" algn="just" eaLnBrk="1" hangingPunct="1">
              <a:lnSpc>
                <a:spcPct val="110000"/>
              </a:lnSpc>
              <a:buFont typeface="Wingdings" panose="05000000000000000000" pitchFamily="2" charset="2"/>
              <a:buNone/>
              <a:tabLst>
                <a:tab pos="88900" algn="l"/>
              </a:tabLst>
            </a:pP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Протокол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единый стандарт для передачи данных в сети.</a:t>
            </a:r>
          </a:p>
          <a:p>
            <a:pPr indent="644525" algn="just" eaLnBrk="1" hangingPunct="1">
              <a:lnSpc>
                <a:spcPct val="110000"/>
              </a:lnSpc>
              <a:buFont typeface="Wingdings" panose="05000000000000000000" pitchFamily="2" charset="2"/>
              <a:buNone/>
              <a:tabLst>
                <a:tab pos="88900" algn="l"/>
              </a:tabLst>
            </a:pP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В Интернете используется протокол передачи данных </a:t>
            </a:r>
            <a:r>
              <a:rPr lang="en-US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TCP/ IP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, где </a:t>
            </a:r>
            <a:r>
              <a:rPr lang="en-US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TCP</a:t>
            </a: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следит за разбивкой данных на пакеты и за сбор пакетов в исходный документ, </a:t>
            </a:r>
            <a:r>
              <a:rPr lang="en-US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IP</a:t>
            </a:r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доставляет пакеты разными путями через разные серверы.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128212F-58A1-44EB-B0E0-5C26A636686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7650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AD2FA26-5199-46DC-9B13-A82DF632C205}" type="slidenum">
              <a:rPr kumimoji="0" lang="ru-RU" altLang="ru-RU" sz="1400"/>
              <a:pPr algn="r" eaLnBrk="1" hangingPunct="1"/>
              <a:t>26</a:t>
            </a:fld>
            <a:endParaRPr kumimoji="0" lang="ru-RU" altLang="ru-RU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956376" cy="1124744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Технологии доступа к сети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351" y="2276872"/>
            <a:ext cx="7308850" cy="4868862"/>
          </a:xfrm>
        </p:spPr>
        <p:txBody>
          <a:bodyPr/>
          <a:lstStyle/>
          <a:p>
            <a:pPr marL="609600" indent="-609600" algn="just" eaLnBrk="1" hangingPunct="1">
              <a:buFont typeface="Wingdings" panose="05000000000000000000" pitchFamily="2" charset="2"/>
              <a:buAutoNum type="arabicPeriod"/>
            </a:pPr>
            <a:r>
              <a:rPr lang="en-US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ADSL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данные передаются по телефонным линиям через модем.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rabicPeriod"/>
            </a:pPr>
            <a:r>
              <a:rPr lang="en-US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Ethernet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данные передаются по кабелю, подключаемому к сетевой плате.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rabicPeriod"/>
            </a:pPr>
            <a:r>
              <a:rPr lang="en-US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DOCSIS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данные передаются по проводам, протянутым кабельным телевидением.</a:t>
            </a:r>
          </a:p>
          <a:p>
            <a:pPr marL="609600" indent="-609600" algn="just" eaLnBrk="1" hangingPunct="1">
              <a:buFont typeface="Wingdings" panose="05000000000000000000" pitchFamily="2" charset="2"/>
              <a:buAutoNum type="arabicPeriod"/>
            </a:pPr>
            <a:r>
              <a:rPr lang="en-US" altLang="ru-RU" sz="2800" b="1" dirty="0">
                <a:solidFill>
                  <a:srgbClr val="FFFFFF"/>
                </a:solidFill>
                <a:latin typeface="Century Schoolbook" panose="02040604050505020304" pitchFamily="18" charset="0"/>
              </a:rPr>
              <a:t>Wi-Fi</a:t>
            </a:r>
            <a:r>
              <a:rPr lang="en-US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– </a:t>
            </a:r>
            <a:r>
              <a:rPr lang="ru-RU" alt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беспроводной доступ.</a:t>
            </a:r>
          </a:p>
          <a:p>
            <a:pPr marL="0" indent="0" algn="just" eaLnBrk="1" hangingPunct="1">
              <a:buNone/>
            </a:pP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392B7F-AA9E-4637-A18C-049AB6996BF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1746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4371723-5109-40C5-A987-F05ED4D5B5F0}" type="slidenum">
              <a:rPr kumimoji="0" lang="ru-RU" altLang="ru-RU" sz="1400"/>
              <a:pPr algn="r" eaLnBrk="1" hangingPunct="1"/>
              <a:t>27</a:t>
            </a:fld>
            <a:endParaRPr kumimoji="0" lang="ru-RU" altLang="ru-RU" sz="1400"/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2124075" y="2349500"/>
            <a:ext cx="6119813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 panose="02020404030301010803" pitchFamily="18" charset="0"/>
              </a:rPr>
              <a:t>Спасибо за</a:t>
            </a:r>
          </a:p>
          <a:p>
            <a:pPr algn="ctr"/>
            <a:r>
              <a:rPr lang="ru-RU" sz="40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 panose="02020404030301010803" pitchFamily="18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D381578-C5F1-462A-BC86-B53E5F526ED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170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F45775B-0AD8-42E1-BD76-C3F1A7E16A28}" type="slidenum">
              <a:rPr kumimoji="0" lang="ru-RU" altLang="ru-RU" sz="1400"/>
              <a:pPr algn="r" eaLnBrk="1" hangingPunct="1"/>
              <a:t>3</a:t>
            </a:fld>
            <a:endParaRPr kumimoji="0" lang="ru-RU" altLang="ru-RU" sz="1400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419475" y="1484313"/>
            <a:ext cx="3889375" cy="35877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Коммуникации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484438" y="2133600"/>
            <a:ext cx="2735262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Материальная</a:t>
            </a:r>
            <a:r>
              <a:rPr lang="ru-RU" altLang="ru-RU"/>
              <a:t> </a:t>
            </a:r>
            <a:r>
              <a:rPr lang="ru-RU" altLang="ru-RU">
                <a:solidFill>
                  <a:schemeClr val="bg1"/>
                </a:solidFill>
              </a:rPr>
              <a:t>передача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435600" y="2133600"/>
            <a:ext cx="2735263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Информационная</a:t>
            </a:r>
            <a:r>
              <a:rPr lang="ru-RU" altLang="ru-RU"/>
              <a:t> </a:t>
            </a:r>
            <a:r>
              <a:rPr lang="ru-RU" altLang="ru-RU">
                <a:solidFill>
                  <a:schemeClr val="bg1"/>
                </a:solidFill>
              </a:rPr>
              <a:t>передача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627313" y="2997200"/>
            <a:ext cx="18002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Водные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Транспортные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Газопроводы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И др.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3132138" y="4724400"/>
            <a:ext cx="1439862" cy="1296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</a:rPr>
              <a:t>Аудиторные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Лектории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Театры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Церкви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Конц.залы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4643438" y="4724400"/>
            <a:ext cx="1079500" cy="1296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</a:rPr>
              <a:t>Печатные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Книги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Журналы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Изобр.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искусство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5795963" y="4724400"/>
            <a:ext cx="1225550" cy="1296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</a:rPr>
              <a:t>Аудио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Грамзаписи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Телефон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Магнитофон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Кассеты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7092950" y="3789363"/>
            <a:ext cx="1655763" cy="2232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</a:rPr>
              <a:t>Компьютерные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обеспечивают 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универсальный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вид общения 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с помощью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носителей или 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современных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средств связи</a:t>
            </a:r>
          </a:p>
          <a:p>
            <a:pPr eaLnBrk="1" hangingPunct="1"/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1692275" y="4724400"/>
            <a:ext cx="1368425" cy="1296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</a:rPr>
              <a:t>Видео</a:t>
            </a:r>
          </a:p>
          <a:p>
            <a:pPr eaLnBrk="1" hangingPunct="1"/>
            <a:endParaRPr lang="ru-RU" altLang="ru-RU" sz="1600" b="1" u="sng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Видеофильмы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Телевидение</a:t>
            </a:r>
          </a:p>
          <a:p>
            <a:pPr eaLnBrk="1" hangingPunct="1"/>
            <a:r>
              <a:rPr lang="ru-RU" altLang="ru-RU" sz="1600">
                <a:solidFill>
                  <a:schemeClr val="bg1"/>
                </a:solidFill>
              </a:rPr>
              <a:t>Кино</a:t>
            </a:r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 flipH="1">
            <a:off x="2843213" y="1628775"/>
            <a:ext cx="576262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7308850" y="1628775"/>
            <a:ext cx="4318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2843213" y="1628775"/>
            <a:ext cx="0" cy="431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7740650" y="1628775"/>
            <a:ext cx="0" cy="360363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22"/>
          <p:cNvSpPr>
            <a:spLocks noChangeShapeType="1"/>
          </p:cNvSpPr>
          <p:nvPr/>
        </p:nvSpPr>
        <p:spPr bwMode="auto">
          <a:xfrm>
            <a:off x="3419475" y="2636838"/>
            <a:ext cx="0" cy="287337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23"/>
          <p:cNvSpPr>
            <a:spLocks noChangeShapeType="1"/>
          </p:cNvSpPr>
          <p:nvPr/>
        </p:nvSpPr>
        <p:spPr bwMode="auto">
          <a:xfrm>
            <a:off x="2555875" y="4365625"/>
            <a:ext cx="3887788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24"/>
          <p:cNvSpPr>
            <a:spLocks noChangeShapeType="1"/>
          </p:cNvSpPr>
          <p:nvPr/>
        </p:nvSpPr>
        <p:spPr bwMode="auto">
          <a:xfrm>
            <a:off x="5364163" y="3500438"/>
            <a:ext cx="2447925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>
            <a:off x="5364163" y="3500438"/>
            <a:ext cx="0" cy="865187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Line 26"/>
          <p:cNvSpPr>
            <a:spLocks noChangeShapeType="1"/>
          </p:cNvSpPr>
          <p:nvPr/>
        </p:nvSpPr>
        <p:spPr bwMode="auto">
          <a:xfrm>
            <a:off x="6588125" y="2636838"/>
            <a:ext cx="0" cy="8636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Line 27"/>
          <p:cNvSpPr>
            <a:spLocks noChangeShapeType="1"/>
          </p:cNvSpPr>
          <p:nvPr/>
        </p:nvSpPr>
        <p:spPr bwMode="auto">
          <a:xfrm>
            <a:off x="2555875" y="4365625"/>
            <a:ext cx="0" cy="2873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28"/>
          <p:cNvSpPr>
            <a:spLocks noChangeShapeType="1"/>
          </p:cNvSpPr>
          <p:nvPr/>
        </p:nvSpPr>
        <p:spPr bwMode="auto">
          <a:xfrm>
            <a:off x="3924300" y="4365625"/>
            <a:ext cx="0" cy="2873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Line 29"/>
          <p:cNvSpPr>
            <a:spLocks noChangeShapeType="1"/>
          </p:cNvSpPr>
          <p:nvPr/>
        </p:nvSpPr>
        <p:spPr bwMode="auto">
          <a:xfrm>
            <a:off x="5076825" y="4365625"/>
            <a:ext cx="0" cy="2873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6443663" y="4365625"/>
            <a:ext cx="0" cy="2873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32"/>
          <p:cNvSpPr>
            <a:spLocks noChangeShapeType="1"/>
          </p:cNvSpPr>
          <p:nvPr/>
        </p:nvSpPr>
        <p:spPr bwMode="auto">
          <a:xfrm>
            <a:off x="7812088" y="3500438"/>
            <a:ext cx="0" cy="2159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497638"/>
            <a:ext cx="431800" cy="3508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7195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00113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7196" name="AutoShape 3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03350" y="6497638"/>
            <a:ext cx="431800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7198" name="Rectangle 9"/>
          <p:cNvSpPr>
            <a:spLocks noChangeArrowheads="1"/>
          </p:cNvSpPr>
          <p:nvPr/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Century Schoolbook" panose="02040604050505020304" pitchFamily="18" charset="0"/>
                <a:ea typeface="+mj-ea"/>
                <a:cs typeface="+mj-cs"/>
              </a:rPr>
              <a:t>Виды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12889571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5696" y="2060848"/>
            <a:ext cx="6995120" cy="46085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Внедрение персонального компьютера в информационную сферу и применение телекоммуникационных средств связи определили новый этап развития информационной технологии и изменение ее названия за счет присоединения одного из синонимов: </a:t>
            </a:r>
          </a:p>
          <a:p>
            <a:pPr marL="0" indent="0" algn="ctr" eaLnBrk="1" hangingPunct="1">
              <a:lnSpc>
                <a:spcPct val="110000"/>
              </a:lnSpc>
              <a:buNone/>
            </a:pPr>
            <a:r>
              <a:rPr lang="ru-RU" sz="2800" b="1" dirty="0">
                <a:solidFill>
                  <a:srgbClr val="FFFFFF"/>
                </a:solidFill>
                <a:latin typeface="Century Schoolbook" panose="02040604050505020304" pitchFamily="18" charset="0"/>
              </a:rPr>
              <a:t>«новая», «компьютерная» или «современная».</a:t>
            </a:r>
          </a:p>
        </p:txBody>
      </p:sp>
    </p:spTree>
    <p:extLst>
      <p:ext uri="{BB962C8B-B14F-4D97-AF65-F5344CB8AC3E}">
        <p14:creationId xmlns:p14="http://schemas.microsoft.com/office/powerpoint/2010/main" val="310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entury Schoolbook" panose="02040604050505020304" pitchFamily="18" charset="0"/>
              </a:rPr>
              <a:t>Три </a:t>
            </a:r>
            <a:r>
              <a:rPr lang="ru-RU" sz="2800" b="1" dirty="0">
                <a:latin typeface="Century Schoolbook" panose="02040604050505020304" pitchFamily="18" charset="0"/>
              </a:rPr>
              <a:t>основных принципа новой (компьютерной) информационной технологии: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51720" y="2204864"/>
            <a:ext cx="6768752" cy="39212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1) интерактивный </a:t>
            </a: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(диалоговый) режим работы с компьютером</a:t>
            </a:r>
            <a:r>
              <a:rPr 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/>
            </a:r>
            <a:b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2) интегрированность (стыковка, взаимосвязь) с другими программными продуктами</a:t>
            </a:r>
            <a:r>
              <a:rPr 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/>
            </a:r>
            <a:b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3) гибкость процесса изменения как данных, так и постановок задач.</a:t>
            </a:r>
          </a:p>
          <a:p>
            <a:pPr algn="just"/>
            <a:endParaRPr lang="ru-RU" sz="28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entury Schoolbook" panose="02040604050505020304" pitchFamily="18" charset="0"/>
              </a:rPr>
              <a:t>Виды телекоммуникационных технологий</a:t>
            </a:r>
            <a:endParaRPr lang="ru-RU" sz="2800" b="1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09006" y="1916832"/>
            <a:ext cx="7334250" cy="4680520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1" i="1" dirty="0">
                <a:solidFill>
                  <a:srgbClr val="FFFFFF"/>
                </a:solidFill>
                <a:latin typeface="Century Schoolbook" panose="02040604050505020304" pitchFamily="18" charset="0"/>
              </a:rPr>
              <a:t>телефонная </a:t>
            </a:r>
            <a:r>
              <a:rPr lang="ru-RU" sz="2400" b="1" i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связь </a:t>
            </a:r>
            <a:r>
              <a:rPr 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- позволяет подключать 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к интернет городские телефоны и соединять в одну сеть аналоговые и мобильные устройства;</a:t>
            </a:r>
          </a:p>
          <a:p>
            <a:pPr algn="just" fontAlgn="base"/>
            <a:r>
              <a:rPr lang="ru-RU" sz="2400" b="1" i="1" dirty="0">
                <a:solidFill>
                  <a:srgbClr val="FFFFFF"/>
                </a:solidFill>
                <a:latin typeface="Century Schoolbook" panose="02040604050505020304" pitchFamily="18" charset="0"/>
              </a:rPr>
              <a:t>радиосвязь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, которая сегодня превратилась в сотовую </a:t>
            </a:r>
            <a:r>
              <a:rPr 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связь. Телефон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, перемещаясь в пределах сети, оказывается в зоне действия различных передающих устройств;</a:t>
            </a:r>
          </a:p>
          <a:p>
            <a:pPr algn="just" fontAlgn="base"/>
            <a:r>
              <a:rPr lang="ru-RU" sz="2400" b="1" i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интернет</a:t>
            </a:r>
            <a:r>
              <a:rPr 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– наиболее распространенный вид телекоммуникационных технологий, при которых подключение к сети может осуществляться как проводным, так и беспроводным способом.</a:t>
            </a:r>
          </a:p>
          <a:p>
            <a:pPr marL="0" indent="0" algn="just">
              <a:buNone/>
            </a:pPr>
            <a:endParaRPr lang="ru-RU" sz="24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67600" cy="5089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 Schoolbook" panose="02040604050505020304" pitchFamily="18" charset="0"/>
              </a:rPr>
              <a:t>Использование телекоммуникационных технологий</a:t>
            </a:r>
            <a:br>
              <a:rPr lang="ru-RU" sz="2800" b="1" dirty="0">
                <a:latin typeface="Century Schoolbook" panose="02040604050505020304" pitchFamily="18" charset="0"/>
              </a:rPr>
            </a:b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93391" y="1916832"/>
            <a:ext cx="7327081" cy="5472608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создание 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систем дистанционного обучения;</a:t>
            </a:r>
          </a:p>
          <a:p>
            <a:pPr algn="just" fontAlgn="base"/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обеспечение недорогой голосовой телефонной связи;</a:t>
            </a:r>
          </a:p>
          <a:p>
            <a:pPr algn="just" fontAlgn="base"/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создание информационных систем предприятий и объединение их в комплекс, позволяющий оптимизировать управление;</a:t>
            </a:r>
          </a:p>
          <a:p>
            <a:pPr algn="just" fontAlgn="base"/>
            <a:r>
              <a:rPr 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осуществление 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коммуникации удаленных субъектов;</a:t>
            </a:r>
          </a:p>
          <a:p>
            <a:pPr algn="just" fontAlgn="base"/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для </a:t>
            </a:r>
            <a:r>
              <a:rPr lang="ru-RU" sz="2400" dirty="0" err="1">
                <a:solidFill>
                  <a:srgbClr val="FFFFFF"/>
                </a:solidFill>
                <a:latin typeface="Century Schoolbook" panose="02040604050505020304" pitchFamily="18" charset="0"/>
              </a:rPr>
              <a:t>интернет-торговли</a:t>
            </a:r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;</a:t>
            </a:r>
          </a:p>
          <a:p>
            <a:pPr algn="just" fontAlgn="base"/>
            <a:r>
              <a:rPr lang="ru-RU" sz="2400" dirty="0">
                <a:solidFill>
                  <a:srgbClr val="FFFFFF"/>
                </a:solidFill>
                <a:latin typeface="Century Schoolbook" panose="02040604050505020304" pitchFamily="18" charset="0"/>
              </a:rPr>
              <a:t>осуществление дистанционного управления в государственной и в частной сфере.</a:t>
            </a:r>
          </a:p>
          <a:p>
            <a:pPr algn="just"/>
            <a:endParaRPr lang="ru-RU" sz="24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A5DB617-C866-449D-821D-92AC0728437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194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84F46DA-EB25-4D0C-BC87-A3E48199876F}" type="slidenum">
              <a:rPr kumimoji="0" lang="ru-RU" altLang="ru-RU" sz="1400"/>
              <a:pPr algn="r" eaLnBrk="1" hangingPunct="1"/>
              <a:t>8</a:t>
            </a:fld>
            <a:endParaRPr kumimoji="0" lang="ru-RU" altLang="ru-RU" sz="14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736" y="0"/>
            <a:ext cx="71628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Понятие компьютерной сети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6587" y="2060848"/>
            <a:ext cx="6916738" cy="4941887"/>
          </a:xfrm>
        </p:spPr>
        <p:txBody>
          <a:bodyPr/>
          <a:lstStyle/>
          <a:p>
            <a:pPr marL="0" indent="530225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Компьютерные сети</a:t>
            </a:r>
            <a:r>
              <a:rPr lang="ru-RU" alt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– система компьютеров и их терминалов, связанных каналами передачи информации, которая предназначена для передачи, хранения и обработки информации и обеспечивает:</a:t>
            </a:r>
          </a:p>
          <a:p>
            <a:pPr marL="0" indent="530225" algn="just" eaLnBrk="1" hangingPunct="1">
              <a:lnSpc>
                <a:spcPct val="120000"/>
              </a:lnSpc>
            </a:pPr>
            <a:r>
              <a:rPr lang="ru-RU" alt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Быстрый обмен информацией;</a:t>
            </a:r>
          </a:p>
          <a:p>
            <a:pPr marL="0" indent="530225" algn="just" eaLnBrk="1" hangingPunct="1">
              <a:lnSpc>
                <a:spcPct val="120000"/>
              </a:lnSpc>
            </a:pPr>
            <a:r>
              <a:rPr lang="ru-RU" altLang="ru-RU" sz="24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Совместное использование ресурсов компьютера(аппаратных, программных)</a:t>
            </a:r>
          </a:p>
          <a:p>
            <a:pPr marL="0" indent="530225" algn="just" eaLnBrk="1" hangingPunct="1">
              <a:lnSpc>
                <a:spcPct val="120000"/>
              </a:lnSpc>
            </a:pPr>
            <a:endParaRPr lang="ru-RU" altLang="ru-RU" sz="24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497638"/>
            <a:ext cx="431800" cy="3508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819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00113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8199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03350" y="6497638"/>
            <a:ext cx="431800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390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528F9ED-1FE4-48A3-B651-7646E8A85FD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218" name="Номер слайда 5"/>
          <p:cNvSpPr txBox="1">
            <a:spLocks noGrp="1"/>
          </p:cNvSpPr>
          <p:nvPr/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87CDE7D-A749-4621-9675-529CCA4E21DF}" type="slidenum">
              <a:rPr kumimoji="0" lang="ru-RU" altLang="ru-RU" sz="1400"/>
              <a:pPr algn="r" eaLnBrk="1" hangingPunct="1"/>
              <a:t>9</a:t>
            </a:fld>
            <a:endParaRPr kumimoji="0" lang="ru-RU" altLang="ru-RU" sz="14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451725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Century Schoolbook" panose="02040604050505020304" pitchFamily="18" charset="0"/>
              </a:rPr>
              <a:t>Классификация компьютерных сетей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44068" y="2636912"/>
            <a:ext cx="6913562" cy="4797425"/>
          </a:xfrm>
        </p:spPr>
        <p:txBody>
          <a:bodyPr/>
          <a:lstStyle/>
          <a:p>
            <a:pPr marL="812800" indent="-812800" algn="just" eaLnBrk="1" hangingPunct="1">
              <a:buFont typeface="Wingdings" panose="05000000000000000000" pitchFamily="2" charset="2"/>
              <a:buAutoNum type="romanUcPeriod"/>
            </a:pPr>
            <a:r>
              <a:rPr lang="ru-RU" altLang="ru-RU" sz="2800" b="1" u="sng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По размерам:</a:t>
            </a:r>
          </a:p>
          <a:p>
            <a:pPr marL="812800" indent="-812800"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локальные</a:t>
            </a:r>
            <a:r>
              <a:rPr lang="ru-RU" altLang="ru-RU" sz="280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</a:p>
          <a:p>
            <a:pPr marL="812800" indent="-812800" algn="just" eaLnBrk="1" hangingPunct="1"/>
            <a:r>
              <a:rPr lang="ru-RU" altLang="ru-RU" sz="2800" b="1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глобальные</a:t>
            </a: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  <a:p>
            <a:pPr marL="812800" indent="-812800" eaLnBrk="1" hangingPunct="1">
              <a:buFont typeface="Wingdings" panose="05000000000000000000" pitchFamily="2" charset="2"/>
              <a:buAutoNum type="romanUcPeriod"/>
            </a:pP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  <a:p>
            <a:pPr marL="812800" indent="-812800" eaLnBrk="1" hangingPunct="1">
              <a:buFont typeface="Wingdings" panose="05000000000000000000" pitchFamily="2" charset="2"/>
              <a:buAutoNum type="romanUcPeriod"/>
            </a:pPr>
            <a:endParaRPr lang="ru-RU" altLang="ru-RU" sz="2800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22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497638"/>
            <a:ext cx="431800" cy="3508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922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00113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922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03350" y="6497638"/>
            <a:ext cx="431800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289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</p:bldLst>
  </p:timing>
</p:sld>
</file>

<file path=ppt/theme/theme1.xml><?xml version="1.0" encoding="utf-8"?>
<a:theme xmlns:a="http://schemas.openxmlformats.org/drawingml/2006/main" name="Сообщаем дурные новости">
  <a:themeElements>
    <a:clrScheme name="Сообщаем дурные новости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Сообщаем дурные новости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ообщаем дурные новости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общаем дурные новости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общаем дурные новости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Communicating Bad News</Template>
  <TotalTime>269</TotalTime>
  <Words>788</Words>
  <Application>Microsoft Office PowerPoint</Application>
  <PresentationFormat>Экран (4:3)</PresentationFormat>
  <Paragraphs>158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 Narrow</vt:lpstr>
      <vt:lpstr>Calibri</vt:lpstr>
      <vt:lpstr>Century Schoolbook</vt:lpstr>
      <vt:lpstr>Garamond</vt:lpstr>
      <vt:lpstr>Times New Roman</vt:lpstr>
      <vt:lpstr>Wingdings</vt:lpstr>
      <vt:lpstr>Сообщаем дурные новости</vt:lpstr>
      <vt:lpstr>Презентация PowerPoint</vt:lpstr>
      <vt:lpstr>Понятие телекоммуникаций</vt:lpstr>
      <vt:lpstr>Презентация PowerPoint</vt:lpstr>
      <vt:lpstr>Презентация PowerPoint</vt:lpstr>
      <vt:lpstr>Три основных принципа новой (компьютерной) информационной технологии:</vt:lpstr>
      <vt:lpstr>Виды телекоммуникационных технологий</vt:lpstr>
      <vt:lpstr>Использование телекоммуникационных технологий </vt:lpstr>
      <vt:lpstr>Понятие компьютерной сети</vt:lpstr>
      <vt:lpstr>Классификация компьютерных сетей</vt:lpstr>
      <vt:lpstr>Презентация PowerPoint</vt:lpstr>
      <vt:lpstr>Презентация PowerPoint</vt:lpstr>
      <vt:lpstr>Оборудование компьютерных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</vt:lpstr>
      <vt:lpstr>Технические и программные средства телекоммуникационных технологий </vt:lpstr>
      <vt:lpstr>Понятие адресации</vt:lpstr>
      <vt:lpstr>Презентация PowerPoint</vt:lpstr>
      <vt:lpstr>Презентация PowerPoint</vt:lpstr>
      <vt:lpstr>Понятие протокола</vt:lpstr>
      <vt:lpstr>Технологии доступа к сети</vt:lpstr>
      <vt:lpstr>Презентация PowerPoint</vt:lpstr>
    </vt:vector>
  </TitlesOfParts>
  <Company>Reanimator 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Телекоммуникационные технологии</dc:title>
  <dc:creator>User</dc:creator>
  <cp:lastModifiedBy>Людмила Позднякова</cp:lastModifiedBy>
  <cp:revision>53</cp:revision>
  <cp:lastPrinted>1601-01-01T00:00:00Z</cp:lastPrinted>
  <dcterms:created xsi:type="dcterms:W3CDTF">2009-12-31T11:53:37Z</dcterms:created>
  <dcterms:modified xsi:type="dcterms:W3CDTF">2020-04-13T12:22:52Z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