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306" r:id="rId5"/>
    <p:sldId id="308" r:id="rId6"/>
    <p:sldId id="309" r:id="rId7"/>
    <p:sldId id="302" r:id="rId8"/>
    <p:sldId id="303" r:id="rId9"/>
    <p:sldId id="304" r:id="rId10"/>
    <p:sldId id="305" r:id="rId11"/>
    <p:sldId id="259" r:id="rId12"/>
    <p:sldId id="260" r:id="rId13"/>
    <p:sldId id="258" r:id="rId14"/>
    <p:sldId id="261" r:id="rId15"/>
    <p:sldId id="263" r:id="rId16"/>
    <p:sldId id="266" r:id="rId17"/>
    <p:sldId id="272" r:id="rId18"/>
    <p:sldId id="262" r:id="rId19"/>
    <p:sldId id="264" r:id="rId20"/>
    <p:sldId id="278" r:id="rId21"/>
    <p:sldId id="265" r:id="rId22"/>
    <p:sldId id="276" r:id="rId23"/>
    <p:sldId id="277" r:id="rId24"/>
    <p:sldId id="269" r:id="rId25"/>
    <p:sldId id="270" r:id="rId26"/>
    <p:sldId id="271" r:id="rId27"/>
    <p:sldId id="273" r:id="rId28"/>
    <p:sldId id="274" r:id="rId29"/>
    <p:sldId id="279" r:id="rId30"/>
    <p:sldId id="275" r:id="rId31"/>
    <p:sldId id="285" r:id="rId32"/>
    <p:sldId id="281" r:id="rId33"/>
    <p:sldId id="282" r:id="rId34"/>
    <p:sldId id="280" r:id="rId35"/>
    <p:sldId id="286" r:id="rId36"/>
    <p:sldId id="287" r:id="rId37"/>
    <p:sldId id="288" r:id="rId38"/>
    <p:sldId id="289" r:id="rId39"/>
    <p:sldId id="290" r:id="rId40"/>
    <p:sldId id="291" r:id="rId41"/>
    <p:sldId id="297" r:id="rId42"/>
    <p:sldId id="300" r:id="rId43"/>
    <p:sldId id="292" r:id="rId44"/>
    <p:sldId id="293" r:id="rId45"/>
    <p:sldId id="294" r:id="rId46"/>
    <p:sldId id="295" r:id="rId47"/>
    <p:sldId id="296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C2826E-621A-404E-B8A7-FA4CE30BD3D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0092637-0EC1-49A1-9959-EA9E341BC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imageinterpretation.co.uk/images/knee/FRACTURE%20PATELLA,%20UNDISPLACED,%20LIPO%20-%20LATERA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543800" cy="86409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ФГБОУ ВО Красноярский государственный медицинский университет им. проф. </a:t>
            </a:r>
            <a:r>
              <a:rPr lang="ru-RU" sz="2000" dirty="0" err="1"/>
              <a:t>В.Ф.Войно-Ясенецкого</a:t>
            </a:r>
            <a:r>
              <a:rPr lang="ru-RU" sz="2000" dirty="0"/>
              <a:t> Минздрава </a:t>
            </a:r>
            <a:r>
              <a:rPr lang="ru-RU" sz="2000" dirty="0" smtClean="0"/>
              <a:t>России.</a:t>
            </a:r>
            <a:br>
              <a:rPr lang="ru-RU" sz="2000" dirty="0" smtClean="0"/>
            </a:b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916832"/>
            <a:ext cx="6858000" cy="37981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Травмы коленного сустава.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Выполнила</a:t>
            </a:r>
            <a:r>
              <a:rPr lang="ru-RU" sz="2000" dirty="0"/>
              <a:t>: ординатор кафедры </a:t>
            </a:r>
            <a:r>
              <a:rPr lang="ru-RU" sz="2000" dirty="0" err="1"/>
              <a:t>кафедры</a:t>
            </a:r>
            <a:r>
              <a:rPr lang="ru-RU" sz="2000" dirty="0"/>
              <a:t> травматологии, ортопедии и нейрохирургии с курсом ПО </a:t>
            </a:r>
            <a:r>
              <a:rPr lang="ru-RU" sz="2000" dirty="0" smtClean="0"/>
              <a:t>Полуянов Артём Олегович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60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 Полуянов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337300" cy="29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 Полуянов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76672"/>
            <a:ext cx="79939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992888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Переломы надколенника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9"/>
            <a:ext cx="7455047" cy="46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/>
          </a:bodyPr>
          <a:lstStyle/>
          <a:p>
            <a:r>
              <a:rPr lang="ru-RU" dirty="0"/>
              <a:t>Переломы надколенника составляют примерно 1% от всех повреждений скелета. </a:t>
            </a:r>
          </a:p>
          <a:p>
            <a:r>
              <a:rPr lang="ru-RU" dirty="0"/>
              <a:t>В 2 раза чаще у мужчин. Наибольшая частота в возрасте 20-50 лет</a:t>
            </a:r>
          </a:p>
          <a:p>
            <a:r>
              <a:rPr lang="ru-RU" dirty="0"/>
              <a:t>Механизм травмы: падение на согнутую в коленном суставе ногу или прямой удар по надколеннику. Возможен механизм травмы в результате резкого и сильного сокращения четырёхглавой мышцы бедра при фиксированной в положении сгибания в коленном суставе нижней конечности.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Боль, усиливающаяся при попытке поднять повреждённую конечность или опереться на неё</a:t>
            </a:r>
          </a:p>
          <a:p>
            <a:pPr lvl="0"/>
            <a:r>
              <a:rPr lang="ru-RU" dirty="0"/>
              <a:t>Отёк области коленного сустава</a:t>
            </a:r>
          </a:p>
          <a:p>
            <a:pPr lvl="0"/>
            <a:r>
              <a:rPr lang="ru-RU" dirty="0"/>
              <a:t>Гемартроз</a:t>
            </a:r>
          </a:p>
          <a:p>
            <a:pPr lvl="0"/>
            <a:r>
              <a:rPr lang="ru-RU" dirty="0"/>
              <a:t>Нарушение функции поврежденной конечности (тест </a:t>
            </a:r>
            <a:r>
              <a:rPr lang="ru-RU" dirty="0" err="1"/>
              <a:t>Дрейера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Деформация </a:t>
            </a:r>
            <a:r>
              <a:rPr lang="ru-RU" dirty="0" smtClean="0"/>
              <a:t>в </a:t>
            </a:r>
            <a:r>
              <a:rPr lang="ru-RU" dirty="0"/>
              <a:t>области надколенника</a:t>
            </a:r>
          </a:p>
        </p:txBody>
      </p:sp>
    </p:spTree>
    <p:extLst>
      <p:ext uri="{BB962C8B-B14F-4D97-AF65-F5344CB8AC3E}">
        <p14:creationId xmlns:p14="http://schemas.microsoft.com/office/powerpoint/2010/main" val="31861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 Полуянов\Desktop\Broken-Knee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57200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А – продольные переломы</a:t>
            </a:r>
          </a:p>
          <a:p>
            <a:pPr lvl="0"/>
            <a:r>
              <a:rPr lang="ru-RU" dirty="0"/>
              <a:t>А1 – продольный перелом без смещения</a:t>
            </a:r>
          </a:p>
          <a:p>
            <a:pPr lvl="0"/>
            <a:r>
              <a:rPr lang="ru-RU" dirty="0"/>
              <a:t>А2 – продольный перелом со смещением</a:t>
            </a:r>
          </a:p>
          <a:p>
            <a:pPr lvl="0"/>
            <a:r>
              <a:rPr lang="ru-RU" dirty="0"/>
              <a:t>А3 – продольный перелом с дополнительным фрагментом</a:t>
            </a:r>
          </a:p>
          <a:p>
            <a:pPr marL="0" indent="0">
              <a:buNone/>
            </a:pPr>
            <a:r>
              <a:rPr lang="ru-RU" b="1" dirty="0"/>
              <a:t>В – поперечные переломы</a:t>
            </a:r>
          </a:p>
          <a:p>
            <a:pPr lvl="0"/>
            <a:r>
              <a:rPr lang="ru-RU" dirty="0"/>
              <a:t>В1 – внесуставной отрыв полюса (верхний полюс &lt;5мм, нижний полюс &gt;15мм)</a:t>
            </a:r>
          </a:p>
          <a:p>
            <a:pPr lvl="0"/>
            <a:r>
              <a:rPr lang="ru-RU" dirty="0"/>
              <a:t>В2 – простой поперечный перелом</a:t>
            </a:r>
          </a:p>
          <a:p>
            <a:pPr lvl="0"/>
            <a:r>
              <a:rPr lang="ru-RU" dirty="0"/>
              <a:t>В3 – поперечный перелом с дополнительным фрагментом/двойной поперечный перелом</a:t>
            </a:r>
          </a:p>
          <a:p>
            <a:pPr marL="0" indent="0">
              <a:buNone/>
            </a:pPr>
            <a:r>
              <a:rPr lang="ru-RU" b="1" dirty="0"/>
              <a:t>С – </a:t>
            </a:r>
            <a:r>
              <a:rPr lang="ru-RU" b="1" dirty="0" err="1"/>
              <a:t>оскольчатый</a:t>
            </a:r>
            <a:r>
              <a:rPr lang="ru-RU" b="1" dirty="0"/>
              <a:t> перелом</a:t>
            </a:r>
          </a:p>
          <a:p>
            <a:pPr lvl="0"/>
            <a:r>
              <a:rPr lang="ru-RU" dirty="0"/>
              <a:t>С1 – без смещения отломков</a:t>
            </a:r>
          </a:p>
          <a:p>
            <a:pPr lvl="0"/>
            <a:r>
              <a:rPr lang="ru-RU" dirty="0"/>
              <a:t>С2 – со смещением отломков (&lt;2мм)</a:t>
            </a:r>
          </a:p>
          <a:p>
            <a:pPr lvl="0"/>
            <a:r>
              <a:rPr lang="ru-RU" dirty="0"/>
              <a:t>С3 – комбинированный перелом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ximus\Desktop\коленный сустав\11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488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Дрейера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Предназначен для диагностики отрыва сухожилия четырёхглавой мышцы от верхнего полюса надколенника</a:t>
            </a:r>
          </a:p>
          <a:p>
            <a:r>
              <a:rPr lang="ru-RU" dirty="0"/>
              <a:t>Методика. Пациент лежит на спине, его просят поднять выпрямленную ногу. Если пациент не может этого выполнить, врач фиксирует сухожилие четырёхглавой мышцы </a:t>
            </a:r>
            <a:r>
              <a:rPr lang="ru-RU" dirty="0" err="1"/>
              <a:t>проксимальнее</a:t>
            </a:r>
            <a:r>
              <a:rPr lang="ru-RU" dirty="0"/>
              <a:t> надколенника и снова просит поднять ногу.</a:t>
            </a:r>
          </a:p>
          <a:p>
            <a:r>
              <a:rPr lang="ru-RU" dirty="0"/>
              <a:t>Оценка. Когда фиксированное сухожилие позволяет пациенту поднять ногу, это подтверждает разрыв сухожилия четырёхглавой мышцы или застарелый перелом надколенника.</a:t>
            </a:r>
          </a:p>
        </p:txBody>
      </p:sp>
    </p:spTree>
    <p:extLst>
      <p:ext uri="{BB962C8B-B14F-4D97-AF65-F5344CB8AC3E}">
        <p14:creationId xmlns:p14="http://schemas.microsoft.com/office/powerpoint/2010/main" val="4043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Дрейера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Предназначен для диагностики отрыва сухожилия четырёхглавой мышцы от верхнего полюса надколенника</a:t>
            </a:r>
          </a:p>
          <a:p>
            <a:r>
              <a:rPr lang="ru-RU" dirty="0"/>
              <a:t>Методика. Пациент лежит на спине, его просят поднять выпрямленную ногу. Если пациент не может этого выполнить, врач фиксирует сухожилие четырёхглавой мышцы </a:t>
            </a:r>
            <a:r>
              <a:rPr lang="ru-RU" dirty="0" err="1"/>
              <a:t>проксимальнее</a:t>
            </a:r>
            <a:r>
              <a:rPr lang="ru-RU" dirty="0"/>
              <a:t> надколенника и снова просит поднять ногу.</a:t>
            </a:r>
          </a:p>
          <a:p>
            <a:r>
              <a:rPr lang="ru-RU" dirty="0"/>
              <a:t>Оценка. Когда фиксированное сухожилие позволяет пациенту поднять ногу, это подтверждает разрыв сухожилия четырёхглавой мышцы или застарелый перелом надколенника.</a:t>
            </a:r>
          </a:p>
        </p:txBody>
      </p:sp>
      <p:pic>
        <p:nvPicPr>
          <p:cNvPr id="4" name="Picture 2" descr="E:\травматология и ортопедия\презентации\перелом надколенника\Тест Дрейе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6168"/>
            <a:ext cx="7272808" cy="43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Травма коленного сустава</a:t>
            </a:r>
            <a:r>
              <a:rPr lang="ru-RU" dirty="0"/>
              <a:t> – повреждение мягких тканей и костных структур, образующих коленный сустав. Относится к категории часто встречающихся травм. Может значительно различаться по степени тяжести – от легких ушибов до внутрисуставных раздробленных и многооскольчатых переломов. Чаще возникает при падении или ударе по колену. Сопровождается отеком, болью и ограничением движений. Обычно наблюдается гемартроз.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4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/>
          </a:bodyPr>
          <a:lstStyle/>
          <a:p>
            <a:r>
              <a:rPr lang="ru-RU" dirty="0"/>
              <a:t>Обычно выполняются стандартные прямая и боковая </a:t>
            </a:r>
            <a:r>
              <a:rPr lang="ru-RU" dirty="0" smtClean="0"/>
              <a:t>проекции</a:t>
            </a:r>
            <a:r>
              <a:rPr lang="ru-RU" dirty="0"/>
              <a:t>.</a:t>
            </a:r>
          </a:p>
          <a:p>
            <a:r>
              <a:rPr lang="ru-RU" dirty="0"/>
              <a:t>Иногда для более точного диагноза могут потребоваться компьютерная и/или магнитно-резонансная томография, но, в подавляющем большинстве случаев, достаточно рентгенографии.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Перелом без смещения отломков</a:t>
            </a:r>
            <a:endParaRPr lang="ru-RU" dirty="0"/>
          </a:p>
        </p:txBody>
      </p:sp>
      <p:pic>
        <p:nvPicPr>
          <p:cNvPr id="6" name="Picture 2" descr="http://www.imageinterpretation.co.uk/images/knee/FRACTURE%20PATELLA,%20UNDISPLACED,%20LIPO%20-%20LATERAL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6526" r="8704" b="19081"/>
          <a:stretch>
            <a:fillRect/>
          </a:stretch>
        </p:blipFill>
        <p:spPr bwMode="auto">
          <a:xfrm>
            <a:off x="739465" y="2060575"/>
            <a:ext cx="3718798" cy="201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ндрей Полуянов\Desktop\б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66630" cy="37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Поперечный перелом</a:t>
            </a:r>
            <a:endParaRPr lang="ru-RU" dirty="0"/>
          </a:p>
        </p:txBody>
      </p:sp>
      <p:pic>
        <p:nvPicPr>
          <p:cNvPr id="5" name="fancy_img" descr="Fxpatel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2255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Андрей Полуянов\Desktop\попереч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89654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Продольный перелом</a:t>
            </a:r>
            <a:endParaRPr lang="ru-RU" dirty="0"/>
          </a:p>
        </p:txBody>
      </p:sp>
      <p:pic>
        <p:nvPicPr>
          <p:cNvPr id="6" name="Picture 2" descr="F:\knee pictures\Patella-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56139" cy="44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Тип А1 – консервативное</a:t>
            </a:r>
          </a:p>
          <a:p>
            <a:r>
              <a:rPr lang="ru-RU" dirty="0"/>
              <a:t>Тип А2 – А3 – </a:t>
            </a:r>
            <a:r>
              <a:rPr lang="ru-RU" dirty="0" err="1"/>
              <a:t>чрезкожная</a:t>
            </a:r>
            <a:r>
              <a:rPr lang="ru-RU" dirty="0"/>
              <a:t> фиксация</a:t>
            </a:r>
          </a:p>
          <a:p>
            <a:r>
              <a:rPr lang="ru-RU" dirty="0"/>
              <a:t>Тип В1 – С3 – открытый остеосинтез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Оперативное вмешательство проводится как правило при смещении отломков более чем 3 мм или при наличии ступенчатой деформации на суставной поверхности более 2 мм.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Срок </a:t>
            </a:r>
            <a:r>
              <a:rPr lang="ru-RU" dirty="0" err="1"/>
              <a:t>иммобиллизации</a:t>
            </a:r>
            <a:r>
              <a:rPr lang="ru-RU" dirty="0"/>
              <a:t> 4 – 6 недель. После чего конечность можно разрабатывать.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равматология и ортопедия\презентации\перелом надколенника\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" y="764704"/>
            <a:ext cx="84755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равматология и ортопедия\презентации\перелом надколенника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79"/>
            <a:ext cx="7272808" cy="55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848872" cy="16002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Повреждения менисков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1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400600"/>
          </a:xfrm>
        </p:spPr>
        <p:txBody>
          <a:bodyPr>
            <a:normAutofit/>
          </a:bodyPr>
          <a:lstStyle/>
          <a:p>
            <a:r>
              <a:rPr lang="ru-RU" dirty="0"/>
              <a:t>Повреждения менисков коленного сустава встречаются довольно часто при закрытых повреждениях колен­ного сустава и составляют 57-77%. </a:t>
            </a:r>
            <a:endParaRPr lang="ru-RU" dirty="0" smtClean="0"/>
          </a:p>
          <a:p>
            <a:r>
              <a:rPr lang="ru-RU" dirty="0" smtClean="0"/>
              <a:t>Внутренний </a:t>
            </a:r>
            <a:r>
              <a:rPr lang="ru-RU" dirty="0"/>
              <a:t>ме­ниск менее подвижен, чем наружный, вследствие более прочного сраще­ния с капсулой сустава и краем суставной поверхности большеберцовой кости, поэтому он повреждается значительно чаще </a:t>
            </a:r>
            <a:r>
              <a:rPr lang="ru-RU" dirty="0" smtClean="0"/>
              <a:t>наружного.</a:t>
            </a:r>
          </a:p>
          <a:p>
            <a:r>
              <a:rPr lang="ru-RU" dirty="0" smtClean="0"/>
              <a:t> </a:t>
            </a:r>
            <a:r>
              <a:rPr lang="ru-RU" dirty="0"/>
              <a:t>Наиболее частым меха­низмом травмы является ротация (поворот) туловища </a:t>
            </a:r>
            <a:r>
              <a:rPr lang="ru-RU" dirty="0" err="1"/>
              <a:t>кнутри</a:t>
            </a:r>
            <a:r>
              <a:rPr lang="ru-RU" dirty="0"/>
              <a:t> при фикси­рованной стопе и одновременном разгибании ноги в коленном суставе. При таком механизме травмы внутренний мениск попадает между сустав­ными поверхностями бедренной и большеберцовой кости, ущемляется и ра­здавливается или разрывается.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Функции менисков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439248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.Участвуют в питании и смазке хряща.</a:t>
            </a:r>
          </a:p>
          <a:p>
            <a:pPr marL="0" indent="0">
              <a:buNone/>
            </a:pPr>
            <a:r>
              <a:rPr lang="ru-RU" dirty="0" smtClean="0"/>
              <a:t>.Выполняют буферную функцию(смягчают удары и сотрясения).</a:t>
            </a:r>
          </a:p>
          <a:p>
            <a:pPr marL="0" indent="0">
              <a:buNone/>
            </a:pPr>
            <a:r>
              <a:rPr lang="ru-RU" dirty="0" smtClean="0"/>
              <a:t>.Увеличивают зону контакта.</a:t>
            </a:r>
          </a:p>
          <a:p>
            <a:pPr marL="0" indent="0">
              <a:buNone/>
            </a:pPr>
            <a:r>
              <a:rPr lang="ru-RU" dirty="0" smtClean="0"/>
              <a:t>.Выполняют стабилизирующую функцию.</a:t>
            </a:r>
          </a:p>
          <a:p>
            <a:pPr marL="0" indent="0">
              <a:buNone/>
            </a:pPr>
            <a:r>
              <a:rPr lang="ru-RU" dirty="0" smtClean="0"/>
              <a:t>.Контролируют механизм движения в суставе.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kolena-travma.ru/files/razriv_men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2655"/>
            <a:ext cx="2857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1-tub-by.yandex.net/i?id=0f3b83ef849a2735866d82b1a75c56a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7804"/>
            <a:ext cx="4082597" cy="25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67818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Анатомия</a:t>
            </a:r>
            <a:endParaRPr lang="ru-RU" dirty="0"/>
          </a:p>
        </p:txBody>
      </p:sp>
      <p:pic>
        <p:nvPicPr>
          <p:cNvPr id="1027" name="Picture 3" descr="https://im0-tub-by.yandex.net/i?id=01e40e5e4fa6dbe18ad6cb164f5c225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6886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остром периоде травмы возможен </a:t>
            </a:r>
            <a:r>
              <a:rPr lang="ru-RU" dirty="0" smtClean="0"/>
              <a:t>гемартроз (при </a:t>
            </a:r>
            <a:r>
              <a:rPr lang="ru-RU" dirty="0" err="1"/>
              <a:t>паракапсулярных</a:t>
            </a:r>
            <a:r>
              <a:rPr lang="ru-RU" dirty="0"/>
              <a:t> отрывах </a:t>
            </a:r>
            <a:r>
              <a:rPr lang="ru-RU" dirty="0" smtClean="0"/>
              <a:t>мениска), блокада </a:t>
            </a:r>
            <a:r>
              <a:rPr lang="ru-RU" dirty="0"/>
              <a:t>сустава</a:t>
            </a:r>
            <a:r>
              <a:rPr lang="ru-RU" dirty="0" smtClean="0"/>
              <a:t>, </a:t>
            </a:r>
            <a:r>
              <a:rPr lang="ru-RU" dirty="0"/>
              <a:t>снижение функ­ции поврежденной </a:t>
            </a:r>
            <a:r>
              <a:rPr lang="ru-RU" dirty="0" smtClean="0"/>
              <a:t>ноги.</a:t>
            </a:r>
          </a:p>
          <a:p>
            <a:r>
              <a:rPr lang="ru-RU" dirty="0" smtClean="0"/>
              <a:t>Симптом </a:t>
            </a:r>
            <a:r>
              <a:rPr lang="ru-RU" b="1" dirty="0" err="1"/>
              <a:t>Байкова</a:t>
            </a:r>
            <a:r>
              <a:rPr lang="ru-RU" dirty="0"/>
              <a:t> усиление боли при надавливании на поврежденный мениск и форсированном разгибании коленного сустава.</a:t>
            </a:r>
          </a:p>
          <a:p>
            <a:r>
              <a:rPr lang="ru-RU" dirty="0" smtClean="0"/>
              <a:t>Приведение </a:t>
            </a:r>
            <a:r>
              <a:rPr lang="ru-RU" dirty="0"/>
              <a:t>выпрямленной голени, пассивно лежащей на руке врача, вызывает усиление болей в области внутреннего мениска, а отведение усиливает боль при разрыве наружного мениска.</a:t>
            </a:r>
          </a:p>
          <a:p>
            <a:r>
              <a:rPr lang="ru-RU" dirty="0"/>
              <a:t>Симптом</a:t>
            </a:r>
            <a:r>
              <a:rPr lang="ru-RU" b="1" dirty="0"/>
              <a:t> "щелчка" </a:t>
            </a:r>
            <a:r>
              <a:rPr lang="ru-RU" b="1" dirty="0" err="1" smtClean="0"/>
              <a:t>Чаклина</a:t>
            </a:r>
            <a:r>
              <a:rPr lang="ru-RU" b="1" dirty="0" smtClean="0"/>
              <a:t>  </a:t>
            </a:r>
            <a:r>
              <a:rPr lang="ru-RU" dirty="0" smtClean="0"/>
              <a:t>при </a:t>
            </a:r>
            <a:r>
              <a:rPr lang="ru-RU" dirty="0"/>
              <a:t>движении в коленном суставе с на­ружной стороны голень как будто перекатывается через препятствие в области наружного мениска, при этом ощущается щелчок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Симптом </a:t>
            </a:r>
            <a:r>
              <a:rPr lang="ru-RU" b="1" dirty="0" err="1"/>
              <a:t>Штеймана-Бухарда</a:t>
            </a:r>
            <a:r>
              <a:rPr lang="ru-RU" dirty="0"/>
              <a:t>: появление болей при наружной или вну­тренней ротации голени, согнутой под углом 90°, в той точке, где при пальпации выявлялась локальная болезненность.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3180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r>
              <a:rPr lang="ru-RU" sz="3200" dirty="0"/>
              <a:t>Для уточнения диагноза применяются различные дополнительные методы диагностики, но только </a:t>
            </a:r>
            <a:r>
              <a:rPr lang="ru-RU" sz="3200" b="1" dirty="0"/>
              <a:t>МРТ и </a:t>
            </a:r>
            <a:r>
              <a:rPr lang="ru-RU" sz="3200" b="1" dirty="0" err="1"/>
              <a:t>артроскопия</a:t>
            </a:r>
            <a:r>
              <a:rPr lang="ru-RU" sz="3200" dirty="0"/>
              <a:t> могут дать точное подтверждение или исключение диагноза.  Однако, проведение рентгенографического исследования является обязательным для иск­лючения других внутрисуставных повреждений.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2393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ovar.ru/d/106374/d/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2565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toscop.ru/wp-content/uploads/2015/07/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1098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6085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острых случаях необходим покой, что достигается иммобилизацией конечности задней гипсовой шиной и постельным режимом.</a:t>
            </a:r>
          </a:p>
          <a:p>
            <a:r>
              <a:rPr lang="ru-RU" sz="1800" dirty="0" smtClean="0"/>
              <a:t>При блокаде коленного сустава, показана пункция сустава, удаление жидкости и введение 25-30 мл 1% раствора новокаина. После того, как наступила анестезия, вправляют ущемленную часть мениска: ногу сгибают в коленном суставе в положении ротации голени кнаружи и отведения. Затем проводят резкое разгибание голени с одновременной внутренней ротацией ее. При этом ущемившаяся часть мениска становится на свое место, явления блокады исчезают.</a:t>
            </a:r>
          </a:p>
          <a:p>
            <a:r>
              <a:rPr lang="ru-RU" sz="1800" dirty="0" smtClean="0"/>
              <a:t>Если 2-3 кратные попытки не дают результатов, необходима операция. </a:t>
            </a:r>
            <a:r>
              <a:rPr lang="ru-RU" sz="1800" dirty="0"/>
              <a:t>Хирургическое лечение показано, когда имеется повторная блокада сустава или ряд симптомов и специальные исследования подтвер­ждают разрыв мениска. Операция заключается в ре­визии коленного сустава и удалении поврежденного мениска. Трудоспособность восстанавливается через 1-1,5 месяца. В последние годы отдается предпочтение удалению только поврежденной части мениска с помощью </a:t>
            </a:r>
            <a:r>
              <a:rPr lang="ru-RU" sz="1800" dirty="0" err="1"/>
              <a:t>артроскопа</a:t>
            </a:r>
            <a:r>
              <a:rPr lang="ru-RU" sz="1800" dirty="0"/>
              <a:t>. Период восстановления трудоспособности при этом укорачивается в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31279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08912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Повреждения связок коленного сустава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63561348_d26b4c41d5f2743b2b68266a76e7e72d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1625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Повреждение боковых связок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568863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Наиболее часто при травме коленного сустава страдает внутренняя боковая связка. Она начинается от медиального </a:t>
            </a:r>
            <a:r>
              <a:rPr lang="ru-RU" sz="3200" dirty="0" err="1"/>
              <a:t>надмыщелка</a:t>
            </a:r>
            <a:r>
              <a:rPr lang="ru-RU" sz="3200" dirty="0"/>
              <a:t> бедра и прикрепляется к медиальной поверхности большеберцовой кости несколько ниже ее суставного края. Часть волокон этой связки вплетается в медиальный мениск. В 0˚ положении сус­тава связка напрягается, задерживая вращение голени, кроме того, она препятствует отклонению голени кнаружи.</a:t>
            </a:r>
          </a:p>
        </p:txBody>
      </p:sp>
      <p:pic>
        <p:nvPicPr>
          <p:cNvPr id="3074" name="Picture 2" descr="https://im2-tub-by.yandex.net/i?id=e6858ab172d247924d069f233a27b24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62" y="1772816"/>
            <a:ext cx="2986623" cy="41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Повреждения </a:t>
            </a:r>
            <a:r>
              <a:rPr lang="ru-RU" sz="3200" dirty="0"/>
              <a:t>внутренней связки </a:t>
            </a:r>
            <a:r>
              <a:rPr lang="ru-RU" sz="3200" dirty="0" smtClean="0"/>
              <a:t>характеризу­ется: </a:t>
            </a:r>
          </a:p>
          <a:p>
            <a:r>
              <a:rPr lang="ru-RU" sz="3200" dirty="0" smtClean="0"/>
              <a:t>остро </a:t>
            </a:r>
            <a:r>
              <a:rPr lang="ru-RU" sz="3200" dirty="0"/>
              <a:t>возникшими </a:t>
            </a:r>
            <a:r>
              <a:rPr lang="ru-RU" sz="3200" dirty="0" smtClean="0"/>
              <a:t>болями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значительным </a:t>
            </a:r>
            <a:r>
              <a:rPr lang="ru-RU" sz="3200" dirty="0"/>
              <a:t>ограничением подвижности </a:t>
            </a:r>
            <a:r>
              <a:rPr lang="ru-RU" sz="3200" dirty="0" smtClean="0"/>
              <a:t>сустава;</a:t>
            </a:r>
          </a:p>
          <a:p>
            <a:r>
              <a:rPr lang="ru-RU" sz="3200" dirty="0" smtClean="0"/>
              <a:t>припухлостью </a:t>
            </a:r>
            <a:r>
              <a:rPr lang="ru-RU" sz="3200" dirty="0"/>
              <a:t>на месте </a:t>
            </a:r>
            <a:r>
              <a:rPr lang="ru-RU" sz="3200" dirty="0" smtClean="0"/>
              <a:t>повреждения;</a:t>
            </a:r>
          </a:p>
          <a:p>
            <a:r>
              <a:rPr lang="ru-RU" sz="3200" dirty="0" smtClean="0"/>
              <a:t>гемартрозом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пальпация </a:t>
            </a:r>
            <a:r>
              <a:rPr lang="ru-RU" sz="3200" dirty="0"/>
              <a:t>медиальной связки резко </a:t>
            </a:r>
            <a:r>
              <a:rPr lang="ru-RU" sz="3200" dirty="0" smtClean="0"/>
              <a:t>болезненна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активное </a:t>
            </a:r>
            <a:r>
              <a:rPr lang="ru-RU" sz="3200" dirty="0"/>
              <a:t>растяжение медиальной связки вызывает усиление </a:t>
            </a:r>
            <a:r>
              <a:rPr lang="ru-RU" sz="3200" dirty="0" smtClean="0"/>
              <a:t>боли; </a:t>
            </a:r>
          </a:p>
          <a:p>
            <a:r>
              <a:rPr lang="ru-RU" sz="3200" dirty="0" smtClean="0"/>
              <a:t>при </a:t>
            </a:r>
            <a:r>
              <a:rPr lang="ru-RU" sz="3200" dirty="0"/>
              <a:t>полном разрыве внутренней связки появляется возможность наружного отклонения голени.</a:t>
            </a:r>
          </a:p>
        </p:txBody>
      </p:sp>
    </p:spTree>
    <p:extLst>
      <p:ext uri="{BB962C8B-B14F-4D97-AF65-F5344CB8AC3E}">
        <p14:creationId xmlns:p14="http://schemas.microsoft.com/office/powerpoint/2010/main" val="2188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На рентгенограмме в </a:t>
            </a:r>
            <a:r>
              <a:rPr lang="ru-RU" sz="2800" dirty="0" smtClean="0"/>
              <a:t>положении наружного отклонения голени</a:t>
            </a:r>
            <a:r>
              <a:rPr lang="ru-RU" sz="2800" dirty="0"/>
              <a:t> от­четливо видна клиновидная форма суставной щели. При выпрямлении но­ги рука хирурга ощущает удар медиальных мыщелков бедра и большеберцовой кости. При механизме травмы, влекущем разрыв внутренней боковой связ­ки, нередко происходит сдавление наружного мыщелка большеберцовой кости, и может возникнуть его </a:t>
            </a:r>
            <a:r>
              <a:rPr lang="ru-RU" sz="2800" dirty="0" smtClean="0"/>
              <a:t>вдавленный перелом</a:t>
            </a:r>
            <a:r>
              <a:rPr lang="ru-RU" sz="28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81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Синовиальные сумки коленного сустава Снаружи от капсулы коленного сустава залегает ряд синовиальных сумок, некоторые из них сообщаются с суставом. Спереди расположена </a:t>
            </a:r>
            <a:r>
              <a:rPr lang="ru-RU" dirty="0" err="1"/>
              <a:t>наднадколенниковая</a:t>
            </a:r>
            <a:r>
              <a:rPr lang="ru-RU" dirty="0"/>
              <a:t> сумка, 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suprapatellaris</a:t>
            </a:r>
            <a:r>
              <a:rPr lang="ru-RU" dirty="0"/>
              <a:t>, которая в 85% случаев сообщается с верхним передним заворотом коленного сустава. На передней поверхности надколенника встречаются сумки коленного сустава, число которых может доходить до трех: под кожей — 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subcutanea</a:t>
            </a:r>
            <a:r>
              <a:rPr lang="ru-RU" dirty="0"/>
              <a:t> </a:t>
            </a:r>
            <a:r>
              <a:rPr lang="ru-RU" dirty="0" err="1"/>
              <a:t>prepatellaris</a:t>
            </a:r>
            <a:r>
              <a:rPr lang="ru-RU" dirty="0"/>
              <a:t>; глубже под фасцией — 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prepatellaris</a:t>
            </a:r>
            <a:r>
              <a:rPr lang="ru-RU" dirty="0"/>
              <a:t> </a:t>
            </a:r>
            <a:r>
              <a:rPr lang="ru-RU" dirty="0" err="1"/>
              <a:t>subfascia-lis</a:t>
            </a:r>
            <a:r>
              <a:rPr lang="ru-RU" dirty="0"/>
              <a:t>; наконец, под апоневротическим растяжением m. </a:t>
            </a:r>
            <a:r>
              <a:rPr lang="ru-RU" dirty="0" err="1"/>
              <a:t>quadriceps</a:t>
            </a:r>
            <a:r>
              <a:rPr lang="ru-RU" dirty="0"/>
              <a:t> — 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subtendinea</a:t>
            </a:r>
            <a:r>
              <a:rPr lang="ru-RU" dirty="0"/>
              <a:t> </a:t>
            </a:r>
            <a:r>
              <a:rPr lang="ru-RU" dirty="0" err="1"/>
              <a:t>prepatellaris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46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 полном разрыве связки и наличии патологической боковой под­вижности показана иммобилизация конечности в гипсовой повязке на 6 недель. Применяется тренировка мышц бедра, физиотерапия. Если эффек­та не получено, сохраняется нестабильность коленного сустава, пока­зано оперативное восстановление связки.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15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P1010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689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14"/>
          <a:stretch>
            <a:fillRect/>
          </a:stretch>
        </p:blipFill>
        <p:spPr>
          <a:xfrm>
            <a:off x="539552" y="836712"/>
            <a:ext cx="7910512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Повреждение крестообразных связок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112568"/>
          </a:xfrm>
        </p:spPr>
        <p:txBody>
          <a:bodyPr>
            <a:normAutofit/>
          </a:bodyPr>
          <a:lstStyle/>
          <a:p>
            <a:r>
              <a:rPr lang="ru-RU" sz="2800" dirty="0"/>
              <a:t>При выпрямленной ноге кре­стообразные связки напрягаются вместе с боковыми, значительно спо­собствуют ротации голени. Передняя крестообразная связка ограничива­ет смещение проксимального </a:t>
            </a:r>
            <a:r>
              <a:rPr lang="ru-RU" sz="2800" dirty="0" err="1"/>
              <a:t>метаэпифиза</a:t>
            </a:r>
            <a:r>
              <a:rPr lang="ru-RU" sz="2800" dirty="0"/>
              <a:t> большеберцовой кости кпереди, а задняя предупре­ждает </a:t>
            </a:r>
            <a:r>
              <a:rPr lang="ru-RU" sz="2800" dirty="0" err="1"/>
              <a:t>переразгибание</a:t>
            </a:r>
            <a:r>
              <a:rPr lang="ru-RU" sz="2800" dirty="0"/>
              <a:t> в коленном суставе. Чаще повреждается перед­няя крестообразная связка. </a:t>
            </a:r>
            <a:endParaRPr lang="ru-RU" sz="2800" dirty="0" smtClean="0"/>
          </a:p>
          <a:p>
            <a:r>
              <a:rPr lang="ru-RU" sz="2800" dirty="0" smtClean="0"/>
              <a:t>Наиболее </a:t>
            </a:r>
            <a:r>
              <a:rPr lang="ru-RU" sz="2800" dirty="0"/>
              <a:t>характерный механизм травмы - резкая ротация бедра внутрь, отведение голени и </a:t>
            </a:r>
            <a:r>
              <a:rPr lang="ru-RU" sz="2800" dirty="0" err="1"/>
              <a:t>переразгибание</a:t>
            </a:r>
            <a:r>
              <a:rPr lang="ru-RU" sz="2800" dirty="0"/>
              <a:t> в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9108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Клиника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/>
          </a:bodyPr>
          <a:lstStyle/>
          <a:p>
            <a:r>
              <a:rPr lang="ru-RU" sz="2800" dirty="0"/>
              <a:t>гемартроз, </a:t>
            </a:r>
            <a:endParaRPr lang="ru-RU" sz="2800" dirty="0" smtClean="0"/>
          </a:p>
          <a:p>
            <a:r>
              <a:rPr lang="ru-RU" sz="2800" dirty="0" smtClean="0"/>
              <a:t>резкая </a:t>
            </a:r>
            <a:r>
              <a:rPr lang="ru-RU" sz="2800" dirty="0"/>
              <a:t>боль, </a:t>
            </a:r>
            <a:endParaRPr lang="ru-RU" sz="2800" dirty="0" smtClean="0"/>
          </a:p>
          <a:p>
            <a:r>
              <a:rPr lang="ru-RU" sz="2800" dirty="0" smtClean="0"/>
              <a:t>наруше­ние </a:t>
            </a:r>
            <a:r>
              <a:rPr lang="ru-RU" sz="2800" dirty="0"/>
              <a:t>опороспособности конечности. </a:t>
            </a:r>
            <a:endParaRPr lang="ru-RU" sz="2800" dirty="0" smtClean="0"/>
          </a:p>
          <a:p>
            <a:r>
              <a:rPr lang="ru-RU" sz="2800" dirty="0" smtClean="0"/>
              <a:t>После </a:t>
            </a:r>
            <a:r>
              <a:rPr lang="ru-RU" sz="2800" dirty="0"/>
              <a:t>регресса острых </a:t>
            </a:r>
            <a:r>
              <a:rPr lang="ru-RU" sz="2800" dirty="0" smtClean="0"/>
              <a:t>явлений </a:t>
            </a:r>
            <a:r>
              <a:rPr lang="ru-RU" sz="2800" dirty="0"/>
              <a:t> удается  выявить избыточную ротацию голени внутрь, неустойчивость коленного сустава при ходьбе и характерные для повреждения крестообразных связок сим­птомы "переднего выдвижного ящика" при повреждении передней крестообразной связи и симптом "заднего выдвижного ящика" при разрыве задней крестообразной связки</a:t>
            </a:r>
          </a:p>
        </p:txBody>
      </p:sp>
    </p:spTree>
    <p:extLst>
      <p:ext uri="{BB962C8B-B14F-4D97-AF65-F5344CB8AC3E}">
        <p14:creationId xmlns:p14="http://schemas.microsoft.com/office/powerpoint/2010/main" val="29606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При неполных разрывах крестообразных связок применяют циркулярную  гип­совую повязку до верхней трети бедра сроком на 5 недель. </a:t>
            </a:r>
            <a:endParaRPr lang="ru-RU" sz="2800" dirty="0" smtClean="0"/>
          </a:p>
          <a:p>
            <a:r>
              <a:rPr lang="ru-RU" sz="2800" dirty="0" smtClean="0"/>
              <a:t>Трудоспособность </a:t>
            </a:r>
            <a:r>
              <a:rPr lang="ru-RU" sz="2800" dirty="0"/>
              <a:t>восстанавливается через 6-8 недель.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полном разрыве связки пока­зана операция, которую лучше всего производить в первые 5 дней или через 2 месяца.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ранние сроки удобно применить первичный шов или </a:t>
            </a:r>
            <a:r>
              <a:rPr lang="ru-RU" sz="2800" dirty="0" err="1"/>
              <a:t>реинсерцию</a:t>
            </a:r>
            <a:r>
              <a:rPr lang="ru-RU" sz="2800" dirty="0"/>
              <a:t> связки. Для восстановления крестообразных связок в поздние сроки производят, чаще всего, её пластику.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77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by.yandex.net/i?id=03a749945da430228a6b380ecadb0ba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680520" cy="5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rwork.ru/img/translit-3958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work.ru/img/translit-3958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prwork.ru/img/translit-3958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prwork.ru/img/translit-3958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prwork.ru/img/translit-39584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мои документы\рисунки и рентген по темам\банк рентгенограмм\колен сустав\mri_acl_t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4" y="1268760"/>
            <a:ext cx="6526213" cy="47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8940" y="465138"/>
            <a:ext cx="8109523" cy="65960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Разрыв крестообразной связки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35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Болезнь </a:t>
            </a:r>
            <a:r>
              <a:rPr lang="ru-RU" b="1" dirty="0" err="1"/>
              <a:t>Маделунга</a:t>
            </a:r>
            <a:r>
              <a:rPr lang="ru-RU" b="1" dirty="0"/>
              <a:t>. </a:t>
            </a:r>
            <a:r>
              <a:rPr lang="ru-RU" b="1" dirty="0" err="1"/>
              <a:t>Эпифизарная</a:t>
            </a:r>
            <a:r>
              <a:rPr lang="ru-RU" b="1" dirty="0"/>
              <a:t> </a:t>
            </a:r>
            <a:r>
              <a:rPr lang="ru-RU" b="1" dirty="0" err="1"/>
              <a:t>хондродисплазия</a:t>
            </a:r>
            <a:r>
              <a:rPr lang="ru-RU" b="1" dirty="0"/>
              <a:t>. 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15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770440" cy="288032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Х</a:t>
            </a:r>
            <a:r>
              <a:rPr lang="ru-RU" sz="1800" dirty="0" smtClean="0">
                <a:latin typeface="+mn-lt"/>
              </a:rPr>
              <a:t>ронический </a:t>
            </a:r>
            <a:r>
              <a:rPr lang="ru-RU" sz="1800" dirty="0">
                <a:latin typeface="+mn-lt"/>
              </a:rPr>
              <a:t>подвывих кисти – впервые описана автором в 1878 г. как самопроизвольное смещение кисти по отношению к предплечью в ладонном направлении с одновременным смещением в локтевую или в лучевую сторону. Характеризуется укорочением лучевой кости и деформацией лучезапястного сустава вследствие дисплазии зоны роста дистального эпифиза. При этом закрытие зоны роста происходит с опережением по ладонной поверхности, что приводит к наклону суставной площадки дистального эпифиза в ладонную сторону и подвывиху полулунной кости. Головка локтевой кости смещается дистально от линии лучезапястного сустава и к тылу, при осмотре в профиль кисть с осью предплечья имеет </a:t>
            </a:r>
            <a:r>
              <a:rPr lang="ru-RU" sz="1800" dirty="0" err="1">
                <a:latin typeface="+mn-lt"/>
              </a:rPr>
              <a:t>штыкообразную</a:t>
            </a:r>
            <a:r>
              <a:rPr lang="ru-RU" sz="1800" dirty="0">
                <a:latin typeface="+mn-lt"/>
              </a:rPr>
              <a:t> деформацию.</a:t>
            </a:r>
          </a:p>
        </p:txBody>
      </p:sp>
      <p:pic>
        <p:nvPicPr>
          <p:cNvPr id="1026" name="Picture 2" descr="C:\Users\Андрей Полуянов\Desktop\1_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68673"/>
            <a:ext cx="3879825" cy="34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 места нижнего прикрепления </a:t>
            </a:r>
            <a:r>
              <a:rPr lang="ru-RU" dirty="0" err="1"/>
              <a:t>lig</a:t>
            </a:r>
            <a:r>
              <a:rPr lang="ru-RU" dirty="0"/>
              <a:t>. </a:t>
            </a:r>
            <a:r>
              <a:rPr lang="ru-RU" dirty="0" err="1"/>
              <a:t>patellae</a:t>
            </a:r>
            <a:r>
              <a:rPr lang="ru-RU" dirty="0"/>
              <a:t>, между этой связкой и большеберцовой костью, заложена постоянная, не сообщающаяся с суставом синовиальная сумка коленного сустава, 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infrapatellaris</a:t>
            </a:r>
            <a:r>
              <a:rPr lang="ru-RU" dirty="0"/>
              <a:t> </a:t>
            </a:r>
            <a:r>
              <a:rPr lang="ru-RU" dirty="0" err="1"/>
              <a:t>profunda</a:t>
            </a:r>
            <a:r>
              <a:rPr lang="ru-RU" dirty="0"/>
              <a:t>. Сзади снаружи имеется подколенное углубление, </a:t>
            </a:r>
            <a:r>
              <a:rPr lang="ru-RU" dirty="0" err="1"/>
              <a:t>recessus</a:t>
            </a:r>
            <a:r>
              <a:rPr lang="ru-RU" dirty="0"/>
              <a:t> </a:t>
            </a:r>
            <a:r>
              <a:rPr lang="ru-RU" dirty="0" err="1"/>
              <a:t>subpopliteus</a:t>
            </a:r>
            <a:r>
              <a:rPr lang="ru-RU" dirty="0"/>
              <a:t>, — синовиальная сумка коленного сустава, отделяющая m. </a:t>
            </a:r>
            <a:r>
              <a:rPr lang="ru-RU" dirty="0" err="1"/>
              <a:t>popliteus</a:t>
            </a:r>
            <a:r>
              <a:rPr lang="ru-RU" dirty="0"/>
              <a:t> от капсулы коленного сустава. </a:t>
            </a:r>
            <a:r>
              <a:rPr lang="ru-RU" dirty="0" smtClean="0"/>
              <a:t>Она постоянно </a:t>
            </a:r>
            <a:r>
              <a:rPr lang="ru-RU" dirty="0"/>
              <a:t>сообщается с полостью коленного сустава и примерно в 20% случаев — с полостью </a:t>
            </a:r>
            <a:r>
              <a:rPr lang="ru-RU" dirty="0" err="1"/>
              <a:t>межберцового</a:t>
            </a:r>
            <a:r>
              <a:rPr lang="ru-RU" dirty="0"/>
              <a:t> сустава, соединяя их. Сзади и изнутри расположены две сумки коленного сустава, отделяющие капсулу сустава от медиальной головки икроножной мышцы (</a:t>
            </a:r>
            <a:r>
              <a:rPr lang="ru-RU" dirty="0" err="1"/>
              <a:t>bursa</a:t>
            </a:r>
            <a:r>
              <a:rPr lang="ru-RU" dirty="0"/>
              <a:t> </a:t>
            </a:r>
            <a:r>
              <a:rPr lang="ru-RU" dirty="0" err="1"/>
              <a:t>subtendinea</a:t>
            </a:r>
            <a:r>
              <a:rPr lang="ru-RU" dirty="0"/>
              <a:t> m. </a:t>
            </a:r>
            <a:r>
              <a:rPr lang="ru-RU" dirty="0" err="1"/>
              <a:t>gastrocnemii</a:t>
            </a:r>
            <a:r>
              <a:rPr lang="ru-RU" dirty="0"/>
              <a:t> </a:t>
            </a:r>
            <a:r>
              <a:rPr lang="ru-RU" dirty="0" err="1"/>
              <a:t>medialis</a:t>
            </a:r>
            <a:r>
              <a:rPr lang="ru-RU" dirty="0"/>
              <a:t>) и от сухожилия полуперепончатой мышцы (</a:t>
            </a:r>
            <a:r>
              <a:rPr lang="ru-RU" dirty="0" err="1"/>
              <a:t>bursa</a:t>
            </a:r>
            <a:r>
              <a:rPr lang="ru-RU" dirty="0"/>
              <a:t> m. </a:t>
            </a:r>
            <a:r>
              <a:rPr lang="ru-RU" dirty="0" err="1"/>
              <a:t>semimembranosi</a:t>
            </a:r>
            <a:r>
              <a:rPr lang="ru-RU" dirty="0"/>
              <a:t>, или сумка Броди коленного сустава [</a:t>
            </a:r>
            <a:r>
              <a:rPr lang="ru-RU" dirty="0" err="1"/>
              <a:t>Brodie</a:t>
            </a:r>
            <a:r>
              <a:rPr lang="ru-RU" dirty="0"/>
              <a:t>]). Обе они сообщаются с полостью коленного сустава в 50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6864" cy="561662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+mn-lt"/>
              </a:rPr>
              <a:t>К</a:t>
            </a:r>
            <a:r>
              <a:rPr lang="ru-RU" sz="2200" b="1" dirty="0" smtClean="0">
                <a:latin typeface="+mn-lt"/>
              </a:rPr>
              <a:t>линическая картина</a:t>
            </a:r>
            <a:br>
              <a:rPr lang="ru-RU" sz="2200" b="1" dirty="0" smtClean="0">
                <a:latin typeface="+mn-lt"/>
              </a:rPr>
            </a:br>
            <a:r>
              <a:rPr lang="ru-RU" sz="2200" dirty="0">
                <a:latin typeface="+mn-lt"/>
              </a:rPr>
              <a:t>Чаще оно возникает в период полового созревания. В большинстве случаев заболевание бывает двусторонним.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Постепенно развивается деформация в области лучезапястного сустава. Появлению деформации могут предшествовать боли в лучезапястном суставе при физических нагрузках, которые прогрессируют по мере се увеличения. Постепенно лучезапястный сустав и кисть приобретают отчетливую </a:t>
            </a:r>
            <a:r>
              <a:rPr lang="ru-RU" sz="2200" dirty="0" err="1">
                <a:latin typeface="+mn-lt"/>
              </a:rPr>
              <a:t>штыкообразную</a:t>
            </a:r>
            <a:r>
              <a:rPr lang="ru-RU" sz="2200" dirty="0">
                <a:latin typeface="+mn-lt"/>
              </a:rPr>
              <a:t> форму или форму вилки.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При осмотре больного обращает на себя внимание резкое выпячивание головки локтевой кости в тыльную сторону, дистальный же конец лучевой кости искривлен в ладонную сторону. Кисть отклонена также в ладонную сторону, причем степень этого отклонения бывает настолько значительной, что может создаться впечатление ладонного вывиха кисти. </a:t>
            </a:r>
            <a:br>
              <a:rPr lang="ru-RU" sz="2200" dirty="0">
                <a:latin typeface="+mn-lt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214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 Полуянов\Desktop\2_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67794"/>
            <a:ext cx="3619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 Полуянов\Desktop\4_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2454846"/>
            <a:ext cx="5334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01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781800" cy="4824536"/>
          </a:xfrm>
        </p:spPr>
        <p:txBody>
          <a:bodyPr>
            <a:noAutofit/>
          </a:bodyPr>
          <a:lstStyle/>
          <a:p>
            <a:r>
              <a:rPr lang="ru-RU" sz="2000" dirty="0"/>
              <a:t> </a:t>
            </a:r>
            <a:r>
              <a:rPr lang="ru-RU" sz="2000" dirty="0" smtClean="0">
                <a:latin typeface="+mn-lt"/>
              </a:rPr>
              <a:t>Оперативное лечение распространенная </a:t>
            </a:r>
            <a:r>
              <a:rPr lang="ru-RU" sz="2000" dirty="0">
                <a:latin typeface="+mn-lt"/>
              </a:rPr>
              <a:t>предусматривает резекцию головки локтевой кости с одновременной корригирующей остеотомией лучевой кости. Н. </a:t>
            </a:r>
            <a:r>
              <a:rPr lang="ru-RU" sz="2000" dirty="0" err="1">
                <a:latin typeface="+mn-lt"/>
              </a:rPr>
              <a:t>Watson</a:t>
            </a:r>
            <a:r>
              <a:rPr lang="ru-RU" sz="2000" dirty="0">
                <a:latin typeface="+mn-lt"/>
              </a:rPr>
              <a:t> и Е. </a:t>
            </a:r>
            <a:r>
              <a:rPr lang="ru-RU" sz="2000" dirty="0" err="1">
                <a:latin typeface="+mn-lt"/>
              </a:rPr>
              <a:t>Pitts</a:t>
            </a:r>
            <a:r>
              <a:rPr lang="ru-RU" sz="2000" dirty="0">
                <a:latin typeface="+mn-lt"/>
              </a:rPr>
              <a:t> производят резекцию головки локтевой кости и одновременно клиновидную корригирующую остеотомию лучевой кости на вершине деформации. Однако указанное оперативное вмешательство ведет к укорочению всего предплечья, снижает мышечную силу кисти вследствие сближения точек прикрепления мышц предплечья. В последние годы применяется более простой и более физиологичный метод лечения данного состояния с использованием дистракционного остеосинтеза, направленный на удлинение лучевой и устранение вывиха головки локтевой кости с одновременным устранением подвывиха полулунной кости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347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 Полуянов\Desktop\38360_html_m7b211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4406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 Полуянов\Desktop\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6" y="3058478"/>
            <a:ext cx="5896694" cy="37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 Полуянов\Desktop\jpg00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2659223"/>
            <a:ext cx="3312368" cy="41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6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 Полуянов\Desktop\303-02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8953500" cy="4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cs typeface="Aharoni" pitchFamily="2" charset="-79"/>
              </a:rPr>
              <a:t>Повреждение собственной связки надколенника</a:t>
            </a:r>
            <a:br>
              <a:rPr lang="ru-RU" b="1" dirty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3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15208"/>
          </a:xfrm>
        </p:spPr>
        <p:txBody>
          <a:bodyPr/>
          <a:lstStyle/>
          <a:p>
            <a:r>
              <a:rPr lang="ru-RU" dirty="0"/>
              <a:t>Связка надколенника является продолжением сухожильной части четырехглавой мышцы бедра, прикрепляется к бугристости большеберцовой кости. Она отвечает за стабильность костей колена, за его вращения, сгибания, разгибания и поднятия ноги. </a:t>
            </a:r>
          </a:p>
        </p:txBody>
      </p:sp>
      <p:pic>
        <p:nvPicPr>
          <p:cNvPr id="1026" name="Picture 2" descr="C:\Users\Андрей Полуянов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619268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/>
              <a:t>Симптомы при полном разрыве собственных связок надколенника:</a:t>
            </a:r>
          </a:p>
          <a:p>
            <a:pPr fontAlgn="base"/>
            <a:r>
              <a:rPr lang="ru-RU" dirty="0"/>
              <a:t>Сильнейшая боль на протяжении всей конечности.</a:t>
            </a:r>
          </a:p>
          <a:p>
            <a:pPr fontAlgn="base"/>
            <a:r>
              <a:rPr lang="ru-RU" dirty="0"/>
              <a:t>Не обычная форма бедра. Мышцы передней поверхности бедра подтянуты вверх, что создаёт форму шара или овала.</a:t>
            </a:r>
          </a:p>
          <a:p>
            <a:pPr fontAlgn="base"/>
            <a:r>
              <a:rPr lang="ru-RU" dirty="0"/>
              <a:t>Яркая гематома в месте отрыва связки.</a:t>
            </a:r>
          </a:p>
          <a:p>
            <a:pPr fontAlgn="base"/>
            <a:r>
              <a:rPr lang="ru-RU" dirty="0"/>
              <a:t>Очень свободное движение надколенника, которое в норме обычно не встречается.</a:t>
            </a:r>
          </a:p>
          <a:p>
            <a:pPr fontAlgn="base"/>
            <a:r>
              <a:rPr lang="ru-RU" dirty="0"/>
              <a:t>Нарастающий отёк коленного сустава. Прям «на глазах» сустав вырастает в размерах.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583</TotalTime>
  <Words>1447</Words>
  <Application>Microsoft Office PowerPoint</Application>
  <PresentationFormat>Экран (4:3)</PresentationFormat>
  <Paragraphs>122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NewsPrint</vt:lpstr>
      <vt:lpstr>ФГБОУ ВО Красноярский государственный медицинский университет им. проф. В.Ф.Войно-Ясенецкого Минздрава России. </vt:lpstr>
      <vt:lpstr>Презентация PowerPoint</vt:lpstr>
      <vt:lpstr>Анатомия</vt:lpstr>
      <vt:lpstr>Презентация PowerPoint</vt:lpstr>
      <vt:lpstr>Презентация PowerPoint</vt:lpstr>
      <vt:lpstr>Презентация PowerPoint</vt:lpstr>
      <vt:lpstr>Повреждение собственной связки надколенника </vt:lpstr>
      <vt:lpstr>Презентация PowerPoint</vt:lpstr>
      <vt:lpstr>Презентация PowerPoint</vt:lpstr>
      <vt:lpstr>Презентация PowerPoint</vt:lpstr>
      <vt:lpstr>Переломы надколенника</vt:lpstr>
      <vt:lpstr>Презентация PowerPoint</vt:lpstr>
      <vt:lpstr>Этиология</vt:lpstr>
      <vt:lpstr>Клиника</vt:lpstr>
      <vt:lpstr>Презентация PowerPoint</vt:lpstr>
      <vt:lpstr>Классификация</vt:lpstr>
      <vt:lpstr>Презентация PowerPoint</vt:lpstr>
      <vt:lpstr>Тест Дрейера</vt:lpstr>
      <vt:lpstr>Тест Дрейера</vt:lpstr>
      <vt:lpstr>Диагностика</vt:lpstr>
      <vt:lpstr>Перелом без смещения отломков</vt:lpstr>
      <vt:lpstr>Поперечный перелом</vt:lpstr>
      <vt:lpstr>Продольный перелом</vt:lpstr>
      <vt:lpstr>Лечение</vt:lpstr>
      <vt:lpstr>Презентация PowerPoint</vt:lpstr>
      <vt:lpstr>Презентация PowerPoint</vt:lpstr>
      <vt:lpstr>Повреждения менисков</vt:lpstr>
      <vt:lpstr>Презентация PowerPoint</vt:lpstr>
      <vt:lpstr>Функции менисков</vt:lpstr>
      <vt:lpstr>Клиника</vt:lpstr>
      <vt:lpstr>Диагностика</vt:lpstr>
      <vt:lpstr>Презентация PowerPoint</vt:lpstr>
      <vt:lpstr>Презентация PowerPoint</vt:lpstr>
      <vt:lpstr>Лечение</vt:lpstr>
      <vt:lpstr>Повреждения связок коленного сустава</vt:lpstr>
      <vt:lpstr>Презентация PowerPoint</vt:lpstr>
      <vt:lpstr>Повреждение боковых связок</vt:lpstr>
      <vt:lpstr>Клиническая картина</vt:lpstr>
      <vt:lpstr>Диагностика</vt:lpstr>
      <vt:lpstr>Лечение</vt:lpstr>
      <vt:lpstr>Презентация PowerPoint</vt:lpstr>
      <vt:lpstr>Презентация PowerPoint</vt:lpstr>
      <vt:lpstr>Повреждение крестообразных связок</vt:lpstr>
      <vt:lpstr>Клиника</vt:lpstr>
      <vt:lpstr>Лечение</vt:lpstr>
      <vt:lpstr>Презентация PowerPoint</vt:lpstr>
      <vt:lpstr>Разрыв крестообразной связки</vt:lpstr>
      <vt:lpstr>Болезнь Маделунга. Эпифизарная хондродисплазия.  </vt:lpstr>
      <vt:lpstr>Хронический подвывих кисти – впервые описана автором в 1878 г. как самопроизвольное смещение кисти по отношению к предплечью в ладонном направлении с одновременным смещением в локтевую или в лучевую сторону. Характеризуется укорочением лучевой кости и деформацией лучезапястного сустава вследствие дисплазии зоны роста дистального эпифиза. При этом закрытие зоны роста происходит с опережением по ладонной поверхности, что приводит к наклону суставной площадки дистального эпифиза в ладонную сторону и подвывиху полулунной кости. Головка локтевой кости смещается дистально от линии лучезапястного сустава и к тылу, при осмотре в профиль кисть с осью предплечья имеет штыкообразную деформацию.</vt:lpstr>
      <vt:lpstr>Клиническая картина Чаще оно возникает в период полового созревания. В большинстве случаев заболевание бывает двусторонним. Постепенно развивается деформация в области лучезапястного сустава. Появлению деформации могут предшествовать боли в лучезапястном суставе при физических нагрузках, которые прогрессируют по мере се увеличения. Постепенно лучезапястный сустав и кисть приобретают отчетливую штыкообразную форму или форму вилки. При осмотре больного обращает на себя внимание резкое выпячивание головки локтевой кости в тыльную сторону, дистальный же конец лучевой кости искривлен в ладонную сторону. Кисть отклонена также в ладонную сторону, причем степень этого отклонения бывает настолько значительной, что может создаться впечатление ладонного вывиха кисти.   </vt:lpstr>
      <vt:lpstr>Презентация PowerPoint</vt:lpstr>
      <vt:lpstr> Оперативное лечение распространенная предусматривает резекцию головки локтевой кости с одновременной корригирующей остеотомией лучевой кости. Н. Watson и Е. Pitts производят резекцию головки локтевой кости и одновременно клиновидную корригирующую остеотомию лучевой кости на вершине деформации. Однако указанное оперативное вмешательство ведет к укорочению всего предплечья, снижает мышечную силу кисти вследствие сближения точек прикрепления мышц предплечья. В последние годы применяется более простой и более физиологичный метод лечения данного состояния с использованием дистракционного остеосинтеза, направленный на удлинение лучевой и устранение вывиха головки локтевой кости с одновременным устранением подвывиха полулунной кости.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коленного сустава</dc:title>
  <dc:creator>Aximus</dc:creator>
  <cp:lastModifiedBy>Андрей Полуянов</cp:lastModifiedBy>
  <cp:revision>31</cp:revision>
  <dcterms:created xsi:type="dcterms:W3CDTF">2017-03-05T12:18:41Z</dcterms:created>
  <dcterms:modified xsi:type="dcterms:W3CDTF">2019-04-16T08:24:07Z</dcterms:modified>
</cp:coreProperties>
</file>