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4" r:id="rId3"/>
    <p:sldId id="265" r:id="rId4"/>
    <p:sldId id="266" r:id="rId5"/>
    <p:sldId id="267" r:id="rId6"/>
    <p:sldId id="269" r:id="rId7"/>
    <p:sldId id="270" r:id="rId8"/>
    <p:sldId id="268" r:id="rId9"/>
    <p:sldId id="271" r:id="rId10"/>
    <p:sldId id="273" r:id="rId11"/>
    <p:sldId id="274" r:id="rId12"/>
    <p:sldId id="275" r:id="rId13"/>
    <p:sldId id="272" r:id="rId14"/>
    <p:sldId id="260" r:id="rId15"/>
    <p:sldId id="26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49" d="100"/>
          <a:sy n="49" d="100"/>
        </p:scale>
        <p:origin x="76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68BA0-C742-4309-B453-11D93C948814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8BEED-2E9E-42B1-A958-3B64C1529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25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E8E30F-29C0-4372-8971-A844D1C4F83E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8662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hangingPunct="1">
              <a:lnSpc>
                <a:spcPct val="95000"/>
              </a:lnSpc>
              <a:buClrTx/>
              <a:buFontTx/>
              <a:buNone/>
            </a:pPr>
            <a:fld id="{98C622A6-796A-4C23-9478-E897D7A49262}" type="slidenum">
              <a:rPr lang="ru-RU" altLang="ru-RU" sz="1400">
                <a:latin typeface="Times New Roman" panose="02020603050405020304" pitchFamily="18" charset="0"/>
              </a:rPr>
              <a:pPr algn="r" hangingPunct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 sz="1400">
              <a:latin typeface="Times New Roman" panose="02020603050405020304" pitchFamily="18" charset="0"/>
            </a:endParaRP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278313" y="10156825"/>
            <a:ext cx="3270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hangingPunct="1">
              <a:lnSpc>
                <a:spcPct val="95000"/>
              </a:lnSpc>
              <a:buClrTx/>
              <a:buFontTx/>
              <a:buNone/>
            </a:pPr>
            <a:fld id="{C0B621B1-8399-40B6-8E61-7BB155FBB93D}" type="slidenum">
              <a:rPr lang="ru-RU" altLang="ru-RU" sz="1400">
                <a:latin typeface="Times New Roman" panose="02020603050405020304" pitchFamily="18" charset="0"/>
              </a:rPr>
              <a:pPr algn="r" hangingPunct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ru-RU" altLang="ru-RU" sz="1400">
              <a:latin typeface="Times New Roman" panose="02020603050405020304" pitchFamily="18" charset="0"/>
            </a:endParaRPr>
          </a:p>
        </p:txBody>
      </p:sp>
      <p:sp>
        <p:nvSpPr>
          <p:cNvPr id="4198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5806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671F3E-E186-4FE5-9D45-5C4836BCC10D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4893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522213-71DD-4BDC-B279-63C0BAF911B2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48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615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CD2-730C-44B9-8F24-F301BAE9F12A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FBFD-50AC-4EE8-B08D-A4CBEAF00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50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CD2-730C-44B9-8F24-F301BAE9F12A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FBFD-50AC-4EE8-B08D-A4CBEAF00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00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CD2-730C-44B9-8F24-F301BAE9F12A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FBFD-50AC-4EE8-B08D-A4CBEAF00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120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67040" cy="114204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608641" y="6247376"/>
            <a:ext cx="2835839" cy="469489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4170240" y="6247376"/>
            <a:ext cx="3861121" cy="469489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8741761" y="6247376"/>
            <a:ext cx="2835839" cy="469489"/>
          </a:xfrm>
        </p:spPr>
        <p:txBody>
          <a:bodyPr/>
          <a:lstStyle>
            <a:lvl1pPr>
              <a:defRPr/>
            </a:lvl1pPr>
          </a:lstStyle>
          <a:p>
            <a:fld id="{384DA8EA-4F3D-42AA-B924-B4014BA924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653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CD2-730C-44B9-8F24-F301BAE9F12A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FBFD-50AC-4EE8-B08D-A4CBEAF00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65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CD2-730C-44B9-8F24-F301BAE9F12A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FBFD-50AC-4EE8-B08D-A4CBEAF00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20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CD2-730C-44B9-8F24-F301BAE9F12A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FBFD-50AC-4EE8-B08D-A4CBEAF00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78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CD2-730C-44B9-8F24-F301BAE9F12A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FBFD-50AC-4EE8-B08D-A4CBEAF00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177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CD2-730C-44B9-8F24-F301BAE9F12A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FBFD-50AC-4EE8-B08D-A4CBEAF00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18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CD2-730C-44B9-8F24-F301BAE9F12A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FBFD-50AC-4EE8-B08D-A4CBEAF00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79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CD2-730C-44B9-8F24-F301BAE9F12A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FBFD-50AC-4EE8-B08D-A4CBEAF00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79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CD2-730C-44B9-8F24-F301BAE9F12A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FBFD-50AC-4EE8-B08D-A4CBEAF00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94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78CD2-730C-44B9-8F24-F301BAE9F12A}" type="datetimeFigureOut">
              <a:rPr lang="ru-RU" smtClean="0"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FBFD-50AC-4EE8-B08D-A4CBEAF00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95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17942" y="1932684"/>
            <a:ext cx="8751798" cy="1333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633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767811" y="3525491"/>
            <a:ext cx="5806690" cy="158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633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 rot="180000">
            <a:off x="8208703" y="3454924"/>
            <a:ext cx="2112702" cy="83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1633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701110" y="4221804"/>
            <a:ext cx="7838743" cy="176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/>
          <a:lstStyle>
            <a:lvl1pPr marL="342900" indent="-2936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359" dirty="0">
                <a:latin typeface="Calibri" panose="020F0502020204030204" pitchFamily="34" charset="0"/>
              </a:rPr>
              <a:t>Лекция </a:t>
            </a:r>
          </a:p>
          <a:p>
            <a:pPr algn="r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359" dirty="0">
                <a:latin typeface="Calibri" panose="020F0502020204030204" pitchFamily="34" charset="0"/>
              </a:rPr>
              <a:t> </a:t>
            </a:r>
            <a:r>
              <a:rPr lang="ru-RU" altLang="ru-RU" sz="2359" dirty="0">
                <a:latin typeface="Calibri" panose="020F0502020204030204" pitchFamily="34" charset="0"/>
                <a:cs typeface="Times New Roman" panose="02020603050405020304" pitchFamily="18" charset="0"/>
              </a:rPr>
              <a:t>для студентов 3-го курса специальности </a:t>
            </a:r>
          </a:p>
          <a:p>
            <a:pPr algn="r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359" dirty="0">
                <a:latin typeface="Calibri" panose="020F0502020204030204" pitchFamily="34" charset="0"/>
                <a:cs typeface="Times New Roman" panose="02020603050405020304" pitchFamily="18" charset="0"/>
              </a:rPr>
              <a:t>37.05.01 - Клиническая психология</a:t>
            </a:r>
          </a:p>
          <a:p>
            <a:pPr algn="r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54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903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540" dirty="0">
                <a:latin typeface="Calibri" panose="020F0502020204030204" pitchFamily="34" charset="0"/>
                <a:cs typeface="Times New Roman" panose="02020603050405020304" pitchFamily="18" charset="0"/>
              </a:rPr>
              <a:t>доцент  </a:t>
            </a:r>
          </a:p>
          <a:p>
            <a:pPr algn="r" hangingPunct="1">
              <a:lnSpc>
                <a:spcPct val="80000"/>
              </a:lnSpc>
              <a:buClrTx/>
              <a:buFontTx/>
              <a:buNone/>
            </a:pPr>
            <a:r>
              <a:rPr lang="ru-RU" altLang="ru-RU" sz="2903" dirty="0">
                <a:latin typeface="Calibri" panose="020F0502020204030204" pitchFamily="34" charset="0"/>
              </a:rPr>
              <a:t>Гуров Виктор Александрович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938285" y="296672"/>
            <a:ext cx="5659794" cy="1035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814"/>
              <a:t>Кафедра педагогики и психологии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1814"/>
              <a:t> с курсом ПО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993" y="326915"/>
            <a:ext cx="1893798" cy="1371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4752340" y="6270419"/>
            <a:ext cx="3056001" cy="5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ts val="1089"/>
              </a:spcBef>
              <a:spcAft>
                <a:spcPts val="907"/>
              </a:spcAft>
            </a:pPr>
            <a:r>
              <a:rPr lang="ru-RU" altLang="ru-RU" sz="1996"/>
              <a:t>Красноярск 2023</a:t>
            </a:r>
            <a:endParaRPr lang="ru-RU" altLang="ru-RU" sz="1996" dirty="0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391936" y="2628277"/>
            <a:ext cx="8747119" cy="990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altLang="ru-RU" sz="4000" b="1" dirty="0">
                <a:solidFill>
                  <a:srgbClr val="C00000"/>
                </a:solidFill>
              </a:rPr>
              <a:t>Причины нарушений развития</a:t>
            </a:r>
            <a:endParaRPr lang="ru-RU" alt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7181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8729" y="860091"/>
            <a:ext cx="11140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Критерии нормального интеллектуального развития</a:t>
            </a:r>
          </a:p>
          <a:p>
            <a:r>
              <a:rPr lang="ru-RU" sz="3200" dirty="0"/>
              <a:t>1) Потребность, стремление к познанию нового. </a:t>
            </a:r>
          </a:p>
          <a:p>
            <a:r>
              <a:rPr lang="ru-RU" sz="3200" dirty="0"/>
              <a:t>2) </a:t>
            </a:r>
            <a:r>
              <a:rPr lang="ru-RU" sz="3200" dirty="0" err="1"/>
              <a:t>Сформированность</a:t>
            </a:r>
            <a:r>
              <a:rPr lang="ru-RU" sz="3200" dirty="0"/>
              <a:t> мыслительных процессов и операций (анализ, синтез, абстрагирование, конкретизация, обобщение, сравнение…). </a:t>
            </a:r>
          </a:p>
          <a:p>
            <a:r>
              <a:rPr lang="ru-RU" sz="3200" dirty="0"/>
              <a:t>3) Развитие психических процессов (внимание, память, воображение, восприятие…). </a:t>
            </a:r>
          </a:p>
          <a:p>
            <a:r>
              <a:rPr lang="ru-RU" sz="3200" dirty="0"/>
              <a:t>4) </a:t>
            </a:r>
            <a:r>
              <a:rPr lang="ru-RU" sz="3200" dirty="0" err="1"/>
              <a:t>Сформированность</a:t>
            </a:r>
            <a:r>
              <a:rPr lang="ru-RU" sz="3200" dirty="0"/>
              <a:t> всех видов деятельности (игровой, трудовой, учебной, спортивной…). </a:t>
            </a:r>
          </a:p>
        </p:txBody>
      </p:sp>
    </p:spTree>
    <p:extLst>
      <p:ext uri="{BB962C8B-B14F-4D97-AF65-F5344CB8AC3E}">
        <p14:creationId xmlns:p14="http://schemas.microsoft.com/office/powerpoint/2010/main" val="2100474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4880" y="594360"/>
            <a:ext cx="1124712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Критерии нормального физического развития </a:t>
            </a:r>
          </a:p>
          <a:p>
            <a:r>
              <a:rPr lang="ru-RU" sz="2800" dirty="0"/>
              <a:t>1) Способность к самостоятельному передвижению в пространстве и физическим действиям. </a:t>
            </a:r>
          </a:p>
          <a:p>
            <a:r>
              <a:rPr lang="ru-RU" sz="2800" dirty="0"/>
              <a:t>2) Способность к самостоятельной жизнедеятельности и самообслуживанию. </a:t>
            </a:r>
          </a:p>
          <a:p>
            <a:r>
              <a:rPr lang="ru-RU" sz="2800" dirty="0"/>
              <a:t>3) </a:t>
            </a:r>
            <a:r>
              <a:rPr lang="ru-RU" sz="2800" dirty="0" err="1"/>
              <a:t>Сформированность</a:t>
            </a:r>
            <a:r>
              <a:rPr lang="ru-RU" sz="2800" dirty="0"/>
              <a:t> трудовой, игровой, учебной и спортивной деятельности. </a:t>
            </a:r>
          </a:p>
          <a:p>
            <a:r>
              <a:rPr lang="ru-RU" sz="2800" dirty="0"/>
              <a:t>4) Приемлемая социальная адаптация (работа, семья, друзья). </a:t>
            </a:r>
          </a:p>
          <a:p>
            <a:r>
              <a:rPr lang="ru-RU" sz="2800" dirty="0"/>
              <a:t>5) Оптимальное самораскрытие. </a:t>
            </a:r>
          </a:p>
        </p:txBody>
      </p:sp>
    </p:spTree>
    <p:extLst>
      <p:ext uri="{BB962C8B-B14F-4D97-AF65-F5344CB8AC3E}">
        <p14:creationId xmlns:p14="http://schemas.microsoft.com/office/powerpoint/2010/main" val="2326521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3880" y="474345"/>
            <a:ext cx="113538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dirty="0">
                <a:solidFill>
                  <a:schemeClr val="accent5">
                    <a:lumMod val="75000"/>
                  </a:schemeClr>
                </a:solidFill>
              </a:rPr>
              <a:t>Критерии нормального психического развития </a:t>
            </a:r>
            <a:r>
              <a:rPr lang="ru-RU" sz="2000" dirty="0"/>
              <a:t>(Л. Пожар, 1996) </a:t>
            </a:r>
          </a:p>
          <a:p>
            <a:r>
              <a:rPr lang="ru-RU" sz="2800" b="1" dirty="0"/>
              <a:t>1. Норма в отношении к самому себе: </a:t>
            </a:r>
            <a:r>
              <a:rPr lang="ru-RU" sz="2800" dirty="0"/>
              <a:t>человек доволен собой, живет в согласии с самим собой, имеет адекватное представление о своих возможностях, адекватно воспринимает свои недостатки, регулирует свои чувства, умеет воспринимать себя с чувством юмора. </a:t>
            </a:r>
          </a:p>
          <a:p>
            <a:r>
              <a:rPr lang="ru-RU" sz="2800" b="1" dirty="0"/>
              <a:t>2. Норма в отношении к другим людям: </a:t>
            </a:r>
            <a:r>
              <a:rPr lang="ru-RU" sz="2800" dirty="0"/>
              <a:t>человек чувствует себя комфортно в общении, испытывает любовь, доверие, уважает расовые, культурные и прочие особенности других людей. Принимает людей такими, какие они есть, неагрессивен в общении, чувствует себя членом коллектива, группы, может управлять ею. </a:t>
            </a:r>
          </a:p>
          <a:p>
            <a:r>
              <a:rPr lang="ru-RU" sz="2800" b="1" dirty="0"/>
              <a:t>3. Норма в отношении к жизни: </a:t>
            </a:r>
            <a:r>
              <a:rPr lang="ru-RU" sz="2800" dirty="0"/>
              <a:t>человек способен выполнять требования жизни, формировать свое окружение, приспосабливаться к нему, планировать жизнь, не бояться будущего, ставить реальные цели, принимать решения, решать все жизненные задачи. </a:t>
            </a:r>
          </a:p>
        </p:txBody>
      </p:sp>
    </p:spTree>
    <p:extLst>
      <p:ext uri="{BB962C8B-B14F-4D97-AF65-F5344CB8AC3E}">
        <p14:creationId xmlns:p14="http://schemas.microsoft.com/office/powerpoint/2010/main" val="2994896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640" y="193216"/>
            <a:ext cx="11490960" cy="6273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критерии нормальности личности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(Э.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Сыржиштева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ts val="2500"/>
              </a:lnSpc>
            </a:pP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700"/>
              </a:lnSpc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Субъективная удовлетворенность (удовлетворение своих потребностей через действительность и удовлетворенность от действительности).</a:t>
            </a:r>
          </a:p>
          <a:p>
            <a:pPr>
              <a:lnSpc>
                <a:spcPts val="2700"/>
              </a:lnSpc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Идентичность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(осознание себя идентичным человеческому обществу).</a:t>
            </a:r>
          </a:p>
          <a:p>
            <a:pPr>
              <a:lnSpc>
                <a:spcPts val="2700"/>
              </a:lnSpc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Автономность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(независимость, самостоятельность).</a:t>
            </a:r>
          </a:p>
          <a:p>
            <a:pPr>
              <a:lnSpc>
                <a:spcPts val="2700"/>
              </a:lnSpc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Адекватное восприятие реальности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2700"/>
              </a:lnSpc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Адекватное самопознание, саморазвитие, самооценка.</a:t>
            </a:r>
          </a:p>
          <a:p>
            <a:pPr>
              <a:lnSpc>
                <a:spcPts val="2700"/>
              </a:lnSpc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Интегральность как целостность личности, равновесие между личностью и окружением.</a:t>
            </a:r>
          </a:p>
          <a:p>
            <a:pPr>
              <a:lnSpc>
                <a:spcPts val="2700"/>
              </a:lnSpc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Сильная толерантность к фрустрации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(«терпение» к «обману», сильным отрицательным переживаниям, т.е. </a:t>
            </a:r>
            <a:r>
              <a:rPr lang="ru-RU" sz="2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реакции на неблагоприятный фактор).</a:t>
            </a:r>
          </a:p>
          <a:p>
            <a:pPr>
              <a:lnSpc>
                <a:spcPts val="2700"/>
              </a:lnSpc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Резистентность по отношению к стрессу.</a:t>
            </a:r>
          </a:p>
          <a:p>
            <a:pPr>
              <a:lnSpc>
                <a:spcPts val="2700"/>
              </a:lnSpc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Приемлемая </a:t>
            </a:r>
            <a:r>
              <a:rPr lang="ru-RU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социальная адаптация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(приспособление к общественной жизни: профессия, семья, друзья).</a:t>
            </a:r>
          </a:p>
          <a:p>
            <a:pPr>
              <a:lnSpc>
                <a:spcPts val="2700"/>
              </a:lnSpc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Оптимальное самоутверждение через самораскрытие и самопознание.</a:t>
            </a:r>
          </a:p>
        </p:txBody>
      </p:sp>
    </p:spTree>
    <p:extLst>
      <p:ext uri="{BB962C8B-B14F-4D97-AF65-F5344CB8AC3E}">
        <p14:creationId xmlns:p14="http://schemas.microsoft.com/office/powerpoint/2010/main" val="3081647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843148" y="522776"/>
            <a:ext cx="11008426" cy="5508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/>
          <a:lstStyle>
            <a:lvl1pPr marL="215900" indent="-2159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ts val="1089"/>
              </a:spcBef>
              <a:spcAft>
                <a:spcPts val="907"/>
              </a:spcAft>
            </a:pPr>
            <a:r>
              <a:rPr lang="ru-RU" altLang="ru-RU" sz="2903" b="1" dirty="0">
                <a:solidFill>
                  <a:srgbClr val="000066"/>
                </a:solidFill>
              </a:rPr>
              <a:t>В практике работы дефектолога выделяются нарушения</a:t>
            </a:r>
          </a:p>
          <a:p>
            <a:pPr>
              <a:spcBef>
                <a:spcPts val="1089"/>
              </a:spcBef>
              <a:spcAft>
                <a:spcPts val="907"/>
              </a:spcAft>
              <a:buSzPct val="45000"/>
              <a:buFont typeface="Wingdings" panose="05000000000000000000" pitchFamily="2" charset="2"/>
              <a:buChar char=""/>
            </a:pPr>
            <a:r>
              <a:rPr lang="ru-RU" altLang="ru-RU" sz="2903" dirty="0"/>
              <a:t>врожденные и приобретенные </a:t>
            </a:r>
          </a:p>
          <a:p>
            <a:pPr>
              <a:spcBef>
                <a:spcPts val="1089"/>
              </a:spcBef>
              <a:spcAft>
                <a:spcPts val="907"/>
              </a:spcAft>
              <a:buSzPct val="45000"/>
              <a:buFont typeface="Wingdings" panose="05000000000000000000" pitchFamily="2" charset="2"/>
              <a:buChar char=""/>
            </a:pPr>
            <a:r>
              <a:rPr lang="ru-RU" altLang="ru-RU" sz="2903" dirty="0"/>
              <a:t>первичные и вторичные </a:t>
            </a:r>
          </a:p>
          <a:p>
            <a:pPr algn="ctr">
              <a:spcBef>
                <a:spcPts val="1089"/>
              </a:spcBef>
              <a:spcAft>
                <a:spcPts val="907"/>
              </a:spcAft>
            </a:pPr>
            <a:r>
              <a:rPr lang="ru-RU" altLang="ru-RU" sz="2903" b="1" dirty="0">
                <a:solidFill>
                  <a:srgbClr val="000033"/>
                </a:solidFill>
              </a:rPr>
              <a:t>Проявления нарушений </a:t>
            </a:r>
          </a:p>
          <a:p>
            <a:pPr>
              <a:spcBef>
                <a:spcPts val="1089"/>
              </a:spcBef>
              <a:spcAft>
                <a:spcPts val="907"/>
              </a:spcAft>
              <a:buSzPct val="45000"/>
              <a:buFont typeface="Wingdings" panose="05000000000000000000" pitchFamily="2" charset="2"/>
              <a:buChar char=""/>
            </a:pPr>
            <a:r>
              <a:rPr lang="ru-RU" altLang="ru-RU" sz="2903" dirty="0"/>
              <a:t>время неблагоприятного воздействия</a:t>
            </a:r>
          </a:p>
          <a:p>
            <a:pPr>
              <a:spcBef>
                <a:spcPts val="1089"/>
              </a:spcBef>
              <a:spcAft>
                <a:spcPts val="907"/>
              </a:spcAft>
              <a:buSzPct val="45000"/>
              <a:buFont typeface="Wingdings" panose="05000000000000000000" pitchFamily="2" charset="2"/>
              <a:buChar char=""/>
            </a:pPr>
            <a:r>
              <a:rPr lang="ru-RU" altLang="ru-RU" sz="2903" dirty="0"/>
              <a:t>длительность </a:t>
            </a:r>
          </a:p>
          <a:p>
            <a:pPr>
              <a:spcBef>
                <a:spcPts val="1089"/>
              </a:spcBef>
              <a:spcAft>
                <a:spcPts val="907"/>
              </a:spcAft>
              <a:buSzPct val="45000"/>
              <a:buFont typeface="Wingdings" panose="05000000000000000000" pitchFamily="2" charset="2"/>
              <a:buChar char=""/>
            </a:pPr>
            <a:r>
              <a:rPr lang="ru-RU" altLang="ru-RU" sz="2903" dirty="0"/>
              <a:t>наследственная структура организма</a:t>
            </a:r>
          </a:p>
          <a:p>
            <a:pPr>
              <a:spcBef>
                <a:spcPts val="1089"/>
              </a:spcBef>
              <a:spcAft>
                <a:spcPts val="907"/>
              </a:spcAft>
              <a:buSzPct val="45000"/>
              <a:buFont typeface="Wingdings" panose="05000000000000000000" pitchFamily="2" charset="2"/>
              <a:buChar char=""/>
            </a:pPr>
            <a:r>
              <a:rPr lang="ru-RU" altLang="ru-RU" sz="2903" dirty="0"/>
              <a:t>социальные условия. </a:t>
            </a:r>
          </a:p>
          <a:p>
            <a:pPr>
              <a:spcBef>
                <a:spcPts val="1089"/>
              </a:spcBef>
              <a:spcAft>
                <a:spcPts val="907"/>
              </a:spcAft>
            </a:pPr>
            <a:endParaRPr lang="ru-RU" altLang="ru-RU" sz="907" dirty="0"/>
          </a:p>
        </p:txBody>
      </p:sp>
    </p:spTree>
    <p:extLst>
      <p:ext uri="{BB962C8B-B14F-4D97-AF65-F5344CB8AC3E}">
        <p14:creationId xmlns:p14="http://schemas.microsoft.com/office/powerpoint/2010/main" val="37939679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750627" y="793820"/>
            <a:ext cx="10959153" cy="5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ru-RU" altLang="ru-RU" sz="2903" b="1" dirty="0">
                <a:solidFill>
                  <a:srgbClr val="000066"/>
                </a:solidFill>
              </a:rPr>
              <a:t>Общие рекомендации для дефектолога</a:t>
            </a:r>
          </a:p>
          <a:p>
            <a:pPr indent="329802"/>
            <a:r>
              <a:rPr lang="ru-RU" altLang="ru-RU" sz="2540" dirty="0"/>
              <a:t>Беседа с родителями ребенка </a:t>
            </a:r>
          </a:p>
          <a:p>
            <a:pPr indent="329802"/>
            <a:r>
              <a:rPr lang="ru-RU" altLang="ru-RU" sz="2540" dirty="0"/>
              <a:t>Консультация специалистов: </a:t>
            </a:r>
          </a:p>
          <a:p>
            <a:pPr indent="1005246"/>
            <a:r>
              <a:rPr lang="ru-RU" altLang="ru-RU" sz="2540" dirty="0"/>
              <a:t>• врача-специалиста </a:t>
            </a:r>
          </a:p>
          <a:p>
            <a:pPr indent="1005246"/>
            <a:r>
              <a:rPr lang="ru-RU" altLang="ru-RU" sz="2540" dirty="0"/>
              <a:t>• учителя-дефектолога </a:t>
            </a:r>
          </a:p>
          <a:p>
            <a:pPr indent="1005246"/>
            <a:r>
              <a:rPr lang="ru-RU" altLang="ru-RU" sz="2540" dirty="0"/>
              <a:t>• психолога </a:t>
            </a:r>
          </a:p>
          <a:p>
            <a:pPr indent="1005246"/>
            <a:r>
              <a:rPr lang="ru-RU" altLang="ru-RU" sz="2540" dirty="0"/>
              <a:t>• логопеда </a:t>
            </a:r>
          </a:p>
          <a:p>
            <a:pPr indent="393170"/>
            <a:r>
              <a:rPr lang="ru-RU" altLang="ru-RU" sz="2540" dirty="0"/>
              <a:t>Изучение особенностей данной категории детей</a:t>
            </a:r>
          </a:p>
          <a:p>
            <a:pPr indent="393170"/>
            <a:r>
              <a:rPr lang="ru-RU" altLang="ru-RU" sz="2540" dirty="0"/>
              <a:t>Знакомство с программой специального (коррекционного) учреждения, рекомендованной ребенку </a:t>
            </a:r>
          </a:p>
          <a:p>
            <a:pPr indent="393170"/>
            <a:r>
              <a:rPr lang="ru-RU" altLang="ru-RU" sz="2540" dirty="0"/>
              <a:t>Составление индивидуального учебного плана, индивидуальной программы сопровождения</a:t>
            </a:r>
          </a:p>
          <a:p>
            <a:pPr indent="393170"/>
            <a:r>
              <a:rPr lang="ru-RU" altLang="ru-RU" sz="2540" dirty="0"/>
              <a:t>Подготовка детей и родителей класса к принятию нового ученика.</a:t>
            </a:r>
          </a:p>
        </p:txBody>
      </p:sp>
    </p:spTree>
    <p:extLst>
      <p:ext uri="{BB962C8B-B14F-4D97-AF65-F5344CB8AC3E}">
        <p14:creationId xmlns:p14="http://schemas.microsoft.com/office/powerpoint/2010/main" val="1814290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0031" y="985653"/>
            <a:ext cx="10509662" cy="4255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План</a:t>
            </a:r>
            <a:r>
              <a:rPr lang="ru-RU" sz="2800" dirty="0"/>
              <a:t> лекции </a:t>
            </a:r>
          </a:p>
          <a:p>
            <a:pPr algn="ctr"/>
            <a:endParaRPr lang="ru-RU" sz="1050" dirty="0"/>
          </a:p>
          <a:p>
            <a:r>
              <a:rPr lang="ru-RU" sz="2800" dirty="0"/>
              <a:t>1. Классификация нарушений в развитии человека по причинам, которые их вызывают. </a:t>
            </a:r>
          </a:p>
          <a:p>
            <a:r>
              <a:rPr lang="ru-RU" sz="2800" dirty="0"/>
              <a:t>2. Причины эндогенных и экзогенных нарушений. </a:t>
            </a:r>
          </a:p>
          <a:p>
            <a:r>
              <a:rPr lang="ru-RU" sz="2800" dirty="0"/>
              <a:t>3. Нарушения вследствие органических расстройств. </a:t>
            </a:r>
          </a:p>
          <a:p>
            <a:r>
              <a:rPr lang="ru-RU" sz="2800" dirty="0"/>
              <a:t>4. Нарушения вследствие функциональных расстройств.</a:t>
            </a:r>
          </a:p>
          <a:p>
            <a:r>
              <a:rPr lang="ru-RU" sz="2800" dirty="0"/>
              <a:t> 5. Причины врождённых нарушений. </a:t>
            </a:r>
          </a:p>
          <a:p>
            <a:r>
              <a:rPr lang="ru-RU" sz="2800" dirty="0"/>
              <a:t>6. Причины приобретенных нарушений и нарушения социального характера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862" y="5337200"/>
            <a:ext cx="1520800" cy="15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34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7522" y="271774"/>
            <a:ext cx="1118655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По источнику происхождения нарушения: </a:t>
            </a:r>
          </a:p>
          <a:p>
            <a:r>
              <a:rPr lang="ru-RU" sz="2800" b="1" dirty="0"/>
              <a:t>1. Эндогенные (внутренние) </a:t>
            </a:r>
            <a:r>
              <a:rPr lang="ru-RU" sz="2800" dirty="0"/>
              <a:t>– возникающие по причинам, лежащим во внутренней среде организма (проблемы, связанные с генетикой).</a:t>
            </a:r>
            <a:endParaRPr lang="ru-RU" sz="3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9641" y="5594225"/>
            <a:ext cx="11464436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600" b="1" dirty="0"/>
              <a:t>Причины. </a:t>
            </a:r>
            <a:r>
              <a:rPr lang="ru-RU" sz="2600" dirty="0"/>
              <a:t>Черепно-мозговые травмы – патологии движений, психики, интеллекта</a:t>
            </a:r>
            <a:r>
              <a:rPr lang="ru-RU" sz="2400" dirty="0"/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5165" y="1779879"/>
            <a:ext cx="11308912" cy="24929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600" b="1" dirty="0"/>
              <a:t>Причины</a:t>
            </a:r>
            <a:r>
              <a:rPr lang="ru-RU" sz="2600" b="1" i="1" dirty="0"/>
              <a:t>. </a:t>
            </a:r>
          </a:p>
          <a:p>
            <a:r>
              <a:rPr lang="ru-RU" sz="2600" i="1" dirty="0"/>
              <a:t>Инфекционные болезни НС </a:t>
            </a:r>
            <a:r>
              <a:rPr lang="ru-RU" sz="2600" dirty="0"/>
              <a:t>(менингит, энцефалит), как следствие: ЗПР, задержка моторного развития.</a:t>
            </a:r>
          </a:p>
          <a:p>
            <a:r>
              <a:rPr lang="ru-RU" sz="2600" i="1" dirty="0"/>
              <a:t>Инфекционные заболевания</a:t>
            </a:r>
            <a:r>
              <a:rPr lang="ru-RU" sz="2600" dirty="0"/>
              <a:t>: корь, свинка, скарлатина, пневмония, отит – нарушение слуха, выраженные физиологические патологии, отсутствие органов, изменение строения отдельных органов.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5165" y="4456493"/>
            <a:ext cx="110034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2. Экзогенные (внешние) </a:t>
            </a:r>
            <a:r>
              <a:rPr lang="ru-RU" sz="2800" dirty="0"/>
              <a:t>– возникающие по причинам, лежащим вне организма (травмы, инфекции, нарушение питания).</a:t>
            </a:r>
          </a:p>
        </p:txBody>
      </p:sp>
    </p:spTree>
    <p:extLst>
      <p:ext uri="{BB962C8B-B14F-4D97-AF65-F5344CB8AC3E}">
        <p14:creationId xmlns:p14="http://schemas.microsoft.com/office/powerpoint/2010/main" val="2072968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6675" y="134587"/>
            <a:ext cx="111552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По структуре дефекта: </a:t>
            </a:r>
          </a:p>
          <a:p>
            <a:r>
              <a:rPr lang="ru-RU" sz="2800" b="1" dirty="0"/>
              <a:t>3. Органические </a:t>
            </a:r>
            <a:r>
              <a:rPr lang="ru-RU" sz="2800" dirty="0"/>
              <a:t>– поражения коры головного мозга, правого и левого полушарий, центральной нервной системы (ЦНС), т.е. вследствие органических нарушений в организме.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6674" y="5036602"/>
            <a:ext cx="11155286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600" b="1" dirty="0"/>
              <a:t>Нарушения.</a:t>
            </a:r>
            <a:r>
              <a:rPr lang="ru-RU" sz="2600" dirty="0"/>
              <a:t> ЗПР, </a:t>
            </a:r>
            <a:r>
              <a:rPr lang="ru-RU" sz="2600" dirty="0" err="1"/>
              <a:t>логоневроз</a:t>
            </a:r>
            <a:r>
              <a:rPr lang="ru-RU" sz="2600" dirty="0"/>
              <a:t>, </a:t>
            </a:r>
            <a:r>
              <a:rPr lang="ru-RU" sz="2600" dirty="0" err="1"/>
              <a:t>ринолалия</a:t>
            </a:r>
            <a:r>
              <a:rPr lang="ru-RU" sz="2600" dirty="0"/>
              <a:t>, близорукость, дальнозоркость, неврозы, невротические реакции, минимальная мозговая дисфункция.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6674" y="3896340"/>
            <a:ext cx="112924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4. Функциональные</a:t>
            </a:r>
            <a:r>
              <a:rPr lang="ru-RU" sz="2800" dirty="0"/>
              <a:t> – расстройство функции различных систем в организме, нарушение процессов возбуждения и торможения в ЦНС.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6674" y="2073579"/>
            <a:ext cx="11292445" cy="12926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600" b="1" dirty="0"/>
              <a:t>Нарушения</a:t>
            </a:r>
            <a:r>
              <a:rPr lang="ru-RU" sz="2600" dirty="0"/>
              <a:t>. Умственная отсталость, глухота, ДЦП, </a:t>
            </a:r>
            <a:r>
              <a:rPr lang="ru-RU" sz="2600" dirty="0" err="1"/>
              <a:t>логоневроз</a:t>
            </a:r>
            <a:r>
              <a:rPr lang="ru-RU" sz="2600" dirty="0"/>
              <a:t>, расстройство голоса, </a:t>
            </a:r>
            <a:r>
              <a:rPr lang="ru-RU" sz="2600" dirty="0" err="1"/>
              <a:t>брадилалия</a:t>
            </a:r>
            <a:r>
              <a:rPr lang="ru-RU" sz="2600" dirty="0"/>
              <a:t> (медленная речь), </a:t>
            </a:r>
            <a:r>
              <a:rPr lang="ru-RU" sz="2600" dirty="0" err="1"/>
              <a:t>дислалия</a:t>
            </a:r>
            <a:r>
              <a:rPr lang="ru-RU" sz="2600" dirty="0"/>
              <a:t> (расстройство речи), алалия (отсутствие речи, афазия (утрата речи) , </a:t>
            </a:r>
            <a:r>
              <a:rPr lang="ru-RU" sz="2600" dirty="0" err="1"/>
              <a:t>дисграфия</a:t>
            </a:r>
            <a:r>
              <a:rPr lang="ru-RU" sz="2600" dirty="0"/>
              <a:t>, </a:t>
            </a:r>
            <a:r>
              <a:rPr lang="ru-RU" sz="2600" dirty="0" err="1"/>
              <a:t>дислексия</a:t>
            </a:r>
            <a:r>
              <a:rPr lang="ru-RU" sz="2600" dirty="0"/>
              <a:t>, аутизм. </a:t>
            </a:r>
          </a:p>
        </p:txBody>
      </p:sp>
    </p:spTree>
    <p:extLst>
      <p:ext uri="{BB962C8B-B14F-4D97-AF65-F5344CB8AC3E}">
        <p14:creationId xmlns:p14="http://schemas.microsoft.com/office/powerpoint/2010/main" val="237219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6903" y="748145"/>
            <a:ext cx="1042653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5">
                    <a:lumMod val="75000"/>
                  </a:schemeClr>
                </a:solidFill>
              </a:rPr>
              <a:t>По времени возникновения отклонения: </a:t>
            </a:r>
          </a:p>
          <a:p>
            <a:r>
              <a:rPr lang="ru-RU" sz="3200" b="1" dirty="0"/>
              <a:t>5. Врождённые </a:t>
            </a:r>
            <a:r>
              <a:rPr lang="ru-RU" sz="3200" dirty="0"/>
              <a:t>– вследствие заболевания матери в перинатальный период, а также наследственных генетических поражений. </a:t>
            </a:r>
          </a:p>
          <a:p>
            <a:r>
              <a:rPr lang="ru-RU" sz="3200" b="1" dirty="0"/>
              <a:t>6. Приобретённые </a:t>
            </a:r>
            <a:r>
              <a:rPr lang="ru-RU" sz="3200" dirty="0"/>
              <a:t>– вследствие </a:t>
            </a:r>
            <a:r>
              <a:rPr lang="ru-RU" sz="3200" dirty="0" err="1"/>
              <a:t>природовых</a:t>
            </a:r>
            <a:r>
              <a:rPr lang="ru-RU" sz="3200" dirty="0"/>
              <a:t> (натальных) и послеродовых (постнатальных) поражений организма ребёнка.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26429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4360" y="554627"/>
            <a:ext cx="11430000" cy="54784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Aft>
                <a:spcPts val="600"/>
              </a:spcAft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Причины врождённых нарушений:</a:t>
            </a:r>
          </a:p>
          <a:p>
            <a:pPr>
              <a:lnSpc>
                <a:spcPts val="2600"/>
              </a:lnSpc>
              <a:spcAft>
                <a:spcPts val="600"/>
              </a:spcAft>
            </a:pPr>
            <a:r>
              <a:rPr lang="ru-RU" sz="27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Последствия заболеваний матери:</a:t>
            </a:r>
          </a:p>
          <a:p>
            <a:pPr>
              <a:lnSpc>
                <a:spcPts val="2600"/>
              </a:lnSpc>
              <a:spcAft>
                <a:spcPts val="600"/>
              </a:spcAft>
            </a:pPr>
            <a:r>
              <a:rPr lang="ru-R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токсоплазмоз – поражения НС, органов слуха, зрения, физическое и психическое недоразвитие – олигофрения, </a:t>
            </a:r>
            <a:r>
              <a:rPr lang="ru-RU" sz="2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</a:t>
            </a:r>
            <a:r>
              <a:rPr lang="ru-R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-, микроцефалия;</a:t>
            </a:r>
          </a:p>
          <a:p>
            <a:pPr>
              <a:lnSpc>
                <a:spcPts val="2600"/>
              </a:lnSpc>
              <a:spcAft>
                <a:spcPts val="600"/>
              </a:spcAft>
            </a:pPr>
            <a:r>
              <a:rPr lang="ru-R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врождённая краснуха – поражение зрения, двигательные нарушения;</a:t>
            </a:r>
          </a:p>
          <a:p>
            <a:pPr>
              <a:lnSpc>
                <a:spcPts val="2600"/>
              </a:lnSpc>
              <a:spcAft>
                <a:spcPts val="600"/>
              </a:spcAft>
            </a:pPr>
            <a:r>
              <a:rPr lang="ru-R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внутриутробные инфекции НС – </a:t>
            </a:r>
            <a:r>
              <a:rPr lang="ru-RU" sz="2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гидро</a:t>
            </a:r>
            <a:r>
              <a:rPr lang="ru-R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-, микроцефалия, параличи, парезы;</a:t>
            </a:r>
          </a:p>
          <a:p>
            <a:pPr>
              <a:lnSpc>
                <a:spcPts val="2600"/>
              </a:lnSpc>
              <a:spcAft>
                <a:spcPts val="600"/>
              </a:spcAft>
            </a:pPr>
            <a:r>
              <a:rPr lang="ru-R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несовместимость резус-фактора крови матери и плода – мозговые поражения, нарушения слуха;</a:t>
            </a:r>
          </a:p>
          <a:p>
            <a:pPr>
              <a:lnSpc>
                <a:spcPts val="2600"/>
              </a:lnSpc>
              <a:spcAft>
                <a:spcPts val="600"/>
              </a:spcAft>
            </a:pPr>
            <a:r>
              <a:rPr lang="ru-R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химические вещества и радиоактивные излучения, влияющие на общее развитие плода.</a:t>
            </a:r>
          </a:p>
          <a:p>
            <a:pPr>
              <a:lnSpc>
                <a:spcPts val="2600"/>
              </a:lnSpc>
              <a:spcAft>
                <a:spcPts val="600"/>
              </a:spcAft>
            </a:pPr>
            <a:r>
              <a:rPr lang="ru-RU" sz="27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Наследственные генетические поражения:</a:t>
            </a:r>
          </a:p>
          <a:p>
            <a:pPr>
              <a:lnSpc>
                <a:spcPts val="2600"/>
              </a:lnSpc>
              <a:spcAft>
                <a:spcPts val="600"/>
              </a:spcAft>
            </a:pPr>
            <a:r>
              <a:rPr lang="ru-R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нарушение хромосомных наборов родителей – формы олигофрении (синдром Дауна), формы глухоты, слепоты;</a:t>
            </a:r>
          </a:p>
          <a:p>
            <a:pPr>
              <a:lnSpc>
                <a:spcPts val="2600"/>
              </a:lnSpc>
              <a:spcAft>
                <a:spcPts val="600"/>
              </a:spcAft>
            </a:pPr>
            <a:r>
              <a:rPr lang="ru-R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алкоголизм, наркомания – врожденные аномалии, уродства.</a:t>
            </a:r>
          </a:p>
        </p:txBody>
      </p:sp>
    </p:spTree>
    <p:extLst>
      <p:ext uri="{BB962C8B-B14F-4D97-AF65-F5344CB8AC3E}">
        <p14:creationId xmlns:p14="http://schemas.microsoft.com/office/powerpoint/2010/main" val="196001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1040" y="640140"/>
            <a:ext cx="11094720" cy="53860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6. Причины приобретённых нарушений: </a:t>
            </a:r>
          </a:p>
          <a:p>
            <a:r>
              <a:rPr lang="ru-RU" sz="2800" b="1" dirty="0"/>
              <a:t>1) </a:t>
            </a:r>
            <a:r>
              <a:rPr lang="ru-RU" sz="2800" b="1" dirty="0" err="1"/>
              <a:t>Природовые</a:t>
            </a:r>
            <a:r>
              <a:rPr lang="ru-RU" sz="2800" b="1" dirty="0"/>
              <a:t> нарушения:</a:t>
            </a:r>
          </a:p>
          <a:p>
            <a:pPr marL="533400"/>
            <a:r>
              <a:rPr lang="ru-RU" sz="2800" dirty="0"/>
              <a:t>• </a:t>
            </a:r>
            <a:r>
              <a:rPr lang="ru-RU" sz="2800" i="1" dirty="0"/>
              <a:t>асфиксия</a:t>
            </a:r>
            <a:r>
              <a:rPr lang="ru-RU" sz="2800" dirty="0"/>
              <a:t> (кислородная недостаточность) – общее недоразвитие; </a:t>
            </a:r>
          </a:p>
          <a:p>
            <a:pPr marL="533400"/>
            <a:r>
              <a:rPr lang="ru-RU" sz="2800" dirty="0"/>
              <a:t>• </a:t>
            </a:r>
            <a:r>
              <a:rPr lang="ru-RU" sz="2800" i="1" dirty="0"/>
              <a:t>внутричерепная родовая травма </a:t>
            </a:r>
            <a:r>
              <a:rPr lang="ru-RU" sz="2800" dirty="0"/>
              <a:t>– ДЦП, нарушение моторного развития ребёнка. </a:t>
            </a:r>
          </a:p>
          <a:p>
            <a:r>
              <a:rPr lang="ru-RU" sz="2800" b="1" dirty="0"/>
              <a:t>2) Послеродовые нарушения: </a:t>
            </a:r>
          </a:p>
          <a:p>
            <a:pPr marL="625475"/>
            <a:r>
              <a:rPr lang="ru-RU" sz="2800" dirty="0"/>
              <a:t>• </a:t>
            </a:r>
            <a:r>
              <a:rPr lang="ru-RU" sz="2800" i="1" dirty="0"/>
              <a:t>инфекционные болезни НС</a:t>
            </a:r>
            <a:r>
              <a:rPr lang="ru-RU" sz="2800" dirty="0"/>
              <a:t>: менингит – гидроцефалия, глухота, ЗПР; энцефалит – задержка моторного развития; полиомиелит – ограничение двигательной способности, параличи, парезы; грипп, корь – поражения НС; </a:t>
            </a:r>
          </a:p>
          <a:p>
            <a:pPr marL="625475"/>
            <a:r>
              <a:rPr lang="ru-RU" sz="2800" dirty="0"/>
              <a:t>• </a:t>
            </a:r>
            <a:r>
              <a:rPr lang="ru-RU" sz="2800" i="1" dirty="0"/>
              <a:t>черепно-мозговые травмы </a:t>
            </a:r>
            <a:r>
              <a:rPr lang="ru-RU" sz="2800" dirty="0"/>
              <a:t>– патология движений и психики, параличи, глухота, слепота, нарушение памяти, речи, интеллекта.</a:t>
            </a:r>
          </a:p>
        </p:txBody>
      </p:sp>
    </p:spTree>
    <p:extLst>
      <p:ext uri="{BB962C8B-B14F-4D97-AF65-F5344CB8AC3E}">
        <p14:creationId xmlns:p14="http://schemas.microsoft.com/office/powerpoint/2010/main" val="1911939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5320" y="624840"/>
            <a:ext cx="111861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По способу возникновения: </a:t>
            </a:r>
          </a:p>
          <a:p>
            <a:r>
              <a:rPr lang="ru-RU" sz="2800" b="1" dirty="0"/>
              <a:t>7. Социальные </a:t>
            </a:r>
            <a:r>
              <a:rPr lang="ru-RU" sz="2800" dirty="0"/>
              <a:t>– неблагоприятное влияние окружающей среды, внешних условий. </a:t>
            </a:r>
          </a:p>
          <a:p>
            <a:r>
              <a:rPr lang="ru-RU" sz="2800" b="1" dirty="0"/>
              <a:t>8. Стихийные </a:t>
            </a:r>
            <a:r>
              <a:rPr lang="ru-RU" sz="2800" dirty="0"/>
              <a:t>– несчастные случаи. </a:t>
            </a:r>
          </a:p>
          <a:p>
            <a:r>
              <a:rPr lang="ru-RU" sz="2800" b="1" dirty="0"/>
              <a:t>9. Наследственные.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3622655"/>
            <a:ext cx="1100328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b="1" dirty="0"/>
              <a:t>Нарушения социального характера. </a:t>
            </a:r>
            <a:r>
              <a:rPr lang="ru-RU" sz="2800" dirty="0"/>
              <a:t>ЗПР, неврозы, социальная запущенность, невропатия, недостатки характера.</a:t>
            </a:r>
          </a:p>
        </p:txBody>
      </p:sp>
    </p:spTree>
    <p:extLst>
      <p:ext uri="{BB962C8B-B14F-4D97-AF65-F5344CB8AC3E}">
        <p14:creationId xmlns:p14="http://schemas.microsoft.com/office/powerpoint/2010/main" val="2642219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760" y="470654"/>
            <a:ext cx="10957559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accent5">
                    <a:lumMod val="75000"/>
                  </a:schemeClr>
                </a:solidFill>
              </a:rPr>
              <a:t>Понятие нормы в развитии человека</a:t>
            </a:r>
          </a:p>
          <a:p>
            <a:pPr algn="ctr"/>
            <a:endParaRPr lang="ru-RU" sz="1000" dirty="0"/>
          </a:p>
          <a:p>
            <a:pPr algn="ctr"/>
            <a:r>
              <a:rPr lang="ru-RU" sz="3200" b="1" dirty="0"/>
              <a:t>Понятие нормы </a:t>
            </a:r>
            <a:r>
              <a:rPr lang="ru-RU" sz="3200" dirty="0"/>
              <a:t>следует рассматривается в трех значениях: </a:t>
            </a:r>
          </a:p>
          <a:p>
            <a:pPr marL="2149475"/>
            <a:r>
              <a:rPr lang="ru-RU" sz="3200" dirty="0"/>
              <a:t>норма статистическая, </a:t>
            </a:r>
          </a:p>
          <a:p>
            <a:pPr marL="2149475"/>
            <a:r>
              <a:rPr lang="ru-RU" sz="3200" dirty="0"/>
              <a:t>функциональная,</a:t>
            </a:r>
          </a:p>
          <a:p>
            <a:pPr marL="2149475"/>
            <a:r>
              <a:rPr lang="ru-RU" sz="3200" dirty="0"/>
              <a:t>идеальная.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80161" y="4338935"/>
            <a:ext cx="1004315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Критерии нормального развития</a:t>
            </a:r>
            <a:r>
              <a:rPr lang="ru-RU" sz="3200" dirty="0"/>
              <a:t>:</a:t>
            </a:r>
          </a:p>
          <a:p>
            <a:r>
              <a:rPr lang="ru-RU" sz="3200" dirty="0"/>
              <a:t>физическое, </a:t>
            </a:r>
          </a:p>
          <a:p>
            <a:r>
              <a:rPr lang="ru-RU" sz="3200" dirty="0"/>
              <a:t>интеллектуальное,</a:t>
            </a:r>
          </a:p>
          <a:p>
            <a:r>
              <a:rPr lang="ru-RU" sz="3200" dirty="0"/>
              <a:t>психическое.</a:t>
            </a:r>
          </a:p>
        </p:txBody>
      </p:sp>
    </p:spTree>
    <p:extLst>
      <p:ext uri="{BB962C8B-B14F-4D97-AF65-F5344CB8AC3E}">
        <p14:creationId xmlns:p14="http://schemas.microsoft.com/office/powerpoint/2010/main" val="7914499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1107</Words>
  <Application>Microsoft Office PowerPoint</Application>
  <PresentationFormat>Широкоэкранный</PresentationFormat>
  <Paragraphs>115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StartSoft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w7</dc:creator>
  <cp:lastModifiedBy>Виктор</cp:lastModifiedBy>
  <cp:revision>39</cp:revision>
  <dcterms:created xsi:type="dcterms:W3CDTF">2020-02-25T04:32:28Z</dcterms:created>
  <dcterms:modified xsi:type="dcterms:W3CDTF">2023-03-10T13:37:15Z</dcterms:modified>
</cp:coreProperties>
</file>