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9" r:id="rId3"/>
    <p:sldId id="257" r:id="rId4"/>
    <p:sldId id="260" r:id="rId5"/>
    <p:sldId id="269" r:id="rId6"/>
    <p:sldId id="262" r:id="rId7"/>
    <p:sldId id="264" r:id="rId8"/>
    <p:sldId id="265" r:id="rId9"/>
    <p:sldId id="268" r:id="rId10"/>
    <p:sldId id="270" r:id="rId11"/>
    <p:sldId id="263" r:id="rId12"/>
    <p:sldId id="266" r:id="rId13"/>
    <p:sldId id="267" r:id="rId14"/>
    <p:sldId id="25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32040" y="5229200"/>
            <a:ext cx="3960440" cy="1008112"/>
          </a:xfrm>
        </p:spPr>
        <p:txBody>
          <a:bodyPr>
            <a:normAutofit/>
          </a:bodyPr>
          <a:lstStyle/>
          <a:p>
            <a:pPr algn="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Выполнила: студентка 207 группы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Содунам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С.Б.</a:t>
            </a:r>
          </a:p>
          <a:p>
            <a:pPr algn="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Проверила: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Ооржак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А.Л.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04856" cy="2448272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Федеральное 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осударственное бюджетное образовательное учреждение </a:t>
            </a:r>
            <a:b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высшего профессионального образования </a:t>
            </a:r>
            <a:b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«Красноярский государственный медицинский университет имени профессора В.Ф. </a:t>
            </a:r>
            <a:r>
              <a:rPr lang="ru-RU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Войно-Ясенецкого</a:t>
            </a: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Министерства здравоохранения Российской Федерации</a:t>
            </a:r>
            <a:b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Фармацевтический колледж</a:t>
            </a:r>
            <a:b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Отделение: Лабораторная диагностика</a:t>
            </a:r>
            <a:r>
              <a:rPr lang="ru-RU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КУРСОВАЯ РАБОТА</a:t>
            </a:r>
            <a:b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дисциплине: Теория и практика санитарно-гигиенических исследований</a:t>
            </a:r>
            <a:b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ТЕМА: «Санитарно- гигиеническая оценка помещения клинико-биохимической лаборатории»</a:t>
            </a:r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707904" y="645333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Красноярск 2018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7834064" cy="14176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Оптимальные Величины показателей микроклимата в помещениях с рабочими местами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00100" y="1428739"/>
          <a:ext cx="7143801" cy="4808568"/>
        </p:xfrm>
        <a:graphic>
          <a:graphicData uri="http://schemas.openxmlformats.org/drawingml/2006/table">
            <a:tbl>
              <a:tblPr/>
              <a:tblGrid>
                <a:gridCol w="1020037"/>
                <a:gridCol w="1180016"/>
                <a:gridCol w="1292568"/>
                <a:gridCol w="1358397"/>
                <a:gridCol w="1358397"/>
                <a:gridCol w="934386"/>
              </a:tblGrid>
              <a:tr h="1729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Период года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37" marR="65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Категория работ по уровню энергозатрат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37" marR="65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Температура воздуха, град. С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37" marR="65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Температура поверхностей, град. С 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37" marR="65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Относительная влажность воздуха, %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37" marR="65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Скорость движения воздуха м­/сек.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37" marR="65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173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Холодный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37" marR="65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Iа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37" marR="65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22-24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37" marR="65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21-25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37" marR="65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60-40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37" marR="65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0,1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37" marR="65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1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Iб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37" marR="65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21-23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37" marR="65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20-24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37" marR="65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60-40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37" marR="65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0,1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37" marR="65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1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IIа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37" marR="65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19-21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37" marR="65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18-22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37" marR="65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60-40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37" marR="65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0,2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37" marR="65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1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IIб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37" marR="65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17-19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37" marR="65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16-20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37" marR="65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60-40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37" marR="65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0,2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37" marR="65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1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III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37" marR="65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16-18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37" marR="65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15-19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37" marR="65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60-40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37" marR="65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0,3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37" marR="65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032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Теплый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37" marR="65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Iа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37" marR="65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23-25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37" marR="65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22-26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37" marR="65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60-40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37" marR="65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0,1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37" marR="65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1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Iб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37" marR="65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22-24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37" marR="65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21-25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37" marR="65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60-40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37" marR="65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0,1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37" marR="65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1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IIа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37" marR="65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20-22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37" marR="65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19-23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37" marR="65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60-40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37" marR="65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0,2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37" marR="65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1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IIб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37" marR="65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19-21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37" marR="65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18-22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37" marR="65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60-40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37" marR="65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0,2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37" marR="65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1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III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37" marR="65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18-20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37" marR="65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17-21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37" marR="65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60-40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37" marR="65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0,3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37" marR="65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92696"/>
            <a:ext cx="77724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Оценка факторов риска лаборатории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Химический фактор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Шум, который могут вызвать разные механизмы и части рабочего оборудования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Недостаточность естественной вентиляции помещения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Опасность повреждения электрическим током при работ с электрооборудованием.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Неправильная организация рабочего места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Заключение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Все помещения КДЛ должны быть просторными и светлыми;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Следует стремиться к тому, чтобы рабочее место освещалось сбоку, желательно с левой стороны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Каждому лаборанту отводится стол длиной не менее 1,5 м при ширине от 60 до 90 см.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Стены и потолок должны быть гладкими, что позволяет легко очистить их от пыли, провести влажную уборку помещений.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Скорость движения воздуха в полностью открытых створках вытяжного шкафа должна быть 0,3 м/сек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Список использованной литературы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1.СанПиН 2.2.4.548-96 «Гигиенические требования к микроклимату производственных помещений»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2.2.1/2.1.1.1278-03 «Гигиенические требования к естественному, искусственному и совмещенному освещению жилых и общественных зданий»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3 .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2.1.3.2630-10 «Санитарно-эпидемиологические требования к организациям, осуществляющим медицинскую»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СН 2.2.4/2.1.8.562-96 «Шум на рабочих местах, в помещениях жилых, общественных зданий и на территории жилой застройки».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492897"/>
            <a:ext cx="8229600" cy="158417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Введение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Клиническая биохимия – клинико-диагностическая дисциплина, которая занимается разработкой и использованием стандартных методов диагностики, а также осуществляет контроль за течением заболеваний с позиций биохимии. Клиническая биохимия является важнейшим разделом лабораторной диагностики, наряду с клинической лабораторной гематологией, иммунологией, клинической серологией и микробиологией, клинической токсикологией и др. Данная дисциплина располагает специфическим набором аналитического оборудования, использует множество диагностических методов и позволяет врачу-клиницисту оценить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диагностически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прогностически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значимые нарушения биохимических процессов в организме человека.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Актуальность: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процессе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трудовой деятельности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работник  клинико-биохимической лаборатории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может подвергаться целому комплексу факторов среды и трудового процесса, взаимодействие которых может вызывать профессиональные заболевания или другое нарушение состояния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здоровья.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Проанализировать санитарно-гигиеническую оценку помещения клинико-биохимической лаборатории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Задачи: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изучить литературу и нормативно-правовые документы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освоить методику по оценке условий труда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подготовить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заключение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Нормативно-правовые документы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2.2.4.548-96 « Гигиенические требования к микроклимату производственных помещений»</a:t>
            </a:r>
          </a:p>
          <a:p>
            <a:pPr lvl="0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2.2.4/2.1.8.562-96 «Шум на рабочих местах в помещениях жилых, общественных зданий и на территории жилой застройки»</a:t>
            </a:r>
          </a:p>
          <a:p>
            <a:pPr lvl="0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2.1.1/2.1.1.1278-03 «Гигиенические требования к естественному, искусственному освещению»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 2.6.1.2838-11 « Радиационный контроль и санитарно-эпидемиологическая оценка жилых, общественных и производственных зданий и сооружений после окончания их строительства, капитального ремонта, реконструкции по показателям радиационной безопасности»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Федеральный закон « О санитарно-эпидемиологическом благополучии населения»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Измерения метеорологических факторов помещений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Факторами метеорологических условий производственной среды являются: температура воздуха, его относительная влажность, атмосферное давление, гамма-фон, естественное освещение, скорость перемещения воздуха и наличие тепла излучений, шум и вибрация.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dok.opredelim.com/pars_docs/refs/21/20195/img26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284984"/>
            <a:ext cx="6192688" cy="324036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11560" y="980728"/>
            <a:ext cx="77768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Температура окружающей среды-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это основной фактор, от которого зависит жизнедеятельность организма. При длительном пребывании в условия нагревающего микроклимата повышается температура тела, учащается пульс, понижения компенсаторная способность сердечнососудистой системы, функциональная активность желудочно-кишечного тракта и др. При низкой температуре окружающего воздуха резко увеличиваются потери тепла путем конвекции, излучения.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187624" y="94243"/>
            <a:ext cx="69127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Измерения метеорологических факторов помещений: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818656" cy="77809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Анемометр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647567" y="3032956"/>
            <a:ext cx="3456384" cy="3960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67544" y="1052736"/>
            <a:ext cx="48245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Оптимальная величина показателя анемометра  в клинико-биохимической лаборатории составляет 0,3м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36096" y="0"/>
            <a:ext cx="280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Барометр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Содержимое 3" descr="9hq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548680"/>
            <a:ext cx="3589859" cy="280831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148064" y="3573016"/>
            <a:ext cx="34563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Нормальным считается давление атмосферы, равное 760 мм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ст. при температуре воздуха 0 °С, на уровне моря и широте 45.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2952328" cy="1143000"/>
          </a:xfrm>
        </p:spPr>
        <p:txBody>
          <a:bodyPr>
            <a:normAutofit/>
          </a:bodyPr>
          <a:lstStyle/>
          <a:p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Шумометр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700808"/>
            <a:ext cx="3991174" cy="4569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4211960" y="548680"/>
            <a:ext cx="41044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Область смешанных человеком звуков ограничивается не только определенными частотами (16-20000 Гц) но и определенными предельными значениями звуковых давлений и уровней.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3672408" cy="85010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Дозиметр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kupit-dozimetr-nastojashyi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052736"/>
            <a:ext cx="3816424" cy="4246984"/>
          </a:xfrm>
        </p:spPr>
      </p:pic>
      <p:sp>
        <p:nvSpPr>
          <p:cNvPr id="7" name="TextBox 6"/>
          <p:cNvSpPr txBox="1"/>
          <p:nvPr/>
        </p:nvSpPr>
        <p:spPr>
          <a:xfrm>
            <a:off x="323528" y="5229200"/>
            <a:ext cx="3960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Мощность дозы принято выражать в Зв/час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48064" y="620688"/>
            <a:ext cx="2952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Люксометр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772816"/>
            <a:ext cx="2942456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4499992" y="4581128"/>
            <a:ext cx="37444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Видимые лучи солнечного спектра (400-760 мкм) обеспечивают функцию зрения, определяют естественный биоритм организма, положительно влияют на эмоции и т дл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422</TotalTime>
  <Words>696</Words>
  <Application>Microsoft Office PowerPoint</Application>
  <PresentationFormat>Экран (4:3)</PresentationFormat>
  <Paragraphs>110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Справедливость</vt:lpstr>
      <vt:lpstr>Федеральное государственное бюджетное образовательное учреждение  высшего профессионального образования  «Красноярский государственный медицинский университет имени профессора В.Ф. Войно-Ясенецкого» Министерства здравоохранения Российской Федерации  Фармацевтический колледж  Отделение: Лабораторная диагностика   КУРСОВАЯ РАБОТА По дисциплине: Теория и практика санитарно-гигиенических исследований ТЕМА: «Санитарно- гигиеническая оценка помещения клинико-биохимической лаборатории»   </vt:lpstr>
      <vt:lpstr>Введение</vt:lpstr>
      <vt:lpstr>Слайд 3</vt:lpstr>
      <vt:lpstr>Нормативно-правовые документы</vt:lpstr>
      <vt:lpstr>Измерения метеорологических факторов помещений</vt:lpstr>
      <vt:lpstr>Слайд 6</vt:lpstr>
      <vt:lpstr>Анемометр</vt:lpstr>
      <vt:lpstr>Шумометр</vt:lpstr>
      <vt:lpstr>Дозиметр</vt:lpstr>
      <vt:lpstr>      Оптимальные Величины показателей микроклимата в помещениях с рабочими местами </vt:lpstr>
      <vt:lpstr>Оценка факторов риска лаборатории </vt:lpstr>
      <vt:lpstr>Заключение</vt:lpstr>
      <vt:lpstr>Список использованной литературы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Федеральное государственное бюджетное образовательное учреждение  высшего образования  «Красноярский государственный медицинский университет имени профессора В.Ф. Войно-Ясенецкого» Министерства здравоохранения Российской Федерации  Фармацевтический колледж   КУРСОВАЯ РАБОТА Тема: Санитарно-гигиеническая оценка помещения в клинико-биохимической лаборатории </dc:title>
  <dc:creator>Lenovo</dc:creator>
  <cp:lastModifiedBy>notebook</cp:lastModifiedBy>
  <cp:revision>10</cp:revision>
  <dcterms:created xsi:type="dcterms:W3CDTF">2018-05-05T16:45:56Z</dcterms:created>
  <dcterms:modified xsi:type="dcterms:W3CDTF">2018-05-10T10:30:13Z</dcterms:modified>
</cp:coreProperties>
</file>