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9" r:id="rId4"/>
    <p:sldId id="261" r:id="rId5"/>
    <p:sldId id="260" r:id="rId6"/>
    <p:sldId id="270" r:id="rId7"/>
    <p:sldId id="262" r:id="rId8"/>
    <p:sldId id="263" r:id="rId9"/>
    <p:sldId id="265" r:id="rId10"/>
    <p:sldId id="266" r:id="rId11"/>
    <p:sldId id="268" r:id="rId12"/>
    <p:sldId id="27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8D18-9647-4B21-9364-27003AD401DC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5BBF-84BC-4DF5-BC0F-29F28FE3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1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0AAA176-CDFC-47FB-8A2E-FBF9605B6F1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4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A4CF1-1A4E-4A18-BFF3-C42A616CAB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E84B8-C337-4A3D-85A9-1A85080626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06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5A9F9-5E47-4B80-B54A-AA677783E0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E7E06-1DCA-4981-9A1C-1DCAEA07B6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3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DC3B5-A1C3-451E-9954-04AEA03D6C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EDA08-A56B-4BAC-87CD-CDFC85FDD7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86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891E6-A75F-4EA9-BD6D-A3C9FBCE17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82C43-B8DD-49CD-9B11-DBB311A5A4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18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C31AA-0F59-4B79-A9B5-015C57FF1A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00033-8A09-495E-9071-EEF8C8726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5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AFACB-3AF5-48DC-B1D5-AC47AF88A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3D665-E969-4CAA-BF0B-B4BADDC5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76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6DCCE-1D0A-4112-802E-30E59852CF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DC0B4-6530-4054-9CC3-A7212C8C81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02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A8D70-FD9B-41E3-80D5-F0F022220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6B9AA-FA7C-4681-ACD4-76547461F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7CC05-AB09-4F51-A263-17DBD65F7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A2823-63C1-4D83-A2B3-4E119927D4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64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89AD4-2B4C-411F-A507-078087B43F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3321-12F8-4F26-A816-F11C8E34AB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2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E28A2-8CFE-4E07-9E3C-2693E0E6B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60121-490B-4DF3-8E08-ED9491D12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2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BF340-15E6-4EFE-A96A-FCD34EE79E5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28.06.2021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2D0D1-267B-4049-9062-E95BEA02B8D8}" type="slidenum">
              <a:rPr lang="ru-RU" alt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003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МДК 03.01.  «Организация деятельности аптеки и её структурных подразделений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Санитарный режим аптечной организации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333375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БЮДЖЕТНОЕ ОБРАЗОВАТЕЛЬНОЕ УЧРЕЖДЕНИЕ</a:t>
            </a: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ВЫСШЕГО  ОБРАЗОВАНИЯ «КРАСНОЯРСКИЙ  ГОСУДАРСТВЕННЫЙ  МЕДИЦИНСКИЙ  УНИВЕРСИТЕТ ИМЕНИ ПРОФЕССОРА В.Ф. ВОЙНО-ЯСЕНЕЦКОГО»</a:t>
            </a:r>
          </a:p>
          <a:p>
            <a:pPr algn="ctr">
              <a:defRPr/>
            </a:pPr>
            <a:r>
              <a:rPr lang="ru-RU" sz="14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Красноярск 2021г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512888" y="4652963"/>
            <a:ext cx="6191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выполнила: студентка 2 курса,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201-2 группы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отделения «Фармация»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Луцковская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Преподаватель: Казакова Е.Н. </a:t>
            </a:r>
          </a:p>
        </p:txBody>
      </p:sp>
    </p:spTree>
    <p:extLst>
      <p:ext uri="{BB962C8B-B14F-4D97-AF65-F5344CB8AC3E}">
        <p14:creationId xmlns:p14="http://schemas.microsoft.com/office/powerpoint/2010/main" val="45870373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Санитарно-гигиенические требования к персоналу аптеки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6.4.1. При входе в аптеку персонал обязан снять верхнюю одежду и обувь в гардеробной, вымыть и продезинфицировать руки, надеть санитарную одежду и санитарную обувь. Перед посещением туалета обязательно снимать халат. 6.4.2. ЗАПРЕЩАЕТСЯ выходить за пределы аптеки в санитарной одежде и обуви. В периоды распространения острых респираторных заболеваний сотрудники аптек должны носить на лице марлевые повязки. 6.4.3. Санитарная одежда и санитарная обувь выдается работникам аптеки в соответствии с действующими нормами с учетом выполняемых производственных операций. Смена санитарной одежды должна производиться не реже 2 раз в неделю, полотенец для личного пользования - ежедневно. Комплект специальной одежды для персонала, работающего в асептических условиях, должен быть стерильным перед началом работы. Целесообразно предусмотреть в санитарной одежде персонала отличительные знаки, например, спецодежду или ее детали другого цвета, кроме белого, чтобы легче распознать нарушения порядка перемещения персонала в асептической зоне, между помещениями или за пределами асептического блока, в других производственных зонах.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879284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521744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аптек всех уровней необходимо заботиться о правильной расстановке специалистов и подсобного персонала, обеспечение их подготовки и переподготовки по правилам личной гигиены и технике безопасности, а также прохождении персоналом регулярных медосмотров (предварительные и периодические осмотры).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038600" cy="324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4420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6.8. Сотрудникам аптек необходимо соблюдать действующие правила техники безопасности и производственной санитарии при работе в аптеках. 6.9. В аптеках должен быть предусмотрен необходимый состав санитарно-бытовых помещений для персонала: - гардеробные с индивидуальными шкафами на 100% списочного состава для раздельного хранения верхней, домашней и санитарной одежды. Площадь гардеробных для домашней и санитарной одежды следует принимать из расчета 0,55 кв. м на двойной шкаф и прибавлением площади проходов; - гардероб верхней одежды и обуви 0,08 кв. м на крючок в гардеробной (на 60% работающих при 2-сменной работе и на 100% при односменной);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038600" cy="222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6355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790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Содержание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регламентирующие санитарный режим в аптечной организации;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требования к помещениям и оборудованию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содержание помещений, оборудования,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 в аптеке;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Санитарно-гигиенические требования к персоналу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аптеки;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80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Нормативные документы, регламентирующие санитарный режим в аптечной организации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санитарному режиму аптечной организации и личной гигиене работников аптеки, утверждены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 2.1.3678-20 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Санитарно-эпидемиологические требования при предоставлении услуг аптечными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647 от 31 августа 2016 г. Об утверждении правил надлежащей аптечной практики лекарственных препаратов для медицинского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 ПРИКАЗ от 21 октября 1997 г. N 309 Об утверждении инструкции по санитарному режиму аптечных организаций (аптек)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17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-20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Санитарные требования к помещениям и оборудованию аптеки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2492896"/>
            <a:ext cx="4176464" cy="259228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аптек следует оборудовать, отделывать и содержать в соответствии с правилами санитарного режима в чистоте и надлежащем порядке. Перед входами в аптеку должны быть приспособления для очистки обуви от грязи. Очистка самих приспособлений должна проводиться по мере необходимости, но не реже 1 раза в день.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469126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2177480"/>
            <a:ext cx="4038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места персонала аптеки в зале обслуживания населения должны быть оснащены устройствами, предохраняющими работников от прямой капельной инфекции.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038600" cy="3028063"/>
          </a:xfrm>
        </p:spPr>
      </p:pic>
    </p:spTree>
    <p:extLst>
      <p:ext uri="{BB962C8B-B14F-4D97-AF65-F5344CB8AC3E}">
        <p14:creationId xmlns:p14="http://schemas.microsoft.com/office/powerpoint/2010/main" val="42913941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5252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Оконные фрамуги или форточки, используемые для проветривания помещений, защищаются съемными металлическими или пластмассовыми сетками с размерами ячейки не более 2 x 2 мм. В летний период, при необходимости, окна и витрины, расположенные на солнечной стороне, должны быть обеспечены солнцезащитными устройствами, которые располагаются между рамами или с внешней стороны окон.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409813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Санитарное содержание помещений, оборудования, инвентаря в аптеке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необходимо провести влажную уборку помещений (полов и оборудования) с применением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дезсредств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ЗАПРЕЩАЕТСЯ сухая уборка помещений.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залов подвергают ежедневной уборке, шкафы для хранения лекарственных средств в помещениях хранения (материальные комнаты) убирают по мере необходимости, но не реже одного раза в неделю.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33708890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 должен быть промаркирован и использован строго по назначению. Хранение его осуществляют в специально выделенном месте (комната, шкафы) раздельно. Ветошь, предназначенная для уборки производственного оборудования, после дезинфекции и сушки хранят в чистой, промаркированной, плотно закрытой таре (банка, кастрюля и др.). Уборочный инвентарь для асептического блока хранят отдельно..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875390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Ветошь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предназначенная для уборки производственного оборудования, после дезинфекции и сушки, хранят в чистой промаркированной плотно закрытой таре (банка, кастрюля и др.).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44593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785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1_Тема Office</vt:lpstr>
      <vt:lpstr>МДК 03.01.  «Организация деятельности аптеки и её структурных подразделений» Санитарный режим аптечной организации</vt:lpstr>
      <vt:lpstr>Содержание</vt:lpstr>
      <vt:lpstr>Нормативные документы, регламентирующие санитарный режим в аптечной организации</vt:lpstr>
      <vt:lpstr>Санитарные требования к помещениям и оборудованию аптеки;</vt:lpstr>
      <vt:lpstr>Презентация PowerPoint</vt:lpstr>
      <vt:lpstr>Презентация PowerPoint</vt:lpstr>
      <vt:lpstr>Санитарное содержание помещений, оборудования, инвентаря в аптеке</vt:lpstr>
      <vt:lpstr>Презентация PowerPoint</vt:lpstr>
      <vt:lpstr>Презентация PowerPoint</vt:lpstr>
      <vt:lpstr>Санитарно-гигиенические требования к персоналу аптеки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Учетная запись Майкрософт</cp:lastModifiedBy>
  <cp:revision>14</cp:revision>
  <dcterms:created xsi:type="dcterms:W3CDTF">2021-06-25T13:06:00Z</dcterms:created>
  <dcterms:modified xsi:type="dcterms:W3CDTF">2021-06-28T15:25:08Z</dcterms:modified>
</cp:coreProperties>
</file>