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0" r:id="rId10"/>
    <p:sldId id="291" r:id="rId11"/>
    <p:sldId id="292" r:id="rId12"/>
    <p:sldId id="293" r:id="rId13"/>
    <p:sldId id="264" r:id="rId14"/>
    <p:sldId id="265" r:id="rId15"/>
    <p:sldId id="266" r:id="rId16"/>
    <p:sldId id="267" r:id="rId17"/>
    <p:sldId id="294" r:id="rId18"/>
    <p:sldId id="269" r:id="rId19"/>
    <p:sldId id="268" r:id="rId20"/>
    <p:sldId id="270" r:id="rId21"/>
    <p:sldId id="271" r:id="rId22"/>
    <p:sldId id="272" r:id="rId23"/>
    <p:sldId id="305" r:id="rId24"/>
    <p:sldId id="289" r:id="rId25"/>
    <p:sldId id="273" r:id="rId26"/>
    <p:sldId id="274" r:id="rId27"/>
    <p:sldId id="275" r:id="rId28"/>
    <p:sldId id="276" r:id="rId29"/>
    <p:sldId id="277" r:id="rId30"/>
    <p:sldId id="284" r:id="rId31"/>
    <p:sldId id="285" r:id="rId32"/>
    <p:sldId id="279" r:id="rId33"/>
    <p:sldId id="286" r:id="rId34"/>
    <p:sldId id="303" r:id="rId35"/>
    <p:sldId id="278" r:id="rId36"/>
    <p:sldId id="304" r:id="rId37"/>
    <p:sldId id="306" r:id="rId38"/>
    <p:sldId id="307" r:id="rId39"/>
    <p:sldId id="308" r:id="rId40"/>
    <p:sldId id="280" r:id="rId41"/>
    <p:sldId id="281" r:id="rId42"/>
    <p:sldId id="282" r:id="rId43"/>
    <p:sldId id="283" r:id="rId44"/>
    <p:sldId id="302" r:id="rId45"/>
    <p:sldId id="297" r:id="rId46"/>
    <p:sldId id="298" r:id="rId47"/>
    <p:sldId id="301" r:id="rId48"/>
    <p:sldId id="299" r:id="rId49"/>
    <p:sldId id="295" r:id="rId50"/>
    <p:sldId id="296" r:id="rId51"/>
    <p:sldId id="287" r:id="rId52"/>
    <p:sldId id="288" r:id="rId53"/>
    <p:sldId id="300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99"/>
    <p:restoredTop sz="95859"/>
  </p:normalViewPr>
  <p:slideViewPr>
    <p:cSldViewPr snapToGrid="0" snapToObjects="1">
      <p:cViewPr varScale="1">
        <p:scale>
          <a:sx n="105" d="100"/>
          <a:sy n="105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ecuro.ru/journal/nomer-1-2017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1E323-E0FE-D045-BDDF-2F9D46D87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Генитальный пролапс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3B2B04-BEE1-484F-BE51-B63A0DCC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407378"/>
            <a:ext cx="9481432" cy="970844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Колотилкина</a:t>
            </a:r>
            <a:r>
              <a:rPr lang="ru-RU" dirty="0"/>
              <a:t> Виктория </a:t>
            </a:r>
            <a:r>
              <a:rPr lang="ru-RU" dirty="0" err="1"/>
              <a:t>максимовна</a:t>
            </a:r>
            <a:r>
              <a:rPr lang="ru-RU" dirty="0"/>
              <a:t>- ординатор</a:t>
            </a:r>
            <a:r>
              <a:rPr lang="en-GB" dirty="0"/>
              <a:t>,</a:t>
            </a:r>
            <a:r>
              <a:rPr lang="ru-RU" dirty="0"/>
              <a:t> кафедры оперативной гинекологии ИПО Красноярского государственного медицинского университета имени проф. В. Ф. </a:t>
            </a:r>
            <a:r>
              <a:rPr lang="ru-RU" dirty="0" err="1"/>
              <a:t>Войно</a:t>
            </a:r>
            <a:r>
              <a:rPr lang="ru-RU" dirty="0"/>
              <a:t>- </a:t>
            </a:r>
            <a:r>
              <a:rPr lang="ru-RU" dirty="0" err="1"/>
              <a:t>Ясенецского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6FF12-248E-5B41-959D-2CC1AFBF01F5}"/>
              </a:ext>
            </a:extLst>
          </p:cNvPr>
          <p:cNvSpPr txBox="1"/>
          <p:nvPr/>
        </p:nvSpPr>
        <p:spPr>
          <a:xfrm>
            <a:off x="1097280" y="2072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2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1173C-C3AD-9148-BBCD-95764E13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F10113-25EE-A442-B1AA-21A298D9404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14240"/>
            <a:ext cx="12192000" cy="6429520"/>
          </a:xfrm>
        </p:spPr>
      </p:pic>
    </p:spTree>
    <p:extLst>
      <p:ext uri="{BB962C8B-B14F-4D97-AF65-F5344CB8AC3E}">
        <p14:creationId xmlns:p14="http://schemas.microsoft.com/office/powerpoint/2010/main" val="268102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661B6-E72A-5F41-92EC-258047E9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244F8F-781B-6E43-8D83-4D806FB61E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" y="437250"/>
            <a:ext cx="12192000" cy="6420749"/>
          </a:xfrm>
        </p:spPr>
      </p:pic>
    </p:spTree>
    <p:extLst>
      <p:ext uri="{BB962C8B-B14F-4D97-AF65-F5344CB8AC3E}">
        <p14:creationId xmlns:p14="http://schemas.microsoft.com/office/powerpoint/2010/main" val="164694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49A06-797B-4449-982A-FDA4C01D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0F4E6F-6587-8649-AD63-2B315B0B18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285750"/>
            <a:ext cx="12191943" cy="6372225"/>
          </a:xfrm>
        </p:spPr>
      </p:pic>
    </p:spTree>
    <p:extLst>
      <p:ext uri="{BB962C8B-B14F-4D97-AF65-F5344CB8AC3E}">
        <p14:creationId xmlns:p14="http://schemas.microsoft.com/office/powerpoint/2010/main" val="215677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4C089-743D-8B40-BF49-3B419B7C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Пролапс гениталий Обухова Е.А., ассистент кафедры акушерства и гинекологии">
            <a:extLst>
              <a:ext uri="{FF2B5EF4-FFF2-40B4-BE49-F238E27FC236}">
                <a16:creationId xmlns:a16="http://schemas.microsoft.com/office/drawing/2014/main" id="{9D2BF963-87AB-E946-88BA-531C1886CD3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4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58C2E-A810-B547-946C-EE0394AE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Пролапс гениталий Обухова Е.А., ассистент кафедры акушерства и гинекологии">
            <a:extLst>
              <a:ext uri="{FF2B5EF4-FFF2-40B4-BE49-F238E27FC236}">
                <a16:creationId xmlns:a16="http://schemas.microsoft.com/office/drawing/2014/main" id="{0D0C3619-5F0F-374D-B410-C53E58A29B2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0" y="0"/>
            <a:ext cx="12223970" cy="687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5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076D0-92EE-504A-A8AE-85CD4BA2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</a:t>
            </a:r>
            <a:r>
              <a:rPr lang="ru-RU" dirty="0" err="1"/>
              <a:t>М.С.Малиновского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215BC-9E5B-A843-811B-79E2ABDDF3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fontAlgn="base"/>
            <a:r>
              <a:rPr lang="ru-RU" dirty="0"/>
              <a:t>При 1 степени выпадения стенки влагалища доходят до входа во влагалище, наблюдается опущение матки (наружный зев шейки матки находится ниже спинальной плоскости);</a:t>
            </a:r>
          </a:p>
          <a:p>
            <a:pPr lvl="0" fontAlgn="base"/>
            <a:r>
              <a:rPr lang="ru-RU" dirty="0"/>
              <a:t>при выпадении 2 степени (неполное выпадение матки) - шейка матки выходит за пределы половой щели, тело матки располагается выше нее;</a:t>
            </a:r>
          </a:p>
          <a:p>
            <a:pPr lvl="0" fontAlgn="base"/>
            <a:r>
              <a:rPr lang="ru-RU" dirty="0"/>
              <a:t>при выпадении 3 степени (полное выпадение) вся матка находится ниже половой щели (в грыжевом мешке).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90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E7FFF-AFC5-E242-8571-16B4C22B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91" y="5509260"/>
            <a:ext cx="9857745" cy="1200150"/>
          </a:xfrm>
        </p:spPr>
        <p:txBody>
          <a:bodyPr>
            <a:normAutofit/>
          </a:bodyPr>
          <a:lstStyle/>
          <a:p>
            <a:r>
              <a:rPr lang="ru-RU" dirty="0"/>
              <a:t>классификации ПТО используются система </a:t>
            </a:r>
            <a:r>
              <a:rPr lang="ru-RU" dirty="0" err="1"/>
              <a:t>Baden</a:t>
            </a:r>
            <a:r>
              <a:rPr lang="ru-RU" dirty="0"/>
              <a:t>–</a:t>
            </a:r>
            <a:r>
              <a:rPr lang="ru-RU" dirty="0" err="1"/>
              <a:t>Walker</a:t>
            </a:r>
            <a:endParaRPr lang="ru-RU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5A9D85D-8E03-DB44-98A6-2B85A132560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12" y="148590"/>
            <a:ext cx="7185878" cy="54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2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E515A-AE3D-F440-BA60-E72F69AE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93FB6E-D61E-EE4D-863E-0DDA0D83CDC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94005"/>
            <a:ext cx="12192000" cy="6469989"/>
          </a:xfrm>
        </p:spPr>
      </p:pic>
    </p:spTree>
    <p:extLst>
      <p:ext uri="{BB962C8B-B14F-4D97-AF65-F5344CB8AC3E}">
        <p14:creationId xmlns:p14="http://schemas.microsoft.com/office/powerpoint/2010/main" val="3084870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84B77-0D7E-F049-922E-DF11B355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Pelvic</a:t>
            </a:r>
            <a:r>
              <a:rPr lang="ru-RU" dirty="0"/>
              <a:t> </a:t>
            </a:r>
            <a:r>
              <a:rPr lang="ru-RU" dirty="0" err="1"/>
              <a:t>Organ</a:t>
            </a:r>
            <a:r>
              <a:rPr lang="ru-RU" dirty="0"/>
              <a:t> </a:t>
            </a:r>
            <a:r>
              <a:rPr lang="ru-RU" dirty="0" err="1"/>
              <a:t>Prolapse</a:t>
            </a:r>
            <a:r>
              <a:rPr lang="ru-RU" dirty="0"/>
              <a:t> </a:t>
            </a:r>
            <a:r>
              <a:rPr lang="ru-RU" dirty="0" err="1"/>
              <a:t>Quantification</a:t>
            </a:r>
            <a:r>
              <a:rPr lang="ru-RU" dirty="0"/>
              <a:t> </a:t>
            </a:r>
            <a:r>
              <a:rPr lang="ru-RU" dirty="0" err="1"/>
              <a:t>System</a:t>
            </a:r>
            <a:r>
              <a:rPr lang="ru-RU" dirty="0"/>
              <a:t> – </a:t>
            </a:r>
            <a:r>
              <a:rPr lang="en-GB" dirty="0"/>
              <a:t>pop-q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7F2AD4D-15E6-894E-9C6B-75AC668162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54880" y="1955638"/>
            <a:ext cx="5166360" cy="4867627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3F154B-A620-5347-9104-58D639426F66}"/>
              </a:ext>
            </a:extLst>
          </p:cNvPr>
          <p:cNvSpPr/>
          <p:nvPr/>
        </p:nvSpPr>
        <p:spPr>
          <a:xfrm>
            <a:off x="807719" y="3440912"/>
            <a:ext cx="2926079" cy="1078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Вр-</a:t>
            </a:r>
            <a:r>
              <a:rPr lang="ru-RU" dirty="0" err="1">
                <a:ln>
                  <a:solidFill>
                    <a:schemeClr val="tx1"/>
                  </a:solidFill>
                </a:ln>
              </a:rPr>
              <a:t>Вр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- задняя </a:t>
            </a:r>
            <a:r>
              <a:rPr lang="ru-RU" dirty="0" err="1">
                <a:ln>
                  <a:solidFill>
                    <a:schemeClr val="tx1"/>
                  </a:solidFill>
                </a:ln>
              </a:rPr>
              <a:t>сттенка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/ </a:t>
            </a:r>
            <a:r>
              <a:rPr lang="ru-RU" dirty="0" err="1">
                <a:ln>
                  <a:solidFill>
                    <a:schemeClr val="tx1"/>
                  </a:solidFill>
                </a:ln>
              </a:rPr>
              <a:t>реэктоцеле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01839E-60E3-7D43-9255-21329A06EBD2}"/>
              </a:ext>
            </a:extLst>
          </p:cNvPr>
          <p:cNvSpPr/>
          <p:nvPr/>
        </p:nvSpPr>
        <p:spPr>
          <a:xfrm>
            <a:off x="807718" y="1843206"/>
            <a:ext cx="2926080" cy="107806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n>
                  <a:solidFill>
                    <a:schemeClr val="tx1"/>
                  </a:solidFill>
                </a:ln>
              </a:rPr>
              <a:t>Ва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- передняя стенка/</a:t>
            </a:r>
            <a:r>
              <a:rPr lang="ru-RU" dirty="0" err="1">
                <a:ln>
                  <a:solidFill>
                    <a:schemeClr val="tx1"/>
                  </a:solidFill>
                </a:ln>
              </a:rPr>
              <a:t>цистоцеле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EB068F-E390-6F41-91FD-1A435CC9F921}"/>
              </a:ext>
            </a:extLst>
          </p:cNvPr>
          <p:cNvSpPr/>
          <p:nvPr/>
        </p:nvSpPr>
        <p:spPr>
          <a:xfrm>
            <a:off x="807719" y="5038618"/>
            <a:ext cx="2926081" cy="1200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</a:rPr>
              <a:t>С и 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D 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– опущение матки/элонгация шейки/ купола влагалища/</a:t>
            </a:r>
            <a:r>
              <a:rPr lang="ru-RU" dirty="0" err="1">
                <a:ln>
                  <a:solidFill>
                    <a:schemeClr val="tx1"/>
                  </a:solidFill>
                </a:ln>
              </a:rPr>
              <a:t>энтроцеле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65064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2A4379-084B-F043-87E6-7D04DD97E6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45920"/>
            <a:ext cx="10363826" cy="4145279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дискомфорт во влагалище, </a:t>
            </a:r>
          </a:p>
          <a:p>
            <a:r>
              <a:rPr lang="ru-RU" dirty="0"/>
              <a:t>Ощущение инородного тела в области промежности, </a:t>
            </a:r>
          </a:p>
          <a:p>
            <a:r>
              <a:rPr lang="ru-RU" dirty="0"/>
              <a:t>попадание и выход воздуха из влагалища во время полового акта или физической активности.  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9C8A341-E098-A148-9A50-67F544D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Клиника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0C9D0B9-565C-9E4D-9E09-FE6A7432690B}"/>
              </a:ext>
            </a:extLst>
          </p:cNvPr>
          <p:cNvSpPr/>
          <p:nvPr/>
        </p:nvSpPr>
        <p:spPr>
          <a:xfrm>
            <a:off x="765184" y="943698"/>
            <a:ext cx="3463916" cy="17640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местные симптомы</a:t>
            </a:r>
          </a:p>
        </p:txBody>
      </p:sp>
    </p:spTree>
    <p:extLst>
      <p:ext uri="{BB962C8B-B14F-4D97-AF65-F5344CB8AC3E}">
        <p14:creationId xmlns:p14="http://schemas.microsoft.com/office/powerpoint/2010/main" val="145593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C508-6535-6840-8978-926114C2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016A2E9-997D-284A-81FD-62D971AF46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3165" y="21079"/>
            <a:ext cx="10085669" cy="6836921"/>
          </a:xfrm>
        </p:spPr>
      </p:pic>
    </p:spTree>
    <p:extLst>
      <p:ext uri="{BB962C8B-B14F-4D97-AF65-F5344CB8AC3E}">
        <p14:creationId xmlns:p14="http://schemas.microsoft.com/office/powerpoint/2010/main" val="2797774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CBE1D-BD6A-9C4A-8D43-FAA5C12D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DA194-25F0-EF4B-A691-75F0C510C7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2815376"/>
            <a:ext cx="10363826" cy="3424107"/>
          </a:xfrm>
        </p:spPr>
        <p:txBody>
          <a:bodyPr/>
          <a:lstStyle/>
          <a:p>
            <a:r>
              <a:rPr lang="ru-RU" dirty="0"/>
              <a:t>симптомы накопления мочи (недержание мочи, поллакиурия),</a:t>
            </a:r>
          </a:p>
          <a:p>
            <a:r>
              <a:rPr lang="ru-RU" dirty="0"/>
              <a:t> симптомы опорожнения (затрудненное мочеиспускание, продолжительное мочеиспускание, необходимость в мануальном пособии для опорожнения, в смене положения тела для начала мочеиспускания или его окончания),</a:t>
            </a:r>
          </a:p>
          <a:p>
            <a:r>
              <a:rPr lang="ru-RU" dirty="0"/>
              <a:t> </a:t>
            </a:r>
            <a:r>
              <a:rPr lang="ru-RU" dirty="0" err="1"/>
              <a:t>постмикционные</a:t>
            </a:r>
            <a:r>
              <a:rPr lang="ru-RU" dirty="0"/>
              <a:t> симптомы (подкапывание мочи, ощущение неполного опорожнения мочевого пузыря);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92FF06C-8C34-EB4C-A105-73E67E047FD7}"/>
              </a:ext>
            </a:extLst>
          </p:cNvPr>
          <p:cNvSpPr/>
          <p:nvPr/>
        </p:nvSpPr>
        <p:spPr>
          <a:xfrm>
            <a:off x="822334" y="732602"/>
            <a:ext cx="3383280" cy="16344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</a:rPr>
              <a:t>Симптомы со стороны мочевых путей:</a:t>
            </a:r>
          </a:p>
        </p:txBody>
      </p:sp>
    </p:spTree>
    <p:extLst>
      <p:ext uri="{BB962C8B-B14F-4D97-AF65-F5344CB8AC3E}">
        <p14:creationId xmlns:p14="http://schemas.microsoft.com/office/powerpoint/2010/main" val="2501722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B4E0-E091-5A4E-B88D-C2DF5044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2FF0F8-AAB1-5341-9768-2AE44784A2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запоры,</a:t>
            </a:r>
          </a:p>
          <a:p>
            <a:r>
              <a:rPr lang="ru-RU" dirty="0"/>
              <a:t>императивные позывы к дефекации, </a:t>
            </a:r>
          </a:p>
          <a:p>
            <a:r>
              <a:rPr lang="ru-RU" dirty="0"/>
              <a:t>недержание газов или стула, </a:t>
            </a:r>
          </a:p>
          <a:p>
            <a:r>
              <a:rPr lang="ru-RU" dirty="0"/>
              <a:t>неполное опорожнение кишечника, </a:t>
            </a:r>
          </a:p>
          <a:p>
            <a:r>
              <a:rPr lang="ru-RU" dirty="0"/>
              <a:t>необходимость в мануальном пособии (пальцевом давлении на промежность или на заднюю стенку влагалища) для совершения дефекации; </a:t>
            </a:r>
          </a:p>
          <a:p>
            <a:endParaRPr lang="ru-RU" dirty="0"/>
          </a:p>
          <a:p>
            <a:r>
              <a:rPr lang="ru-RU" dirty="0"/>
              <a:t>сексуальная дисфункция (</a:t>
            </a:r>
            <a:r>
              <a:rPr lang="ru-RU" dirty="0" err="1"/>
              <a:t>диспареуния</a:t>
            </a:r>
            <a:r>
              <a:rPr lang="ru-RU" dirty="0"/>
              <a:t>, потеря вагинальной чувствительности).</a:t>
            </a:r>
          </a:p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7EB6CE0-9334-AE4A-B0E1-C2154B255CDF}"/>
              </a:ext>
            </a:extLst>
          </p:cNvPr>
          <p:cNvSpPr/>
          <p:nvPr/>
        </p:nvSpPr>
        <p:spPr>
          <a:xfrm>
            <a:off x="491490" y="656403"/>
            <a:ext cx="2971800" cy="16344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</a:rPr>
              <a:t>Симтомы</a:t>
            </a:r>
            <a:r>
              <a:rPr lang="ru-RU" sz="2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</a:rPr>
              <a:t> со стороны ЖКТ</a:t>
            </a:r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01283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1B6B9-020F-D84C-91BC-3760BF48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0483CF-7B2C-3141-9C0C-FCF5691823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1. Жалобы и анамнез </a:t>
            </a:r>
          </a:p>
          <a:p>
            <a:r>
              <a:rPr lang="ru-RU" dirty="0"/>
              <a:t>2. </a:t>
            </a:r>
            <a:r>
              <a:rPr lang="ru-RU" b="1" dirty="0" err="1"/>
              <a:t>Физикальное</a:t>
            </a:r>
            <a:r>
              <a:rPr lang="ru-RU" b="1" dirty="0"/>
              <a:t> обследование</a:t>
            </a:r>
            <a:r>
              <a:rPr lang="ru-RU" dirty="0"/>
              <a:t> </a:t>
            </a:r>
          </a:p>
          <a:p>
            <a:r>
              <a:rPr lang="ru-RU" dirty="0"/>
              <a:t>3. </a:t>
            </a:r>
            <a:r>
              <a:rPr lang="ru-RU" b="1" dirty="0"/>
              <a:t>Лабораторные диагностические исследования</a:t>
            </a:r>
            <a:endParaRPr lang="ru-RU" dirty="0"/>
          </a:p>
          <a:p>
            <a:r>
              <a:rPr lang="ru-RU" dirty="0"/>
              <a:t>4. </a:t>
            </a:r>
            <a:r>
              <a:rPr lang="ru-RU" b="1" dirty="0"/>
              <a:t>Инструментальные диагностические исследования</a:t>
            </a:r>
            <a:r>
              <a:rPr lang="ru-RU" dirty="0"/>
              <a:t> </a:t>
            </a:r>
          </a:p>
          <a:p>
            <a:r>
              <a:rPr lang="ru-RU" dirty="0"/>
              <a:t>5. </a:t>
            </a:r>
            <a:r>
              <a:rPr lang="ru-RU" b="1" dirty="0"/>
              <a:t>Иные диагностические исследования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193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451FA-5803-C642-8ED1-073E3447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81A851-7B88-8741-876F-6DC949FFC6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92298" y="45900"/>
            <a:ext cx="7951445" cy="6645809"/>
          </a:xfrm>
        </p:spPr>
      </p:pic>
    </p:spTree>
    <p:extLst>
      <p:ext uri="{BB962C8B-B14F-4D97-AF65-F5344CB8AC3E}">
        <p14:creationId xmlns:p14="http://schemas.microsoft.com/office/powerpoint/2010/main" val="79542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B311A-BC63-8044-A5C9-341395D1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Проба </a:t>
            </a:r>
            <a:r>
              <a:rPr lang="ru-RU" dirty="0" err="1"/>
              <a:t>Вальсальвы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EB18185-EDF6-F54E-807B-5C505D174C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4" y="1557338"/>
            <a:ext cx="9647499" cy="5072061"/>
          </a:xfrm>
        </p:spPr>
      </p:pic>
    </p:spTree>
    <p:extLst>
      <p:ext uri="{BB962C8B-B14F-4D97-AF65-F5344CB8AC3E}">
        <p14:creationId xmlns:p14="http://schemas.microsoft.com/office/powerpoint/2010/main" val="392140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95599-E28E-E340-A716-5C6164D2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Лечение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21F26-01B4-334A-A590-E807DD6C80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Консервативные методы направленные на торможение прогрессирования пролапса ( упражнения Кегеля </a:t>
            </a:r>
            <a:r>
              <a:rPr lang="en-GB" dirty="0"/>
              <a:t>, </a:t>
            </a:r>
            <a:r>
              <a:rPr lang="ru-RU" dirty="0"/>
              <a:t>использование индивидуальных устройств для тренировки мышц тазового дна  </a:t>
            </a:r>
            <a:r>
              <a:rPr lang="en-GB" dirty="0"/>
              <a:t>,</a:t>
            </a:r>
            <a:r>
              <a:rPr lang="ru-RU" dirty="0"/>
              <a:t> использование пессариев при повышенных физических нагрузках </a:t>
            </a:r>
            <a:r>
              <a:rPr lang="en-GB" dirty="0"/>
              <a:t>,</a:t>
            </a:r>
            <a:r>
              <a:rPr lang="ru-RU" dirty="0"/>
              <a:t> нитевой </a:t>
            </a:r>
            <a:r>
              <a:rPr lang="ru-RU" dirty="0" err="1"/>
              <a:t>лифтигн</a:t>
            </a:r>
            <a:r>
              <a:rPr lang="ru-RU" dirty="0"/>
              <a:t> промежности ( при </a:t>
            </a:r>
            <a:r>
              <a:rPr lang="en-GB" dirty="0" err="1"/>
              <a:t>i</a:t>
            </a:r>
            <a:r>
              <a:rPr lang="en-GB" dirty="0"/>
              <a:t>-ii</a:t>
            </a:r>
            <a:r>
              <a:rPr lang="ru-RU" dirty="0"/>
              <a:t> стадиях пролапса)</a:t>
            </a:r>
          </a:p>
          <a:p>
            <a:r>
              <a:rPr lang="ru-RU" dirty="0"/>
              <a:t>Оперативное лечение  ( при </a:t>
            </a:r>
            <a:r>
              <a:rPr lang="en-GB" dirty="0"/>
              <a:t>iii-iv</a:t>
            </a:r>
            <a:r>
              <a:rPr lang="ru-RU" dirty="0"/>
              <a:t> стадиях пролапса)</a:t>
            </a:r>
          </a:p>
        </p:txBody>
      </p:sp>
    </p:spTree>
    <p:extLst>
      <p:ext uri="{BB962C8B-B14F-4D97-AF65-F5344CB8AC3E}">
        <p14:creationId xmlns:p14="http://schemas.microsoft.com/office/powerpoint/2010/main" val="1835252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1B8E7-C733-7E49-AB3C-18A3D6DD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Упражнения кегеля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864080-BB57-5445-9133-BD0AACBFEAE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7360"/>
            <a:ext cx="4328160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C3984-8F96-094F-AA9C-E8587B8E4EE2}"/>
              </a:ext>
            </a:extLst>
          </p:cNvPr>
          <p:cNvSpPr txBox="1"/>
          <p:nvPr/>
        </p:nvSpPr>
        <p:spPr>
          <a:xfrm>
            <a:off x="4114800" y="6049451"/>
            <a:ext cx="175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Арнольд Кегель</a:t>
            </a:r>
          </a:p>
        </p:txBody>
      </p:sp>
      <p:pic>
        <p:nvPicPr>
          <p:cNvPr id="1030" name="Picture 6" descr="Арнольд Кегель">
            <a:extLst>
              <a:ext uri="{FF2B5EF4-FFF2-40B4-BE49-F238E27FC236}">
                <a16:creationId xmlns:a16="http://schemas.microsoft.com/office/drawing/2014/main" id="{651A7FBA-00B5-E046-93EC-CF8923C8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3" y="2064063"/>
            <a:ext cx="3258820" cy="417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2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C4E1A-A0E5-5C4F-A080-2F4BFFDB7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пессарий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C6A40-AD5F-C84F-9699-91BC8DA844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3606" y="1778155"/>
            <a:ext cx="6890642" cy="180705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Показания к использованию пессариев:</a:t>
            </a:r>
            <a:br>
              <a:rPr lang="ru-RU" dirty="0"/>
            </a:br>
            <a:r>
              <a:rPr lang="ru-RU" dirty="0"/>
              <a:t>1. Подготовка к оперативному лечению</a:t>
            </a:r>
            <a:br>
              <a:rPr lang="ru-RU" dirty="0"/>
            </a:br>
            <a:r>
              <a:rPr lang="ru-RU" dirty="0"/>
              <a:t>2. Невозможность проведения хирургического лечения </a:t>
            </a:r>
          </a:p>
          <a:p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5FDD53B-D217-DB4B-99AF-6BF7B4C9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90" y="3083687"/>
            <a:ext cx="3322320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B67E7F7-3F1D-BF4C-A248-DD673361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70" y="2960299"/>
            <a:ext cx="5791199" cy="31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8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ABB64-DAFC-004C-AEDF-B57843F9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эстрогенов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5C660-C98A-484F-87E0-534DE7A2C9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обеспечивают формирование и поддержку женского фенотипа. </a:t>
            </a:r>
          </a:p>
          <a:p>
            <a:r>
              <a:rPr lang="ru-RU" dirty="0"/>
              <a:t>метаболизм и </a:t>
            </a:r>
            <a:r>
              <a:rPr lang="ru-RU" dirty="0" err="1"/>
              <a:t>ремоделирование</a:t>
            </a:r>
            <a:r>
              <a:rPr lang="ru-RU" dirty="0"/>
              <a:t> костной ткани. </a:t>
            </a:r>
          </a:p>
          <a:p>
            <a:r>
              <a:rPr lang="ru-RU" dirty="0"/>
              <a:t>Поддержание водно-электролитного баланса. </a:t>
            </a:r>
          </a:p>
          <a:p>
            <a:r>
              <a:rPr lang="ru-RU" dirty="0"/>
              <a:t>Поддержание достаточной концентрации коллагена и эластина/</a:t>
            </a:r>
          </a:p>
          <a:p>
            <a:r>
              <a:rPr lang="ru-RU" dirty="0"/>
              <a:t>Обеспечение овуляторного менструального цикла </a:t>
            </a:r>
          </a:p>
          <a:p>
            <a:r>
              <a:rPr lang="ru-RU" dirty="0"/>
              <a:t>Увлажнение слизистых оболочек ( влагалище</a:t>
            </a:r>
            <a:r>
              <a:rPr lang="en-GB" dirty="0"/>
              <a:t>, </a:t>
            </a:r>
            <a:r>
              <a:rPr lang="ru-RU" dirty="0"/>
              <a:t>прямой кишки</a:t>
            </a:r>
            <a:r>
              <a:rPr lang="en-GB" dirty="0"/>
              <a:t>,</a:t>
            </a:r>
            <a:r>
              <a:rPr lang="ru-RU" dirty="0"/>
              <a:t>полость рта).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206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5D25F-CFFC-B94D-B470-12E1EF99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Тазовое дно при дефиците эстрогенов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35773-A6FF-2B47-9A7B-E4E344316A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Нарушение кровоснабжения в мышечных и соединительных структурах</a:t>
            </a:r>
          </a:p>
          <a:p>
            <a:r>
              <a:rPr lang="ru-RU" dirty="0"/>
              <a:t>Потеря эластичности коллагена </a:t>
            </a:r>
          </a:p>
          <a:p>
            <a:r>
              <a:rPr lang="ru-RU" dirty="0"/>
              <a:t>Опущение стенок влагалища и недержание мочи. </a:t>
            </a:r>
          </a:p>
        </p:txBody>
      </p:sp>
    </p:spTree>
    <p:extLst>
      <p:ext uri="{BB962C8B-B14F-4D97-AF65-F5344CB8AC3E}">
        <p14:creationId xmlns:p14="http://schemas.microsoft.com/office/powerpoint/2010/main" val="414035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743FB-D160-EF43-B1F3-4595F65F7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375630"/>
            <a:ext cx="10364451" cy="1095984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пролапс тазовых органов (ПТО) – патологический процесс, при котором происходит опущение тазового дна и органов малого таза изолированно или в сочетании [1], [2],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7E7B2-7C63-844C-B372-09749DD286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59A21-2778-FA4D-89A7-87B5CC8D5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74" y="1998220"/>
            <a:ext cx="9848850" cy="4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9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06ABA-2D32-C248-90DB-74F09BF83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28" y="618518"/>
            <a:ext cx="4990998" cy="6148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0329A-4B4C-A34B-8638-3406FF5457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5065486"/>
            <a:ext cx="10363826" cy="1057881"/>
          </a:xfrm>
        </p:spPr>
        <p:txBody>
          <a:bodyPr/>
          <a:lstStyle/>
          <a:p>
            <a:r>
              <a:rPr lang="ru-RU" dirty="0"/>
              <a:t>Первый препарат </a:t>
            </a:r>
            <a:r>
              <a:rPr lang="ru-RU" dirty="0" err="1"/>
              <a:t>эстриола</a:t>
            </a:r>
            <a:r>
              <a:rPr lang="en-GB" dirty="0"/>
              <a:t>,</a:t>
            </a:r>
            <a:r>
              <a:rPr lang="ru-RU" dirty="0"/>
              <a:t> доказавший свою эффективность в терапии </a:t>
            </a:r>
            <a:r>
              <a:rPr lang="ru-RU" dirty="0" err="1"/>
              <a:t>генитоуринарного</a:t>
            </a:r>
            <a:r>
              <a:rPr lang="ru-RU" dirty="0"/>
              <a:t> синдрома.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7C0408F-0351-1B4C-8F1D-7ED6F8B2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28" y="165212"/>
            <a:ext cx="7155800" cy="4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61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AD759-2A90-204C-9B30-8338BD61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Схемы применения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5423F-722A-054D-9CD8-84FB8A3330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Овестин</a:t>
            </a:r>
            <a:r>
              <a:rPr lang="ru-RU" dirty="0"/>
              <a:t> крем вагинальный 1</a:t>
            </a:r>
            <a:r>
              <a:rPr lang="en-GB" dirty="0"/>
              <a:t>,</a:t>
            </a:r>
            <a:r>
              <a:rPr lang="ru-RU" dirty="0"/>
              <a:t>0</a:t>
            </a:r>
            <a:r>
              <a:rPr lang="en-GB" dirty="0"/>
              <a:t>%</a:t>
            </a:r>
            <a:r>
              <a:rPr lang="ru-RU" dirty="0"/>
              <a:t> ; суппозиторий 0</a:t>
            </a:r>
            <a:r>
              <a:rPr lang="en-GB" dirty="0"/>
              <a:t>,5 </a:t>
            </a:r>
            <a:r>
              <a:rPr lang="ru-RU" dirty="0"/>
              <a:t>мг</a:t>
            </a:r>
          </a:p>
          <a:p>
            <a:r>
              <a:rPr lang="ru-RU" dirty="0"/>
              <a:t>Атрофия слизистой оболочки нижних отделов мочеполового тракта – 1 доза/ суппозиторий ежедневно перед сном 2-3 </a:t>
            </a:r>
            <a:r>
              <a:rPr lang="ru-RU" dirty="0" err="1"/>
              <a:t>нед</a:t>
            </a:r>
            <a:r>
              <a:rPr lang="ru-RU" dirty="0"/>
              <a:t>. – постепенное снижение дозы до 1-2 введений в неделю</a:t>
            </a:r>
          </a:p>
          <a:p>
            <a:r>
              <a:rPr lang="ru-RU" dirty="0"/>
              <a:t>Хир. Вмешательство с влагалищным доступом – за 2 </a:t>
            </a:r>
            <a:r>
              <a:rPr lang="ru-RU" dirty="0" err="1"/>
              <a:t>нед</a:t>
            </a:r>
            <a:r>
              <a:rPr lang="ru-RU" dirty="0"/>
              <a:t> до операции 1 доза/суппозиторий ежедневно. 2 недели после операции 1 доза/ суппозиторий 2 раза в неделю. </a:t>
            </a:r>
          </a:p>
          <a:p>
            <a:r>
              <a:rPr lang="ru-RU" dirty="0"/>
              <a:t>Диагностические цели (МАК)- 1 доза/ суппозиторий через день в течении недели перед взятием мазка</a:t>
            </a:r>
          </a:p>
        </p:txBody>
      </p:sp>
    </p:spTree>
    <p:extLst>
      <p:ext uri="{BB962C8B-B14F-4D97-AF65-F5344CB8AC3E}">
        <p14:creationId xmlns:p14="http://schemas.microsoft.com/office/powerpoint/2010/main" val="87950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2F058-4F25-7E43-85E4-425FBBE1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Хирургическое лечение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84368-3D9F-1F40-B2E4-9C75BAE0D6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Лапаротомия ( апоневротическая </a:t>
            </a:r>
            <a:r>
              <a:rPr lang="ru-RU" dirty="0" err="1"/>
              <a:t>вагинопексия</a:t>
            </a:r>
            <a:r>
              <a:rPr lang="ru-RU" dirty="0"/>
              <a:t>)</a:t>
            </a:r>
          </a:p>
          <a:p>
            <a:r>
              <a:rPr lang="ru-RU" dirty="0"/>
              <a:t>Лапароскопия ( </a:t>
            </a:r>
            <a:r>
              <a:rPr lang="ru-RU" dirty="0" err="1"/>
              <a:t>сакровагинопеския</a:t>
            </a:r>
            <a:r>
              <a:rPr lang="en-GB" dirty="0"/>
              <a:t>,</a:t>
            </a:r>
            <a:r>
              <a:rPr lang="ru-RU" dirty="0"/>
              <a:t>коррекция </a:t>
            </a:r>
            <a:r>
              <a:rPr lang="ru-RU" dirty="0" err="1"/>
              <a:t>паравагинальных</a:t>
            </a:r>
            <a:r>
              <a:rPr lang="ru-RU" dirty="0"/>
              <a:t> дефектов)</a:t>
            </a:r>
          </a:p>
          <a:p>
            <a:r>
              <a:rPr lang="ru-RU" dirty="0"/>
              <a:t>вагинальная хирургия ( </a:t>
            </a:r>
            <a:r>
              <a:rPr lang="ru-RU" dirty="0" err="1"/>
              <a:t>сакро</a:t>
            </a:r>
            <a:r>
              <a:rPr lang="ru-RU" dirty="0"/>
              <a:t>- спинальная фиксация</a:t>
            </a:r>
            <a:r>
              <a:rPr lang="en-GB" dirty="0"/>
              <a:t>, mesh- </a:t>
            </a:r>
            <a:r>
              <a:rPr lang="ru-RU" dirty="0"/>
              <a:t>технологии)</a:t>
            </a:r>
          </a:p>
          <a:p>
            <a:r>
              <a:rPr lang="ru-RU" dirty="0"/>
              <a:t>Сочетание доступов</a:t>
            </a:r>
          </a:p>
        </p:txBody>
      </p:sp>
    </p:spTree>
    <p:extLst>
      <p:ext uri="{BB962C8B-B14F-4D97-AF65-F5344CB8AC3E}">
        <p14:creationId xmlns:p14="http://schemas.microsoft.com/office/powerpoint/2010/main" val="1645702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8F445-166C-5A44-9A0F-66AC1833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Образования для коррекции тазового дня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B59A1-8B83-BE4E-BFC8-86EEE63ADE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810871"/>
            <a:ext cx="10363826" cy="1980328"/>
          </a:xfrm>
        </p:spPr>
        <p:txBody>
          <a:bodyPr/>
          <a:lstStyle/>
          <a:p>
            <a:r>
              <a:rPr lang="ru-RU" dirty="0"/>
              <a:t>Крестцово- маточные связки</a:t>
            </a:r>
          </a:p>
          <a:p>
            <a:r>
              <a:rPr lang="ru-RU" dirty="0" err="1"/>
              <a:t>Сакро</a:t>
            </a:r>
            <a:r>
              <a:rPr lang="ru-RU" dirty="0"/>
              <a:t>-спинальные связки</a:t>
            </a:r>
          </a:p>
          <a:p>
            <a:r>
              <a:rPr lang="ru-RU" dirty="0"/>
              <a:t>Апоневротический лоскут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1412E2-875D-B64B-9717-224CA4F1FA98}"/>
              </a:ext>
            </a:extLst>
          </p:cNvPr>
          <p:cNvSpPr/>
          <p:nvPr/>
        </p:nvSpPr>
        <p:spPr>
          <a:xfrm>
            <a:off x="492859" y="2214694"/>
            <a:ext cx="4180739" cy="12143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Собственные ткани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94006F-182C-E94A-B687-73EC82174FAE}"/>
              </a:ext>
            </a:extLst>
          </p:cNvPr>
          <p:cNvSpPr/>
          <p:nvPr/>
        </p:nvSpPr>
        <p:spPr>
          <a:xfrm>
            <a:off x="7271658" y="2214694"/>
            <a:ext cx="3773714" cy="1214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Синтетические материалы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E7F6C9-BFE0-7B42-B5F9-0FE0A21C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38" y="3619639"/>
            <a:ext cx="5562600" cy="301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2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B1D6E-FD64-C54C-B461-A5FD998B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Предоперационная подготовка: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FD7D64-77C0-AC45-998E-8A21290254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Для послеоперационных инфекционных осложнений- </a:t>
            </a:r>
            <a:r>
              <a:rPr lang="ru-RU" dirty="0" err="1"/>
              <a:t>Полиженакс</a:t>
            </a:r>
            <a:r>
              <a:rPr lang="ru-RU" dirty="0"/>
              <a:t>[( свечи)</a:t>
            </a:r>
          </a:p>
          <a:p>
            <a:r>
              <a:rPr lang="ru-RU" dirty="0"/>
              <a:t>Для профилактики </a:t>
            </a:r>
            <a:r>
              <a:rPr lang="ru-RU" dirty="0" err="1"/>
              <a:t>тромбообразоания</a:t>
            </a:r>
            <a:r>
              <a:rPr lang="ru-RU" dirty="0"/>
              <a:t>- </a:t>
            </a:r>
            <a:r>
              <a:rPr lang="ru-RU" dirty="0" err="1"/>
              <a:t>ангиопротекторы</a:t>
            </a:r>
            <a:r>
              <a:rPr lang="ru-RU" dirty="0"/>
              <a:t>- </a:t>
            </a:r>
            <a:r>
              <a:rPr lang="ru-RU" dirty="0" err="1"/>
              <a:t>Флебодия</a:t>
            </a:r>
            <a:r>
              <a:rPr lang="ru-RU" dirty="0"/>
              <a:t> 600</a:t>
            </a:r>
          </a:p>
        </p:txBody>
      </p:sp>
    </p:spTree>
    <p:extLst>
      <p:ext uri="{BB962C8B-B14F-4D97-AF65-F5344CB8AC3E}">
        <p14:creationId xmlns:p14="http://schemas.microsoft.com/office/powerpoint/2010/main" val="108149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C021A-CBB4-9D49-A848-23118F3F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93" y="270174"/>
            <a:ext cx="6256908" cy="1152226"/>
          </a:xfrm>
        </p:spPr>
        <p:txBody>
          <a:bodyPr/>
          <a:lstStyle/>
          <a:p>
            <a:r>
              <a:rPr lang="ru-RU" b="1" dirty="0"/>
              <a:t>Хирургическое лечение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3AAD2-346B-0640-A80F-EA58733D64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371" y="1001486"/>
            <a:ext cx="10900229" cy="568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К основным видам операций относятся следующие:</a:t>
            </a:r>
            <a:br>
              <a:rPr lang="ru-RU" dirty="0"/>
            </a:br>
            <a:r>
              <a:rPr lang="ru-RU" dirty="0"/>
              <a:t>• </a:t>
            </a:r>
            <a:r>
              <a:rPr lang="ru-RU" i="1" u="sng" dirty="0"/>
              <a:t>направленные на укрепление тазового дна с использованием собственных </a:t>
            </a:r>
            <a:r>
              <a:rPr lang="ru-RU" i="1" u="sng" dirty="0" err="1"/>
              <a:t>тканеи</a:t>
            </a:r>
            <a:r>
              <a:rPr lang="ru-RU" i="1" u="sng" dirty="0"/>
              <a:t>̆ </a:t>
            </a:r>
            <a:r>
              <a:rPr lang="ru-RU" dirty="0"/>
              <a:t>(передняя </a:t>
            </a:r>
            <a:r>
              <a:rPr lang="ru-RU" dirty="0" err="1"/>
              <a:t>кольпорафия</a:t>
            </a:r>
            <a:r>
              <a:rPr lang="ru-RU" dirty="0"/>
              <a:t>, </a:t>
            </a:r>
            <a:r>
              <a:rPr lang="ru-RU" dirty="0" err="1"/>
              <a:t>кольпоперинеолеваторопластика</a:t>
            </a:r>
            <a:r>
              <a:rPr lang="ru-RU" dirty="0"/>
              <a:t>); </a:t>
            </a:r>
          </a:p>
          <a:p>
            <a:r>
              <a:rPr lang="ru-RU" i="1" u="sng" dirty="0"/>
              <a:t>направленные на укрепление фиксирующего аппарата матки </a:t>
            </a:r>
            <a:r>
              <a:rPr lang="ru-RU" dirty="0"/>
              <a:t>(кардинальных, крестцово-маточных связок) за счет сшивания их между </a:t>
            </a:r>
            <a:r>
              <a:rPr lang="ru-RU" dirty="0" err="1"/>
              <a:t>собои</a:t>
            </a:r>
            <a:r>
              <a:rPr lang="ru-RU" dirty="0"/>
              <a:t>̆, транспозиции и др. (манчестерская операция); </a:t>
            </a:r>
          </a:p>
          <a:p>
            <a:r>
              <a:rPr lang="ru-RU" i="1" u="sng" dirty="0"/>
              <a:t>с </a:t>
            </a:r>
            <a:r>
              <a:rPr lang="ru-RU" i="1" u="sng" dirty="0" err="1"/>
              <a:t>жесткои</a:t>
            </a:r>
            <a:r>
              <a:rPr lang="ru-RU" i="1" u="sng" dirty="0"/>
              <a:t>̆ </a:t>
            </a:r>
            <a:r>
              <a:rPr lang="ru-RU" i="1" u="sng" dirty="0" err="1"/>
              <a:t>фиксациеи</a:t>
            </a:r>
            <a:r>
              <a:rPr lang="ru-RU" i="1" u="sng" dirty="0"/>
              <a:t>̆ выпавших органов к стенкам таза </a:t>
            </a:r>
            <a:r>
              <a:rPr lang="ru-RU" dirty="0"/>
              <a:t>(к лобковым костям, </a:t>
            </a:r>
            <a:r>
              <a:rPr lang="ru-RU" dirty="0" err="1"/>
              <a:t>крестцовои</a:t>
            </a:r>
            <a:r>
              <a:rPr lang="ru-RU" dirty="0"/>
              <a:t>̆ кости, </a:t>
            </a:r>
            <a:r>
              <a:rPr lang="ru-RU" dirty="0" err="1"/>
              <a:t>сакроспинальнои</a:t>
            </a:r>
            <a:r>
              <a:rPr lang="ru-RU" dirty="0"/>
              <a:t>̆ связке и др.); </a:t>
            </a:r>
          </a:p>
          <a:p>
            <a:r>
              <a:rPr lang="ru-RU" i="1" u="sng" dirty="0"/>
              <a:t>влагалищная экстирпация матки</a:t>
            </a:r>
            <a:r>
              <a:rPr lang="ru-RU" dirty="0"/>
              <a:t>; </a:t>
            </a:r>
          </a:p>
          <a:p>
            <a:r>
              <a:rPr lang="ru-RU" i="1" u="sng" dirty="0"/>
              <a:t>направленные на частичную облитерацию влагалища </a:t>
            </a:r>
            <a:r>
              <a:rPr lang="ru-RU" dirty="0"/>
              <a:t>(срединная </a:t>
            </a:r>
            <a:r>
              <a:rPr lang="ru-RU" dirty="0" err="1"/>
              <a:t>кольпорафия</a:t>
            </a:r>
            <a:r>
              <a:rPr lang="ru-RU" dirty="0"/>
              <a:t> </a:t>
            </a:r>
            <a:r>
              <a:rPr lang="ru-RU" dirty="0" err="1"/>
              <a:t>Лефора</a:t>
            </a:r>
            <a:r>
              <a:rPr lang="ru-RU" dirty="0"/>
              <a:t>–</a:t>
            </a:r>
            <a:r>
              <a:rPr lang="ru-RU" dirty="0" err="1"/>
              <a:t>Нейгебауэра</a:t>
            </a:r>
            <a:r>
              <a:rPr lang="ru-RU" dirty="0"/>
              <a:t>, </a:t>
            </a:r>
            <a:r>
              <a:rPr lang="ru-RU" dirty="0" err="1"/>
              <a:t>влагалищно-промежностныи</a:t>
            </a:r>
            <a:r>
              <a:rPr lang="ru-RU" dirty="0"/>
              <a:t>̆ </a:t>
            </a:r>
            <a:r>
              <a:rPr lang="ru-RU" dirty="0" err="1"/>
              <a:t>клейзис</a:t>
            </a:r>
            <a:r>
              <a:rPr lang="ru-RU" dirty="0"/>
              <a:t> (операция </a:t>
            </a:r>
            <a:r>
              <a:rPr lang="ru-RU" dirty="0" err="1"/>
              <a:t>Лабгардта</a:t>
            </a:r>
            <a:r>
              <a:rPr lang="ru-RU" dirty="0"/>
              <a:t>); </a:t>
            </a:r>
          </a:p>
          <a:p>
            <a:r>
              <a:rPr lang="ru-RU" i="1" u="sng" dirty="0"/>
              <a:t>с использованием аллопластических либо синтетических материалов для укрепления связочного аппарата матки и ее фиксации.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496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5880E-E223-BF48-996D-D5157D96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Абдоминальный доступ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AC571E-A7E5-1740-AD6C-F406D0833B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23646" y="1632450"/>
            <a:ext cx="9400385" cy="5225550"/>
          </a:xfrm>
        </p:spPr>
      </p:pic>
    </p:spTree>
    <p:extLst>
      <p:ext uri="{BB962C8B-B14F-4D97-AF65-F5344CB8AC3E}">
        <p14:creationId xmlns:p14="http://schemas.microsoft.com/office/powerpoint/2010/main" val="2513579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769BB-10F5-7847-BBCD-535A7478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F357CF-7719-8948-A8CA-649C5B455C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55658" y="138645"/>
            <a:ext cx="6314457" cy="6719355"/>
          </a:xfrm>
        </p:spPr>
      </p:pic>
    </p:spTree>
    <p:extLst>
      <p:ext uri="{BB962C8B-B14F-4D97-AF65-F5344CB8AC3E}">
        <p14:creationId xmlns:p14="http://schemas.microsoft.com/office/powerpoint/2010/main" val="2561169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71AFC-A732-BB4B-B555-214B0705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6BDD0F-B126-A043-992B-663820862F4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54900" y="14959"/>
            <a:ext cx="6882200" cy="6843041"/>
          </a:xfrm>
        </p:spPr>
      </p:pic>
    </p:spTree>
    <p:extLst>
      <p:ext uri="{BB962C8B-B14F-4D97-AF65-F5344CB8AC3E}">
        <p14:creationId xmlns:p14="http://schemas.microsoft.com/office/powerpoint/2010/main" val="411488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BFB1C-8001-C046-B553-91893005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DAA03D-438D-C04D-8DD8-BDA25955EC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318" y="553339"/>
            <a:ext cx="11975364" cy="5686144"/>
          </a:xfrm>
        </p:spPr>
      </p:pic>
    </p:spTree>
    <p:extLst>
      <p:ext uri="{BB962C8B-B14F-4D97-AF65-F5344CB8AC3E}">
        <p14:creationId xmlns:p14="http://schemas.microsoft.com/office/powerpoint/2010/main" val="280899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4B1D6-DB59-BB4D-9D46-8600521F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Этиология и патогенез заболевания или состояния (группы заболеваний или состояний)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7FE9E5-516A-864F-B7F0-977316697A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73756" y="4047302"/>
            <a:ext cx="7297953" cy="18614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5" name="Picture 1" descr="page3image1713574768">
            <a:extLst>
              <a:ext uri="{FF2B5EF4-FFF2-40B4-BE49-F238E27FC236}">
                <a16:creationId xmlns:a16="http://schemas.microsoft.com/office/drawing/2014/main" id="{5EE50AB5-FE09-1142-BAA1-D5BF862C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4294" y="1680209"/>
            <a:ext cx="8031304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3image1713575120">
            <a:extLst>
              <a:ext uri="{FF2B5EF4-FFF2-40B4-BE49-F238E27FC236}">
                <a16:creationId xmlns:a16="http://schemas.microsoft.com/office/drawing/2014/main" id="{9101FD5F-D22B-2645-86B4-1739860C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6903" y="1680209"/>
            <a:ext cx="2409391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3image1713575408">
            <a:extLst>
              <a:ext uri="{FF2B5EF4-FFF2-40B4-BE49-F238E27FC236}">
                <a16:creationId xmlns:a16="http://schemas.microsoft.com/office/drawing/2014/main" id="{EF1E8223-C736-9849-88A7-AFC811A9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6" y="1771647"/>
            <a:ext cx="9017473" cy="46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BD129-4D17-C244-B86F-1C7C6886EFD2}"/>
              </a:ext>
            </a:extLst>
          </p:cNvPr>
          <p:cNvSpPr txBox="1"/>
          <p:nvPr/>
        </p:nvSpPr>
        <p:spPr>
          <a:xfrm>
            <a:off x="262890" y="5349895"/>
            <a:ext cx="1164717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Book Antiqua,Bold"/>
              </a:rPr>
              <a:t>Angelina A. </a:t>
            </a:r>
            <a:r>
              <a:rPr lang="en-GB" sz="2000" dirty="0" err="1">
                <a:effectLst/>
                <a:latin typeface="Book Antiqua,Bold"/>
              </a:rPr>
              <a:t>Mardanyan</a:t>
            </a:r>
            <a:r>
              <a:rPr lang="en-GB" sz="2000" dirty="0">
                <a:effectLst/>
                <a:latin typeface="Book Antiqua,Bold"/>
              </a:rPr>
              <a:t> </a:t>
            </a:r>
            <a:endParaRPr lang="en-GB" dirty="0"/>
          </a:p>
          <a:p>
            <a:r>
              <a:rPr lang="en-GB" sz="1800" dirty="0">
                <a:effectLst/>
                <a:latin typeface="Book Antiqua" panose="02040602050305030304" pitchFamily="18" charset="0"/>
              </a:rPr>
              <a:t>student</a:t>
            </a:r>
            <a:br>
              <a:rPr lang="en-GB" sz="1800" dirty="0">
                <a:effectLst/>
                <a:latin typeface="Book Antiqua" panose="02040602050305030304" pitchFamily="18" charset="0"/>
              </a:rPr>
            </a:br>
            <a:r>
              <a:rPr lang="en-GB" sz="1800" dirty="0">
                <a:effectLst/>
                <a:latin typeface="Book Antiqua" panose="02040602050305030304" pitchFamily="18" charset="0"/>
              </a:rPr>
              <a:t>FGBOU VO "Rostov State Medical University" of the Ministry of Health of the Russian Federation</a:t>
            </a:r>
            <a:br>
              <a:rPr lang="en-GB" sz="1800" dirty="0">
                <a:effectLst/>
                <a:latin typeface="Book Antiqua" panose="02040602050305030304" pitchFamily="18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161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6A1E9-08B9-2A44-A9A6-67BDFC2C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кольпорафия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9EAA08B-C11A-0F48-AB20-E86C3E2611F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87" y="2366963"/>
            <a:ext cx="9118026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23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4A79-6760-2744-B272-361CCE3C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CB8CA5-1DF1-B741-956A-3976B5305B1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5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74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D68DE-6882-664C-8113-F626FCFC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596E116-B3E0-E04C-A2C1-64C6320BD17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86" y="0"/>
            <a:ext cx="3077027" cy="67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73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46E64-A9AA-B645-9B6C-20379960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8897" y="367521"/>
            <a:ext cx="12813830" cy="20179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ED5E36-B0D9-F542-9E42-CA1E45FB8B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30FBF6B-FB35-5E41-B5A3-676D3954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7" y="1"/>
            <a:ext cx="8708659" cy="66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4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BF590-CD7B-1946-B247-4F8FA3092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5F3C5F-FB32-494E-A2DF-C0B304A793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224" y="26973"/>
            <a:ext cx="12063776" cy="6643820"/>
          </a:xfrm>
        </p:spPr>
      </p:pic>
    </p:spTree>
    <p:extLst>
      <p:ext uri="{BB962C8B-B14F-4D97-AF65-F5344CB8AC3E}">
        <p14:creationId xmlns:p14="http://schemas.microsoft.com/office/powerpoint/2010/main" val="2343219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057B6-538D-5C4C-8FCF-90A94ED1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D96AA3-4D35-CA46-8643-9627E71F7A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978" y="109728"/>
            <a:ext cx="12174022" cy="6437376"/>
          </a:xfrm>
        </p:spPr>
      </p:pic>
    </p:spTree>
    <p:extLst>
      <p:ext uri="{BB962C8B-B14F-4D97-AF65-F5344CB8AC3E}">
        <p14:creationId xmlns:p14="http://schemas.microsoft.com/office/powerpoint/2010/main" val="2975800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94E8A-C4A3-E847-A691-E7F30C11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A0FA8B-8AAF-D847-8F92-5EE726D0D2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049995"/>
            <a:ext cx="12157236" cy="4758009"/>
          </a:xfrm>
        </p:spPr>
      </p:pic>
    </p:spTree>
    <p:extLst>
      <p:ext uri="{BB962C8B-B14F-4D97-AF65-F5344CB8AC3E}">
        <p14:creationId xmlns:p14="http://schemas.microsoft.com/office/powerpoint/2010/main" val="99264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45F6E-2B14-4B45-84E3-367BA530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9663C6-FD43-F646-AA04-10D7A8A9D9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87921" y="-17854"/>
            <a:ext cx="6136623" cy="6875854"/>
          </a:xfrm>
        </p:spPr>
      </p:pic>
    </p:spTree>
    <p:extLst>
      <p:ext uri="{BB962C8B-B14F-4D97-AF65-F5344CB8AC3E}">
        <p14:creationId xmlns:p14="http://schemas.microsoft.com/office/powerpoint/2010/main" val="2324635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76934-3E2D-A84F-96A4-7CCE088A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0A786-57D7-6A47-9162-466D45594A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618518"/>
            <a:ext cx="10875264" cy="5367754"/>
          </a:xfrm>
        </p:spPr>
        <p:txBody>
          <a:bodyPr>
            <a:normAutofit/>
          </a:bodyPr>
          <a:lstStyle/>
          <a:p>
            <a:r>
              <a:rPr lang="ru-RU" dirty="0"/>
              <a:t>Частота встречаемости специфических (</a:t>
            </a:r>
            <a:r>
              <a:rPr lang="en-GB" dirty="0"/>
              <a:t>mesh-</a:t>
            </a:r>
            <a:r>
              <a:rPr lang="ru-RU" dirty="0" err="1"/>
              <a:t>ассоцированных</a:t>
            </a:r>
            <a:r>
              <a:rPr lang="ru-RU" dirty="0"/>
              <a:t>) осложнений после оперативного лечения ПГ с использованием синтетических сеток составила:</a:t>
            </a:r>
          </a:p>
          <a:p>
            <a:r>
              <a:rPr lang="ru-RU" dirty="0"/>
              <a:t>эрозии слизистой влагалища - 1-19%;</a:t>
            </a:r>
          </a:p>
          <a:p>
            <a:r>
              <a:rPr lang="ru-RU" dirty="0" err="1"/>
              <a:t>синехии</a:t>
            </a:r>
            <a:r>
              <a:rPr lang="ru-RU" dirty="0"/>
              <a:t> влагалища - 0,3%;</a:t>
            </a:r>
          </a:p>
          <a:p>
            <a:r>
              <a:rPr lang="ru-RU" dirty="0"/>
              <a:t>эрозия мочевого пузыря - 0,2%;</a:t>
            </a:r>
          </a:p>
          <a:p>
            <a:r>
              <a:rPr lang="ru-RU" dirty="0"/>
              <a:t>уретровлагалищный свищ - 0,15%;</a:t>
            </a:r>
          </a:p>
          <a:p>
            <a:r>
              <a:rPr lang="ru-RU" dirty="0"/>
              <a:t>сморщивание протеза - 1%;</a:t>
            </a:r>
          </a:p>
          <a:p>
            <a:r>
              <a:rPr lang="ru-RU" dirty="0"/>
              <a:t>хронический болевой синдром - 0-2,9-18,3%;</a:t>
            </a:r>
          </a:p>
          <a:p>
            <a:r>
              <a:rPr lang="ru-RU" dirty="0" err="1"/>
              <a:t>диспареуния</a:t>
            </a:r>
            <a:r>
              <a:rPr lang="ru-RU" dirty="0"/>
              <a:t> </a:t>
            </a:r>
            <a:r>
              <a:rPr lang="en-GB" dirty="0"/>
              <a:t>de novo - 2,2-27,7%;</a:t>
            </a:r>
          </a:p>
          <a:p>
            <a:r>
              <a:rPr lang="ru-RU" dirty="0"/>
              <a:t>инфицирование - 0,6%;</a:t>
            </a:r>
          </a:p>
          <a:p>
            <a:r>
              <a:rPr lang="ru-RU" dirty="0"/>
              <a:t>экструзии сеток - 0-30% [28,48,49].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A143F-8C00-6B4A-9100-C2A4BB7DD887}"/>
              </a:ext>
            </a:extLst>
          </p:cNvPr>
          <p:cNvSpPr txBox="1"/>
          <p:nvPr/>
        </p:nvSpPr>
        <p:spPr>
          <a:xfrm>
            <a:off x="121294" y="6263866"/>
            <a:ext cx="983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hlinkClick r:id="rId2"/>
              </a:rPr>
              <a:t>Номер №1, 2017</a:t>
            </a:r>
            <a:r>
              <a:rPr lang="ru-RU" sz="1000" dirty="0"/>
              <a:t> - стр. 104-115 </a:t>
            </a:r>
          </a:p>
          <a:p>
            <a:r>
              <a:rPr lang="ru-RU" sz="1000" dirty="0"/>
              <a:t>Генитальный пролапс: современные аспекты оперативного лечения (обзор литературы)</a:t>
            </a:r>
          </a:p>
        </p:txBody>
      </p:sp>
    </p:spTree>
    <p:extLst>
      <p:ext uri="{BB962C8B-B14F-4D97-AF65-F5344CB8AC3E}">
        <p14:creationId xmlns:p14="http://schemas.microsoft.com/office/powerpoint/2010/main" val="2737557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43834-D651-7741-AE96-5AE9C190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BACF79-D9EF-E743-96DF-24ED428E63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71226" y="742950"/>
            <a:ext cx="9404245" cy="55526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B5D9CE-A0AE-F34F-8E90-7BBE9E1FEBE4}"/>
              </a:ext>
            </a:extLst>
          </p:cNvPr>
          <p:cNvSpPr txBox="1"/>
          <p:nvPr/>
        </p:nvSpPr>
        <p:spPr>
          <a:xfrm>
            <a:off x="216529" y="3165365"/>
            <a:ext cx="263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Пациентка 34 года. Из анамнеза 3 родов.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44D04-8927-3840-80D1-F3E139190CA5}"/>
              </a:ext>
            </a:extLst>
          </p:cNvPr>
          <p:cNvSpPr txBox="1"/>
          <p:nvPr/>
        </p:nvSpPr>
        <p:spPr>
          <a:xfrm>
            <a:off x="216529" y="6295643"/>
            <a:ext cx="7215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К.м.н., доцент Смирнова А.В.  Кафедра акушерства и гинекологии, </a:t>
            </a:r>
            <a:r>
              <a:rPr lang="ru-RU" sz="1050" dirty="0" err="1"/>
              <a:t>медицинскои</a:t>
            </a:r>
            <a:r>
              <a:rPr lang="ru-RU" sz="1050" dirty="0"/>
              <a:t>̆ генетики  ФГБУ ВО </a:t>
            </a:r>
            <a:r>
              <a:rPr lang="ru-RU" sz="1050" dirty="0" err="1"/>
              <a:t>ИвГМА</a:t>
            </a:r>
            <a:r>
              <a:rPr lang="ru-RU" sz="1050" dirty="0"/>
              <a:t> МЗ РФ </a:t>
            </a:r>
            <a:endParaRPr lang="ru-RU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14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18FAF-096F-E741-9DEF-30F80DBF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280660"/>
            <a:ext cx="10364451" cy="16687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5A3499-B392-E448-A363-9C92B27463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20140" y="150018"/>
            <a:ext cx="10492740" cy="6557963"/>
          </a:xfrm>
        </p:spPr>
      </p:pic>
    </p:spTree>
    <p:extLst>
      <p:ext uri="{BB962C8B-B14F-4D97-AF65-F5344CB8AC3E}">
        <p14:creationId xmlns:p14="http://schemas.microsoft.com/office/powerpoint/2010/main" val="2108744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E7030-6630-2F4C-9BCF-2364DE948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6F8566-E04B-A442-88C9-0D85338AC7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1253" y="-12955"/>
            <a:ext cx="11189494" cy="68709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D278E-286C-E240-BA7E-E2A43E2FC91F}"/>
              </a:ext>
            </a:extLst>
          </p:cNvPr>
          <p:cNvSpPr txBox="1"/>
          <p:nvPr/>
        </p:nvSpPr>
        <p:spPr>
          <a:xfrm>
            <a:off x="142875" y="6296121"/>
            <a:ext cx="11135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К.м.н., доцент Смирнова А.В.  Кафедра акушерства и гинекологии, </a:t>
            </a:r>
            <a:r>
              <a:rPr lang="ru-RU" sz="1000" dirty="0" err="1"/>
              <a:t>медицинскои</a:t>
            </a:r>
            <a:r>
              <a:rPr lang="ru-RU" sz="1000" dirty="0"/>
              <a:t>̆ генетики ФГБУ ВО МЗ РФ </a:t>
            </a:r>
            <a:r>
              <a:rPr lang="ru-RU" sz="1000" dirty="0" err="1"/>
              <a:t>ИвГМА</a:t>
            </a:r>
            <a:endParaRPr lang="ru-RU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8255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1ED05-2AFB-5641-A900-C2BA32C1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89" y="595085"/>
            <a:ext cx="3338911" cy="5936344"/>
          </a:xfrm>
        </p:spPr>
        <p:txBody>
          <a:bodyPr/>
          <a:lstStyle/>
          <a:p>
            <a:r>
              <a:rPr lang="ru-RU" dirty="0"/>
              <a:t>Клинический случай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2AC91B-8DEE-0C4F-BD61-AF1B456610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49486" y="377940"/>
            <a:ext cx="6328227" cy="63282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7472F-2A52-5547-AFC0-2E4FBC19621F}"/>
              </a:ext>
            </a:extLst>
          </p:cNvPr>
          <p:cNvSpPr txBox="1"/>
          <p:nvPr/>
        </p:nvSpPr>
        <p:spPr>
          <a:xfrm>
            <a:off x="638629" y="6226629"/>
            <a:ext cx="75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Макаренко Т. А. д. м. н. </a:t>
            </a:r>
            <a:r>
              <a:rPr lang="en-GB" dirty="0"/>
              <a:t>, </a:t>
            </a:r>
            <a:r>
              <a:rPr lang="ru-RU" dirty="0"/>
              <a:t>доцент</a:t>
            </a:r>
            <a:r>
              <a:rPr lang="en-GB" dirty="0"/>
              <a:t>,</a:t>
            </a:r>
            <a:r>
              <a:rPr lang="ru-RU" dirty="0"/>
              <a:t>зав. Кафедрой оперативной гинекологии ИПО  КРСГМУ</a:t>
            </a:r>
          </a:p>
        </p:txBody>
      </p:sp>
    </p:spTree>
    <p:extLst>
      <p:ext uri="{BB962C8B-B14F-4D97-AF65-F5344CB8AC3E}">
        <p14:creationId xmlns:p14="http://schemas.microsoft.com/office/powerpoint/2010/main" val="3683261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78D2D-B8F3-FC40-93FC-5865EC71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57" y="618517"/>
            <a:ext cx="6241769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A23A17-D2AF-6049-B9A8-5F2A7B0AC4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06281" y="319315"/>
            <a:ext cx="5660571" cy="56605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AF9275-7BFF-DF4C-B053-C31120EC620F}"/>
              </a:ext>
            </a:extLst>
          </p:cNvPr>
          <p:cNvSpPr txBox="1"/>
          <p:nvPr/>
        </p:nvSpPr>
        <p:spPr>
          <a:xfrm>
            <a:off x="1059543" y="2177143"/>
            <a:ext cx="2772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Пациентка 83 года В анамнезе: 2 родов. Со слов пациентки клинические проявления год.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F5D42-8B5D-6945-BDC6-46D10848AB9A}"/>
              </a:ext>
            </a:extLst>
          </p:cNvPr>
          <p:cNvSpPr txBox="1"/>
          <p:nvPr/>
        </p:nvSpPr>
        <p:spPr>
          <a:xfrm>
            <a:off x="62706" y="6415574"/>
            <a:ext cx="10704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Макаренко Т. А. д. м. н. </a:t>
            </a:r>
            <a:r>
              <a:rPr lang="en-GB" sz="1000" dirty="0"/>
              <a:t>, </a:t>
            </a:r>
            <a:r>
              <a:rPr lang="ru-RU" sz="1000" dirty="0"/>
              <a:t>доцент</a:t>
            </a:r>
            <a:r>
              <a:rPr lang="en-GB" sz="1000" dirty="0"/>
              <a:t>,</a:t>
            </a:r>
            <a:r>
              <a:rPr lang="ru-RU" sz="1000" dirty="0"/>
              <a:t>зав. Кафедрой оперативной гинекологии ИПО  КРСГМУ</a:t>
            </a:r>
          </a:p>
        </p:txBody>
      </p:sp>
    </p:spTree>
    <p:extLst>
      <p:ext uri="{BB962C8B-B14F-4D97-AF65-F5344CB8AC3E}">
        <p14:creationId xmlns:p14="http://schemas.microsoft.com/office/powerpoint/2010/main" val="2991136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42D90-CFB9-6E49-BCD3-8A0149FD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D39EA75-68D8-1544-A846-ED24B6831B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58614" y="-12311"/>
            <a:ext cx="12250614" cy="73503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1584F-7132-5541-AD4D-603DD6C07774}"/>
              </a:ext>
            </a:extLst>
          </p:cNvPr>
          <p:cNvSpPr txBox="1"/>
          <p:nvPr/>
        </p:nvSpPr>
        <p:spPr>
          <a:xfrm>
            <a:off x="879231" y="6330462"/>
            <a:ext cx="4201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69048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DCA7F-08D9-864E-9B82-05981460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B35C11-DE5E-E249-BB7E-7435D12948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7587" y="58273"/>
            <a:ext cx="10879563" cy="6799727"/>
          </a:xfrm>
        </p:spPr>
      </p:pic>
    </p:spTree>
    <p:extLst>
      <p:ext uri="{BB962C8B-B14F-4D97-AF65-F5344CB8AC3E}">
        <p14:creationId xmlns:p14="http://schemas.microsoft.com/office/powerpoint/2010/main" val="143365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AA4D1-72F5-C846-9734-928EF302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58FCB-378F-B447-BBBA-56D65A6F5B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Среди всех гинекологических заболеваний </a:t>
            </a:r>
            <a:r>
              <a:rPr lang="ru-RU" dirty="0" err="1"/>
              <a:t>пто</a:t>
            </a:r>
            <a:r>
              <a:rPr lang="ru-RU" dirty="0"/>
              <a:t> занимает третье место и составляет 28-38</a:t>
            </a:r>
            <a:r>
              <a:rPr lang="en-GB" dirty="0"/>
              <a:t>,</a:t>
            </a:r>
            <a:r>
              <a:rPr lang="ru-RU" dirty="0"/>
              <a:t>9</a:t>
            </a:r>
            <a:r>
              <a:rPr lang="en-GB" dirty="0"/>
              <a:t>%</a:t>
            </a:r>
            <a:r>
              <a:rPr lang="ru-RU" dirty="0"/>
              <a:t> </a:t>
            </a:r>
          </a:p>
          <a:p>
            <a:r>
              <a:rPr lang="ru-RU" dirty="0"/>
              <a:t>согласно мировым данным  до 53 % женщин отмечают те или иные проявления ПТО. </a:t>
            </a:r>
          </a:p>
          <a:p>
            <a:r>
              <a:rPr lang="ru-RU" dirty="0"/>
              <a:t>До 47 % больных пролапсом тазовых органов – это женщины трудоспособного возраста .</a:t>
            </a:r>
          </a:p>
          <a:p>
            <a:r>
              <a:rPr lang="ru-RU" dirty="0"/>
              <a:t>Заболевание зачастую манифестирует еще в репродуктивном возрасте и носит прогрессирующий характер.</a:t>
            </a:r>
          </a:p>
          <a:p>
            <a:r>
              <a:rPr lang="ru-RU" dirty="0"/>
              <a:t>По данным исследования </a:t>
            </a:r>
            <a:r>
              <a:rPr lang="ru-RU" dirty="0" err="1"/>
              <a:t>Women</a:t>
            </a:r>
            <a:r>
              <a:rPr lang="ru-RU" dirty="0"/>
              <a:t>, </a:t>
            </a:r>
            <a:r>
              <a:rPr lang="ru-RU" dirty="0" err="1"/>
              <a:t>s</a:t>
            </a:r>
            <a:r>
              <a:rPr lang="ru-RU" dirty="0"/>
              <a:t> </a:t>
            </a:r>
            <a:r>
              <a:rPr lang="ru-RU" dirty="0" err="1"/>
              <a:t>Health</a:t>
            </a:r>
            <a:r>
              <a:rPr lang="ru-RU" dirty="0"/>
              <a:t> </a:t>
            </a:r>
            <a:r>
              <a:rPr lang="ru-RU" dirty="0" err="1"/>
              <a:t>Initiative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, среди 16 616 женщин </a:t>
            </a:r>
            <a:r>
              <a:rPr lang="ru-RU" dirty="0" err="1"/>
              <a:t>перименопаузального</a:t>
            </a:r>
            <a:r>
              <a:rPr lang="ru-RU" dirty="0"/>
              <a:t> возраста частота выявления маточного пролапса составила 14,2 %, </a:t>
            </a:r>
            <a:r>
              <a:rPr lang="ru-RU" dirty="0" err="1"/>
              <a:t>цистоцеле</a:t>
            </a:r>
            <a:r>
              <a:rPr lang="ru-RU" dirty="0"/>
              <a:t> – 34,3 %, </a:t>
            </a:r>
            <a:r>
              <a:rPr lang="ru-RU" dirty="0" err="1"/>
              <a:t>ректоцеле</a:t>
            </a:r>
            <a:r>
              <a:rPr lang="ru-RU" dirty="0"/>
              <a:t> – 18,6 % [21]. В большинстве случаев ПТО протекает практически бессимптомно, что свидетельствует о его большей распространенности в популяции. </a:t>
            </a:r>
          </a:p>
        </p:txBody>
      </p:sp>
    </p:spTree>
    <p:extLst>
      <p:ext uri="{BB962C8B-B14F-4D97-AF65-F5344CB8AC3E}">
        <p14:creationId xmlns:p14="http://schemas.microsoft.com/office/powerpoint/2010/main" val="228727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EBF57-7A81-6447-9159-A80C649C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Пролапс гениталий Обухова Е.А., ассистент кафедры акушерства и гинекологии">
            <a:extLst>
              <a:ext uri="{FF2B5EF4-FFF2-40B4-BE49-F238E27FC236}">
                <a16:creationId xmlns:a16="http://schemas.microsoft.com/office/drawing/2014/main" id="{A2CEA45B-84BE-ED43-B753-DD08D428E68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6"/>
            <a:ext cx="12283440" cy="69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6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155F0-AB4C-7B47-9750-3E13C4D5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7A6871-D590-6E45-B32A-3F488C0E46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072752" cy="6858000"/>
          </a:xfrm>
        </p:spPr>
      </p:pic>
    </p:spTree>
    <p:extLst>
      <p:ext uri="{BB962C8B-B14F-4D97-AF65-F5344CB8AC3E}">
        <p14:creationId xmlns:p14="http://schemas.microsoft.com/office/powerpoint/2010/main" val="349605564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5296</TotalTime>
  <Words>1103</Words>
  <Application>Microsoft Macintosh PowerPoint</Application>
  <PresentationFormat>Широкоэкранный</PresentationFormat>
  <Paragraphs>115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Book Antiqua</vt:lpstr>
      <vt:lpstr>Book Antiqua,Bold</vt:lpstr>
      <vt:lpstr>Tw Cen MT</vt:lpstr>
      <vt:lpstr>Капля</vt:lpstr>
      <vt:lpstr>Генитальный пролапс</vt:lpstr>
      <vt:lpstr>Презентация PowerPoint</vt:lpstr>
      <vt:lpstr>пролапс тазовых органов (ПТО) – патологический процесс, при котором происходит опущение тазового дна и органов малого таза изолированно или в сочетании [1], [2],</vt:lpstr>
      <vt:lpstr>Этиология и патогенез заболевания или состояния (группы заболеваний или состояний)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М.С.Малиновского </vt:lpstr>
      <vt:lpstr>классификации ПТО используются система Baden–Walker</vt:lpstr>
      <vt:lpstr>Презентация PowerPoint</vt:lpstr>
      <vt:lpstr>Pelvic Organ Prolapse Quantification System – pop-q</vt:lpstr>
      <vt:lpstr>Клиника </vt:lpstr>
      <vt:lpstr>Презентация PowerPoint</vt:lpstr>
      <vt:lpstr>Презентация PowerPoint</vt:lpstr>
      <vt:lpstr>Диагностика:</vt:lpstr>
      <vt:lpstr>Презентация PowerPoint</vt:lpstr>
      <vt:lpstr>Проба Вальсальвы</vt:lpstr>
      <vt:lpstr>Лечение </vt:lpstr>
      <vt:lpstr>Упражнения кегеля</vt:lpstr>
      <vt:lpstr>пессарий</vt:lpstr>
      <vt:lpstr>Роль эстрогенов</vt:lpstr>
      <vt:lpstr>Тазовое дно при дефиците эстрогенов </vt:lpstr>
      <vt:lpstr>Презентация PowerPoint</vt:lpstr>
      <vt:lpstr>Схемы применения </vt:lpstr>
      <vt:lpstr>Хирургическое лечение </vt:lpstr>
      <vt:lpstr>Образования для коррекции тазового дня </vt:lpstr>
      <vt:lpstr>Предоперационная подготовка:</vt:lpstr>
      <vt:lpstr>Хирургическое лечение  </vt:lpstr>
      <vt:lpstr>Абдоминальный доступ</vt:lpstr>
      <vt:lpstr>Презентация PowerPoint</vt:lpstr>
      <vt:lpstr>Презентация PowerPoint</vt:lpstr>
      <vt:lpstr>Презентация PowerPoint</vt:lpstr>
      <vt:lpstr>кольпорафия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Клинический случай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Генитальный пролапс</dc:title>
  <dc:creator>Microsoft Office User</dc:creator>
  <cp:lastModifiedBy>Microsoft Office User</cp:lastModifiedBy>
  <cp:revision>6</cp:revision>
  <dcterms:created xsi:type="dcterms:W3CDTF">2021-10-12T04:32:30Z</dcterms:created>
  <dcterms:modified xsi:type="dcterms:W3CDTF">2022-03-08T10:21:31Z</dcterms:modified>
</cp:coreProperties>
</file>