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A08B-1CFD-4811-ADBC-4C24B9EE02F5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A547-D2CD-43C5-A445-782BB87D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48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A08B-1CFD-4811-ADBC-4C24B9EE02F5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A547-D2CD-43C5-A445-782BB87D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844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A08B-1CFD-4811-ADBC-4C24B9EE02F5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A547-D2CD-43C5-A445-782BB87D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69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A08B-1CFD-4811-ADBC-4C24B9EE02F5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A547-D2CD-43C5-A445-782BB87D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404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A08B-1CFD-4811-ADBC-4C24B9EE02F5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A547-D2CD-43C5-A445-782BB87D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7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A08B-1CFD-4811-ADBC-4C24B9EE02F5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A547-D2CD-43C5-A445-782BB87D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53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A08B-1CFD-4811-ADBC-4C24B9EE02F5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A547-D2CD-43C5-A445-782BB87D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302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A08B-1CFD-4811-ADBC-4C24B9EE02F5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A547-D2CD-43C5-A445-782BB87D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904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A08B-1CFD-4811-ADBC-4C24B9EE02F5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A547-D2CD-43C5-A445-782BB87D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60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A08B-1CFD-4811-ADBC-4C24B9EE02F5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A547-D2CD-43C5-A445-782BB87D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A08B-1CFD-4811-ADBC-4C24B9EE02F5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A547-D2CD-43C5-A445-782BB87D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12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9A08B-1CFD-4811-ADBC-4C24B9EE02F5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2A547-D2CD-43C5-A445-782BB87D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27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5560" y="404665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>
                <a:latin typeface="+mn-lt"/>
              </a:rPr>
              <a:t/>
            </a:r>
            <a:br>
              <a:rPr lang="ru-RU" sz="1400" b="1" dirty="0">
                <a:latin typeface="+mn-lt"/>
              </a:rPr>
            </a:br>
            <a:r>
              <a:rPr lang="ru-RU" sz="1400" b="1" dirty="0">
                <a:latin typeface="+mn-lt"/>
              </a:rPr>
              <a:t/>
            </a:r>
            <a:br>
              <a:rPr lang="ru-RU" sz="1400" b="1" dirty="0">
                <a:latin typeface="+mn-lt"/>
              </a:rPr>
            </a:br>
            <a:r>
              <a:rPr lang="ru-RU" sz="1400" b="1" dirty="0">
                <a:latin typeface="Calibri" pitchFamily="34" charset="0"/>
              </a:rPr>
              <a:t>ФЕДЕРАЛЬНОЕ ГОСУДАРСТВЕННОЕ БЮДЖЕТНОЕ ОБРАЗОВАТЕЛЬНОЕ УЧРЕЖДЕНИЕ ВЫСШЕГО </a:t>
            </a:r>
            <a:br>
              <a:rPr lang="ru-RU" sz="1400" b="1" dirty="0">
                <a:latin typeface="Calibri" pitchFamily="34" charset="0"/>
              </a:rPr>
            </a:br>
            <a:r>
              <a:rPr lang="ru-RU" sz="1400" b="1" dirty="0">
                <a:latin typeface="Calibri" pitchFamily="34" charset="0"/>
              </a:rPr>
              <a:t>ОБРАЗОВАНИЯ</a:t>
            </a:r>
            <a:br>
              <a:rPr lang="ru-RU" sz="1400" b="1" dirty="0">
                <a:latin typeface="Calibri" pitchFamily="34" charset="0"/>
              </a:rPr>
            </a:br>
            <a:r>
              <a:rPr lang="ru-RU" sz="1400" b="1" dirty="0">
                <a:latin typeface="Calibri" pitchFamily="34" charset="0"/>
              </a:rPr>
              <a:t>«КРАСНОЯРСКИЙ ГОСУДАРСТВЕННЫЙ МЕДИЦИНСКИЙ УНИВЕРСИТЕТ </a:t>
            </a:r>
            <a:br>
              <a:rPr lang="ru-RU" sz="1400" b="1" dirty="0">
                <a:latin typeface="Calibri" pitchFamily="34" charset="0"/>
              </a:rPr>
            </a:br>
            <a:r>
              <a:rPr lang="ru-RU" sz="1400" b="1" dirty="0">
                <a:latin typeface="Calibri" pitchFamily="34" charset="0"/>
              </a:rPr>
              <a:t>ИМЕНИ ПРОФЕССОРА В.Ф. ВОЙНО-ЯСЕНЕЦКОГО» </a:t>
            </a:r>
            <a:br>
              <a:rPr lang="ru-RU" sz="1400" b="1" dirty="0">
                <a:latin typeface="Calibri" pitchFamily="34" charset="0"/>
              </a:rPr>
            </a:br>
            <a:r>
              <a:rPr lang="ru-RU" sz="1400" b="1" dirty="0">
                <a:latin typeface="Calibri" pitchFamily="34" charset="0"/>
              </a:rPr>
              <a:t>МИНИСТЕРСТВА ЗДРАВООХРАНЕНИЯ РОССИЙСКОЙ ФЕДЕРАЦИИ</a:t>
            </a:r>
            <a:br>
              <a:rPr lang="ru-RU" sz="1400" b="1" dirty="0">
                <a:latin typeface="Calibri" pitchFamily="34" charset="0"/>
              </a:rPr>
            </a:br>
            <a:r>
              <a:rPr lang="ru-RU" sz="1400" b="1" dirty="0">
                <a:latin typeface="Calibri" pitchFamily="34" charset="0"/>
              </a:rPr>
              <a:t>ФАРМАЦЕВТИЧЕСКИЙ КОЛЛЕДЖ</a:t>
            </a:r>
            <a:br>
              <a:rPr lang="ru-RU" sz="1400" b="1" dirty="0">
                <a:latin typeface="Calibri" pitchFamily="34" charset="0"/>
              </a:rPr>
            </a:br>
            <a:endParaRPr lang="ru-RU" sz="1400" b="1" dirty="0"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1624" y="2276872"/>
            <a:ext cx="6400800" cy="432048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latin typeface="Calibri" pitchFamily="34" charset="0"/>
              </a:rPr>
              <a:t>Лекция </a:t>
            </a:r>
            <a:r>
              <a:rPr lang="ru-RU" sz="1800" b="1" dirty="0" smtClean="0">
                <a:latin typeface="Calibri" pitchFamily="34" charset="0"/>
              </a:rPr>
              <a:t>№10</a:t>
            </a:r>
            <a:endParaRPr lang="ru-RU" sz="1800" b="1" dirty="0">
              <a:latin typeface="Calibri" pitchFamily="34" charset="0"/>
            </a:endParaRPr>
          </a:p>
          <a:p>
            <a:pPr algn="ctr"/>
            <a:endParaRPr lang="ru-RU" sz="1800" b="1" dirty="0">
              <a:latin typeface="Calibri" pitchFamily="34" charset="0"/>
            </a:endParaRPr>
          </a:p>
          <a:p>
            <a:r>
              <a:rPr lang="ru-RU" sz="1800" b="1" dirty="0" smtClean="0">
                <a:latin typeface="Calibri" pitchFamily="34" charset="0"/>
              </a:rPr>
              <a:t>«</a:t>
            </a:r>
            <a:r>
              <a:rPr lang="ru-RU" sz="1800" b="1" dirty="0" smtClean="0"/>
              <a:t>Предраковые фоновые заболевания</a:t>
            </a:r>
            <a:r>
              <a:rPr lang="ru-RU" sz="1800" b="1" dirty="0" smtClean="0">
                <a:latin typeface="Calibri" pitchFamily="34" charset="0"/>
              </a:rPr>
              <a:t>»</a:t>
            </a:r>
            <a:endParaRPr lang="ru-RU" sz="1800" b="1" dirty="0">
              <a:latin typeface="Calibri" pitchFamily="34" charset="0"/>
            </a:endParaRPr>
          </a:p>
          <a:p>
            <a:pPr algn="ctr"/>
            <a:endParaRPr lang="ru-RU" sz="1800" b="1" dirty="0">
              <a:latin typeface="Calibri" pitchFamily="34" charset="0"/>
            </a:endParaRPr>
          </a:p>
          <a:p>
            <a:pPr algn="ctr"/>
            <a:r>
              <a:rPr lang="ru-RU" sz="1800" b="1" dirty="0">
                <a:latin typeface="Calibri" pitchFamily="34" charset="0"/>
              </a:rPr>
              <a:t>для обучающихся по специальности</a:t>
            </a:r>
          </a:p>
          <a:p>
            <a:pPr algn="ctr"/>
            <a:r>
              <a:rPr lang="ru-RU" sz="1800" b="1" dirty="0">
                <a:latin typeface="Calibri" pitchFamily="34" charset="0"/>
              </a:rPr>
              <a:t>34.02.01– Сестринское дело</a:t>
            </a:r>
          </a:p>
          <a:p>
            <a:endParaRPr lang="ru-RU" sz="1800" b="1" dirty="0">
              <a:latin typeface="Calibri" pitchFamily="34" charset="0"/>
            </a:endParaRPr>
          </a:p>
          <a:p>
            <a:endParaRPr lang="ru-RU" sz="1800" b="1" dirty="0">
              <a:latin typeface="Calibri" pitchFamily="34" charset="0"/>
            </a:endParaRPr>
          </a:p>
          <a:p>
            <a:endParaRPr lang="ru-RU" sz="1800" b="1" dirty="0">
              <a:latin typeface="Calibri" pitchFamily="34" charset="0"/>
            </a:endParaRPr>
          </a:p>
          <a:p>
            <a:pPr algn="ctr"/>
            <a:r>
              <a:rPr lang="ru-RU" sz="1800" b="1" dirty="0" err="1">
                <a:latin typeface="Calibri" pitchFamily="34" charset="0"/>
              </a:rPr>
              <a:t>Ерушина</a:t>
            </a:r>
            <a:r>
              <a:rPr lang="ru-RU" sz="1800" b="1" dirty="0">
                <a:latin typeface="Calibri" pitchFamily="34" charset="0"/>
              </a:rPr>
              <a:t> Т.Е.</a:t>
            </a:r>
          </a:p>
          <a:p>
            <a:pPr algn="ctr"/>
            <a:r>
              <a:rPr lang="ru-RU" sz="1800" b="1" dirty="0">
                <a:latin typeface="Calibri" pitchFamily="34" charset="0"/>
              </a:rPr>
              <a:t>Красноярск 2022</a:t>
            </a:r>
          </a:p>
        </p:txBody>
      </p:sp>
    </p:spTree>
    <p:extLst>
      <p:ext uri="{BB962C8B-B14F-4D97-AF65-F5344CB8AC3E}">
        <p14:creationId xmlns:p14="http://schemas.microsoft.com/office/powerpoint/2010/main" val="2085267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478" y="454024"/>
            <a:ext cx="10515600" cy="6182749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лимфангиомы</a:t>
            </a:r>
            <a:r>
              <a:rPr lang="ru-RU" dirty="0" smtClean="0"/>
              <a:t> - врожденная патология стенки лимфатического сосуда, многокамерное ячеистое образование мягкой консистенции с беловатой жидкостью.</a:t>
            </a:r>
          </a:p>
          <a:p>
            <a:r>
              <a:rPr lang="ru-RU" dirty="0" smtClean="0"/>
              <a:t>  </a:t>
            </a:r>
            <a:r>
              <a:rPr lang="ru-RU" b="1" dirty="0" err="1" smtClean="0"/>
              <a:t>миксомы</a:t>
            </a:r>
            <a:r>
              <a:rPr lang="ru-RU" dirty="0" smtClean="0"/>
              <a:t> - образования из зачатков </a:t>
            </a:r>
            <a:r>
              <a:rPr lang="ru-RU" dirty="0" err="1" smtClean="0"/>
              <a:t>мезенхимальной</a:t>
            </a:r>
            <a:r>
              <a:rPr lang="ru-RU" dirty="0" smtClean="0"/>
              <a:t> ткани, округлой формы, может </a:t>
            </a:r>
            <a:r>
              <a:rPr lang="ru-RU" dirty="0" err="1" smtClean="0"/>
              <a:t>малигнизироваться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папилломы</a:t>
            </a:r>
            <a:r>
              <a:rPr lang="ru-RU" dirty="0" smtClean="0"/>
              <a:t> - образования, представленные стромой, покрытые плоским </a:t>
            </a:r>
            <a:r>
              <a:rPr lang="ru-RU" dirty="0" err="1" smtClean="0"/>
              <a:t>ороговевающим</a:t>
            </a:r>
            <a:r>
              <a:rPr lang="ru-RU" dirty="0" smtClean="0"/>
              <a:t> эпителием, множественные или одиночные, розовато- коричневого цвета. 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пигментные </a:t>
            </a:r>
            <a:r>
              <a:rPr lang="ru-RU" b="1" dirty="0" err="1" smtClean="0"/>
              <a:t>невусы</a:t>
            </a:r>
            <a:r>
              <a:rPr lang="ru-RU" dirty="0" smtClean="0"/>
              <a:t>-эти опухоли на широком основании или на ножке могут достигать значительных размеров, свисать между бедрами. При нарушении кровообращения развивается отёк, кровоизлияние, некроз, присоединяется вторичная инфекция (при их росте должна быть </a:t>
            </a:r>
            <a:r>
              <a:rPr lang="ru-RU" dirty="0" err="1" smtClean="0"/>
              <a:t>онконастороженность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764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Предрак</a:t>
            </a:r>
            <a:r>
              <a:rPr lang="ru-RU" b="1" dirty="0" smtClean="0"/>
              <a:t> вульвы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I группа </a:t>
            </a:r>
            <a:r>
              <a:rPr lang="ru-RU" dirty="0" smtClean="0"/>
              <a:t>- дистрофии вульвы: </a:t>
            </a:r>
            <a:r>
              <a:rPr lang="ru-RU" dirty="0" err="1" smtClean="0"/>
              <a:t>крауроз</a:t>
            </a:r>
            <a:r>
              <a:rPr lang="ru-RU" dirty="0" smtClean="0"/>
              <a:t> и лейкоплакия. Клинические проявления зависят от давности процесса, степени его распространения, наличие сопутствующих заболеваний. </a:t>
            </a:r>
          </a:p>
          <a:p>
            <a:pPr marL="0" indent="0">
              <a:buNone/>
            </a:pPr>
            <a:r>
              <a:rPr lang="ru-RU" b="1" dirty="0" smtClean="0"/>
              <a:t> II группа </a:t>
            </a:r>
            <a:r>
              <a:rPr lang="ru-RU" dirty="0" smtClean="0"/>
              <a:t>- кожно- венерические заболевания: псориаз, дерматиты, витилиго, кандидоз, герпес, сифилис, </a:t>
            </a:r>
            <a:r>
              <a:rPr lang="ru-RU" dirty="0" err="1" smtClean="0"/>
              <a:t>кандиломы</a:t>
            </a:r>
            <a:r>
              <a:rPr lang="ru-RU" dirty="0" smtClean="0"/>
              <a:t> (часто при сифилисе, сахарном диабете).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739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1220" y="1014462"/>
            <a:ext cx="10515600" cy="5474827"/>
          </a:xfrm>
        </p:spPr>
        <p:txBody>
          <a:bodyPr/>
          <a:lstStyle/>
          <a:p>
            <a:r>
              <a:rPr lang="ru-RU" b="1" dirty="0" err="1" smtClean="0"/>
              <a:t>Крауроз</a:t>
            </a:r>
            <a:r>
              <a:rPr lang="ru-RU" dirty="0" smtClean="0"/>
              <a:t> - хронический склеротический процесс с прогрессирующими атрофическими изменениями и сморщиванием наружных половых органов. 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b="1" dirty="0" smtClean="0"/>
              <a:t>Лейкоплакия</a:t>
            </a:r>
            <a:r>
              <a:rPr lang="ru-RU" dirty="0" smtClean="0"/>
              <a:t> - это гиперпластические изменения эпителия с лейкоцитарной инфильтрацией и последующими атрофическими и склеротическими изменениями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8062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Клиника дистрофических заболеваний вульвы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Основным симптомом является зуд в области НПО. Интенсивность его возрастает при физической нагрузке, перегреве, прикосновение белья к пораженным участкам. Зуд усиливается в ночное время, может сопровождаться болевыми ощущениями. При длительном течении возникают чувства стягивания, напряжения кожно-слизистых покровов. Заболевание имеет ритмичный длительный характер, истощает нервную систему. Причиной возникновения этих симптомов является нарушение трофики ткани в результате инволюции половых органов.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743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Крауроз</a:t>
            </a:r>
            <a:endParaRPr lang="ru-RU" b="1" dirty="0"/>
          </a:p>
        </p:txBody>
      </p:sp>
      <p:pic>
        <p:nvPicPr>
          <p:cNvPr id="1026" name="Picture 2" descr="Крауроз вульвы - симптомы причины лечение болезн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161" y="1825625"/>
            <a:ext cx="578167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042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Лейкоплакия</a:t>
            </a:r>
            <a:endParaRPr lang="ru-RU" b="1" dirty="0"/>
          </a:p>
        </p:txBody>
      </p:sp>
      <p:pic>
        <p:nvPicPr>
          <p:cNvPr id="2050" name="Picture 2" descr="Лейкоплакия шейки матки: причины, симптомы и лечение в статье гинеколога  Игнатенко Т. А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5" y="1929606"/>
            <a:ext cx="5238750" cy="414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159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Киста </a:t>
            </a:r>
            <a:r>
              <a:rPr lang="ru-RU" b="1" dirty="0" err="1" smtClean="0"/>
              <a:t>Гартнерового</a:t>
            </a:r>
            <a:r>
              <a:rPr lang="ru-RU" b="1" dirty="0" smtClean="0"/>
              <a:t> хода</a:t>
            </a:r>
            <a:endParaRPr lang="ru-RU" b="1" dirty="0"/>
          </a:p>
        </p:txBody>
      </p:sp>
      <p:pic>
        <p:nvPicPr>
          <p:cNvPr id="3074" name="Picture 2" descr="Киста влагалища, киста гартнерова хода: ФОТО, симптомы | Курортная клиника  женского здоровь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155" y="2241754"/>
            <a:ext cx="5825613" cy="338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244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Киста </a:t>
            </a:r>
            <a:r>
              <a:rPr lang="ru-RU" b="1" dirty="0" err="1" smtClean="0"/>
              <a:t>Бартолиниевых</a:t>
            </a:r>
            <a:r>
              <a:rPr lang="ru-RU" b="1" dirty="0" smtClean="0"/>
              <a:t> желез</a:t>
            </a:r>
            <a:endParaRPr lang="ru-RU" b="1" dirty="0"/>
          </a:p>
        </p:txBody>
      </p:sp>
      <p:sp>
        <p:nvSpPr>
          <p:cNvPr id="7" name="AutoShape 8" descr="Почему воспаляется бартолиновая железа? | АТЛАНТи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922" y="2452686"/>
            <a:ext cx="6533535" cy="409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194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Гидраденома</a:t>
            </a:r>
            <a:endParaRPr lang="ru-RU" b="1" dirty="0"/>
          </a:p>
        </p:txBody>
      </p:sp>
      <p:pic>
        <p:nvPicPr>
          <p:cNvPr id="5122" name="Picture 2" descr="Сирингом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877" y="2153265"/>
            <a:ext cx="5471651" cy="364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8261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Липома</a:t>
            </a:r>
            <a:endParaRPr lang="ru-RU" b="1" dirty="0"/>
          </a:p>
        </p:txBody>
      </p:sp>
      <p:pic>
        <p:nvPicPr>
          <p:cNvPr id="6146" name="Picture 2" descr="Жировики на малых и больших половых губах: как избавится, причины появления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544" y="1825625"/>
            <a:ext cx="595691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314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45650"/>
          </a:xfrm>
        </p:spPr>
        <p:txBody>
          <a:bodyPr/>
          <a:lstStyle/>
          <a:p>
            <a:r>
              <a:rPr lang="ru-RU" b="1" dirty="0" smtClean="0"/>
              <a:t>План лекции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477729"/>
            <a:ext cx="9144000" cy="4026310"/>
          </a:xfrm>
        </p:spPr>
        <p:txBody>
          <a:bodyPr/>
          <a:lstStyle/>
          <a:p>
            <a:pPr algn="l"/>
            <a:r>
              <a:rPr lang="ru-RU" dirty="0" smtClean="0"/>
              <a:t>-Причины предопухолевых заболеваний гениталий. </a:t>
            </a:r>
          </a:p>
          <a:p>
            <a:pPr algn="l"/>
            <a:r>
              <a:rPr lang="ru-RU" dirty="0" smtClean="0"/>
              <a:t>-Методы диагностики, лечения, реабилитации и ухода при предопухолевых заболеваниях </a:t>
            </a:r>
          </a:p>
          <a:p>
            <a:pPr algn="l"/>
            <a:r>
              <a:rPr lang="ru-RU" dirty="0" smtClean="0"/>
              <a:t>-Методы профилактики предопухолевых заболеваний гениталий.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8297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Фиброма</a:t>
            </a:r>
            <a:endParaRPr lang="ru-RU" b="1" dirty="0"/>
          </a:p>
        </p:txBody>
      </p:sp>
      <p:pic>
        <p:nvPicPr>
          <p:cNvPr id="7172" name="Picture 4" descr="Фиброма - симптомы и признаки рака | Центр лечения онкологии СМ-Клиник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2286794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378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Полип влагалища</a:t>
            </a:r>
            <a:endParaRPr lang="ru-RU" b="1" dirty="0"/>
          </a:p>
        </p:txBody>
      </p:sp>
      <p:pic>
        <p:nvPicPr>
          <p:cNvPr id="8194" name="Picture 2" descr="Фото полипов | Курортная клиника женского здоровья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08" y="1825625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156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Фиброма влагалища</a:t>
            </a:r>
            <a:endParaRPr lang="ru-RU" b="1" dirty="0"/>
          </a:p>
        </p:txBody>
      </p:sp>
      <p:pic>
        <p:nvPicPr>
          <p:cNvPr id="9218" name="Picture 2" descr="Авдеевка и Бизнес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08" y="1825625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022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Кандиломы</a:t>
            </a:r>
            <a:r>
              <a:rPr lang="ru-RU" b="1" dirty="0" smtClean="0"/>
              <a:t> (вирусной этиологии)</a:t>
            </a:r>
            <a:endParaRPr lang="ru-RU" b="1" dirty="0"/>
          </a:p>
        </p:txBody>
      </p:sp>
      <p:pic>
        <p:nvPicPr>
          <p:cNvPr id="10242" name="Picture 2" descr="Вирус папилломы человека в гинекологи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399" y="2064773"/>
            <a:ext cx="5294671" cy="3628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4437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Диагностика: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жалобы, анамнез; </a:t>
            </a:r>
          </a:p>
          <a:p>
            <a:pPr marL="0" indent="0">
              <a:buNone/>
            </a:pPr>
            <a:r>
              <a:rPr lang="ru-RU" dirty="0" smtClean="0"/>
              <a:t>2. визуальный осмотр;</a:t>
            </a:r>
          </a:p>
          <a:p>
            <a:pPr marL="0" indent="0">
              <a:buNone/>
            </a:pPr>
            <a:r>
              <a:rPr lang="ru-RU" dirty="0" smtClean="0"/>
              <a:t>З. </a:t>
            </a:r>
            <a:r>
              <a:rPr lang="ru-RU" dirty="0" err="1" smtClean="0"/>
              <a:t>вульвоскопия</a:t>
            </a:r>
            <a:r>
              <a:rPr lang="ru-RU" dirty="0" smtClean="0"/>
              <a:t> (вульву обрабатывают 2% </a:t>
            </a:r>
            <a:r>
              <a:rPr lang="ru-RU" dirty="0" err="1" smtClean="0"/>
              <a:t>толуидиновом</a:t>
            </a:r>
            <a:r>
              <a:rPr lang="ru-RU" dirty="0" smtClean="0"/>
              <a:t> синим, при наличии </a:t>
            </a:r>
            <a:r>
              <a:rPr lang="ru-RU" dirty="0" err="1" smtClean="0"/>
              <a:t>атипии</a:t>
            </a:r>
            <a:r>
              <a:rPr lang="ru-RU" dirty="0" smtClean="0"/>
              <a:t> - ярко синее окрашивание клеток) и взятие мазков на </a:t>
            </a:r>
            <a:r>
              <a:rPr lang="ru-RU" dirty="0" err="1" smtClean="0"/>
              <a:t>атипию</a:t>
            </a:r>
            <a:r>
              <a:rPr lang="ru-RU" dirty="0" smtClean="0"/>
              <a:t>; </a:t>
            </a:r>
          </a:p>
          <a:p>
            <a:pPr marL="0" indent="0">
              <a:buNone/>
            </a:pPr>
            <a:r>
              <a:rPr lang="ru-RU" dirty="0" smtClean="0"/>
              <a:t>4. гистологическая биопсия.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43618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Лечение длительное, индивидуальное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48582"/>
            <a:ext cx="10515600" cy="50881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1. Режим дня, гигиена (ЛФК, прогулки на свежем воздухе, диета молочно-растительная с исключением острых блюд, для подмывания не рекомендуется использовать мыло, лучше использовать настой цветов ромашки, календулы). </a:t>
            </a:r>
          </a:p>
          <a:p>
            <a:pPr marL="0" indent="0">
              <a:buNone/>
            </a:pPr>
            <a:r>
              <a:rPr lang="ru-RU" dirty="0" smtClean="0"/>
              <a:t>2. Лечение сопутствующей патологии (сахарный диабет).</a:t>
            </a:r>
          </a:p>
          <a:p>
            <a:pPr marL="0" indent="0">
              <a:buNone/>
            </a:pPr>
            <a:r>
              <a:rPr lang="ru-RU" dirty="0" smtClean="0"/>
              <a:t>З. Биостимуляторы. </a:t>
            </a:r>
          </a:p>
          <a:p>
            <a:pPr marL="0" indent="0">
              <a:buNone/>
            </a:pPr>
            <a:r>
              <a:rPr lang="ru-RU" dirty="0" smtClean="0"/>
              <a:t>4. Десенсибилизирующая терапия, </a:t>
            </a:r>
            <a:r>
              <a:rPr lang="ru-RU" dirty="0" err="1" smtClean="0"/>
              <a:t>местно</a:t>
            </a:r>
            <a:r>
              <a:rPr lang="ru-RU" dirty="0" smtClean="0"/>
              <a:t> - 2% </a:t>
            </a:r>
            <a:r>
              <a:rPr lang="ru-RU" dirty="0" err="1" smtClean="0"/>
              <a:t>димидроловая</a:t>
            </a:r>
            <a:r>
              <a:rPr lang="ru-RU" dirty="0" smtClean="0"/>
              <a:t> мазь, 10% </a:t>
            </a:r>
            <a:r>
              <a:rPr lang="ru-RU" dirty="0" err="1" smtClean="0"/>
              <a:t>анестезиновая</a:t>
            </a:r>
            <a:r>
              <a:rPr lang="ru-RU" dirty="0" smtClean="0"/>
              <a:t> мазь (паста). </a:t>
            </a:r>
          </a:p>
          <a:p>
            <a:pPr marL="0" indent="0">
              <a:buNone/>
            </a:pPr>
            <a:r>
              <a:rPr lang="ru-RU" dirty="0" smtClean="0"/>
              <a:t>5. При отсутствии противопоказаний гормонотерапия (эстрогены в сочетании с андрогенами) в виде мазей, кремов, вагинальных шариков, эмульсий.  </a:t>
            </a:r>
          </a:p>
          <a:p>
            <a:pPr marL="0" indent="0">
              <a:buNone/>
            </a:pPr>
            <a:r>
              <a:rPr lang="ru-RU" dirty="0" smtClean="0"/>
              <a:t>6. </a:t>
            </a:r>
            <a:r>
              <a:rPr lang="ru-RU" dirty="0" err="1" smtClean="0"/>
              <a:t>Физиолечение</a:t>
            </a:r>
            <a:r>
              <a:rPr lang="ru-RU" dirty="0" smtClean="0"/>
              <a:t> - ультразвук, электросон. </a:t>
            </a:r>
          </a:p>
          <a:p>
            <a:pPr marL="0" indent="0">
              <a:buNone/>
            </a:pPr>
            <a:r>
              <a:rPr lang="ru-RU" dirty="0" smtClean="0"/>
              <a:t>7. При отсутствии эффекта рекомендуется оперативный метод лечения - удаление пораженных ростков с помощью скальпеля, лазера или </a:t>
            </a:r>
            <a:r>
              <a:rPr lang="ru-RU" dirty="0" err="1" smtClean="0"/>
              <a:t>криодеструкции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66286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0217"/>
          </a:xfrm>
        </p:spPr>
        <p:txBody>
          <a:bodyPr/>
          <a:lstStyle/>
          <a:p>
            <a:r>
              <a:rPr lang="ru-RU" b="1" dirty="0" smtClean="0"/>
              <a:t>Фоновые процессы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0942" y="1445342"/>
            <a:ext cx="10822858" cy="522092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А. Гиперпластические, связанные с гормональным нарушением</a:t>
            </a:r>
          </a:p>
          <a:p>
            <a:pPr marL="514350" indent="-514350">
              <a:buAutoNum type="arabicPeriod"/>
            </a:pPr>
            <a:r>
              <a:rPr lang="ru-RU" b="1" dirty="0" err="1" smtClean="0"/>
              <a:t>Эндоцервикоз</a:t>
            </a:r>
            <a:r>
              <a:rPr lang="ru-RU" b="1" dirty="0" smtClean="0"/>
              <a:t>: </a:t>
            </a:r>
          </a:p>
          <a:p>
            <a:pPr marL="0" indent="0">
              <a:buNone/>
            </a:pPr>
            <a:r>
              <a:rPr lang="ru-RU" dirty="0" smtClean="0"/>
              <a:t>- простой;</a:t>
            </a:r>
          </a:p>
          <a:p>
            <a:pPr marL="0" indent="0">
              <a:buNone/>
            </a:pPr>
            <a:r>
              <a:rPr lang="ru-RU" dirty="0" smtClean="0"/>
              <a:t>- пролиферирующий; </a:t>
            </a:r>
          </a:p>
          <a:p>
            <a:pPr marL="0" indent="0">
              <a:buNone/>
            </a:pPr>
            <a:r>
              <a:rPr lang="ru-RU" dirty="0" smtClean="0"/>
              <a:t>- заживающий. </a:t>
            </a:r>
          </a:p>
          <a:p>
            <a:pPr marL="0" indent="0">
              <a:buNone/>
            </a:pPr>
            <a:r>
              <a:rPr lang="ru-RU" b="1" dirty="0" smtClean="0"/>
              <a:t>2. Полипы:</a:t>
            </a:r>
          </a:p>
          <a:p>
            <a:pPr marL="0" indent="0">
              <a:buNone/>
            </a:pPr>
            <a:r>
              <a:rPr lang="ru-RU" dirty="0" smtClean="0"/>
              <a:t> - простой; </a:t>
            </a:r>
          </a:p>
          <a:p>
            <a:pPr>
              <a:buFontTx/>
              <a:buChar char="-"/>
            </a:pPr>
            <a:r>
              <a:rPr lang="ru-RU" dirty="0" smtClean="0"/>
              <a:t>пролиферирующий;</a:t>
            </a:r>
          </a:p>
          <a:p>
            <a:pPr>
              <a:buFontTx/>
              <a:buChar char="-"/>
            </a:pPr>
            <a:r>
              <a:rPr lang="ru-RU" dirty="0" err="1" smtClean="0"/>
              <a:t>епидермизирующий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b="1" dirty="0" smtClean="0"/>
              <a:t>3. </a:t>
            </a:r>
            <a:r>
              <a:rPr lang="ru-RU" b="1" dirty="0" err="1" smtClean="0"/>
              <a:t>Папиломы</a:t>
            </a:r>
            <a:r>
              <a:rPr lang="ru-RU" b="1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4. Простая лейкоплакия. </a:t>
            </a:r>
          </a:p>
          <a:p>
            <a:pPr marL="0" indent="0">
              <a:buNone/>
            </a:pPr>
            <a:r>
              <a:rPr lang="ru-RU" dirty="0" smtClean="0"/>
              <a:t>5. </a:t>
            </a:r>
            <a:r>
              <a:rPr lang="ru-RU" dirty="0" err="1" smtClean="0"/>
              <a:t>Эндометриоз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7030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Фоновые процессы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Б. Воспалительные: 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ru-RU" dirty="0" smtClean="0"/>
              <a:t>истинная эрозия;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 err="1" smtClean="0"/>
              <a:t>цервицыты</a:t>
            </a:r>
            <a:r>
              <a:rPr lang="ru-RU" dirty="0" smtClean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ru-RU" b="1" dirty="0" smtClean="0"/>
              <a:t>В. Посттравматические:</a:t>
            </a:r>
            <a:endParaRPr lang="en-US" b="1" dirty="0" smtClean="0"/>
          </a:p>
          <a:p>
            <a:pPr marL="0" indent="0">
              <a:buNone/>
            </a:pPr>
            <a:r>
              <a:rPr lang="ru-RU" dirty="0" smtClean="0"/>
              <a:t> - </a:t>
            </a:r>
            <a:r>
              <a:rPr lang="ru-RU" dirty="0" err="1" smtClean="0"/>
              <a:t>эктропион</a:t>
            </a:r>
            <a:r>
              <a:rPr lang="ru-RU" dirty="0" smtClean="0"/>
              <a:t>;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 err="1" smtClean="0"/>
              <a:t>рубцевые</a:t>
            </a:r>
            <a:r>
              <a:rPr lang="ru-RU" dirty="0" smtClean="0"/>
              <a:t> изменения;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 - </a:t>
            </a:r>
            <a:r>
              <a:rPr lang="ru-RU" dirty="0" err="1" smtClean="0"/>
              <a:t>шеечно</a:t>
            </a:r>
            <a:r>
              <a:rPr lang="ru-RU" dirty="0" smtClean="0"/>
              <a:t>-влагалищные свищи.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28532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Предраковые процессы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А. Дисплазия, возникающая на неизмененной шейке или на участке фоновых процессов: слабо </a:t>
            </a:r>
            <a:r>
              <a:rPr lang="ru-RU" dirty="0" err="1" smtClean="0"/>
              <a:t>вираженая</a:t>
            </a:r>
            <a:r>
              <a:rPr lang="ru-RU" dirty="0" smtClean="0"/>
              <a:t> или </a:t>
            </a:r>
            <a:r>
              <a:rPr lang="ru-RU" dirty="0" err="1" smtClean="0"/>
              <a:t>тяжлая</a:t>
            </a:r>
            <a:r>
              <a:rPr lang="ru-RU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Б. Лейкоплакия с </a:t>
            </a:r>
            <a:r>
              <a:rPr lang="ru-RU" dirty="0" err="1" smtClean="0"/>
              <a:t>атипией</a:t>
            </a:r>
            <a:r>
              <a:rPr lang="ru-RU" dirty="0" smtClean="0"/>
              <a:t> клеток.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В. </a:t>
            </a:r>
            <a:r>
              <a:rPr lang="ru-RU" dirty="0" err="1" smtClean="0"/>
              <a:t>Эритроплакия</a:t>
            </a:r>
            <a:r>
              <a:rPr lang="ru-RU" dirty="0" smtClean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Г. </a:t>
            </a:r>
            <a:r>
              <a:rPr lang="ru-RU" dirty="0" err="1" smtClean="0"/>
              <a:t>Аденоматоз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40186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Фоновые заболевания </a:t>
            </a:r>
            <a:r>
              <a:rPr lang="ru-RU" dirty="0" smtClean="0"/>
              <a:t>составляют 85% всей патологии ш/ матки.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ru-RU" dirty="0" smtClean="0"/>
              <a:t>Возникают в результате: </a:t>
            </a:r>
            <a:endParaRPr lang="en-US" dirty="0" smtClean="0"/>
          </a:p>
          <a:p>
            <a:r>
              <a:rPr lang="ru-RU" dirty="0" smtClean="0"/>
              <a:t> травматических повреждений, 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дисгормональных</a:t>
            </a:r>
            <a:r>
              <a:rPr lang="ru-RU" dirty="0" smtClean="0"/>
              <a:t> состояний,</a:t>
            </a:r>
            <a:endParaRPr lang="en-US" dirty="0" smtClean="0"/>
          </a:p>
          <a:p>
            <a:r>
              <a:rPr lang="ru-RU" dirty="0" smtClean="0"/>
              <a:t> воспалительных процессов.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2611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Наблюдаемый в последние десятилетия рост частоты опухолей связан с аномалиями развития или возникновением опухолей из имеющихся в организме недифференцированных эмбриональных элементов, сохранивших потенциальную способность к росту.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31695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716" y="586350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Эрозии шейки матки</a:t>
            </a:r>
            <a:endParaRPr lang="ru-RU" b="1" dirty="0"/>
          </a:p>
        </p:txBody>
      </p:sp>
      <p:pic>
        <p:nvPicPr>
          <p:cNvPr id="5" name="Picture 2" descr="Эктопия шейки матки — Википедия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998" y="2200966"/>
            <a:ext cx="6159500" cy="410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3167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Истинная эрозия ш/матки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дефект многослойного плоского эпителия влагалищной части ш/ матки (ссадина). Кровоточащая, яркая поверхность с четкими контурами, налетом фибрина. Без воспаления </a:t>
            </a:r>
            <a:r>
              <a:rPr lang="ru-RU" dirty="0" err="1" smtClean="0"/>
              <a:t>эпителизируется</a:t>
            </a:r>
            <a:r>
              <a:rPr lang="ru-RU" dirty="0" smtClean="0"/>
              <a:t> через 7 — 8 дней.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5807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Псевдоэрозия (эктопия ш/ матки)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выход цилиндрического и призматического эпителия цервикального </a:t>
            </a:r>
            <a:r>
              <a:rPr lang="ru-RU" dirty="0" err="1" smtClean="0"/>
              <a:t>канала,где</a:t>
            </a:r>
            <a:r>
              <a:rPr lang="ru-RU" dirty="0" smtClean="0"/>
              <a:t> рН – щелочная, на влагалищную поверхность ш/ </a:t>
            </a:r>
            <a:r>
              <a:rPr lang="ru-RU" dirty="0" err="1" smtClean="0"/>
              <a:t>матки,а</a:t>
            </a:r>
            <a:r>
              <a:rPr lang="ru-RU" dirty="0" smtClean="0"/>
              <a:t> во влагалище среда кислая, т.е. в агрессивную среду, возникает гиперемия, отечность, напоминающая эрозию. Микроскопически истинного дефекта эпителия нет. Может наблюдаться у девочек подростков (каждая 2-я) в результате недостаточной гормональной активности, либо в результате воспалительного процесса при длительных белях </a:t>
            </a:r>
            <a:r>
              <a:rPr lang="ru-RU" dirty="0" err="1" smtClean="0"/>
              <a:t>мацерируется</a:t>
            </a:r>
            <a:r>
              <a:rPr lang="ru-RU" dirty="0" smtClean="0"/>
              <a:t> эпителий на нижней губе ш/ матки, на месте </a:t>
            </a:r>
            <a:r>
              <a:rPr lang="ru-RU" dirty="0" err="1" smtClean="0"/>
              <a:t>слущенного</a:t>
            </a:r>
            <a:r>
              <a:rPr lang="ru-RU" dirty="0" smtClean="0"/>
              <a:t> эпителия размножается железистый, и при отсутствии воспаления заменяется </a:t>
            </a:r>
            <a:r>
              <a:rPr lang="ru-RU" dirty="0" err="1" smtClean="0"/>
              <a:t>цилинрическим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10590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Эктропион</a:t>
            </a:r>
            <a:r>
              <a:rPr lang="ru-RU" b="1" dirty="0" smtClean="0"/>
              <a:t> (выворот)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результате травматических повреждений в родах, при аборте, формируется рубец, ш/ матка деформируется, выворачивается и цилиндрический эпителий ш/ м. выходит во влагалище, может присоединиться воспалительный процесс.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08673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Лечение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лечение хронического воспалительного очага; </a:t>
            </a:r>
          </a:p>
          <a:p>
            <a:r>
              <a:rPr lang="ru-RU" dirty="0" smtClean="0"/>
              <a:t>иссечение рубцов; </a:t>
            </a:r>
          </a:p>
          <a:p>
            <a:r>
              <a:rPr lang="ru-RU" dirty="0" smtClean="0"/>
              <a:t>у молодых нерожавших до 23 - 25 лет диспансерное наблюдение с цитологическим и </a:t>
            </a:r>
            <a:r>
              <a:rPr lang="ru-RU" dirty="0" err="1" smtClean="0"/>
              <a:t>кольпоскопическим</a:t>
            </a:r>
            <a:r>
              <a:rPr lang="ru-RU" dirty="0" smtClean="0"/>
              <a:t> контролем 2 раза в год.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48203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ДОБРОКАЧЕСТВЕННЫЕ И ПРЕДРАКОВЫЕ ПРОЦЕССЫ ШЕЙКИ МАТКИ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 доброкачественным патологическим процессам шейки матки относятся такие состояния, при каких сохраняется </a:t>
            </a:r>
            <a:r>
              <a:rPr lang="ru-RU" dirty="0" err="1" smtClean="0"/>
              <a:t>нормоплазия</a:t>
            </a:r>
            <a:r>
              <a:rPr lang="ru-RU" dirty="0" smtClean="0"/>
              <a:t> эпителия, То есть проходит правильное митотическое деления эпителиальных клеток, их дифференциация, дозревание, эксфолиация.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4484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Эндометриоз</a:t>
            </a:r>
            <a:r>
              <a:rPr lang="ru-RU" b="1" dirty="0" smtClean="0"/>
              <a:t> шейки матки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На ш/матки </a:t>
            </a:r>
            <a:r>
              <a:rPr lang="ru-RU" dirty="0" err="1" smtClean="0"/>
              <a:t>макроскопически</a:t>
            </a:r>
            <a:r>
              <a:rPr lang="ru-RU" dirty="0" smtClean="0"/>
              <a:t> определяются «глазки» цианотично — багрового цвета. До </a:t>
            </a:r>
            <a:r>
              <a:rPr lang="ru-RU" dirty="0" err="1" smtClean="0"/>
              <a:t>mensеs</a:t>
            </a:r>
            <a:r>
              <a:rPr lang="ru-RU" dirty="0" smtClean="0"/>
              <a:t> они выбухают над поверхностью, при надавливании может сочиться кровь. После </a:t>
            </a:r>
            <a:r>
              <a:rPr lang="ru-RU" dirty="0" err="1" smtClean="0"/>
              <a:t>mensеs</a:t>
            </a:r>
            <a:r>
              <a:rPr lang="ru-RU" dirty="0" smtClean="0"/>
              <a:t> - могут исчезать или резко уменьшаться в размерах. </a:t>
            </a:r>
          </a:p>
          <a:p>
            <a:r>
              <a:rPr lang="ru-RU" dirty="0" smtClean="0"/>
              <a:t> Тактика: при отсутствии жалоб у женщин - диспансерное наблюдение. При «мажущих» кровянистых выделениях - после 10 дня менструации </a:t>
            </a:r>
            <a:r>
              <a:rPr lang="ru-RU" dirty="0" err="1" smtClean="0"/>
              <a:t>криодеструкция</a:t>
            </a:r>
            <a:r>
              <a:rPr lang="ru-RU" dirty="0" smtClean="0"/>
              <a:t> или коагуляция «</a:t>
            </a:r>
            <a:r>
              <a:rPr lang="ru-RU" dirty="0" err="1" smtClean="0"/>
              <a:t>солковазином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52478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Хронический </a:t>
            </a:r>
            <a:r>
              <a:rPr lang="ru-RU" b="1" dirty="0" err="1" smtClean="0"/>
              <a:t>эндоцервицит</a:t>
            </a:r>
            <a:r>
              <a:rPr lang="ru-RU" b="1" dirty="0" smtClean="0"/>
              <a:t> </a:t>
            </a:r>
            <a:r>
              <a:rPr lang="ru-RU" dirty="0" smtClean="0"/>
              <a:t>- в области наружного зева ш/ м. венчик гиперемии на фоне обычной слизистой. 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Лечение</a:t>
            </a:r>
            <a:r>
              <a:rPr lang="ru-RU" dirty="0" smtClean="0"/>
              <a:t> комплексное противовоспалительное, лучше на фоне провокации (</a:t>
            </a:r>
            <a:r>
              <a:rPr lang="ru-RU" dirty="0" err="1" smtClean="0"/>
              <a:t>гоновакцины</a:t>
            </a:r>
            <a:r>
              <a:rPr lang="ru-RU" dirty="0" smtClean="0"/>
              <a:t>), при отсутствии эффекта - </a:t>
            </a:r>
            <a:r>
              <a:rPr lang="ru-RU" dirty="0" err="1" smtClean="0"/>
              <a:t>криодеструкция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88113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Полипы шейки матки бывают: </a:t>
            </a:r>
            <a:r>
              <a:rPr lang="ru-RU" dirty="0" smtClean="0"/>
              <a:t>железистые, фибринозные, </a:t>
            </a:r>
            <a:r>
              <a:rPr lang="ru-RU" dirty="0" err="1" smtClean="0"/>
              <a:t>железисто</a:t>
            </a:r>
            <a:r>
              <a:rPr lang="ru-RU" dirty="0" smtClean="0"/>
              <a:t> – фибринозные - это очаговое чрезмерное разрастание слизистой оболочки с подлежащей стромой или без нее. 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Лечение</a:t>
            </a:r>
            <a:r>
              <a:rPr lang="ru-RU" dirty="0" smtClean="0"/>
              <a:t> хирургическое иссечение или откручивание полипа с последующим выскабливанием слизистой цервикального канала и антибактериальной терапией - при фибринозном полипе (воспалительный генез) и гормональной - при железистом полипе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80820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Предрак</a:t>
            </a:r>
            <a:r>
              <a:rPr lang="ru-RU" b="1" dirty="0" smtClean="0"/>
              <a:t> ш/матки </a:t>
            </a:r>
            <a:r>
              <a:rPr lang="ru-RU" dirty="0" smtClean="0"/>
              <a:t>- это гистологическое понятие, ш/матки визуально может быть неизменно, но есть дисплазия - </a:t>
            </a:r>
            <a:r>
              <a:rPr lang="ru-RU" dirty="0" err="1" smtClean="0"/>
              <a:t>атипия</a:t>
            </a:r>
            <a:r>
              <a:rPr lang="ru-RU" dirty="0" smtClean="0"/>
              <a:t> эпителия ш/матки с нарушением строения базального слоя, без вовлечения стромы и поверхностного слоя. </a:t>
            </a:r>
          </a:p>
          <a:p>
            <a:r>
              <a:rPr lang="ru-RU" dirty="0" smtClean="0"/>
              <a:t> слабая (изменена 1/3 эпителия) </a:t>
            </a:r>
          </a:p>
          <a:p>
            <a:r>
              <a:rPr lang="ru-RU" dirty="0" smtClean="0"/>
              <a:t> умеренная (</a:t>
            </a:r>
            <a:r>
              <a:rPr lang="ru-RU" dirty="0" err="1" smtClean="0"/>
              <a:t>атипия</a:t>
            </a:r>
            <a:r>
              <a:rPr lang="ru-RU" dirty="0" smtClean="0"/>
              <a:t> </a:t>
            </a:r>
            <a:r>
              <a:rPr lang="ru-RU" dirty="0" err="1" smtClean="0"/>
              <a:t>Vi</a:t>
            </a:r>
            <a:r>
              <a:rPr lang="ru-RU" dirty="0" smtClean="0"/>
              <a:t> эпителия) </a:t>
            </a:r>
          </a:p>
          <a:p>
            <a:r>
              <a:rPr lang="ru-RU" dirty="0" smtClean="0"/>
              <a:t> тяжелая (</a:t>
            </a:r>
            <a:r>
              <a:rPr lang="ru-RU" dirty="0" err="1" smtClean="0"/>
              <a:t>атипия</a:t>
            </a:r>
            <a:r>
              <a:rPr lang="ru-RU" dirty="0" smtClean="0"/>
              <a:t> на 2/3 эпителия)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146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Фоновые заболевания женских половых органов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 фоновым процессам могут быть отнесены хронические неспецифические и специфические воспалительные заболевания; длительно незаживающие язвы и свищи; кожные рубцы; </a:t>
            </a:r>
            <a:r>
              <a:rPr lang="ru-RU" dirty="0" err="1" smtClean="0"/>
              <a:t>дисгормональные</a:t>
            </a:r>
            <a:r>
              <a:rPr lang="ru-RU" dirty="0" smtClean="0"/>
              <a:t> гиперплазии. </a:t>
            </a:r>
          </a:p>
          <a:p>
            <a:r>
              <a:rPr lang="ru-RU" dirty="0" smtClean="0"/>
              <a:t>Развитие рака из фоновых процессов наблюдается относительно редко.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13622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Дисплазия шейки матки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характеризуется нарушением расположения, созревания и дифференциации клеток многослойного плоского эпителия (относится к предраковым заболеваниям). </a:t>
            </a:r>
          </a:p>
          <a:p>
            <a:pPr marL="0" indent="0">
              <a:buNone/>
            </a:pPr>
            <a:r>
              <a:rPr lang="ru-RU" b="1" dirty="0" smtClean="0"/>
              <a:t>Лечение</a:t>
            </a:r>
            <a:r>
              <a:rPr lang="ru-RU" dirty="0" smtClean="0"/>
              <a:t> электро-, крио-, </a:t>
            </a:r>
            <a:r>
              <a:rPr lang="ru-RU" dirty="0" err="1" smtClean="0"/>
              <a:t>лазеродеструкция</a:t>
            </a:r>
            <a:r>
              <a:rPr lang="ru-RU" dirty="0" smtClean="0"/>
              <a:t> вплоть до ампутации ш/ матки.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89280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Фоновые заболевания тела матки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 </a:t>
            </a:r>
            <a:r>
              <a:rPr lang="ru-RU" b="1" dirty="0" smtClean="0"/>
              <a:t>фоновым заболеваниям тела матки </a:t>
            </a:r>
            <a:r>
              <a:rPr lang="ru-RU" dirty="0" smtClean="0"/>
              <a:t>относятся: железистая, </a:t>
            </a:r>
            <a:r>
              <a:rPr lang="ru-RU" dirty="0" err="1" smtClean="0"/>
              <a:t>железисто</a:t>
            </a:r>
            <a:r>
              <a:rPr lang="ru-RU" dirty="0" smtClean="0"/>
              <a:t> - кистозная гиперплазия и полипы эндометрия. Гиперплазия эндометрия часто наблюдается у женщин с ожирением, </a:t>
            </a:r>
            <a:r>
              <a:rPr lang="ru-RU" dirty="0" err="1" smtClean="0"/>
              <a:t>поликистозом</a:t>
            </a:r>
            <a:r>
              <a:rPr lang="ru-RU" dirty="0" smtClean="0"/>
              <a:t> яичников, при повышенном содержании эстрогенов в организме. Длительное воздействие эстрогенов приводит к чрезмерному разрастанию эндометрия.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96009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b="1" dirty="0" smtClean="0"/>
              <a:t>Лейкоплакия ш/м</a:t>
            </a:r>
            <a:r>
              <a:rPr lang="ru-RU" dirty="0" smtClean="0"/>
              <a:t>.— пятно или бляшка белого цвета за счет нарушения ороговения участков многослойного плоского эпителия. • </a:t>
            </a:r>
            <a:r>
              <a:rPr lang="ru-RU" b="1" dirty="0" err="1" smtClean="0"/>
              <a:t>Эритроплакия</a:t>
            </a:r>
            <a:r>
              <a:rPr lang="ru-RU" dirty="0" smtClean="0"/>
              <a:t> - резкое истончение эпителия, через который просвечивает подлежащая ткань. 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b="1" dirty="0" smtClean="0"/>
              <a:t>Лечение</a:t>
            </a:r>
            <a:r>
              <a:rPr lang="ru-RU" dirty="0" smtClean="0"/>
              <a:t> </a:t>
            </a:r>
            <a:r>
              <a:rPr lang="ru-RU" dirty="0" err="1" smtClean="0"/>
              <a:t>криодеструкция</a:t>
            </a:r>
            <a:r>
              <a:rPr lang="ru-RU" dirty="0" smtClean="0"/>
              <a:t>, </a:t>
            </a:r>
            <a:r>
              <a:rPr lang="ru-RU" dirty="0" err="1" smtClean="0"/>
              <a:t>лазерокоагуляция</a:t>
            </a:r>
            <a:r>
              <a:rPr lang="ru-RU" dirty="0" smtClean="0"/>
              <a:t>, </a:t>
            </a:r>
            <a:r>
              <a:rPr lang="ru-RU" dirty="0" err="1" smtClean="0"/>
              <a:t>местносанирующая</a:t>
            </a:r>
            <a:r>
              <a:rPr lang="ru-RU" dirty="0" smtClean="0"/>
              <a:t> (</a:t>
            </a:r>
            <a:r>
              <a:rPr lang="ru-RU" dirty="0" err="1" smtClean="0"/>
              <a:t>ваготия</a:t>
            </a:r>
            <a:r>
              <a:rPr lang="ru-RU" dirty="0" smtClean="0"/>
              <a:t>, </a:t>
            </a:r>
            <a:r>
              <a:rPr lang="ru-RU" dirty="0" err="1" smtClean="0"/>
              <a:t>солко</a:t>
            </a:r>
            <a:r>
              <a:rPr lang="ru-RU" dirty="0" smtClean="0"/>
              <a:t> - гель) терапия 10-14 дней.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4312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Эндометриоз</a:t>
            </a:r>
            <a:r>
              <a:rPr lang="ru-RU" b="1" dirty="0" smtClean="0"/>
              <a:t> тела матки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доброкачественное </a:t>
            </a:r>
            <a:r>
              <a:rPr lang="ru-RU" dirty="0" smtClean="0"/>
              <a:t>гормонозависимое </a:t>
            </a:r>
            <a:r>
              <a:rPr lang="ru-RU" dirty="0" smtClean="0"/>
              <a:t>заболевание женщин репродуктивного возраста. Это патологический процесс, характеризующийся образованием очагов функционирующей ткани эндометрия, состоящий из желез и стромы. В очагах </a:t>
            </a:r>
            <a:r>
              <a:rPr lang="ru-RU" dirty="0" err="1" smtClean="0"/>
              <a:t>гетертопии</a:t>
            </a:r>
            <a:r>
              <a:rPr lang="ru-RU" dirty="0" smtClean="0"/>
              <a:t> происходят циклические изменения, подобные процессам, происходящим в эндометрии в течение менструального цикла. У всех женщин </a:t>
            </a:r>
            <a:r>
              <a:rPr lang="ru-RU" dirty="0" err="1" smtClean="0"/>
              <a:t>неврозоподобные</a:t>
            </a:r>
            <a:r>
              <a:rPr lang="ru-RU" dirty="0" smtClean="0"/>
              <a:t> состояния, нарушение всех функции органов и систем, гормональные нарушения. Возникают у пациенток с высоким уровнем эстрогенов и низком содержанием прогестерона.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9791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Причины: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1)изменение гормонального фона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2)воспаление - хр. эндометрит (отторжение и заброс менструальной крови через маточные трубы в брюшную полость) 3)хирургическая травма (аборт, диатермокоагуляция, диагностическое выскабливание при НМЦ)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7571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Диагностика: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1)Анамнез, жалобы - боль локализуется внизу живота, часто с иррадиацией в промежность и появляются за 1 -2 дня до менструации, боль во время полового акта. Менструации длительные, обильные со сгустками крови, за 1 - 2 дня до </a:t>
            </a:r>
            <a:r>
              <a:rPr lang="ru-RU" dirty="0" err="1" smtClean="0"/>
              <a:t>mensis</a:t>
            </a:r>
            <a:r>
              <a:rPr lang="ru-RU" dirty="0" smtClean="0"/>
              <a:t> мажущие кровянистые выделения и 3 дня после менструации. Может быть субфебрильная температура, </a:t>
            </a:r>
            <a:r>
              <a:rPr lang="ru-RU" dirty="0" err="1" smtClean="0"/>
              <a:t>дизурические</a:t>
            </a:r>
            <a:r>
              <a:rPr lang="ru-RU" dirty="0" smtClean="0"/>
              <a:t> расстройства, нарушение репродуктивной функции вследствие </a:t>
            </a:r>
            <a:r>
              <a:rPr lang="ru-RU" dirty="0" err="1" smtClean="0"/>
              <a:t>развившегося</a:t>
            </a:r>
            <a:r>
              <a:rPr lang="ru-RU" dirty="0" smtClean="0"/>
              <a:t> спаечного процесса.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2)УЗИ, </a:t>
            </a:r>
            <a:r>
              <a:rPr lang="ru-RU" dirty="0" err="1" smtClean="0"/>
              <a:t>гистероскопия</a:t>
            </a:r>
            <a:r>
              <a:rPr lang="ru-RU" dirty="0" smtClean="0"/>
              <a:t>, </a:t>
            </a:r>
            <a:r>
              <a:rPr lang="ru-RU" dirty="0" err="1" smtClean="0"/>
              <a:t>метросальпингоскопия</a:t>
            </a:r>
            <a:r>
              <a:rPr lang="ru-RU" dirty="0" smtClean="0"/>
              <a:t> (осмотр в зеркалах — за 1 — 2 дня до </a:t>
            </a:r>
            <a:r>
              <a:rPr lang="ru-RU" dirty="0" err="1" smtClean="0"/>
              <a:t>mensis</a:t>
            </a:r>
            <a:r>
              <a:rPr lang="ru-RU" dirty="0" smtClean="0"/>
              <a:t> и 5-7 дней после - </a:t>
            </a:r>
            <a:r>
              <a:rPr lang="ru-RU" dirty="0" err="1" smtClean="0"/>
              <a:t>эндомитриоидные</a:t>
            </a:r>
            <a:r>
              <a:rPr lang="ru-RU" dirty="0" smtClean="0"/>
              <a:t> очаги уменьшаются в размерах или исчезают).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13434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Лечение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• Консервативное комплексное.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• гормонотерапия (подавление менструальной функции — </a:t>
            </a:r>
            <a:r>
              <a:rPr lang="ru-RU" dirty="0" err="1" smtClean="0"/>
              <a:t>дюфастон</a:t>
            </a:r>
            <a:r>
              <a:rPr lang="ru-RU" dirty="0" smtClean="0"/>
              <a:t>, </a:t>
            </a:r>
            <a:r>
              <a:rPr lang="ru-RU" dirty="0" err="1" smtClean="0"/>
              <a:t>даназол</a:t>
            </a:r>
            <a:r>
              <a:rPr lang="ru-RU" dirty="0" smtClean="0"/>
              <a:t>, </a:t>
            </a:r>
            <a:r>
              <a:rPr lang="ru-RU" dirty="0" err="1" smtClean="0"/>
              <a:t>гестринон</a:t>
            </a:r>
            <a:r>
              <a:rPr lang="ru-RU" dirty="0" smtClean="0"/>
              <a:t>, </a:t>
            </a:r>
            <a:r>
              <a:rPr lang="ru-RU" dirty="0" err="1" smtClean="0"/>
              <a:t>золодекс</a:t>
            </a:r>
            <a:r>
              <a:rPr lang="ru-RU" dirty="0" smtClean="0"/>
              <a:t>)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десенсебилизирующее</a:t>
            </a:r>
            <a:r>
              <a:rPr lang="ru-RU" dirty="0" smtClean="0"/>
              <a:t> лечение, </a:t>
            </a:r>
            <a:r>
              <a:rPr lang="ru-RU" dirty="0" err="1" smtClean="0"/>
              <a:t>энтеросорбенты</a:t>
            </a:r>
            <a:r>
              <a:rPr lang="ru-RU" dirty="0" smtClean="0"/>
              <a:t>, </a:t>
            </a:r>
            <a:r>
              <a:rPr lang="ru-RU" dirty="0" err="1" smtClean="0"/>
              <a:t>иммунокорректоры</a:t>
            </a:r>
            <a:r>
              <a:rPr lang="ru-RU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• фито - диетотерапия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 smtClean="0"/>
              <a:t>физиолечение</a:t>
            </a:r>
            <a:r>
              <a:rPr lang="ru-RU" dirty="0" smtClean="0"/>
              <a:t> (электрофорез с </a:t>
            </a:r>
            <a:r>
              <a:rPr lang="ru-RU" dirty="0" err="1" smtClean="0"/>
              <a:t>йодитом</a:t>
            </a:r>
            <a:r>
              <a:rPr lang="ru-RU" dirty="0" smtClean="0"/>
              <a:t> калия, </a:t>
            </a:r>
            <a:r>
              <a:rPr lang="ru-RU" dirty="0" err="1" smtClean="0"/>
              <a:t>родоновые</a:t>
            </a:r>
            <a:r>
              <a:rPr lang="ru-RU" dirty="0" smtClean="0"/>
              <a:t> ванны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• для снятия болевого синдрома </a:t>
            </a:r>
            <a:r>
              <a:rPr lang="ru-RU" dirty="0" err="1" smtClean="0"/>
              <a:t>антинростогландины</a:t>
            </a:r>
            <a:r>
              <a:rPr lang="ru-RU" dirty="0" smtClean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• Хирургическое удаление очагов </a:t>
            </a:r>
            <a:r>
              <a:rPr lang="ru-RU" dirty="0" err="1" smtClean="0"/>
              <a:t>эндометриоза</a:t>
            </a:r>
            <a:r>
              <a:rPr lang="ru-RU" dirty="0" smtClean="0"/>
              <a:t> преимущественно </a:t>
            </a:r>
            <a:r>
              <a:rPr lang="ru-RU" dirty="0" err="1" smtClean="0"/>
              <a:t>лапароскопическое</a:t>
            </a:r>
            <a:r>
              <a:rPr lang="ru-RU" dirty="0" smtClean="0"/>
              <a:t>. Беременность положительно влияет на течение </a:t>
            </a:r>
            <a:r>
              <a:rPr lang="ru-RU" dirty="0" err="1" smtClean="0"/>
              <a:t>эндометриоза</a:t>
            </a:r>
            <a:r>
              <a:rPr lang="ru-RU" dirty="0" smtClean="0"/>
              <a:t>, но она развивается редко при данной патологии.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8472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Профилактика </a:t>
            </a:r>
            <a:r>
              <a:rPr lang="ru-RU" b="1" dirty="0" err="1" smtClean="0"/>
              <a:t>онкозаболеваний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Медицинская сестра должна знать, что профилактика </a:t>
            </a:r>
            <a:r>
              <a:rPr lang="ru-RU" dirty="0" err="1" smtClean="0"/>
              <a:t>эндометриоза</a:t>
            </a:r>
            <a:r>
              <a:rPr lang="ru-RU" dirty="0" smtClean="0"/>
              <a:t> заключается в проведении </a:t>
            </a:r>
            <a:r>
              <a:rPr lang="ru-RU" dirty="0" err="1" smtClean="0"/>
              <a:t>сан.просвет</a:t>
            </a:r>
            <a:r>
              <a:rPr lang="ru-RU" dirty="0" smtClean="0"/>
              <a:t> работы, направленных на охрану здоровья девочек в пубертатном возрасте, внедрении гормональных контрацептивов, предупреждении травм родовых путей, полноценном лечении различных эндокринных нарушений и воспалительных заболеваний женских половых органов. 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en-US" dirty="0"/>
              <a:t>C</a:t>
            </a:r>
            <a:r>
              <a:rPr lang="ru-RU" dirty="0" err="1" smtClean="0"/>
              <a:t>воевременная</a:t>
            </a:r>
            <a:r>
              <a:rPr lang="ru-RU" dirty="0" smtClean="0"/>
              <a:t> диагностика и лечение фоновых предраковых заболеваний и </a:t>
            </a:r>
            <a:r>
              <a:rPr lang="ru-RU" dirty="0" err="1" smtClean="0"/>
              <a:t>преинвазивного</a:t>
            </a:r>
            <a:r>
              <a:rPr lang="ru-RU" dirty="0" smtClean="0"/>
              <a:t> рака, </a:t>
            </a:r>
            <a:r>
              <a:rPr lang="ru-RU" dirty="0" err="1" smtClean="0"/>
              <a:t>крауроз</a:t>
            </a:r>
            <a:r>
              <a:rPr lang="ru-RU" dirty="0" smtClean="0"/>
              <a:t> и лейкоплакию вульвы.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37580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Медицинская сестра должна знать, что профилактика </a:t>
            </a:r>
            <a:r>
              <a:rPr lang="ru-RU" dirty="0" err="1" smtClean="0"/>
              <a:t>эндометриоза</a:t>
            </a:r>
            <a:r>
              <a:rPr lang="ru-RU" dirty="0" smtClean="0"/>
              <a:t> заключается в проведении сан. просвет работы, направленных на охрану здоровья девочек в пубертатном возрасте, внедрении гормональных контрацептивов, предупреждении травм родовых путей, полноценном лечении различных эндокринных нарушений и воспалительных заболеваний женских половых органов.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18360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Контрольные вопросы для закрепления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Предраковые и фоновые заболевания.</a:t>
            </a:r>
          </a:p>
          <a:p>
            <a:pPr marL="514350" indent="-514350">
              <a:buAutoNum type="arabicPeriod"/>
            </a:pPr>
            <a:r>
              <a:rPr lang="ru-RU" dirty="0" smtClean="0"/>
              <a:t> Клиника, диагностика предраковых заболеваний женских половых органов.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527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Предраковые заболевания женских половых органов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 собственно </a:t>
            </a:r>
            <a:r>
              <a:rPr lang="ru-RU" dirty="0" err="1" smtClean="0"/>
              <a:t>предраку</a:t>
            </a:r>
            <a:r>
              <a:rPr lang="ru-RU" dirty="0" smtClean="0"/>
              <a:t> следует отнести лишь пролиферативные изменения очагового характера, возникшие из фоновых процессов. Многообразие предраковых заболеваний, различная частота развития рака при разных заболеваниях привели к выделению </a:t>
            </a:r>
            <a:r>
              <a:rPr lang="ru-RU" b="1" dirty="0" smtClean="0"/>
              <a:t>облигатных и факультативных форм ПЗ.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5358651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5465" y="2075938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  <a:br>
              <a:rPr lang="ru-RU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24870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Частота малигнизации опухолей составляет примерно 15% как у взрослых, так и у детей. Опухоли встречаются во всех возрастных группах, начиная с периода новорожденности.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228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Патология вульвы и влагалища.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Основными патологиями наружных половых органов являются обменные нарушения и </a:t>
            </a:r>
            <a:r>
              <a:rPr lang="ru-RU" dirty="0" err="1" smtClean="0"/>
              <a:t>нейроэндокринопатия</a:t>
            </a:r>
            <a:r>
              <a:rPr lang="ru-RU" dirty="0" smtClean="0"/>
              <a:t>, связанные с возрастными изменениями, а также с вирусными инфекциям и, особенно, с вирусом генитального герпеса, и другими воспалительными заболеваниями, нарушениями личной гигиены. Чаще всего патология вульвы наблюдается у женщин в пре — и постменопаузальных периодах.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0608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48581"/>
            <a:ext cx="10515600" cy="462838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Заболевания вульвы опухолевого генеза подразделяются на фоновые (доброкачественные) и </a:t>
            </a:r>
            <a:r>
              <a:rPr lang="ru-RU" sz="3600" dirty="0" err="1" smtClean="0"/>
              <a:t>предрак</a:t>
            </a:r>
            <a:r>
              <a:rPr lang="ru-RU" sz="3600" dirty="0" smtClean="0"/>
              <a:t> вульвы.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27154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Фоновые заболевания вульвы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фибромы</a:t>
            </a:r>
            <a:r>
              <a:rPr lang="ru-RU" dirty="0" smtClean="0"/>
              <a:t> - округлой формы, подвижные, не спаянные образования. 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 smtClean="0"/>
              <a:t>зависимости от тканевого компонента они бывают мягкие, плотные ; развивается из соединительной ткани больших половых губ. 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фибромиомы</a:t>
            </a:r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миомы </a:t>
            </a:r>
          </a:p>
          <a:p>
            <a:r>
              <a:rPr lang="ru-RU" b="1" dirty="0" smtClean="0"/>
              <a:t> липомы </a:t>
            </a:r>
            <a:r>
              <a:rPr lang="ru-RU" dirty="0" smtClean="0"/>
              <a:t>(из жировой ткани) - на ножке </a:t>
            </a:r>
          </a:p>
          <a:p>
            <a:r>
              <a:rPr lang="ru-RU" dirty="0" smtClean="0"/>
              <a:t> </a:t>
            </a:r>
            <a:r>
              <a:rPr lang="ru-RU" b="1" dirty="0" err="1" smtClean="0"/>
              <a:t>гидроаденомы</a:t>
            </a:r>
            <a:r>
              <a:rPr lang="ru-RU" dirty="0" smtClean="0"/>
              <a:t> - образования из структур потовых желез в виде множества мелких высыпаний 2-х – 4-х и больше мм, серо-розового цвета, возвышающиеся над поверхностью.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6705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1915</Words>
  <Application>Microsoft Office PowerPoint</Application>
  <PresentationFormat>Произвольный</PresentationFormat>
  <Paragraphs>154</Paragraphs>
  <Slides>50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Тема Office</vt:lpstr>
      <vt:lpstr>  ФЕДЕРАЛЬНОЕ ГОСУДАРСТВЕННОЕ БЮДЖЕТНОЕ ОБРАЗОВАТЕЛЬНОЕ УЧРЕЖДЕНИЕ ВЫСШЕГО  ОБРАЗОВАНИЯ «КРАСНОЯРСКИЙ ГОСУДАРСТВЕННЫЙ МЕДИЦИНСКИЙ УНИВЕРСИТЕТ  ИМЕНИ ПРОФЕССОРА В.Ф. ВОЙНО-ЯСЕНЕЦКОГО»  МИНИСТЕРСТВА ЗДРАВООХРАНЕНИЯ РОССИЙСКОЙ ФЕДЕРАЦИИ ФАРМАЦЕВТИЧЕСКИЙ КОЛЛЕДЖ </vt:lpstr>
      <vt:lpstr>План лекции </vt:lpstr>
      <vt:lpstr>Презентация PowerPoint</vt:lpstr>
      <vt:lpstr>Фоновые заболевания женских половых органов </vt:lpstr>
      <vt:lpstr>Предраковые заболевания женских половых органов </vt:lpstr>
      <vt:lpstr>Презентация PowerPoint</vt:lpstr>
      <vt:lpstr>Патология вульвы и влагалища. </vt:lpstr>
      <vt:lpstr>Презентация PowerPoint</vt:lpstr>
      <vt:lpstr>Фоновые заболевания вульвы </vt:lpstr>
      <vt:lpstr>Презентация PowerPoint</vt:lpstr>
      <vt:lpstr>Предрак вульвы</vt:lpstr>
      <vt:lpstr>Презентация PowerPoint</vt:lpstr>
      <vt:lpstr>Клиника дистрофических заболеваний вульвы </vt:lpstr>
      <vt:lpstr>Крауроз</vt:lpstr>
      <vt:lpstr>Лейкоплакия</vt:lpstr>
      <vt:lpstr>Киста Гартнерового хода</vt:lpstr>
      <vt:lpstr>Киста Бартолиниевых желез</vt:lpstr>
      <vt:lpstr>Гидраденома</vt:lpstr>
      <vt:lpstr>Липома</vt:lpstr>
      <vt:lpstr>Фиброма</vt:lpstr>
      <vt:lpstr>Полип влагалища</vt:lpstr>
      <vt:lpstr>Фиброма влагалища</vt:lpstr>
      <vt:lpstr>Кандиломы (вирусной этиологии)</vt:lpstr>
      <vt:lpstr>Диагностика: </vt:lpstr>
      <vt:lpstr>Лечение длительное, индивидуальное </vt:lpstr>
      <vt:lpstr>Фоновые процессы </vt:lpstr>
      <vt:lpstr>Фоновые процессы</vt:lpstr>
      <vt:lpstr>Предраковые процессы </vt:lpstr>
      <vt:lpstr>Презентация PowerPoint</vt:lpstr>
      <vt:lpstr>Эрозии шейки матки</vt:lpstr>
      <vt:lpstr>Истинная эрозия ш/матки </vt:lpstr>
      <vt:lpstr>Псевдоэрозия (эктопия ш/ матки) </vt:lpstr>
      <vt:lpstr>Эктропион (выворот) </vt:lpstr>
      <vt:lpstr>Лечение</vt:lpstr>
      <vt:lpstr>ДОБРОКАЧЕСТВЕННЫЕ И ПРЕДРАКОВЫЕ ПРОЦЕССЫ ШЕЙКИ МАТКИ </vt:lpstr>
      <vt:lpstr>Эндометриоз шейки матки </vt:lpstr>
      <vt:lpstr>Презентация PowerPoint</vt:lpstr>
      <vt:lpstr>Презентация PowerPoint</vt:lpstr>
      <vt:lpstr>Презентация PowerPoint</vt:lpstr>
      <vt:lpstr>Дисплазия шейки матки </vt:lpstr>
      <vt:lpstr>Фоновые заболевания тела матки </vt:lpstr>
      <vt:lpstr>Презентация PowerPoint</vt:lpstr>
      <vt:lpstr>Эндометриоз тела матки </vt:lpstr>
      <vt:lpstr>Причины: </vt:lpstr>
      <vt:lpstr>Диагностика: </vt:lpstr>
      <vt:lpstr>Лечение</vt:lpstr>
      <vt:lpstr>Профилактика онкозаболеваний </vt:lpstr>
      <vt:lpstr>Презентация PowerPoint</vt:lpstr>
      <vt:lpstr>Контрольные вопросы для закрепления 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 ОБРАЗОВАНИЯ «КРАСНОЯРСКИЙ ГОСУДАРСТВЕННЫЙ МЕДИЦИНСКИЙ УНИВЕРСИТЕТ  ИМЕНИ ПРОФЕССОРА В.Ф. ВОЙНО-ЯСЕНЕЦКОГО»  МИНИСТЕРСТВА ЗДРАВООХРАНЕНИЯ РОССИЙСКОЙ ФЕДЕРАЦИИ ФАРМАЦЕВТИЧЕСКИЙ КОЛЛЕДЖ</dc:title>
  <dc:creator>Space</dc:creator>
  <cp:lastModifiedBy>Татьяна Е. Ерушина</cp:lastModifiedBy>
  <cp:revision>39</cp:revision>
  <dcterms:created xsi:type="dcterms:W3CDTF">2022-01-12T08:02:06Z</dcterms:created>
  <dcterms:modified xsi:type="dcterms:W3CDTF">2022-01-20T03:38:35Z</dcterms:modified>
</cp:coreProperties>
</file>