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305" r:id="rId4"/>
    <p:sldId id="307" r:id="rId5"/>
    <p:sldId id="257" r:id="rId6"/>
    <p:sldId id="258" r:id="rId7"/>
    <p:sldId id="259" r:id="rId8"/>
    <p:sldId id="300" r:id="rId9"/>
    <p:sldId id="301" r:id="rId10"/>
    <p:sldId id="302" r:id="rId11"/>
    <p:sldId id="303" r:id="rId12"/>
    <p:sldId id="304" r:id="rId13"/>
    <p:sldId id="306" r:id="rId14"/>
    <p:sldId id="298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29" autoAdjust="0"/>
  </p:normalViewPr>
  <p:slideViewPr>
    <p:cSldViewPr>
      <p:cViewPr>
        <p:scale>
          <a:sx n="77" d="100"/>
          <a:sy n="77" d="100"/>
        </p:scale>
        <p:origin x="-260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B62C3-FF3C-45A8-A1CE-8821DE0AABB7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1167-63CB-4447-88BC-28609F5BF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DBBE4-73D4-4CB6-A783-2E07AE94A5E7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2019B-AB05-41A9-943B-590382A6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7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7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krasgmu.ru/index.php?page%5bcommon%5d=dept&amp;id=156&amp;cat=folder&amp;fid=39010" TargetMode="External"/><Relationship Id="rId3" Type="http://schemas.openxmlformats.org/officeDocument/2006/relationships/hyperlink" Target="https://krasgmu.ru/index.php?page%5bcommon%5d=dept&amp;id=156&amp;cat=folder&amp;fid=27841" TargetMode="External"/><Relationship Id="rId7" Type="http://schemas.openxmlformats.org/officeDocument/2006/relationships/hyperlink" Target="https://krasgmu.ru/index.php?page%5bcommon%5d=dept&amp;id=156&amp;cat=folder&amp;fid=28200" TargetMode="External"/><Relationship Id="rId2" Type="http://schemas.openxmlformats.org/officeDocument/2006/relationships/hyperlink" Target="https://krasgmu.ru/index.php?page%5bcommon%5d=integr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rasgmu.ru/index.php?page%5bcommon%5d=dept&amp;id=156&amp;cat=folder&amp;fid=27855" TargetMode="External"/><Relationship Id="rId5" Type="http://schemas.openxmlformats.org/officeDocument/2006/relationships/hyperlink" Target="https://krasgmu.ru/index.php?page%5bcommon%5d=search&amp;cat=job" TargetMode="External"/><Relationship Id="rId10" Type="http://schemas.openxmlformats.org/officeDocument/2006/relationships/hyperlink" Target="https://krasgmu.ru/index.php?page%5bself%5d=main&amp;news=chat&amp;events=155&amp;rowstart=0" TargetMode="External"/><Relationship Id="rId4" Type="http://schemas.openxmlformats.org/officeDocument/2006/relationships/hyperlink" Target="https://krasgmu.ru/index.php?page%5bcommon%5d=dept&amp;id=156&amp;cat=folder&amp;fid=42940" TargetMode="External"/><Relationship Id="rId9" Type="http://schemas.openxmlformats.org/officeDocument/2006/relationships/hyperlink" Target="https://krasgmu.ru/index.php?page%5borg%5d=pve&amp;cat=ord&amp;mode=umk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rasgmu.ru/index.php?page%5bcommon%5d=dept&amp;id=156&amp;cat=folder&amp;fid=4294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rasgmu.ru/index.php?page%5bcommon%5d=dept&amp;id=156&amp;cat=folder&amp;fid=4294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284984"/>
            <a:ext cx="6508576" cy="26642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Инструкция по оформлению документации и по работе на сайте </a:t>
            </a:r>
            <a:r>
              <a:rPr lang="ru-RU" sz="3200" b="1" dirty="0" err="1" smtClean="0">
                <a:solidFill>
                  <a:schemeClr val="tx1"/>
                </a:solidFill>
              </a:rPr>
              <a:t>КрасГМУ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Институт последипломного образования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99592" y="188640"/>
            <a:ext cx="7992888" cy="1008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</a:rPr>
              <a:t>ФГБОУ ВО </a:t>
            </a:r>
            <a:r>
              <a:rPr lang="ru-RU" sz="2400" b="1" dirty="0" err="1" smtClean="0">
                <a:solidFill>
                  <a:schemeClr val="tx1"/>
                </a:solidFill>
              </a:rPr>
              <a:t>КрасГМУ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им. проф. В.Ф. </a:t>
            </a:r>
            <a:r>
              <a:rPr lang="ru-RU" sz="2400" b="1" dirty="0" err="1" smtClean="0">
                <a:solidFill>
                  <a:schemeClr val="tx1"/>
                </a:solidFill>
              </a:rPr>
              <a:t>Войно-Ясенецкого</a:t>
            </a:r>
            <a:r>
              <a:rPr lang="ru-RU" sz="2400" b="1" dirty="0" smtClean="0">
                <a:solidFill>
                  <a:schemeClr val="tx1"/>
                </a:solidFill>
              </a:rPr>
              <a:t> Минздрава России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Шаг </a:t>
            </a:r>
            <a:r>
              <a:rPr lang="ru-RU" sz="2800" b="1" dirty="0">
                <a:solidFill>
                  <a:srgbClr val="C00000"/>
                </a:solidFill>
              </a:rPr>
              <a:t>9</a:t>
            </a:r>
            <a:r>
              <a:rPr lang="ru-RU" sz="2800" b="1" dirty="0" smtClean="0">
                <a:solidFill>
                  <a:srgbClr val="C00000"/>
                </a:solidFill>
              </a:rPr>
              <a:t>: </a:t>
            </a:r>
            <a:r>
              <a:rPr lang="ru-RU" sz="2800" dirty="0" smtClean="0">
                <a:solidFill>
                  <a:schemeClr val="tx1"/>
                </a:solidFill>
              </a:rPr>
              <a:t>открыть позицию </a:t>
            </a:r>
            <a:r>
              <a:rPr lang="ru-RU" sz="2800" b="1" u="sng" dirty="0" smtClean="0">
                <a:solidFill>
                  <a:schemeClr val="tx1"/>
                </a:solidFill>
              </a:rPr>
              <a:t>ОПОП по специальности</a:t>
            </a:r>
            <a:r>
              <a:rPr lang="ru-RU" b="1" u="sng" dirty="0" smtClean="0">
                <a:solidFill>
                  <a:schemeClr val="tx1"/>
                </a:solidFill>
              </a:rPr>
              <a:t/>
            </a:r>
            <a:br>
              <a:rPr lang="ru-RU" b="1" u="sng" dirty="0" smtClean="0">
                <a:solidFill>
                  <a:schemeClr val="tx1"/>
                </a:solidFill>
              </a:rPr>
            </a:b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064896" cy="325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Шаг </a:t>
            </a:r>
            <a:r>
              <a:rPr lang="ru-RU" sz="3200" b="1" dirty="0">
                <a:solidFill>
                  <a:srgbClr val="C00000"/>
                </a:solidFill>
              </a:rPr>
              <a:t>8</a:t>
            </a:r>
            <a:r>
              <a:rPr lang="ru-RU" sz="3200" b="1" dirty="0" smtClean="0">
                <a:solidFill>
                  <a:srgbClr val="C00000"/>
                </a:solidFill>
              </a:rPr>
              <a:t>: </a:t>
            </a:r>
            <a:r>
              <a:rPr lang="ru-RU" sz="3200" dirty="0" smtClean="0">
                <a:solidFill>
                  <a:schemeClr val="tx1"/>
                </a:solidFill>
              </a:rPr>
              <a:t>информация для </a:t>
            </a:r>
            <a:r>
              <a:rPr lang="ru-RU" sz="3200" b="1" dirty="0" smtClean="0">
                <a:solidFill>
                  <a:srgbClr val="FF0000"/>
                </a:solidFill>
              </a:rPr>
              <a:t>индивидуального плана 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5666"/>
            <a:ext cx="7772400" cy="381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3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57" y="135308"/>
            <a:ext cx="5226923" cy="658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4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235"/>
            <a:ext cx="826988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44" y="2852936"/>
            <a:ext cx="789516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0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внимание! 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65527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база: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Сведения об образовательной организации (устав, лицензия, свидетельство об аккредитации, вакантные места  и т.д.)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://krasgmu.ru/index.php?page[common]=integration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нормативные акты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ординатуры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https://krasgmu.ru/index.php?page[common]=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dept&amp;id=156&amp;cat=folder&amp;fid=27841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документация для ординаторов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https://krasgmu.ru/index.php?page[common]=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dept&amp;id=156&amp;cat=folder&amp;fid=42940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Трудоустройство (вакансии)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https://krasgmu.ru/index.php?page[common]=search&amp;cat=job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ВО по специальностям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ординатуры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https://krasgmu.ru/index.php?page[common]=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dept&amp;id=156&amp;cat=folder&amp;fid=27855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планы по специальностям ординатуры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https://krasgmu.ru/index.php?page[common]=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dept&amp;id=156&amp;cat=folder&amp;fid=28200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Календарные учебные графики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://krasgmu.ru/index.php?page[common]=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dept&amp;id=156&amp;cat=folder&amp;fid=39010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Электронный учебный модуль ординатуры (программы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практик, практические навыки, содержание теоретического компонента: перечень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ЗУНов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https://krasgmu.ru/index.php?page[org]=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pve&amp;cat=ord&amp;mode=umkd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«Объявления»  - регулярное информирование обучающихся по текущим вопросам ординатуры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hlinkClick r:id="rId10"/>
              </a:rPr>
              <a:t>https://krasgmu.ru/index.php?page[self]=main&amp;news=chat&amp;events=155&amp;rowstart=0</a:t>
            </a:r>
            <a:endParaRPr lang="ru-RU" sz="1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145016" cy="6552728"/>
          </a:xfrm>
        </p:spPr>
        <p:txBody>
          <a:bodyPr>
            <a:noAutofit/>
          </a:bodyPr>
          <a:lstStyle/>
          <a:p>
            <a:r>
              <a:rPr lang="ru-RU" sz="2200" b="1" u="sng" dirty="0" smtClean="0">
                <a:solidFill>
                  <a:srgbClr val="FF0000"/>
                </a:solidFill>
              </a:rPr>
              <a:t>Инструкция для ординаторов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 Для возможности использования информации на сайте </a:t>
            </a:r>
            <a:r>
              <a:rPr lang="ru-RU" sz="2200" b="1" dirty="0" err="1" smtClean="0">
                <a:solidFill>
                  <a:schemeClr val="tx1"/>
                </a:solidFill>
              </a:rPr>
              <a:t>КрасГМУ</a:t>
            </a:r>
            <a:r>
              <a:rPr lang="ru-RU" sz="2200" b="1" dirty="0" smtClean="0">
                <a:solidFill>
                  <a:schemeClr val="tx1"/>
                </a:solidFill>
              </a:rPr>
              <a:t> необходимо получить логин и пароль </a:t>
            </a:r>
            <a:r>
              <a:rPr lang="ru-RU" sz="2200" b="1" dirty="0" smtClean="0">
                <a:solidFill>
                  <a:srgbClr val="FF0000"/>
                </a:solidFill>
              </a:rPr>
              <a:t>(гл. корпус </a:t>
            </a:r>
            <a:r>
              <a:rPr lang="ru-RU" sz="2200" b="1" dirty="0" err="1" smtClean="0">
                <a:solidFill>
                  <a:srgbClr val="FF0000"/>
                </a:solidFill>
              </a:rPr>
              <a:t>КрасГМУ</a:t>
            </a:r>
            <a:r>
              <a:rPr lang="ru-RU" sz="2200" b="1" dirty="0" smtClean="0">
                <a:solidFill>
                  <a:srgbClr val="FF0000"/>
                </a:solidFill>
              </a:rPr>
              <a:t>, </a:t>
            </a:r>
            <a:r>
              <a:rPr lang="ru-RU" sz="2200" b="1" dirty="0" err="1" smtClean="0">
                <a:solidFill>
                  <a:srgbClr val="FF0000"/>
                </a:solidFill>
              </a:rPr>
              <a:t>каб</a:t>
            </a:r>
            <a:r>
              <a:rPr lang="ru-RU" sz="2200" b="1" dirty="0" smtClean="0">
                <a:solidFill>
                  <a:srgbClr val="FF0000"/>
                </a:solidFill>
              </a:rPr>
              <a:t>. 3-50)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u="sng" dirty="0" smtClean="0">
                <a:solidFill>
                  <a:srgbClr val="FF0000"/>
                </a:solidFill>
              </a:rPr>
              <a:t>Документы, которые  необходимо </a:t>
            </a:r>
            <a:r>
              <a:rPr lang="ru-RU" sz="2200" b="1" u="sng" dirty="0">
                <a:solidFill>
                  <a:srgbClr val="FF0000"/>
                </a:solidFill>
              </a:rPr>
              <a:t>сдать в </a:t>
            </a:r>
            <a:r>
              <a:rPr lang="ru-RU" sz="2200" b="1" u="sng" dirty="0" err="1">
                <a:solidFill>
                  <a:srgbClr val="FF0000"/>
                </a:solidFill>
              </a:rPr>
              <a:t>ООиРПК</a:t>
            </a:r>
            <a:r>
              <a:rPr lang="ru-RU" sz="2200" b="1" u="sng" dirty="0">
                <a:solidFill>
                  <a:srgbClr val="FF0000"/>
                </a:solidFill>
              </a:rPr>
              <a:t> ИПО до </a:t>
            </a:r>
            <a:r>
              <a:rPr lang="ru-RU" sz="2200" b="1" u="sng" dirty="0" smtClean="0">
                <a:solidFill>
                  <a:srgbClr val="FF0000"/>
                </a:solidFill>
              </a:rPr>
              <a:t>15.09.2019г.</a:t>
            </a:r>
            <a:br>
              <a:rPr lang="ru-RU" sz="2200" b="1" u="sng" dirty="0" smtClean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(главный корпус </a:t>
            </a:r>
            <a:r>
              <a:rPr lang="ru-RU" sz="2200" b="1" dirty="0" err="1">
                <a:solidFill>
                  <a:srgbClr val="FF0000"/>
                </a:solidFill>
              </a:rPr>
              <a:t>КрасГМУ</a:t>
            </a:r>
            <a:r>
              <a:rPr lang="ru-RU" sz="2200" b="1" dirty="0">
                <a:solidFill>
                  <a:srgbClr val="FF0000"/>
                </a:solidFill>
              </a:rPr>
              <a:t>, </a:t>
            </a:r>
            <a:r>
              <a:rPr lang="ru-RU" sz="2200" b="1" dirty="0" err="1">
                <a:solidFill>
                  <a:srgbClr val="FF0000"/>
                </a:solidFill>
              </a:rPr>
              <a:t>каб</a:t>
            </a:r>
            <a:r>
              <a:rPr lang="ru-RU" sz="2200" b="1" dirty="0">
                <a:solidFill>
                  <a:srgbClr val="FF0000"/>
                </a:solidFill>
              </a:rPr>
              <a:t>. </a:t>
            </a:r>
            <a:r>
              <a:rPr lang="ru-RU" sz="2200" b="1" dirty="0" smtClean="0">
                <a:solidFill>
                  <a:srgbClr val="FF0000"/>
                </a:solidFill>
              </a:rPr>
              <a:t>2-90, после 15.00)</a:t>
            </a:r>
            <a:r>
              <a:rPr lang="ru-RU" sz="2200" b="1" dirty="0">
                <a:solidFill>
                  <a:schemeClr val="tx1"/>
                </a:solidFill>
              </a:rPr>
              <a:t/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1. Заявление на участие в конкурсе с отметками оформления (</a:t>
            </a:r>
            <a:r>
              <a:rPr lang="ru-RU" sz="2200" b="1" dirty="0" smtClean="0">
                <a:solidFill>
                  <a:srgbClr val="FF0000"/>
                </a:solidFill>
              </a:rPr>
              <a:t>ВУС до 11.09.2019г., </a:t>
            </a:r>
            <a:r>
              <a:rPr lang="ru-RU" sz="2200" b="1" dirty="0" smtClean="0">
                <a:solidFill>
                  <a:schemeClr val="tx1"/>
                </a:solidFill>
              </a:rPr>
              <a:t>профком, инструктаж по ТБ И ПБ)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2. Номер </a:t>
            </a:r>
            <a:r>
              <a:rPr lang="ru-RU" sz="2200" b="1" dirty="0">
                <a:solidFill>
                  <a:schemeClr val="tx1"/>
                </a:solidFill>
              </a:rPr>
              <a:t>счета банковской карты МИР (Росбанк, Газпромбанк) </a:t>
            </a:r>
            <a:r>
              <a:rPr lang="ru-RU" sz="2200" b="1" dirty="0" smtClean="0">
                <a:solidFill>
                  <a:schemeClr val="tx1"/>
                </a:solidFill>
              </a:rPr>
              <a:t>в </a:t>
            </a:r>
            <a:r>
              <a:rPr lang="ru-RU" sz="2200" b="1" dirty="0">
                <a:solidFill>
                  <a:schemeClr val="tx1"/>
                </a:solidFill>
              </a:rPr>
              <a:t>бухгалтерию (гл. корпус </a:t>
            </a:r>
            <a:r>
              <a:rPr lang="ru-RU" sz="2200" b="1" dirty="0" err="1">
                <a:solidFill>
                  <a:schemeClr val="tx1"/>
                </a:solidFill>
              </a:rPr>
              <a:t>КрасГМУ</a:t>
            </a:r>
            <a:r>
              <a:rPr lang="ru-RU" sz="2200" b="1" dirty="0">
                <a:solidFill>
                  <a:schemeClr val="tx1"/>
                </a:solidFill>
              </a:rPr>
              <a:t>, </a:t>
            </a:r>
            <a:r>
              <a:rPr lang="ru-RU" sz="2200" b="1" dirty="0" err="1">
                <a:solidFill>
                  <a:schemeClr val="tx1"/>
                </a:solidFill>
              </a:rPr>
              <a:t>каб</a:t>
            </a:r>
            <a:r>
              <a:rPr lang="ru-RU" sz="2200" b="1" dirty="0">
                <a:solidFill>
                  <a:schemeClr val="tx1"/>
                </a:solidFill>
              </a:rPr>
              <a:t>. 2-31)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u="sng" dirty="0" smtClean="0">
                <a:solidFill>
                  <a:srgbClr val="FF0000"/>
                </a:solidFill>
              </a:rPr>
              <a:t>Документы, которые  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необходимыо</a:t>
            </a:r>
            <a:r>
              <a:rPr lang="ru-RU" sz="2200" b="1" u="sng" dirty="0" smtClean="0">
                <a:solidFill>
                  <a:srgbClr val="FF0000"/>
                </a:solidFill>
              </a:rPr>
              <a:t> сдать в 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ООиРПК</a:t>
            </a:r>
            <a:r>
              <a:rPr lang="ru-RU" sz="2200" b="1" u="sng" dirty="0" smtClean="0">
                <a:solidFill>
                  <a:srgbClr val="FF0000"/>
                </a:solidFill>
              </a:rPr>
              <a:t> ИПО до 20.09.2019г.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(главный корпус </a:t>
            </a:r>
            <a:r>
              <a:rPr lang="ru-RU" sz="2200" b="1" dirty="0" err="1" smtClean="0">
                <a:solidFill>
                  <a:srgbClr val="FF0000"/>
                </a:solidFill>
              </a:rPr>
              <a:t>КрасГМУ</a:t>
            </a:r>
            <a:r>
              <a:rPr lang="ru-RU" sz="2200" b="1" dirty="0" smtClean="0">
                <a:solidFill>
                  <a:srgbClr val="FF0000"/>
                </a:solidFill>
              </a:rPr>
              <a:t>, </a:t>
            </a:r>
            <a:r>
              <a:rPr lang="ru-RU" sz="2200" b="1" dirty="0" err="1" smtClean="0">
                <a:solidFill>
                  <a:srgbClr val="FF0000"/>
                </a:solidFill>
              </a:rPr>
              <a:t>каб</a:t>
            </a:r>
            <a:r>
              <a:rPr lang="ru-RU" sz="2200" b="1" dirty="0" smtClean="0">
                <a:solidFill>
                  <a:srgbClr val="FF0000"/>
                </a:solidFill>
              </a:rPr>
              <a:t>. 2-90, после 15.00)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1. Согласие на обработку персональных данных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2. Ознакомление с правилами внутреннего распорядка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3. Личный листок по учету кадров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4. Личная карточка работника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Образцы заполнения документов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://krasgmu.ru/index.php?page[common]=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dept&amp;id=156&amp;cat=folder&amp;fid=42940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FF0000"/>
                </a:solidFill>
              </a:rPr>
              <a:t>Индивидуальный </a:t>
            </a:r>
            <a:r>
              <a:rPr lang="ru-RU" sz="2600" b="1" dirty="0">
                <a:solidFill>
                  <a:srgbClr val="FF0000"/>
                </a:solidFill>
              </a:rPr>
              <a:t>план работы </a:t>
            </a:r>
            <a:r>
              <a:rPr lang="ru-RU" sz="2600" b="1" dirty="0" smtClean="0">
                <a:solidFill>
                  <a:srgbClr val="FF0000"/>
                </a:solidFill>
              </a:rPr>
              <a:t>ординатора до 01.10.2019</a:t>
            </a:r>
            <a:endParaRPr lang="ru-RU" sz="2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189" y="980728"/>
            <a:ext cx="8856984" cy="5616624"/>
          </a:xfrm>
        </p:spPr>
        <p:txBody>
          <a:bodyPr>
            <a:noAutofit/>
          </a:bodyPr>
          <a:lstStyle/>
          <a:p>
            <a:r>
              <a:rPr lang="ru-RU" sz="2200" b="1" u="sng" dirty="0" smtClean="0">
                <a:solidFill>
                  <a:srgbClr val="FF0000"/>
                </a:solidFill>
              </a:rPr>
              <a:t>Отчетные документы старост 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1.Табель учета посещаемости  - </a:t>
            </a:r>
            <a:r>
              <a:rPr lang="ru-RU" sz="2200" b="1" u="sng" dirty="0" smtClean="0">
                <a:solidFill>
                  <a:srgbClr val="FF0000"/>
                </a:solidFill>
              </a:rPr>
              <a:t>ежемесячно , 25 числа, за текущий месяц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2. График ночных дежурств – </a:t>
            </a:r>
            <a:r>
              <a:rPr lang="ru-RU" sz="2200" b="1" dirty="0" smtClean="0">
                <a:solidFill>
                  <a:srgbClr val="FF0000"/>
                </a:solidFill>
              </a:rPr>
              <a:t>ежемесячно до 25 числа за следующий месяц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3. График движения по клиническим базам (ЛПУ) ординаторов </a:t>
            </a:r>
            <a:r>
              <a:rPr lang="ru-RU" sz="2200" b="1" dirty="0" smtClean="0">
                <a:solidFill>
                  <a:srgbClr val="FF0000"/>
                </a:solidFill>
              </a:rPr>
              <a:t>– один раз в год до 25 </a:t>
            </a:r>
            <a:r>
              <a:rPr lang="ru-RU" sz="2200" b="1" dirty="0" smtClean="0">
                <a:solidFill>
                  <a:srgbClr val="FF0000"/>
                </a:solidFill>
              </a:rPr>
              <a:t>сентября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Образцы документов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://krasgmu.ru/index.php?page[common]=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dept&amp;id=156&amp;cat=folder&amp;fid=42940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пропуск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оформить через сайт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(дополнительная информация – гл. корпус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0-27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220-19-12,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Ганчев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Леонидович)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Договора, справки об обучении, копии документов об образовании  и т.д. заказываются заранее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(сегодня заказали, на следующий день после 15.00 можно забрать)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ООиРПК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ИПО</a:t>
            </a:r>
            <a:endParaRPr lang="ru-RU" sz="2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930226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Шаг 1: </a:t>
            </a:r>
            <a:r>
              <a:rPr lang="ru-RU" sz="3600" b="1" u="sng" dirty="0" smtClean="0">
                <a:solidFill>
                  <a:schemeClr val="tx1"/>
                </a:solidFill>
              </a:rPr>
              <a:t>открыть</a:t>
            </a:r>
            <a:r>
              <a:rPr lang="ru-RU" sz="3200" dirty="0" smtClean="0">
                <a:solidFill>
                  <a:schemeClr val="tx1"/>
                </a:solidFill>
              </a:rPr>
              <a:t> сайт </a:t>
            </a:r>
            <a:r>
              <a:rPr lang="ru-RU" sz="3200" dirty="0" err="1" smtClean="0">
                <a:solidFill>
                  <a:schemeClr val="tx1"/>
                </a:solidFill>
              </a:rPr>
              <a:t>КрасГМУ</a:t>
            </a:r>
            <a:r>
              <a:rPr lang="en-US" sz="3200" dirty="0" smtClean="0">
                <a:solidFill>
                  <a:schemeClr val="tx1"/>
                </a:solidFill>
              </a:rPr>
              <a:t> http</a:t>
            </a:r>
            <a:r>
              <a:rPr lang="en-US" sz="3200" dirty="0">
                <a:solidFill>
                  <a:schemeClr val="tx1"/>
                </a:solidFill>
              </a:rPr>
              <a:t>://</a:t>
            </a:r>
            <a:r>
              <a:rPr lang="en-US" sz="3200" dirty="0" smtClean="0">
                <a:solidFill>
                  <a:schemeClr val="tx1"/>
                </a:solidFill>
              </a:rPr>
              <a:t>krasgmu.ru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Шаг 2: </a:t>
            </a:r>
            <a:r>
              <a:rPr lang="ru-RU" sz="3200" b="1" u="sng" dirty="0" smtClean="0">
                <a:solidFill>
                  <a:schemeClr val="tx1"/>
                </a:solidFill>
              </a:rPr>
              <a:t>авторизоваться</a:t>
            </a:r>
            <a:r>
              <a:rPr lang="ru-RU" sz="3200" dirty="0" smtClean="0">
                <a:solidFill>
                  <a:schemeClr val="tx1"/>
                </a:solidFill>
              </a:rPr>
              <a:t> (на главной странице сайта </a:t>
            </a:r>
            <a:r>
              <a:rPr lang="ru-RU" sz="3200" dirty="0" err="1" smtClean="0">
                <a:solidFill>
                  <a:schemeClr val="tx1"/>
                </a:solidFill>
              </a:rPr>
              <a:t>КрасГМУ</a:t>
            </a:r>
            <a:r>
              <a:rPr lang="ru-RU" sz="3200" dirty="0" smtClean="0">
                <a:solidFill>
                  <a:schemeClr val="tx1"/>
                </a:solidFill>
              </a:rPr>
              <a:t> необходимо ввести логин и пароль)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инструкция презентация\логин и парол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772400" cy="43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Шаг 3: </a:t>
            </a:r>
            <a:r>
              <a:rPr lang="ru-RU" sz="3200" dirty="0" smtClean="0">
                <a:solidFill>
                  <a:schemeClr val="tx1"/>
                </a:solidFill>
              </a:rPr>
              <a:t>во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вкладке </a:t>
            </a:r>
            <a:r>
              <a:rPr lang="ru-RU" b="1" u="sng" dirty="0" smtClean="0">
                <a:solidFill>
                  <a:schemeClr val="tx1"/>
                </a:solidFill>
              </a:rPr>
              <a:t>обучающемся</a:t>
            </a:r>
            <a:r>
              <a:rPr lang="ru-RU" sz="3200" dirty="0" smtClean="0">
                <a:solidFill>
                  <a:schemeClr val="tx1"/>
                </a:solidFill>
              </a:rPr>
              <a:t> выбрать карьера /</a:t>
            </a:r>
            <a:r>
              <a:rPr lang="ru-RU" b="1" u="sng" dirty="0" smtClean="0">
                <a:solidFill>
                  <a:schemeClr val="tx1"/>
                </a:solidFill>
              </a:rPr>
              <a:t>ординатура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360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1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Шаг 4: </a:t>
            </a:r>
            <a:r>
              <a:rPr lang="ru-RU" sz="2800" dirty="0" smtClean="0">
                <a:solidFill>
                  <a:schemeClr val="tx1"/>
                </a:solidFill>
              </a:rPr>
              <a:t>открыть позицию </a:t>
            </a:r>
            <a:r>
              <a:rPr lang="ru-RU" sz="2800" b="1" u="sng" dirty="0" smtClean="0">
                <a:solidFill>
                  <a:schemeClr val="tx1"/>
                </a:solidFill>
              </a:rPr>
              <a:t>информация для ординаторов</a:t>
            </a:r>
            <a:r>
              <a:rPr lang="ru-RU" sz="2800" b="1" u="sng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или</a:t>
            </a:r>
            <a:r>
              <a:rPr lang="ru-RU" sz="2800" b="1" u="sng" dirty="0" smtClean="0">
                <a:solidFill>
                  <a:schemeClr val="tx1"/>
                </a:solidFill>
              </a:rPr>
              <a:t> ординатура – методическое обеспечение</a:t>
            </a:r>
            <a:endParaRPr lang="ru-RU" sz="2800" b="1" u="sng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4" y="1556792"/>
            <a:ext cx="4999068" cy="450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7504" y="1628800"/>
            <a:ext cx="3491880" cy="504056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В папке «информация </a:t>
            </a:r>
            <a:r>
              <a:rPr lang="ru-RU" b="1" u="sng" dirty="0"/>
              <a:t>для </a:t>
            </a:r>
            <a:r>
              <a:rPr lang="ru-RU" b="1" u="sng" dirty="0" smtClean="0"/>
              <a:t>ординаторов»</a:t>
            </a:r>
            <a:r>
              <a:rPr lang="ru-RU" dirty="0" smtClean="0"/>
              <a:t>– шаблоны всех необходимых документов для ординаторов</a:t>
            </a:r>
          </a:p>
          <a:p>
            <a:r>
              <a:rPr lang="ru-RU" b="1" dirty="0" smtClean="0"/>
              <a:t>В папке «ординатура </a:t>
            </a:r>
            <a:r>
              <a:rPr lang="ru-RU" b="1" dirty="0"/>
              <a:t>– методическое </a:t>
            </a:r>
            <a:r>
              <a:rPr lang="ru-RU" b="1" dirty="0" smtClean="0"/>
              <a:t>обеспечение» </a:t>
            </a:r>
            <a:r>
              <a:rPr lang="ru-RU" dirty="0" smtClean="0"/>
              <a:t>-ФГОС ВО по специальностям, учебные планы и другие документы для работы с ординаторами на кафедре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1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Шаг 5: </a:t>
            </a:r>
            <a:r>
              <a:rPr lang="ru-RU" sz="3200" dirty="0" smtClean="0">
                <a:solidFill>
                  <a:schemeClr val="tx1"/>
                </a:solidFill>
              </a:rPr>
              <a:t>во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вкладке </a:t>
            </a:r>
            <a:r>
              <a:rPr lang="ru-RU" b="1" u="sng" dirty="0" smtClean="0">
                <a:solidFill>
                  <a:schemeClr val="tx1"/>
                </a:solidFill>
              </a:rPr>
              <a:t>сотрудникам</a:t>
            </a:r>
            <a:r>
              <a:rPr lang="ru-RU" sz="3200" dirty="0" smtClean="0">
                <a:solidFill>
                  <a:schemeClr val="tx1"/>
                </a:solidFill>
              </a:rPr>
              <a:t> выбрать деканаты /</a:t>
            </a:r>
            <a:r>
              <a:rPr lang="ru-RU" b="1" u="sng" dirty="0" smtClean="0">
                <a:solidFill>
                  <a:schemeClr val="tx1"/>
                </a:solidFill>
              </a:rPr>
              <a:t>послевузовский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инструкция презентация\сотрудникам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" y="1754894"/>
            <a:ext cx="8188509" cy="46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Шаг </a:t>
            </a:r>
            <a:r>
              <a:rPr lang="ru-RU" sz="3200" b="1" dirty="0">
                <a:solidFill>
                  <a:srgbClr val="C00000"/>
                </a:solidFill>
              </a:rPr>
              <a:t>6</a:t>
            </a:r>
            <a:r>
              <a:rPr lang="ru-RU" sz="3200" b="1" dirty="0" smtClean="0">
                <a:solidFill>
                  <a:srgbClr val="C00000"/>
                </a:solidFill>
              </a:rPr>
              <a:t>: </a:t>
            </a:r>
            <a:r>
              <a:rPr lang="ru-RU" sz="3200" dirty="0" smtClean="0">
                <a:solidFill>
                  <a:schemeClr val="tx1"/>
                </a:solidFill>
              </a:rPr>
              <a:t>открыть позицию </a:t>
            </a:r>
            <a:r>
              <a:rPr lang="ru-RU" b="1" u="sng" dirty="0" smtClean="0">
                <a:solidFill>
                  <a:schemeClr val="tx1"/>
                </a:solidFill>
              </a:rPr>
              <a:t>ординатура</a:t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Шаг </a:t>
            </a:r>
            <a:r>
              <a:rPr lang="ru-RU" sz="3200" b="1" dirty="0" smtClean="0">
                <a:solidFill>
                  <a:srgbClr val="C00000"/>
                </a:solidFill>
              </a:rPr>
              <a:t>7: </a:t>
            </a:r>
            <a:r>
              <a:rPr lang="ru-RU" sz="3200" dirty="0">
                <a:solidFill>
                  <a:prstClr val="black"/>
                </a:solidFill>
              </a:rPr>
              <a:t>открыть </a:t>
            </a:r>
            <a:r>
              <a:rPr lang="ru-RU" sz="3200" dirty="0" smtClean="0">
                <a:solidFill>
                  <a:prstClr val="black"/>
                </a:solidFill>
              </a:rPr>
              <a:t>вкладку  </a:t>
            </a:r>
            <a:r>
              <a:rPr lang="ru-RU" b="1" u="sng" dirty="0" smtClean="0">
                <a:solidFill>
                  <a:prstClr val="black"/>
                </a:solidFill>
              </a:rPr>
              <a:t>УМКД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90829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User\Desktop\инструкция презентация\специально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03" y="2708920"/>
            <a:ext cx="628099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142</Words>
  <Application>Microsoft Office PowerPoint</Application>
  <PresentationFormat>Экран (4:3)</PresentationFormat>
  <Paragraphs>19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 Институт последипломного образования</vt:lpstr>
      <vt:lpstr>Нормативная база: 1. Сведения об образовательной организации (устав, лицензия, свидетельство об аккредитации, вакантные места  и т.д.) https://krasgmu.ru/index.php?page[common]=integration 2. Локальные нормативные акты по вопросам ординатуры https://krasgmu.ru/index.php?page[common]=dept&amp;id=156&amp;cat=folder&amp;fid=27841 3. Методическая документация для ординаторов https://krasgmu.ru/index.php?page[common]=dept&amp;id=156&amp;cat=folder&amp;fid=42940 4. Трудоустройство (вакансии) https://krasgmu.ru/index.php?page[common]=search&amp;cat=job 5. ФГОС ВО по специальностям ординатуры https://krasgmu.ru/index.php?page[common]=dept&amp;id=156&amp;cat=folder&amp;fid=27855 6. Учебные планы по специальностям ординатуры https://krasgmu.ru/index.php?page[common]=dept&amp;id=156&amp;cat=folder&amp;fid=28200 7. Календарные учебные графики https://krasgmu.ru/index.php?page[common]=dept&amp;id=156&amp;cat=folder&amp;fid=39010 8. Электронный учебный модуль ординатуры (программы практик, практические навыки, содержание теоретического компонента: перечень ЗУНов) https://krasgmu.ru/index.php?page[org]=pve&amp;cat=ord&amp;mode=umkd  Раздел «Объявления»  - регулярное информирование обучающихся по текущим вопросам ординатуры https://krasgmu.ru/index.php?page[self]=main&amp;news=chat&amp;events=155&amp;rowstart=0</vt:lpstr>
      <vt:lpstr>Инструкция для ординаторов  Для возможности использования информации на сайте КрасГМУ необходимо получить логин и пароль (гл. корпус КрасГМУ, каб. 3-50)  Документы, которые  необходимо сдать в ООиРПК ИПО до 15.09.2019г. (главный корпус КрасГМУ, каб. 2-90, после 15.00) 1. Заявление на участие в конкурсе с отметками оформления (ВУС до 11.09.2019г., профком, инструктаж по ТБ И ПБ) 2. Номер счета банковской карты МИР (Росбанк, Газпромбанк) в бухгалтерию (гл. корпус КрасГМУ, каб. 2-31) Документы, которые  необходимыо сдать в ООиРПК ИПО до 20.09.2019г. (главный корпус КрасГМУ, каб. 2-90, после 15.00) 1. Согласие на обработку персональных данных 2. Ознакомление с правилами внутреннего распорядка 3. Личный листок по учету кадров 4. Личная карточка работника Образцы заполнения документов https://krasgmu.ru/index.php?page[common]=dept&amp;id=156&amp;cat=folder&amp;fid=42940 Индивидуальный план работы ординатора до 01.10.2019</vt:lpstr>
      <vt:lpstr>Отчетные документы старост  1.Табель учета посещаемости  - ежемесячно , 25 числа, за текущий месяц 2. График ночных дежурств – ежемесячно до 25 числа за следующий месяц 3. График движения по клиническим базам (ЛПУ) ординаторов – один раз в год до 25 сентября Образцы документов https://krasgmu.ru/index.php?page[common]=dept&amp;id=156&amp;cat=folder&amp;fid=42940  Электронный пропуск  можно оформить через сайт КрасГМУ (дополнительная информация – гл. корпус КрасГМУ, каб. 0-27,  220-19-12,  Ганчев Виктор Леонидович)  Договора, справки об обучении, копии документов об образовании  и т.д. заказываются заранее (сегодня заказали, на следующий день после 15.00 можно забрать) в ООиРПК ИПО</vt:lpstr>
      <vt:lpstr>Шаг 1: открыть сайт КрасГМУ http://krasgmu.ru Шаг 2: авторизоваться (на главной странице сайта КрасГМУ необходимо ввести логин и пароль)</vt:lpstr>
      <vt:lpstr>Шаг 3: во вкладке обучающемся выбрать карьера /ординатура</vt:lpstr>
      <vt:lpstr>Шаг 4: открыть позицию информация для ординаторов или ординатура – методическое обеспечение</vt:lpstr>
      <vt:lpstr>Шаг 5: во вкладке сотрудникам выбрать деканаты /послевузовский</vt:lpstr>
      <vt:lpstr>Шаг 6: открыть позицию ординатура Шаг 7: открыть вкладку  УМКД</vt:lpstr>
      <vt:lpstr>Шаг 9: открыть позицию ОПОП по специальности </vt:lpstr>
      <vt:lpstr>Шаг 8: информация для индивидуального плана </vt:lpstr>
      <vt:lpstr>Презентация PowerPoint</vt:lpstr>
      <vt:lpstr>Презентация PowerPoint</vt:lpstr>
      <vt:lpstr>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 работы с электронным модулем</dc:title>
  <dc:creator>Оксана</dc:creator>
  <cp:lastModifiedBy>Ткаченко</cp:lastModifiedBy>
  <cp:revision>66</cp:revision>
  <cp:lastPrinted>2015-11-09T06:33:18Z</cp:lastPrinted>
  <dcterms:created xsi:type="dcterms:W3CDTF">2015-11-08T08:52:23Z</dcterms:created>
  <dcterms:modified xsi:type="dcterms:W3CDTF">2019-09-03T07:29:49Z</dcterms:modified>
</cp:coreProperties>
</file>