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cyberleninka.ru/article/n/malyariya-diagnostika-lechenie-i-profilaktika/viewer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cyberleninka.ru/article/n/pediatricheskie-aspekty-malyarii/viewer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cyberleninka.ru/article/n/pediatricheskie-aspekty-malyarii/viewer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cyberleninka.ru/article/n/malyariya-diagnostika-lechenie-i-profilaktika/viewer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lsnet.ru/mnn_index_id_2029.ht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lsnet.ru/mnn_index_id_2029.ht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grls.rosminzdrav.ru/Grls_View_v2.aspx?routingGuid=74e927b6-5498-4cf4-acf7-5dbe2ad5fa20&amp;t=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grls.rosminzdrav.ru/Grls_View_v2.aspx?routingGuid=252eb76a-5559-48aa-83be-cd1fa8341e9d&amp;t=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grls.rosminzdrav.ru/Grls_View_v2.aspx?routingGuid=252eb76a-5559-48aa-83be-cd1fa8341e9d&amp;t=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yberleninka.ru/article/n/malyariya-i-problemy-bezopasnosti-protivomalyariynyh-preparat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cyberleninka.ru/article/n/malyariya-i-problemy-bezopasnosti-protivomalyariynyh-preparatov/viewe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repo.vsavm.by/bitstream/123456789/974/3/m-2016-16-2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repo.vsavm.by/bitstream/123456789/974/3/m-2016-16-2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lsnet.ru/books_book_id_4_page_155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yberleninka.ru/article/n/malyariya-diagnostika-lechenie-i-profilaktika/viewer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cyberleninka.ru/article/n/malyariya-diagnostika-lechenie-i-profilaktika/viewe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352928" cy="1927225"/>
          </a:xfrm>
        </p:spPr>
        <p:txBody>
          <a:bodyPr/>
          <a:lstStyle/>
          <a:p>
            <a:r>
              <a:rPr lang="ru-RU" dirty="0" smtClean="0"/>
              <a:t>Противомалярийные средства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4581128"/>
            <a:ext cx="6400800" cy="1752600"/>
          </a:xfrm>
        </p:spPr>
        <p:txBody>
          <a:bodyPr/>
          <a:lstStyle/>
          <a:p>
            <a:pPr algn="r"/>
            <a:r>
              <a:rPr lang="ru-RU" dirty="0" smtClean="0"/>
              <a:t>Выполнила: студентка 313 </a:t>
            </a:r>
            <a:r>
              <a:rPr lang="ru-RU" dirty="0" err="1" smtClean="0"/>
              <a:t>пед</a:t>
            </a:r>
            <a:endParaRPr lang="ru-RU" dirty="0"/>
          </a:p>
          <a:p>
            <a:pPr algn="r"/>
            <a:r>
              <a:rPr lang="ru-RU" dirty="0" err="1" smtClean="0"/>
              <a:t>Семенюта</a:t>
            </a:r>
            <a:r>
              <a:rPr lang="ru-RU" dirty="0" smtClean="0"/>
              <a:t> В. Р.</a:t>
            </a:r>
          </a:p>
          <a:p>
            <a:pPr algn="r"/>
            <a:r>
              <a:rPr lang="ru-RU" dirty="0" smtClean="0"/>
              <a:t>Проверила: Окладникова Е. 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0751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Лечение </a:t>
            </a:r>
            <a:r>
              <a:rPr lang="ru-RU" b="1" dirty="0"/>
              <a:t>трехдневной</a:t>
            </a:r>
            <a:r>
              <a:rPr lang="ru-RU" dirty="0"/>
              <a:t> и </a:t>
            </a:r>
            <a:r>
              <a:rPr lang="ru-RU" b="1" dirty="0"/>
              <a:t>овале-малярии</a:t>
            </a:r>
            <a:r>
              <a:rPr lang="ru-RU" dirty="0"/>
              <a:t> проводится </a:t>
            </a:r>
            <a:r>
              <a:rPr lang="ru-RU" i="1" dirty="0" err="1"/>
              <a:t>хлорохином</a:t>
            </a:r>
            <a:r>
              <a:rPr lang="ru-RU" dirty="0"/>
              <a:t> 3 дня по той же схеме, что и при тропической малярии, но для предупреждения </a:t>
            </a:r>
            <a:r>
              <a:rPr lang="ru-RU" dirty="0" err="1"/>
              <a:t>экзоэритроцитарных</a:t>
            </a:r>
            <a:r>
              <a:rPr lang="ru-RU" dirty="0"/>
              <a:t> рецидивов необходимо дополнительно назначать </a:t>
            </a:r>
            <a:r>
              <a:rPr lang="ru-RU" i="1" dirty="0" err="1"/>
              <a:t>примахин</a:t>
            </a:r>
            <a:r>
              <a:rPr lang="ru-RU" dirty="0"/>
              <a:t> взрослым по 0,25 мг на 1 кг массы тела ежедневно с 4-го по 17-й день лечения для уничтожения тканевых форм </a:t>
            </a:r>
            <a:r>
              <a:rPr lang="ru-RU" dirty="0" smtClean="0"/>
              <a:t>паразита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Ссылка: </a:t>
            </a:r>
            <a:r>
              <a:rPr lang="en-US" dirty="0">
                <a:hlinkClick r:id="rId2"/>
              </a:rPr>
              <a:t>https://cyberleninka.ru/article/n/malyariya-diagnostika-lechenie-i-profilaktika/viewer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79203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 у детей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482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Препарат </a:t>
            </a:r>
            <a:r>
              <a:rPr lang="ru-RU" dirty="0"/>
              <a:t>выбора </a:t>
            </a:r>
            <a:r>
              <a:rPr lang="ru-RU" b="1" dirty="0" smtClean="0"/>
              <a:t>при </a:t>
            </a:r>
            <a:r>
              <a:rPr lang="ru-RU" b="1" dirty="0"/>
              <a:t>всех </a:t>
            </a:r>
            <a:r>
              <a:rPr lang="ru-RU" b="1" dirty="0" smtClean="0"/>
              <a:t>видах </a:t>
            </a:r>
            <a:r>
              <a:rPr lang="ru-RU" b="1" dirty="0"/>
              <a:t>малярии</a:t>
            </a:r>
            <a:r>
              <a:rPr lang="ru-RU" dirty="0"/>
              <a:t>, кроме </a:t>
            </a:r>
            <a:r>
              <a:rPr lang="ru-RU" b="1" dirty="0"/>
              <a:t>тропической</a:t>
            </a:r>
            <a:r>
              <a:rPr lang="ru-RU" dirty="0" smtClean="0"/>
              <a:t>— </a:t>
            </a:r>
            <a:r>
              <a:rPr lang="ru-RU" i="1" dirty="0" err="1"/>
              <a:t>фансидар</a:t>
            </a:r>
            <a:r>
              <a:rPr lang="ru-RU" dirty="0"/>
              <a:t>. Одна таблетка содержит 0,5 г </a:t>
            </a:r>
            <a:r>
              <a:rPr lang="ru-RU" dirty="0" err="1"/>
              <a:t>сульфадоксина</a:t>
            </a:r>
            <a:r>
              <a:rPr lang="ru-RU" dirty="0"/>
              <a:t> и 0,025 г </a:t>
            </a:r>
            <a:r>
              <a:rPr lang="ru-RU" dirty="0" err="1"/>
              <a:t>пириметамина</a:t>
            </a:r>
            <a:r>
              <a:rPr lang="ru-RU" dirty="0"/>
              <a:t>. Назначается одноразово детям: от 6 недель до 4 лет — 1/2 таблетки, от 4 до 8 лет — 3/4 таблетки, 8–14 лет — 1–2 таблетки. </a:t>
            </a:r>
            <a:r>
              <a:rPr lang="ru-RU" dirty="0" smtClean="0"/>
              <a:t>Альтернативный </a:t>
            </a:r>
            <a:r>
              <a:rPr lang="ru-RU" dirty="0"/>
              <a:t>препарат — </a:t>
            </a:r>
            <a:r>
              <a:rPr lang="ru-RU" i="1" dirty="0" err="1"/>
              <a:t>делагил</a:t>
            </a:r>
            <a:r>
              <a:rPr lang="ru-RU" dirty="0"/>
              <a:t> (</a:t>
            </a:r>
            <a:r>
              <a:rPr lang="ru-RU" dirty="0" err="1"/>
              <a:t>хлорохин</a:t>
            </a:r>
            <a:r>
              <a:rPr lang="ru-RU" dirty="0"/>
              <a:t>, </a:t>
            </a:r>
            <a:r>
              <a:rPr lang="ru-RU" dirty="0" err="1"/>
              <a:t>резохин</a:t>
            </a:r>
            <a:r>
              <a:rPr lang="ru-RU" dirty="0"/>
              <a:t>) назначается в виде трехдневного цикла из расчета 10 мг/кг, через 6 часов еще 5 мг/кг, в последующие два дня по 5 мг/кг. При очень тяжелом течении показана внутривенная терапия 5% раствором </a:t>
            </a:r>
            <a:r>
              <a:rPr lang="ru-RU" dirty="0" err="1"/>
              <a:t>делагила</a:t>
            </a:r>
            <a:r>
              <a:rPr lang="ru-RU" dirty="0"/>
              <a:t> из расчета 0,2 мг/кг до улучшения состояния. Для предотвращения повторных приступов </a:t>
            </a:r>
            <a:r>
              <a:rPr lang="ru-RU" b="1" dirty="0" err="1"/>
              <a:t>вивакс</a:t>
            </a:r>
            <a:r>
              <a:rPr lang="ru-RU" dirty="0"/>
              <a:t>- и </a:t>
            </a:r>
            <a:r>
              <a:rPr lang="ru-RU" b="1" dirty="0" err="1"/>
              <a:t>овалемалярии</a:t>
            </a:r>
            <a:r>
              <a:rPr lang="ru-RU" dirty="0"/>
              <a:t> показан 14-дневный курс </a:t>
            </a:r>
            <a:r>
              <a:rPr lang="ru-RU" i="1" dirty="0" err="1"/>
              <a:t>примахина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Ссылка: </a:t>
            </a:r>
            <a:r>
              <a:rPr lang="en-US" dirty="0">
                <a:hlinkClick r:id="rId2"/>
              </a:rPr>
              <a:t>https://cyberleninka.ru/article/n/pediatricheskie-aspekty-malyarii/viewer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52751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 у детей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Препараты выбора при лечении </a:t>
            </a:r>
            <a:r>
              <a:rPr lang="ru-RU" b="1" dirty="0" smtClean="0"/>
              <a:t>тропической</a:t>
            </a:r>
            <a:r>
              <a:rPr lang="ru-RU" dirty="0" smtClean="0"/>
              <a:t> малярии </a:t>
            </a:r>
            <a:r>
              <a:rPr lang="ru-RU" dirty="0"/>
              <a:t>— </a:t>
            </a:r>
            <a:r>
              <a:rPr lang="ru-RU" i="1" dirty="0" err="1"/>
              <a:t>артеметр</a:t>
            </a:r>
            <a:r>
              <a:rPr lang="ru-RU" i="1" dirty="0"/>
              <a:t> </a:t>
            </a:r>
            <a:r>
              <a:rPr lang="ru-RU" dirty="0"/>
              <a:t>и </a:t>
            </a:r>
            <a:r>
              <a:rPr lang="ru-RU" i="1" dirty="0" err="1"/>
              <a:t>люмефантрин</a:t>
            </a:r>
            <a:r>
              <a:rPr lang="ru-RU" dirty="0"/>
              <a:t>. </a:t>
            </a:r>
            <a:r>
              <a:rPr lang="ru-RU" dirty="0" err="1"/>
              <a:t>Артеметр</a:t>
            </a:r>
            <a:r>
              <a:rPr lang="ru-RU" dirty="0"/>
              <a:t> — дериват </a:t>
            </a:r>
            <a:r>
              <a:rPr lang="ru-RU" dirty="0" err="1"/>
              <a:t>артемизина</a:t>
            </a:r>
            <a:r>
              <a:rPr lang="ru-RU" dirty="0"/>
              <a:t>, выделенного </a:t>
            </a:r>
            <a:r>
              <a:rPr lang="ru-RU" dirty="0" smtClean="0"/>
              <a:t>из китайской полыни. </a:t>
            </a:r>
            <a:r>
              <a:rPr lang="ru-RU" dirty="0" err="1"/>
              <a:t>Люмефантрин</a:t>
            </a:r>
            <a:r>
              <a:rPr lang="ru-RU" dirty="0"/>
              <a:t> по механизму действия сходен с хинином, </a:t>
            </a:r>
            <a:r>
              <a:rPr lang="ru-RU" dirty="0" err="1"/>
              <a:t>мефлохином</a:t>
            </a:r>
            <a:r>
              <a:rPr lang="ru-RU" dirty="0"/>
              <a:t>, </a:t>
            </a:r>
            <a:r>
              <a:rPr lang="ru-RU" dirty="0" err="1"/>
              <a:t>галофантрином</a:t>
            </a:r>
            <a:r>
              <a:rPr lang="ru-RU" dirty="0"/>
              <a:t>. Обязательным условием является комбинация обоих компонентов в таблетках. По заключению экспертов ВОЗ, комбинированное лечение является единственным эффективным средством лечения неосложненной тропической малярией, особенно у детей. Рекомендуется трехдневный цикл в зависимости от массы тела: 5–15, 15–25, </a:t>
            </a:r>
            <a:r>
              <a:rPr lang="ru-RU" dirty="0" smtClean="0"/>
              <a:t>25–35 кг</a:t>
            </a:r>
          </a:p>
          <a:p>
            <a:pPr marL="0" indent="0">
              <a:buNone/>
            </a:pPr>
            <a:r>
              <a:rPr lang="ru-RU" dirty="0" smtClean="0"/>
              <a:t>Ссылка: </a:t>
            </a:r>
            <a:r>
              <a:rPr lang="en-US" dirty="0">
                <a:hlinkClick r:id="rId2"/>
              </a:rPr>
              <a:t>https://cyberleninka.ru/article/n/pediatricheskie-aspekty-malyarii/viewer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69158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 у беременных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Малярия является фактором высокого риска заболеваемости и даже смертности у беременных, а также у женщин в послеродовом периоде. Выбор препаратов для лечения неосложненной малярии у беременных женщин зависит от сроков беременности. В I триместре используют </a:t>
            </a:r>
            <a:r>
              <a:rPr lang="ru-RU" i="1" dirty="0"/>
              <a:t>хинин</a:t>
            </a:r>
            <a:r>
              <a:rPr lang="ru-RU" dirty="0"/>
              <a:t> либо в виде </a:t>
            </a:r>
            <a:r>
              <a:rPr lang="ru-RU" dirty="0" err="1"/>
              <a:t>монотерапии</a:t>
            </a:r>
            <a:r>
              <a:rPr lang="ru-RU" dirty="0"/>
              <a:t>, либо в комбинации с </a:t>
            </a:r>
            <a:r>
              <a:rPr lang="ru-RU" i="1" dirty="0" err="1"/>
              <a:t>клиндамицином</a:t>
            </a:r>
            <a:r>
              <a:rPr lang="ru-RU" dirty="0"/>
              <a:t>. Во II и в III триместрах применяют комбинацию </a:t>
            </a:r>
            <a:r>
              <a:rPr lang="ru-RU" i="1" dirty="0" err="1"/>
              <a:t>артеметер</a:t>
            </a:r>
            <a:r>
              <a:rPr lang="ru-RU" dirty="0"/>
              <a:t> + </a:t>
            </a:r>
            <a:r>
              <a:rPr lang="ru-RU" i="1" dirty="0" err="1"/>
              <a:t>люмефантрин</a:t>
            </a:r>
            <a:r>
              <a:rPr lang="ru-RU" dirty="0"/>
              <a:t> либо </a:t>
            </a:r>
            <a:r>
              <a:rPr lang="ru-RU" i="1" dirty="0"/>
              <a:t>хинин</a:t>
            </a:r>
            <a:r>
              <a:rPr lang="ru-RU" dirty="0"/>
              <a:t> </a:t>
            </a:r>
            <a:r>
              <a:rPr lang="ru-RU" dirty="0" smtClean="0"/>
              <a:t>или </a:t>
            </a:r>
            <a:r>
              <a:rPr lang="ru-RU" i="1" dirty="0" err="1" smtClean="0"/>
              <a:t>мефлохин</a:t>
            </a:r>
            <a:endParaRPr lang="ru-RU" i="1" dirty="0" smtClean="0"/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dirty="0" smtClean="0"/>
              <a:t>Ссылка: </a:t>
            </a:r>
            <a:r>
              <a:rPr lang="en-US" dirty="0">
                <a:hlinkClick r:id="rId2"/>
              </a:rPr>
              <a:t>https://cyberleninka.ru/article/n/malyariya-diagnostika-lechenie-i-profilaktika/viewer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8289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Характеристика препаратов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/>
              <a:t>Хинин</a:t>
            </a:r>
            <a:br>
              <a:rPr lang="ru-RU" sz="3200" b="1" dirty="0" smtClean="0"/>
            </a:br>
            <a:r>
              <a:rPr lang="ru-RU" dirty="0"/>
              <a:t>А</a:t>
            </a:r>
            <a:r>
              <a:rPr lang="ru-RU" dirty="0" smtClean="0"/>
              <a:t>лкалоид</a:t>
            </a:r>
            <a:r>
              <a:rPr lang="ru-RU" dirty="0"/>
              <a:t>, содержащийся в коре различных видов хинного </a:t>
            </a:r>
            <a:r>
              <a:rPr lang="ru-RU" dirty="0" smtClean="0"/>
              <a:t>дерева</a:t>
            </a:r>
          </a:p>
          <a:p>
            <a:pPr marL="0" indent="0">
              <a:buNone/>
            </a:pPr>
            <a:r>
              <a:rPr lang="ru-RU" u="sng" dirty="0"/>
              <a:t>Фармакологическое действие</a:t>
            </a:r>
            <a:r>
              <a:rPr lang="ru-RU" dirty="0"/>
              <a:t> - противомалярийное, </a:t>
            </a:r>
            <a:r>
              <a:rPr lang="ru-RU" dirty="0" err="1" smtClean="0"/>
              <a:t>противопротозойное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Предполагаемый механизм противомалярийного действия может быть связан со способностью хинина концентрироваться в лизосомах клеток плазмодиев, при этом повышается </a:t>
            </a:r>
            <a:r>
              <a:rPr lang="ru-RU" dirty="0" err="1"/>
              <a:t>pH</a:t>
            </a:r>
            <a:r>
              <a:rPr lang="ru-RU" dirty="0"/>
              <a:t> внутриклеточных органелл, что приводит к нарушению транспорта макромолекул и активности </a:t>
            </a:r>
            <a:r>
              <a:rPr lang="ru-RU" dirty="0" err="1"/>
              <a:t>фосфолипазы</a:t>
            </a:r>
            <a:r>
              <a:rPr lang="ru-RU" dirty="0"/>
              <a:t>. Возможно, блокируется синтез нуклеиновых кислот в клетках плазмодия. Хинин оказывает </a:t>
            </a:r>
            <a:r>
              <a:rPr lang="ru-RU" dirty="0" err="1"/>
              <a:t>шизонтоцидное</a:t>
            </a:r>
            <a:r>
              <a:rPr lang="ru-RU" dirty="0"/>
              <a:t> действие.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Ссылка: </a:t>
            </a:r>
            <a:r>
              <a:rPr lang="en-US" dirty="0">
                <a:hlinkClick r:id="rId2"/>
              </a:rPr>
              <a:t>https://www.rlsnet.ru/mnn_index_id_2029.htm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440068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Характеристика препаратов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При приеме внутрь быстро и почти полностью всасывается из ЖКТ, </a:t>
            </a:r>
            <a:r>
              <a:rPr lang="ru-RU" dirty="0" err="1"/>
              <a:t>биодоступность</a:t>
            </a:r>
            <a:r>
              <a:rPr lang="ru-RU" dirty="0"/>
              <a:t> — примерно 80%. </a:t>
            </a:r>
            <a:r>
              <a:rPr lang="ru-RU" dirty="0" err="1"/>
              <a:t>Т</a:t>
            </a:r>
            <a:r>
              <a:rPr lang="ru-RU" baseline="-25000" dirty="0" err="1"/>
              <a:t>max</a:t>
            </a:r>
            <a:r>
              <a:rPr lang="ru-RU" dirty="0"/>
              <a:t> после приема внутрь — 3–5 ч. Связывание с </a:t>
            </a:r>
            <a:r>
              <a:rPr lang="ru-RU" dirty="0" smtClean="0"/>
              <a:t>белками </a:t>
            </a:r>
            <a:r>
              <a:rPr lang="ru-RU" dirty="0"/>
              <a:t>плазмы — 70–90</a:t>
            </a:r>
            <a:r>
              <a:rPr lang="ru-RU" dirty="0" smtClean="0"/>
              <a:t>%. Проходит </a:t>
            </a:r>
            <a:r>
              <a:rPr lang="ru-RU" dirty="0"/>
              <a:t>через </a:t>
            </a:r>
            <a:r>
              <a:rPr lang="ru-RU" dirty="0" smtClean="0"/>
              <a:t>ГЭБ</a:t>
            </a:r>
          </a:p>
          <a:p>
            <a:pPr marL="0" indent="0">
              <a:buNone/>
            </a:pPr>
            <a:r>
              <a:rPr lang="ru-RU" b="1" dirty="0" smtClean="0"/>
              <a:t>Показания: </a:t>
            </a:r>
            <a:r>
              <a:rPr lang="ru-RU" dirty="0" smtClean="0"/>
              <a:t>малярия, вызванная </a:t>
            </a:r>
            <a:r>
              <a:rPr lang="en-US" dirty="0" smtClean="0"/>
              <a:t>P. falciparum</a:t>
            </a:r>
          </a:p>
          <a:p>
            <a:pPr marL="0" indent="0">
              <a:buNone/>
            </a:pPr>
            <a:r>
              <a:rPr lang="ru-RU" b="1" dirty="0" smtClean="0"/>
              <a:t>Противопоказания: </a:t>
            </a:r>
            <a:r>
              <a:rPr lang="ru-RU" dirty="0"/>
              <a:t>г</a:t>
            </a:r>
            <a:r>
              <a:rPr lang="ru-RU" dirty="0" smtClean="0"/>
              <a:t>иперчувствительность</a:t>
            </a:r>
            <a:r>
              <a:rPr lang="ru-RU" dirty="0"/>
              <a:t>, </a:t>
            </a:r>
            <a:r>
              <a:rPr lang="ru-RU" dirty="0" err="1"/>
              <a:t>гемоглобинурийная</a:t>
            </a:r>
            <a:r>
              <a:rPr lang="ru-RU" dirty="0"/>
              <a:t> лихорадка</a:t>
            </a:r>
            <a:r>
              <a:rPr lang="ru-RU" dirty="0" smtClean="0"/>
              <a:t>, </a:t>
            </a:r>
            <a:r>
              <a:rPr lang="ru-RU" dirty="0"/>
              <a:t>неврит зрительного нерва, дефицит глюкозо-6-фосфатдегидрогеназы, беременность, кормление грудью.</a:t>
            </a:r>
          </a:p>
          <a:p>
            <a:pPr marL="0" indent="0">
              <a:buNone/>
            </a:pPr>
            <a:r>
              <a:rPr lang="en-US" b="1" dirty="0" err="1" smtClean="0"/>
              <a:t>Rp</a:t>
            </a:r>
            <a:r>
              <a:rPr lang="ru-RU" b="1" dirty="0" smtClean="0"/>
              <a:t>:</a:t>
            </a:r>
            <a:r>
              <a:rPr lang="ru-RU" dirty="0" smtClean="0"/>
              <a:t> </a:t>
            </a:r>
            <a:r>
              <a:rPr lang="en-US" dirty="0" err="1" smtClean="0"/>
              <a:t>Pulv</a:t>
            </a:r>
            <a:r>
              <a:rPr lang="en-US" dirty="0" smtClean="0"/>
              <a:t>. </a:t>
            </a:r>
            <a:r>
              <a:rPr lang="en-US" dirty="0" err="1" smtClean="0"/>
              <a:t>Chinae</a:t>
            </a:r>
            <a:r>
              <a:rPr lang="en-US" dirty="0" smtClean="0"/>
              <a:t> 0,5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</a:t>
            </a:r>
            <a:r>
              <a:rPr lang="en-US" b="1" dirty="0" err="1" smtClean="0"/>
              <a:t>D.t.d</a:t>
            </a:r>
            <a:r>
              <a:rPr lang="en-US" dirty="0" smtClean="0"/>
              <a:t> N 12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S.</a:t>
            </a:r>
            <a:r>
              <a:rPr lang="en-US" dirty="0" smtClean="0"/>
              <a:t> </a:t>
            </a:r>
            <a:r>
              <a:rPr lang="ru-RU" dirty="0" smtClean="0"/>
              <a:t>По 1 порошку 3 раза в день за полчаса до еды</a:t>
            </a:r>
          </a:p>
          <a:p>
            <a:pPr marL="0" indent="0">
              <a:buNone/>
            </a:pPr>
            <a:r>
              <a:rPr lang="ru-RU" dirty="0" smtClean="0"/>
              <a:t>Ссылка: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https://www.rlsnet.ru/mnn_index_id_2029.htm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06467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Характеристика препаратов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b="1" dirty="0" err="1" smtClean="0"/>
              <a:t>Мефлохин</a:t>
            </a:r>
            <a:endParaRPr lang="ru-RU" sz="3200" b="1" dirty="0" smtClean="0"/>
          </a:p>
          <a:p>
            <a:pPr marL="0" indent="0">
              <a:buNone/>
            </a:pPr>
            <a:r>
              <a:rPr lang="ru-RU" dirty="0" smtClean="0"/>
              <a:t>Действует на бесполые внутриклеточные </a:t>
            </a:r>
            <a:r>
              <a:rPr lang="ru-RU" dirty="0" err="1" smtClean="0"/>
              <a:t>эритроцитарные</a:t>
            </a:r>
            <a:r>
              <a:rPr lang="ru-RU" dirty="0" smtClean="0"/>
              <a:t> формы возбудителей малярии. Не активен в отношении печеночных стадий паразита.</a:t>
            </a:r>
          </a:p>
          <a:p>
            <a:pPr marL="0" indent="0">
              <a:buNone/>
            </a:pPr>
            <a:r>
              <a:rPr lang="ru-RU" dirty="0" err="1" smtClean="0"/>
              <a:t>Биодоступность</a:t>
            </a:r>
            <a:r>
              <a:rPr lang="ru-RU" dirty="0" smtClean="0"/>
              <a:t> </a:t>
            </a:r>
            <a:r>
              <a:rPr lang="ru-RU" dirty="0" err="1" smtClean="0"/>
              <a:t>таблетированнной</a:t>
            </a:r>
            <a:r>
              <a:rPr lang="ru-RU" dirty="0" smtClean="0"/>
              <a:t> формы свыше 85%. Прием пищи ускоряет скорость и увеличивает степень всасывания на 40%</a:t>
            </a:r>
          </a:p>
          <a:p>
            <a:pPr marL="0" indent="0">
              <a:buNone/>
            </a:pPr>
            <a:r>
              <a:rPr lang="ru-RU" b="1" dirty="0" smtClean="0"/>
              <a:t>Показание: </a:t>
            </a:r>
            <a:r>
              <a:rPr lang="ru-RU" dirty="0" smtClean="0"/>
              <a:t>лечение легких и среднетяжелых форм малярии, профилактика малярии у лиц, отъезжающие в опасные по малярии регионы.</a:t>
            </a:r>
          </a:p>
          <a:p>
            <a:pPr marL="0" indent="0">
              <a:buNone/>
            </a:pPr>
            <a:r>
              <a:rPr lang="ru-RU" b="1" dirty="0" smtClean="0"/>
              <a:t>Противопоказания: </a:t>
            </a:r>
            <a:r>
              <a:rPr lang="ru-RU" dirty="0" smtClean="0"/>
              <a:t>гиперчувствительность, детский возраст до 3 месяцев</a:t>
            </a:r>
          </a:p>
          <a:p>
            <a:pPr marL="0" indent="0">
              <a:buNone/>
            </a:pPr>
            <a:r>
              <a:rPr lang="ru-RU" dirty="0" smtClean="0"/>
              <a:t>Ссылка: </a:t>
            </a:r>
            <a:r>
              <a:rPr lang="en-US" dirty="0">
                <a:hlinkClick r:id="rId2"/>
              </a:rPr>
              <a:t>https://grls.rosminzdrav.ru/Grls_View_v2.aspx?routingGuid=74e927b6-5498-4cf4-acf7-5dbe2ad5fa20&amp;t=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44055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990600"/>
          </a:xfrm>
        </p:spPr>
        <p:txBody>
          <a:bodyPr/>
          <a:lstStyle/>
          <a:p>
            <a:r>
              <a:rPr lang="ru-RU" dirty="0" smtClean="0"/>
              <a:t>Характеристика препаратов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964488" cy="57332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 err="1" smtClean="0"/>
              <a:t>Плаквенил</a:t>
            </a:r>
            <a:endParaRPr lang="ru-RU" sz="3200" b="1" dirty="0" smtClean="0"/>
          </a:p>
          <a:p>
            <a:pPr marL="0" indent="0">
              <a:buNone/>
            </a:pPr>
            <a:r>
              <a:rPr lang="ru-RU" u="sng" dirty="0"/>
              <a:t>Фармакологическое действие</a:t>
            </a:r>
            <a:r>
              <a:rPr lang="ru-RU" dirty="0"/>
              <a:t> - противовоспалительное, иммунодепрессивное, противомалярийное, </a:t>
            </a:r>
            <a:r>
              <a:rPr lang="ru-RU" dirty="0" err="1"/>
              <a:t>противопротозойное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Оказывает </a:t>
            </a:r>
            <a:r>
              <a:rPr lang="ru-RU" dirty="0" err="1"/>
              <a:t>шизонто</a:t>
            </a:r>
            <a:r>
              <a:rPr lang="ru-RU" dirty="0"/>
              <a:t>- и </a:t>
            </a:r>
            <a:r>
              <a:rPr lang="ru-RU" dirty="0" err="1"/>
              <a:t>гамонтоцидное</a:t>
            </a:r>
            <a:r>
              <a:rPr lang="ru-RU" dirty="0"/>
              <a:t> (кроме </a:t>
            </a:r>
            <a:r>
              <a:rPr lang="ru-RU" i="1" dirty="0"/>
              <a:t>P. </a:t>
            </a:r>
            <a:r>
              <a:rPr lang="ru-RU" i="1" dirty="0" err="1"/>
              <a:t>falciparum</a:t>
            </a:r>
            <a:r>
              <a:rPr lang="ru-RU" dirty="0"/>
              <a:t>) действие в отношении всех видов плазмодия. Уплотняет </a:t>
            </a:r>
            <a:r>
              <a:rPr lang="ru-RU" dirty="0" err="1"/>
              <a:t>лизосомальные</a:t>
            </a:r>
            <a:r>
              <a:rPr lang="ru-RU" dirty="0"/>
              <a:t> мембраны и препятствует выходу </a:t>
            </a:r>
            <a:r>
              <a:rPr lang="ru-RU" dirty="0" err="1"/>
              <a:t>лизосомальных</a:t>
            </a:r>
            <a:r>
              <a:rPr lang="ru-RU" dirty="0"/>
              <a:t> ферментов, нарушает редупликацию ДНК, синтез РНК и утилизацию гемоглобина </a:t>
            </a:r>
            <a:r>
              <a:rPr lang="ru-RU" dirty="0" err="1"/>
              <a:t>эритроцитарными</a:t>
            </a:r>
            <a:r>
              <a:rPr lang="ru-RU" dirty="0"/>
              <a:t> формами плазмодия. Обладает противовоспалительными и иммунодепрессивными </a:t>
            </a:r>
            <a:r>
              <a:rPr lang="ru-RU" dirty="0" smtClean="0"/>
              <a:t>свойствами.</a:t>
            </a:r>
          </a:p>
          <a:p>
            <a:pPr marL="0" indent="0">
              <a:buNone/>
            </a:pPr>
            <a:r>
              <a:rPr lang="ru-RU" dirty="0" smtClean="0"/>
              <a:t>Ссылка: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https://grls.rosminzdrav.ru/Grls_View_v2.aspx?routingGuid=252eb76a-5559-48aa-83be-cd1fa8341e9d&amp;t=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98920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990600"/>
          </a:xfrm>
        </p:spPr>
        <p:txBody>
          <a:bodyPr/>
          <a:lstStyle/>
          <a:p>
            <a:r>
              <a:rPr lang="ru-RU" dirty="0" smtClean="0"/>
              <a:t>Характеристика </a:t>
            </a:r>
            <a:r>
              <a:rPr lang="ru-RU" dirty="0" err="1" smtClean="0"/>
              <a:t>перпаратов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363272" cy="56886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После приема внутрь быстро и полностью всасывается. </a:t>
            </a:r>
            <a:r>
              <a:rPr lang="ru-RU" dirty="0" err="1"/>
              <a:t>C</a:t>
            </a:r>
            <a:r>
              <a:rPr lang="ru-RU" baseline="-25000" dirty="0" err="1"/>
              <a:t>max</a:t>
            </a:r>
            <a:r>
              <a:rPr lang="ru-RU" dirty="0"/>
              <a:t> достигается через 1–2 ч. </a:t>
            </a:r>
            <a:r>
              <a:rPr lang="ru-RU" dirty="0" smtClean="0"/>
              <a:t>Проходит </a:t>
            </a:r>
            <a:r>
              <a:rPr lang="ru-RU" dirty="0"/>
              <a:t>через плацентарный барьер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 smtClean="0"/>
              <a:t>Показания:</a:t>
            </a:r>
            <a:r>
              <a:rPr lang="ru-RU" dirty="0"/>
              <a:t> терапия малярии, вызванной </a:t>
            </a:r>
            <a:r>
              <a:rPr lang="en-US" i="1" dirty="0"/>
              <a:t>Plasmodium </a:t>
            </a:r>
            <a:r>
              <a:rPr lang="en-US" i="1" dirty="0" err="1"/>
              <a:t>vivax</a:t>
            </a:r>
            <a:r>
              <a:rPr lang="en-US" i="1" dirty="0"/>
              <a:t>, Plasmodium </a:t>
            </a:r>
            <a:r>
              <a:rPr lang="en-US" i="1" dirty="0" err="1"/>
              <a:t>ovale</a:t>
            </a:r>
            <a:r>
              <a:rPr lang="en-US" i="1" dirty="0"/>
              <a:t> </a:t>
            </a:r>
            <a:r>
              <a:rPr lang="ru-RU" dirty="0"/>
              <a:t>и </a:t>
            </a:r>
            <a:r>
              <a:rPr lang="en-US" i="1" dirty="0"/>
              <a:t>Plasmodium </a:t>
            </a:r>
            <a:r>
              <a:rPr lang="en-US" i="1" dirty="0" err="1"/>
              <a:t>malariae</a:t>
            </a:r>
            <a:r>
              <a:rPr lang="en-US" dirty="0"/>
              <a:t> (</a:t>
            </a:r>
            <a:r>
              <a:rPr lang="ru-RU" dirty="0"/>
              <a:t>исключая </a:t>
            </a:r>
            <a:r>
              <a:rPr lang="ru-RU" dirty="0" err="1"/>
              <a:t>внеэритроцитарные</a:t>
            </a:r>
            <a:r>
              <a:rPr lang="ru-RU" dirty="0"/>
              <a:t> формы и </a:t>
            </a:r>
            <a:r>
              <a:rPr lang="ru-RU" dirty="0" err="1"/>
              <a:t>гидроксихлорохин</a:t>
            </a:r>
            <a:r>
              <a:rPr lang="ru-RU" dirty="0"/>
              <a:t>-резистентные случаи) и чувствительными штаммами </a:t>
            </a:r>
            <a:r>
              <a:rPr lang="en-US" i="1" dirty="0"/>
              <a:t>Plasmodium falciparum</a:t>
            </a:r>
            <a:r>
              <a:rPr lang="en-US" dirty="0"/>
              <a:t> (</a:t>
            </a:r>
            <a:r>
              <a:rPr lang="ru-RU" dirty="0"/>
              <a:t>исключая </a:t>
            </a:r>
            <a:r>
              <a:rPr lang="ru-RU" dirty="0" err="1"/>
              <a:t>гидроксихлорохин</a:t>
            </a:r>
            <a:r>
              <a:rPr lang="ru-RU" dirty="0"/>
              <a:t>-резистентные </a:t>
            </a:r>
            <a:r>
              <a:rPr lang="ru-RU" dirty="0" smtClean="0"/>
              <a:t>штаммы)</a:t>
            </a:r>
          </a:p>
          <a:p>
            <a:pPr marL="0" indent="0">
              <a:buNone/>
            </a:pPr>
            <a:r>
              <a:rPr lang="ru-RU" b="1" dirty="0" smtClean="0"/>
              <a:t>Противопоказания:</a:t>
            </a:r>
            <a:r>
              <a:rPr lang="ru-RU" dirty="0"/>
              <a:t> Гиперчувствительность (в </a:t>
            </a:r>
            <a:r>
              <a:rPr lang="ru-RU" dirty="0" err="1"/>
              <a:t>т.ч</a:t>
            </a:r>
            <a:r>
              <a:rPr lang="ru-RU" dirty="0"/>
              <a:t>. к другим </a:t>
            </a:r>
            <a:r>
              <a:rPr lang="ru-RU" dirty="0" err="1"/>
              <a:t>аминохинолинам</a:t>
            </a:r>
            <a:r>
              <a:rPr lang="ru-RU" dirty="0"/>
              <a:t>), беременность, кормление грудью, детский возраст (исключается длительная терапия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dirty="0" smtClean="0"/>
              <a:t>Ссылка: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https://grls.rosminzdrav.ru/Grls_View_v2.aspx?routingGuid=252eb76a-5559-48aa-83be-cd1fa8341e9d&amp;t=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269534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2822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dirty="0"/>
              <a:t>Малярия является одним из наиболее актуальных инфекционных заболеваний, представляющих серьезную угрозу здоровью и жизни пациентов во всем мире, в том числе и в Российской Федерации. Одной из главных проблем в </a:t>
            </a:r>
            <a:r>
              <a:rPr lang="ru-RU" sz="2800" dirty="0" smtClean="0"/>
              <a:t>лечении тропической</a:t>
            </a:r>
            <a:r>
              <a:rPr lang="ru-RU" sz="2800" dirty="0"/>
              <a:t> малярии является развитие устойчивости ко многим лекарственным препаратам. Серьезной проблемой в России остается постоянный дефицит противомалярийных препаратов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>
                <a:hlinkClick r:id="rId2"/>
              </a:rPr>
              <a:t>Ссылка на источник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1006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Возбудитель заболевания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ru-RU" sz="2800" dirty="0" smtClean="0"/>
              <a:t>Малярия – </a:t>
            </a:r>
            <a:r>
              <a:rPr lang="ru-RU" sz="2800" dirty="0" err="1" smtClean="0"/>
              <a:t>жизнеугрожающее</a:t>
            </a:r>
            <a:r>
              <a:rPr lang="ru-RU" sz="2800" dirty="0" smtClean="0"/>
              <a:t> заболевание, вызываемое плазмодиями (</a:t>
            </a:r>
            <a:r>
              <a:rPr lang="en-US" sz="2800" i="1" dirty="0" smtClean="0"/>
              <a:t>Plasmodium </a:t>
            </a:r>
            <a:r>
              <a:rPr lang="en-US" sz="2800" i="1" dirty="0" err="1" smtClean="0"/>
              <a:t>Malariae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Vivax</a:t>
            </a:r>
            <a:r>
              <a:rPr lang="en-US" sz="2800" i="1" dirty="0" smtClean="0"/>
              <a:t>, Falciparum, </a:t>
            </a:r>
            <a:r>
              <a:rPr lang="en-US" sz="2800" i="1" dirty="0" err="1" smtClean="0"/>
              <a:t>Ovale</a:t>
            </a:r>
            <a:r>
              <a:rPr lang="en-US" sz="2800" dirty="0" smtClean="0"/>
              <a:t>) </a:t>
            </a:r>
            <a:r>
              <a:rPr lang="ru-RU" sz="2800" dirty="0" smtClean="0"/>
              <a:t>и предаваемое людьми в результате укусов инфицированных самок комаров вида </a:t>
            </a:r>
            <a:r>
              <a:rPr lang="en-US" sz="2800" i="1" dirty="0" smtClean="0"/>
              <a:t>Anopheles</a:t>
            </a:r>
          </a:p>
          <a:p>
            <a:endParaRPr lang="en-US" i="1" dirty="0" smtClean="0"/>
          </a:p>
          <a:p>
            <a:pPr marL="0" indent="0">
              <a:buNone/>
            </a:pPr>
            <a:endParaRPr lang="en-US" i="1" dirty="0" smtClean="0"/>
          </a:p>
          <a:p>
            <a:endParaRPr lang="ru-RU" i="1" dirty="0" smtClean="0"/>
          </a:p>
          <a:p>
            <a:endParaRPr lang="ru-RU" i="1" dirty="0"/>
          </a:p>
          <a:p>
            <a:endParaRPr lang="en-US" i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Ссылка: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cyberleninka.ru/article/n/malyariya-i-problemy-bezopasnosti-protivomalyariynyh-preparatov/viewer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6" name="Picture 2" descr="https://moninomama.ru/wp-content/uploads/2019/08/1bywqky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789040"/>
            <a:ext cx="4896544" cy="216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2230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990600"/>
          </a:xfrm>
        </p:spPr>
        <p:txBody>
          <a:bodyPr/>
          <a:lstStyle/>
          <a:p>
            <a:r>
              <a:rPr lang="ru-RU" dirty="0" smtClean="0"/>
              <a:t>Цикл развития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733256"/>
          </a:xfrm>
        </p:spPr>
        <p:txBody>
          <a:bodyPr>
            <a:normAutofit fontScale="85000" lnSpcReduction="20000"/>
          </a:bodyPr>
          <a:lstStyle/>
          <a:p>
            <a:r>
              <a:rPr lang="ru-RU" sz="2800" dirty="0"/>
              <a:t>Зараженный комар кусает человека </a:t>
            </a:r>
            <a:r>
              <a:rPr lang="ru-RU" sz="2800" dirty="0" smtClean="0">
                <a:sym typeface="Symbol"/>
              </a:rPr>
              <a:t> </a:t>
            </a:r>
            <a:r>
              <a:rPr lang="ru-RU" sz="2800" dirty="0" err="1" smtClean="0"/>
              <a:t>спорозоиты</a:t>
            </a:r>
            <a:r>
              <a:rPr lang="ru-RU" sz="2800" dirty="0" smtClean="0"/>
              <a:t> </a:t>
            </a:r>
            <a:r>
              <a:rPr lang="ru-RU" sz="2800" dirty="0"/>
              <a:t>в кровью печень человека </a:t>
            </a:r>
            <a:r>
              <a:rPr lang="ru-RU" sz="2800" dirty="0">
                <a:sym typeface="Symbol"/>
              </a:rPr>
              <a:t></a:t>
            </a:r>
            <a:r>
              <a:rPr lang="ru-RU" sz="2800" dirty="0" smtClean="0"/>
              <a:t> </a:t>
            </a:r>
            <a:r>
              <a:rPr lang="ru-RU" sz="2800" dirty="0"/>
              <a:t>внедряются в ее клетки (стадия </a:t>
            </a:r>
            <a:r>
              <a:rPr lang="ru-RU" sz="2800" dirty="0" err="1"/>
              <a:t>мерогонии</a:t>
            </a:r>
            <a:r>
              <a:rPr lang="ru-RU" sz="2800" dirty="0"/>
              <a:t>) и превращаются в </a:t>
            </a:r>
            <a:r>
              <a:rPr lang="ru-RU" sz="2800" dirty="0" err="1"/>
              <a:t>меронтов</a:t>
            </a:r>
            <a:r>
              <a:rPr lang="ru-RU" sz="2800" dirty="0"/>
              <a:t> </a:t>
            </a:r>
            <a:r>
              <a:rPr lang="ru-RU" sz="2800" dirty="0">
                <a:sym typeface="Symbol"/>
              </a:rPr>
              <a:t></a:t>
            </a:r>
            <a:r>
              <a:rPr lang="ru-RU" sz="2800" dirty="0" smtClean="0"/>
              <a:t> </a:t>
            </a:r>
            <a:r>
              <a:rPr lang="ru-RU" sz="2800" dirty="0" err="1"/>
              <a:t>мерозоиты</a:t>
            </a:r>
            <a:r>
              <a:rPr lang="ru-RU" sz="2800" dirty="0"/>
              <a:t> </a:t>
            </a:r>
            <a:r>
              <a:rPr lang="ru-RU" sz="2800" dirty="0">
                <a:sym typeface="Symbol"/>
              </a:rPr>
              <a:t></a:t>
            </a:r>
            <a:r>
              <a:rPr lang="ru-RU" sz="2800" dirty="0" smtClean="0"/>
              <a:t> </a:t>
            </a:r>
            <a:r>
              <a:rPr lang="ru-RU" sz="2800" dirty="0"/>
              <a:t>новые клетки печени (5-6 раз) </a:t>
            </a:r>
            <a:r>
              <a:rPr lang="ru-RU" sz="2800" dirty="0">
                <a:sym typeface="Symbol"/>
              </a:rPr>
              <a:t></a:t>
            </a:r>
            <a:r>
              <a:rPr lang="ru-RU" sz="2800" dirty="0" smtClean="0"/>
              <a:t> </a:t>
            </a:r>
            <a:r>
              <a:rPr lang="ru-RU" sz="2800" dirty="0"/>
              <a:t>эритроциты, пройдя несколько циклов </a:t>
            </a:r>
            <a:r>
              <a:rPr lang="ru-RU" sz="2800" dirty="0" err="1"/>
              <a:t>мерогонии</a:t>
            </a:r>
            <a:r>
              <a:rPr lang="ru-RU" sz="2800" dirty="0"/>
              <a:t>, </a:t>
            </a:r>
            <a:r>
              <a:rPr lang="ru-RU" sz="2800" dirty="0" err="1"/>
              <a:t>мерозоиты</a:t>
            </a:r>
            <a:r>
              <a:rPr lang="ru-RU" sz="2800" dirty="0"/>
              <a:t> в эритроцитах превращаются в макро-и </a:t>
            </a:r>
            <a:r>
              <a:rPr lang="ru-RU" sz="2800" dirty="0" err="1"/>
              <a:t>микрогаметоциты</a:t>
            </a:r>
            <a:r>
              <a:rPr lang="ru-RU" sz="2800" dirty="0"/>
              <a:t> </a:t>
            </a:r>
            <a:r>
              <a:rPr lang="ru-RU" sz="2800" dirty="0">
                <a:sym typeface="Symbol"/>
              </a:rPr>
              <a:t></a:t>
            </a:r>
            <a:r>
              <a:rPr lang="ru-RU" sz="2800" dirty="0" smtClean="0"/>
              <a:t> </a:t>
            </a:r>
            <a:r>
              <a:rPr lang="ru-RU" sz="2800" dirty="0"/>
              <a:t>в этот момент комар должен укусить зараженного человека </a:t>
            </a:r>
            <a:r>
              <a:rPr lang="ru-RU" sz="2800" dirty="0">
                <a:sym typeface="Symbol"/>
              </a:rPr>
              <a:t></a:t>
            </a:r>
            <a:r>
              <a:rPr lang="ru-RU" sz="2800" dirty="0" smtClean="0"/>
              <a:t> </a:t>
            </a:r>
            <a:r>
              <a:rPr lang="ru-RU" sz="2800" dirty="0"/>
              <a:t>кишечник комара, желудок (стадия </a:t>
            </a:r>
            <a:r>
              <a:rPr lang="ru-RU" sz="2800" dirty="0" err="1"/>
              <a:t>гаметогонии</a:t>
            </a:r>
            <a:r>
              <a:rPr lang="ru-RU" sz="2800" dirty="0"/>
              <a:t>) </a:t>
            </a:r>
            <a:r>
              <a:rPr lang="ru-RU" sz="2800" dirty="0">
                <a:sym typeface="Symbol"/>
              </a:rPr>
              <a:t></a:t>
            </a:r>
            <a:r>
              <a:rPr lang="ru-RU" sz="2800" dirty="0" smtClean="0"/>
              <a:t> </a:t>
            </a:r>
            <a:r>
              <a:rPr lang="ru-RU" sz="2800" dirty="0"/>
              <a:t>макро- и </a:t>
            </a:r>
            <a:r>
              <a:rPr lang="ru-RU" sz="2800" dirty="0" smtClean="0"/>
              <a:t>микрогаметы</a:t>
            </a:r>
            <a:r>
              <a:rPr lang="ru-RU" sz="2800" dirty="0">
                <a:sym typeface="Symbol"/>
              </a:rPr>
              <a:t> </a:t>
            </a:r>
            <a:r>
              <a:rPr lang="ru-RU" sz="2800" dirty="0" smtClean="0"/>
              <a:t> </a:t>
            </a:r>
            <a:r>
              <a:rPr lang="ru-RU" sz="2800" dirty="0"/>
              <a:t>зигота (</a:t>
            </a:r>
            <a:r>
              <a:rPr lang="ru-RU" sz="2800" dirty="0" err="1"/>
              <a:t>оокинета</a:t>
            </a:r>
            <a:r>
              <a:rPr lang="ru-RU" sz="2800" dirty="0"/>
              <a:t>) </a:t>
            </a:r>
            <a:r>
              <a:rPr lang="ru-RU" sz="2800" dirty="0">
                <a:sym typeface="Symbol"/>
              </a:rPr>
              <a:t></a:t>
            </a:r>
            <a:r>
              <a:rPr lang="ru-RU" sz="2800" dirty="0" smtClean="0"/>
              <a:t> </a:t>
            </a:r>
            <a:r>
              <a:rPr lang="ru-RU" sz="2800" dirty="0"/>
              <a:t>прободает стенку </a:t>
            </a:r>
            <a:r>
              <a:rPr lang="ru-RU" sz="2800" dirty="0" smtClean="0"/>
              <a:t>желудка</a:t>
            </a:r>
            <a:r>
              <a:rPr lang="ru-RU" sz="2800" dirty="0" smtClean="0">
                <a:sym typeface="Symbol"/>
              </a:rPr>
              <a:t> </a:t>
            </a:r>
            <a:r>
              <a:rPr lang="ru-RU" sz="2800" dirty="0">
                <a:sym typeface="Symbol"/>
              </a:rPr>
              <a:t> </a:t>
            </a:r>
            <a:r>
              <a:rPr lang="ru-RU" sz="2800" dirty="0" smtClean="0"/>
              <a:t>превращается </a:t>
            </a:r>
            <a:r>
              <a:rPr lang="ru-RU" sz="2800" dirty="0"/>
              <a:t>в </a:t>
            </a:r>
            <a:r>
              <a:rPr lang="ru-RU" sz="2800" dirty="0" err="1"/>
              <a:t>ооцисту</a:t>
            </a:r>
            <a:r>
              <a:rPr lang="ru-RU" sz="2800" dirty="0"/>
              <a:t> (стадия спорогонии), созревает, лопается, </a:t>
            </a:r>
            <a:r>
              <a:rPr lang="ru-RU" sz="2800" dirty="0" err="1"/>
              <a:t>спорозоиты</a:t>
            </a:r>
            <a:r>
              <a:rPr lang="ru-RU" sz="2800" dirty="0"/>
              <a:t> попадают в полость тела комара и самостоятельно передвигаются в слюнные железы комара</a:t>
            </a:r>
            <a:r>
              <a:rPr lang="ru-RU" sz="2800" dirty="0" smtClean="0"/>
              <a:t>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sz="2800" dirty="0" smtClean="0"/>
              <a:t>Ссылка: </a:t>
            </a:r>
            <a:r>
              <a:rPr lang="en-US" sz="2800" dirty="0" smtClean="0">
                <a:hlinkClick r:id="rId2"/>
              </a:rPr>
              <a:t>http</a:t>
            </a:r>
            <a:r>
              <a:rPr lang="en-US" sz="2800" dirty="0">
                <a:hlinkClick r:id="rId2"/>
              </a:rPr>
              <a:t>://repo.vsavm.by/bitstream/123456789/974/3/m-2016-16-2.pdf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640289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Цикл развития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296" y="5949280"/>
            <a:ext cx="8517632" cy="6287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Ссылка: </a:t>
            </a:r>
            <a:r>
              <a:rPr lang="en-US" dirty="0">
                <a:hlinkClick r:id="rId2"/>
              </a:rPr>
              <a:t>http://repo.vsavm.by/bitstream/123456789/974/3/m-2016-16-2.pdf</a:t>
            </a:r>
            <a:endParaRPr lang="ru-RU" dirty="0"/>
          </a:p>
          <a:p>
            <a:endParaRPr lang="ru-RU" dirty="0"/>
          </a:p>
        </p:txBody>
      </p:sp>
      <p:pic>
        <p:nvPicPr>
          <p:cNvPr id="2050" name="Picture 2" descr="https://cf.ppt-online.org/files/slide/f/F8qgG7RX3EirAJBz9fSPjCsbUVyc5YQoxlMDpZ/slide-3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87444"/>
            <a:ext cx="7121056" cy="466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82276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33400"/>
            <a:ext cx="8424936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Классификация противомалярийных ЛС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496944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Противомалярийные средства, как правило, избирательно влияют на определенные стадии развития плазмодия, что позволяет выделить следующие группы:</a:t>
            </a:r>
          </a:p>
          <a:p>
            <a:r>
              <a:rPr lang="ru-RU" dirty="0"/>
              <a:t>1. </a:t>
            </a:r>
            <a:r>
              <a:rPr lang="ru-RU" dirty="0" err="1"/>
              <a:t>Гематошизотропные</a:t>
            </a:r>
            <a:r>
              <a:rPr lang="ru-RU" dirty="0"/>
              <a:t> средства, разрушающие </a:t>
            </a:r>
            <a:r>
              <a:rPr lang="ru-RU" dirty="0" err="1"/>
              <a:t>эритроцитарные</a:t>
            </a:r>
            <a:r>
              <a:rPr lang="ru-RU" dirty="0"/>
              <a:t> формы плазмодия: </a:t>
            </a:r>
            <a:r>
              <a:rPr lang="ru-RU" i="1" dirty="0" err="1"/>
              <a:t>хлорохин</a:t>
            </a:r>
            <a:r>
              <a:rPr lang="ru-RU" dirty="0"/>
              <a:t> (</a:t>
            </a:r>
            <a:r>
              <a:rPr lang="ru-RU" i="1" dirty="0" err="1"/>
              <a:t>хингамин</a:t>
            </a:r>
            <a:r>
              <a:rPr lang="ru-RU" dirty="0"/>
              <a:t>), </a:t>
            </a:r>
            <a:r>
              <a:rPr lang="ru-RU" i="1" dirty="0" err="1"/>
              <a:t>пириметамин</a:t>
            </a:r>
            <a:r>
              <a:rPr lang="ru-RU" dirty="0"/>
              <a:t> (</a:t>
            </a:r>
            <a:r>
              <a:rPr lang="ru-RU" i="1" dirty="0" err="1"/>
              <a:t>хлоридин</a:t>
            </a:r>
            <a:r>
              <a:rPr lang="ru-RU" dirty="0"/>
              <a:t>),</a:t>
            </a:r>
            <a:r>
              <a:rPr lang="ru-RU" i="1" dirty="0"/>
              <a:t>хинин</a:t>
            </a:r>
            <a:r>
              <a:rPr lang="ru-RU" dirty="0"/>
              <a:t>, </a:t>
            </a:r>
            <a:r>
              <a:rPr lang="ru-RU" i="1" dirty="0" err="1"/>
              <a:t>мепакрин</a:t>
            </a:r>
            <a:r>
              <a:rPr lang="ru-RU" dirty="0"/>
              <a:t> (</a:t>
            </a:r>
            <a:r>
              <a:rPr lang="ru-RU" i="1" dirty="0"/>
              <a:t>акрихин</a:t>
            </a:r>
            <a:r>
              <a:rPr lang="ru-RU" dirty="0"/>
              <a:t>), используются для </a:t>
            </a:r>
            <a:r>
              <a:rPr lang="ru-RU" dirty="0" smtClean="0"/>
              <a:t>лечения </a:t>
            </a:r>
            <a:r>
              <a:rPr lang="ru-RU" dirty="0"/>
              <a:t>малярии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Ссылка: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://www.rlsnet.ru/books_book_id_4_page_155.htm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45598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Классификация противомалярийных ЛС (продолжение)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2292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2</a:t>
            </a:r>
            <a:r>
              <a:rPr lang="ru-RU" sz="2600" dirty="0" smtClean="0"/>
              <a:t>. </a:t>
            </a:r>
            <a:r>
              <a:rPr lang="ru-RU" sz="2600" dirty="0" err="1" smtClean="0"/>
              <a:t>Гистошизотропные</a:t>
            </a:r>
            <a:r>
              <a:rPr lang="ru-RU" sz="2600" dirty="0" smtClean="0"/>
              <a:t> средства - подавляют развитие тканевых форм и применяются для:</a:t>
            </a:r>
          </a:p>
          <a:p>
            <a:r>
              <a:rPr lang="ru-RU" sz="2600" dirty="0" smtClean="0"/>
              <a:t>а) индивидуальной (личной) </a:t>
            </a:r>
            <a:r>
              <a:rPr lang="ru-RU" sz="2600" dirty="0" err="1" smtClean="0"/>
              <a:t>химиопрофилактики</a:t>
            </a:r>
            <a:r>
              <a:rPr lang="ru-RU" sz="2600" dirty="0" smtClean="0"/>
              <a:t> используют средства, поскольку действуют на </a:t>
            </a:r>
            <a:r>
              <a:rPr lang="ru-RU" sz="2600" dirty="0" err="1" smtClean="0"/>
              <a:t>преэритроцитарные</a:t>
            </a:r>
            <a:r>
              <a:rPr lang="ru-RU" sz="2600" dirty="0" smtClean="0"/>
              <a:t> формы, например, </a:t>
            </a:r>
            <a:r>
              <a:rPr lang="ru-RU" sz="2600" i="1" dirty="0" err="1" smtClean="0"/>
              <a:t>хлоридин</a:t>
            </a:r>
            <a:r>
              <a:rPr lang="ru-RU" sz="2600" dirty="0" smtClean="0"/>
              <a:t> и </a:t>
            </a:r>
            <a:r>
              <a:rPr lang="ru-RU" sz="2600" i="1" dirty="0" err="1" smtClean="0"/>
              <a:t>прогуанил</a:t>
            </a:r>
            <a:r>
              <a:rPr lang="ru-RU" sz="2600" i="1" dirty="0" smtClean="0"/>
              <a:t> </a:t>
            </a:r>
            <a:r>
              <a:rPr lang="ru-RU" sz="2600" dirty="0" smtClean="0"/>
              <a:t>(</a:t>
            </a:r>
            <a:r>
              <a:rPr lang="ru-RU" sz="2600" i="1" dirty="0" err="1" smtClean="0"/>
              <a:t>бигумаль</a:t>
            </a:r>
            <a:r>
              <a:rPr lang="ru-RU" sz="2600" dirty="0" smtClean="0"/>
              <a:t>);</a:t>
            </a:r>
          </a:p>
          <a:p>
            <a:r>
              <a:rPr lang="ru-RU" sz="2600" dirty="0" smtClean="0"/>
              <a:t>б) предупреждения рецидивов - </a:t>
            </a:r>
            <a:r>
              <a:rPr lang="ru-RU" sz="2600" i="1" dirty="0" err="1" smtClean="0"/>
              <a:t>примаквин</a:t>
            </a:r>
            <a:r>
              <a:rPr lang="ru-RU" sz="2600" i="1" dirty="0" smtClean="0"/>
              <a:t> </a:t>
            </a:r>
            <a:r>
              <a:rPr lang="ru-RU" sz="2600" dirty="0" smtClean="0"/>
              <a:t>(</a:t>
            </a:r>
            <a:r>
              <a:rPr lang="ru-RU" sz="2600" i="1" dirty="0" err="1" smtClean="0"/>
              <a:t>примахин</a:t>
            </a:r>
            <a:r>
              <a:rPr lang="ru-RU" sz="2600" dirty="0" smtClean="0"/>
              <a:t>), </a:t>
            </a:r>
            <a:r>
              <a:rPr lang="ru-RU" sz="2600" i="1" dirty="0" err="1" smtClean="0"/>
              <a:t>хиноцид</a:t>
            </a:r>
            <a:r>
              <a:rPr lang="ru-RU" sz="2600" i="1" dirty="0" smtClean="0"/>
              <a:t> - </a:t>
            </a:r>
            <a:r>
              <a:rPr lang="ru-RU" sz="2600" dirty="0" smtClean="0"/>
              <a:t>они останавливают рост </a:t>
            </a:r>
            <a:r>
              <a:rPr lang="ru-RU" sz="2600" dirty="0" err="1" smtClean="0"/>
              <a:t>параэритроцитарных</a:t>
            </a:r>
            <a:r>
              <a:rPr lang="ru-RU" sz="2600" dirty="0" smtClean="0"/>
              <a:t> форм.</a:t>
            </a:r>
          </a:p>
          <a:p>
            <a:r>
              <a:rPr lang="ru-RU" sz="2600" dirty="0" smtClean="0"/>
              <a:t>3. </a:t>
            </a:r>
            <a:r>
              <a:rPr lang="ru-RU" sz="2600" dirty="0" err="1" smtClean="0"/>
              <a:t>Гамонтотропные</a:t>
            </a:r>
            <a:r>
              <a:rPr lang="ru-RU" sz="2600" dirty="0" smtClean="0"/>
              <a:t> средства, влияющие на гаметы (половые формы плазмодия) </a:t>
            </a:r>
            <a:r>
              <a:rPr lang="ru-RU" sz="2600" i="1" dirty="0" smtClean="0"/>
              <a:t>- </a:t>
            </a:r>
            <a:r>
              <a:rPr lang="ru-RU" sz="2600" i="1" dirty="0" err="1" smtClean="0"/>
              <a:t>примахин</a:t>
            </a:r>
            <a:r>
              <a:rPr lang="ru-RU" sz="2600" i="1" dirty="0" smtClean="0"/>
              <a:t>, </a:t>
            </a:r>
            <a:r>
              <a:rPr lang="ru-RU" sz="2600" i="1" dirty="0" err="1" smtClean="0"/>
              <a:t>хиноцид</a:t>
            </a:r>
            <a:r>
              <a:rPr lang="ru-RU" sz="2600" i="1" dirty="0" smtClean="0"/>
              <a:t>, </a:t>
            </a:r>
            <a:r>
              <a:rPr lang="ru-RU" sz="2600" i="1" dirty="0" err="1" smtClean="0"/>
              <a:t>бигумаль</a:t>
            </a:r>
            <a:r>
              <a:rPr lang="ru-RU" sz="2600" i="1" dirty="0" smtClean="0"/>
              <a:t> </a:t>
            </a:r>
            <a:r>
              <a:rPr lang="ru-RU" sz="2600" dirty="0" smtClean="0"/>
              <a:t>и </a:t>
            </a:r>
            <a:r>
              <a:rPr lang="ru-RU" sz="2600" i="1" dirty="0" err="1" smtClean="0"/>
              <a:t>хлоридин</a:t>
            </a:r>
            <a:r>
              <a:rPr lang="ru-RU" sz="2600" dirty="0" smtClean="0"/>
              <a:t>, назначают для "общественной" </a:t>
            </a:r>
            <a:r>
              <a:rPr lang="ru-RU" sz="2600" dirty="0" err="1" smtClean="0"/>
              <a:t>химиопрофилактики</a:t>
            </a:r>
            <a:r>
              <a:rPr lang="ru-RU" sz="2600" dirty="0" smtClean="0"/>
              <a:t> малярии.</a:t>
            </a:r>
          </a:p>
          <a:p>
            <a:r>
              <a:rPr lang="ru-RU" sz="2600" dirty="0" smtClean="0"/>
              <a:t>Так как в организме больного плазмодий находится на различных стадиях развития, используется сочетание препаратов из этих трех групп.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61332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Лечение больных </a:t>
            </a:r>
            <a:r>
              <a:rPr lang="ru-RU" b="1" dirty="0"/>
              <a:t>тропической</a:t>
            </a:r>
            <a:r>
              <a:rPr lang="ru-RU" dirty="0"/>
              <a:t> и </a:t>
            </a:r>
            <a:r>
              <a:rPr lang="ru-RU" b="1" dirty="0"/>
              <a:t>четырехдневной</a:t>
            </a:r>
            <a:r>
              <a:rPr lang="ru-RU" dirty="0"/>
              <a:t> малярией проводится </a:t>
            </a:r>
            <a:r>
              <a:rPr lang="ru-RU" i="1" dirty="0" err="1"/>
              <a:t>хлорохином</a:t>
            </a:r>
            <a:r>
              <a:rPr lang="ru-RU" dirty="0"/>
              <a:t> (при отсутствии резистентности к этому препарату) в течение 3-х дней из расчета 25 мг на 1 кг массы тела: 1-й день – 10 мг на 1 кг массы тела и через 6–8 ч – 5 мг на 1 кг массы тела; 2-й день – 5 мг на 1 кг массы тела; 3-й день – 5 мг на 1 кг массы </a:t>
            </a:r>
            <a:r>
              <a:rPr lang="ru-RU" dirty="0" smtClean="0"/>
              <a:t>тела</a:t>
            </a:r>
          </a:p>
          <a:p>
            <a:pPr marL="0" indent="0">
              <a:buNone/>
            </a:pPr>
            <a:r>
              <a:rPr lang="ru-RU" dirty="0"/>
              <a:t>Для лечения </a:t>
            </a:r>
            <a:r>
              <a:rPr lang="ru-RU" b="1" dirty="0"/>
              <a:t>неосложненной</a:t>
            </a:r>
            <a:r>
              <a:rPr lang="ru-RU" dirty="0"/>
              <a:t> </a:t>
            </a:r>
            <a:r>
              <a:rPr lang="ru-RU" b="1" dirty="0"/>
              <a:t>тропической</a:t>
            </a:r>
            <a:r>
              <a:rPr lang="ru-RU" dirty="0"/>
              <a:t> малярии, устойчивой к </a:t>
            </a:r>
            <a:r>
              <a:rPr lang="ru-RU" dirty="0" err="1"/>
              <a:t>хлорохину</a:t>
            </a:r>
            <a:r>
              <a:rPr lang="ru-RU" dirty="0"/>
              <a:t>, широко применяют </a:t>
            </a:r>
            <a:r>
              <a:rPr lang="ru-RU" i="1" dirty="0" err="1"/>
              <a:t>мефлохин</a:t>
            </a:r>
            <a:r>
              <a:rPr lang="ru-RU" dirty="0"/>
              <a:t> – однократно в дозе 15 мг на 1 кг массы тела (или в 2 приема с интервалом 6 ч при необходимости приема более 5 таблеток).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Ссылка:</a:t>
            </a:r>
            <a:r>
              <a:rPr lang="en-US" dirty="0">
                <a:hlinkClick r:id="rId2"/>
              </a:rPr>
              <a:t>https://cyberleninka.ru/article/n/malyariya-diagnostika-lechenie-i-profilaktika/viewer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88461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Для лечения тропической малярии, </a:t>
            </a:r>
            <a:r>
              <a:rPr lang="ru-RU" b="1" dirty="0"/>
              <a:t>устойчивой к </a:t>
            </a:r>
            <a:r>
              <a:rPr lang="ru-RU" b="1" dirty="0" err="1"/>
              <a:t>хлорохину</a:t>
            </a:r>
            <a:r>
              <a:rPr lang="ru-RU" b="1" dirty="0"/>
              <a:t>, </a:t>
            </a:r>
            <a:r>
              <a:rPr lang="ru-RU" b="1" dirty="0" err="1"/>
              <a:t>мефлохину</a:t>
            </a:r>
            <a:r>
              <a:rPr lang="ru-RU" b="1" dirty="0"/>
              <a:t> и хинину,</a:t>
            </a:r>
            <a:r>
              <a:rPr lang="ru-RU" dirty="0"/>
              <a:t> можно применять препараты китайской полыни – </a:t>
            </a:r>
            <a:r>
              <a:rPr lang="ru-RU" i="1" dirty="0" err="1"/>
              <a:t>артемизинин</a:t>
            </a:r>
            <a:r>
              <a:rPr lang="ru-RU" dirty="0"/>
              <a:t> и его производные (</a:t>
            </a:r>
            <a:r>
              <a:rPr lang="ru-RU" dirty="0" err="1"/>
              <a:t>артесунат</a:t>
            </a:r>
            <a:r>
              <a:rPr lang="ru-RU" dirty="0"/>
              <a:t>, </a:t>
            </a:r>
            <a:r>
              <a:rPr lang="ru-RU" dirty="0" err="1"/>
              <a:t>артеметер</a:t>
            </a:r>
            <a:r>
              <a:rPr lang="ru-RU" dirty="0"/>
              <a:t>). Более эффективно назначение </a:t>
            </a:r>
            <a:r>
              <a:rPr lang="ru-RU" dirty="0" err="1"/>
              <a:t>артемизинина</a:t>
            </a:r>
            <a:r>
              <a:rPr lang="ru-RU" dirty="0"/>
              <a:t> в комбинации с </a:t>
            </a:r>
            <a:r>
              <a:rPr lang="ru-RU" dirty="0" err="1"/>
              <a:t>мефлохином</a:t>
            </a:r>
            <a:r>
              <a:rPr lang="ru-RU" dirty="0"/>
              <a:t>: </a:t>
            </a:r>
            <a:r>
              <a:rPr lang="ru-RU" dirty="0" err="1"/>
              <a:t>артемизинин</a:t>
            </a:r>
            <a:r>
              <a:rPr lang="ru-RU" dirty="0"/>
              <a:t> – 20 мг на 1 кг массы тела в 2 приема в 1-й день и 10 мг на 1 кг массы тела в один прием во 2-й и 3-й дни, </a:t>
            </a:r>
            <a:r>
              <a:rPr lang="ru-RU" dirty="0" err="1"/>
              <a:t>мефлохин</a:t>
            </a:r>
            <a:r>
              <a:rPr lang="ru-RU" dirty="0"/>
              <a:t> – 15 мг на 1 кг массы тела однократно во 2-й день или 25 мг на 1 кг массы тела в 2 приема во 2-й и 3-й дни; </a:t>
            </a:r>
            <a:r>
              <a:rPr lang="ru-RU" dirty="0" err="1"/>
              <a:t>артесунат</a:t>
            </a:r>
            <a:r>
              <a:rPr lang="ru-RU" dirty="0"/>
              <a:t> или </a:t>
            </a:r>
            <a:r>
              <a:rPr lang="ru-RU" dirty="0" err="1"/>
              <a:t>артеметер</a:t>
            </a:r>
            <a:r>
              <a:rPr lang="ru-RU" dirty="0"/>
              <a:t> – 4 мг на 1 кг массы тела один раз в день в течение 3 дней, </a:t>
            </a:r>
            <a:r>
              <a:rPr lang="ru-RU" dirty="0" err="1"/>
              <a:t>мефлохин</a:t>
            </a:r>
            <a:r>
              <a:rPr lang="ru-RU" dirty="0"/>
              <a:t> – так же, как и в комбинации с </a:t>
            </a:r>
            <a:r>
              <a:rPr lang="ru-RU" dirty="0" err="1"/>
              <a:t>артемизинином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Ссылка:</a:t>
            </a:r>
            <a:r>
              <a:rPr lang="en-US" dirty="0">
                <a:hlinkClick r:id="rId2"/>
              </a:rPr>
              <a:t>https://cyberleninka.ru/article/n/malyariya-diagnostika-lechenie-i-profilaktika/viewer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491703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1033</TotalTime>
  <Words>885</Words>
  <Application>Microsoft Office PowerPoint</Application>
  <PresentationFormat>Экран (4:3)</PresentationFormat>
  <Paragraphs>94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Ясность</vt:lpstr>
      <vt:lpstr>Противомалярийные средства</vt:lpstr>
      <vt:lpstr>Актуальность</vt:lpstr>
      <vt:lpstr>Возбудитель заболевания</vt:lpstr>
      <vt:lpstr>Цикл развития</vt:lpstr>
      <vt:lpstr>Цикл развития</vt:lpstr>
      <vt:lpstr>Классификация противомалярийных ЛС</vt:lpstr>
      <vt:lpstr>Классификация противомалярийных ЛС (продолжение)</vt:lpstr>
      <vt:lpstr>Лечение</vt:lpstr>
      <vt:lpstr>Лечение</vt:lpstr>
      <vt:lpstr>Лечение</vt:lpstr>
      <vt:lpstr>Лечение у детей</vt:lpstr>
      <vt:lpstr>Лечение у детей</vt:lpstr>
      <vt:lpstr>Лечение у беременных </vt:lpstr>
      <vt:lpstr>Характеристика препаратов</vt:lpstr>
      <vt:lpstr>Характеристика препаратов</vt:lpstr>
      <vt:lpstr>Характеристика препаратов</vt:lpstr>
      <vt:lpstr>Характеристика препаратов</vt:lpstr>
      <vt:lpstr>Характеристика перпаратов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Противомалярийные средства</dc:title>
  <dc:creator>Виктория Семенюта</dc:creator>
  <cp:lastModifiedBy>Марк</cp:lastModifiedBy>
  <cp:revision>26</cp:revision>
  <dcterms:created xsi:type="dcterms:W3CDTF">2020-04-27T15:27:51Z</dcterms:created>
  <dcterms:modified xsi:type="dcterms:W3CDTF">2020-05-01T04:46:33Z</dcterms:modified>
</cp:coreProperties>
</file>