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6" r:id="rId9"/>
    <p:sldId id="267" r:id="rId10"/>
    <p:sldId id="265" r:id="rId11"/>
    <p:sldId id="269" r:id="rId12"/>
    <p:sldId id="268" r:id="rId13"/>
    <p:sldId id="270" r:id="rId14"/>
    <p:sldId id="272" r:id="rId15"/>
    <p:sldId id="273" r:id="rId16"/>
    <p:sldId id="274" r:id="rId17"/>
    <p:sldId id="275" r:id="rId18"/>
    <p:sldId id="276" r:id="rId19"/>
    <p:sldId id="260" r:id="rId20"/>
    <p:sldId id="27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3A55AA2-0CF3-4BEF-AC6B-B40066689C23}">
          <p14:sldIdLst>
            <p14:sldId id="256"/>
            <p14:sldId id="258"/>
            <p14:sldId id="259"/>
            <p14:sldId id="261"/>
            <p14:sldId id="262"/>
            <p14:sldId id="263"/>
            <p14:sldId id="264"/>
            <p14:sldId id="266"/>
            <p14:sldId id="267"/>
            <p14:sldId id="265"/>
            <p14:sldId id="269"/>
            <p14:sldId id="268"/>
            <p14:sldId id="270"/>
            <p14:sldId id="272"/>
            <p14:sldId id="273"/>
            <p14:sldId id="274"/>
            <p14:sldId id="275"/>
            <p14:sldId id="276"/>
            <p14:sldId id="260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8C3E-DE97-44A6-B224-E26C5620F6A7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2891-F745-41D2-A371-3D4582C11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839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8C3E-DE97-44A6-B224-E26C5620F6A7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2891-F745-41D2-A371-3D4582C11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641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8C3E-DE97-44A6-B224-E26C5620F6A7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2891-F745-41D2-A371-3D4582C11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605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8C3E-DE97-44A6-B224-E26C5620F6A7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2891-F745-41D2-A371-3D4582C11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577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8C3E-DE97-44A6-B224-E26C5620F6A7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2891-F745-41D2-A371-3D4582C11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94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8C3E-DE97-44A6-B224-E26C5620F6A7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2891-F745-41D2-A371-3D4582C11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288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8C3E-DE97-44A6-B224-E26C5620F6A7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2891-F745-41D2-A371-3D4582C11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96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8C3E-DE97-44A6-B224-E26C5620F6A7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2891-F745-41D2-A371-3D4582C11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243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8C3E-DE97-44A6-B224-E26C5620F6A7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2891-F745-41D2-A371-3D4582C11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823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8C3E-DE97-44A6-B224-E26C5620F6A7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2891-F745-41D2-A371-3D4582C11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365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8C3E-DE97-44A6-B224-E26C5620F6A7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2891-F745-41D2-A371-3D4582C11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258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F8C8C3E-DE97-44A6-B224-E26C5620F6A7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95952891-F745-41D2-A371-3D4582C11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349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2EDBC5-10B5-4FE0-7020-B2F19A19E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15" y="-1237362"/>
            <a:ext cx="7315200" cy="3255264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 Light" panose="020B0502040204020203" pitchFamily="34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 Light" panose="020B0502040204020203" pitchFamily="34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 Light" panose="020B0502040204020203" pitchFamily="34" charset="0"/>
              </a:rPr>
              <a:t>Министерства здравоохранения Российской Федерации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 Light" panose="020B0502040204020203" pitchFamily="34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 Light" panose="020B0502040204020203" pitchFamily="34" charset="0"/>
              </a:rPr>
              <a:t>Кафедра стоматологии ИПО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24A1E81-39C9-86E5-0394-3A73953433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AAB8A8-509B-CD5A-5E88-809E97AFC707}"/>
              </a:ext>
            </a:extLst>
          </p:cNvPr>
          <p:cNvSpPr txBox="1"/>
          <p:nvPr/>
        </p:nvSpPr>
        <p:spPr>
          <a:xfrm>
            <a:off x="1708044" y="2588232"/>
            <a:ext cx="609914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800" b="0" i="0" u="none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Герпетические поражения слизистой оболочки полости рта у детей</a:t>
            </a:r>
            <a:endParaRPr lang="ru-RU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6E81A4-C85E-4D55-F0BE-58D684CF0876}"/>
              </a:ext>
            </a:extLst>
          </p:cNvPr>
          <p:cNvSpPr txBox="1"/>
          <p:nvPr/>
        </p:nvSpPr>
        <p:spPr>
          <a:xfrm>
            <a:off x="3046429" y="4891211"/>
            <a:ext cx="609914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Выполнил ординатор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кафедры стоматологии ИПО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по специальности  «стоматология детская»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Жиделева Виктория Евгеньевна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рецензент к.м.н., доцент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Буянкина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Римма Геннадьевна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330512-C238-5CEF-7ED8-176BB7CEB696}"/>
              </a:ext>
            </a:extLst>
          </p:cNvPr>
          <p:cNvSpPr txBox="1"/>
          <p:nvPr/>
        </p:nvSpPr>
        <p:spPr>
          <a:xfrm>
            <a:off x="1890074" y="6440905"/>
            <a:ext cx="60991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Красноярск, 2023</a:t>
            </a:r>
          </a:p>
        </p:txBody>
      </p:sp>
    </p:spTree>
    <p:extLst>
      <p:ext uri="{BB962C8B-B14F-4D97-AF65-F5344CB8AC3E}">
        <p14:creationId xmlns:p14="http://schemas.microsoft.com/office/powerpoint/2010/main" val="916134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8F3A12-9CFD-D33F-9234-DB70BB79C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Клиническая картина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95ECFDE-67F0-093F-843B-188A50CB2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553" t="29028" r="16889" b="23985"/>
          <a:stretch/>
        </p:blipFill>
        <p:spPr>
          <a:xfrm>
            <a:off x="3836709" y="1123837"/>
            <a:ext cx="7405821" cy="4392892"/>
          </a:xfrm>
        </p:spPr>
      </p:pic>
    </p:spTree>
    <p:extLst>
      <p:ext uri="{BB962C8B-B14F-4D97-AF65-F5344CB8AC3E}">
        <p14:creationId xmlns:p14="http://schemas.microsoft.com/office/powerpoint/2010/main" val="3832487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0B59B-9D19-A825-007A-D9D922848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Диагностика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AE6B45-D3EA-43A8-9DF8-22A0CD14B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Диагноз ОГС  устанавливается на основании клинических проявлений. Лабораторные методы исследования используются для уточнения этиологии заболевания, при атипичных формах заболевания, а также с целью дифференциальной диагностики с другими заболеваниями. Реакция слюны вначале заболевания кислая, затем определяется сдвиг в щелочную сторону (рН 5,8-6,4). Содержимое везикул исследуется молекулярно-биологическими методами с использованием тест-систем, разрешенных к медицинскому применению в Российской Федерации. В общем анализе крови обнаруживают лейкопению, увеличение количества </a:t>
            </a:r>
            <a:r>
              <a:rPr lang="ru-RU" dirty="0" err="1"/>
              <a:t>палочкоядерных</a:t>
            </a:r>
            <a:r>
              <a:rPr lang="ru-RU" dirty="0"/>
              <a:t> нейтрофилов, повышенная СОЭ в зависимости от тяжести заболевания. Цитологически в мазках-отпечатках определяются полиморфно-ядерные нейтрофилы в различной стадии некробиоза, </a:t>
            </a:r>
            <a:r>
              <a:rPr lang="ru-RU" dirty="0" err="1"/>
              <a:t>спонгиоз</a:t>
            </a:r>
            <a:r>
              <a:rPr lang="ru-RU" dirty="0"/>
              <a:t>, </a:t>
            </a:r>
            <a:r>
              <a:rPr lang="ru-RU" dirty="0" err="1"/>
              <a:t>акантолиз</a:t>
            </a:r>
            <a:r>
              <a:rPr lang="ru-RU" dirty="0"/>
              <a:t>, баллотирующая дистрофия в сиповатом слое эпителия, ярко-выраженные гигантские многомерные клетки, характернее для герпеса, лимфоциты. В соскобах выявляются гигантские многоядерные клетки</a:t>
            </a:r>
          </a:p>
        </p:txBody>
      </p:sp>
    </p:spTree>
    <p:extLst>
      <p:ext uri="{BB962C8B-B14F-4D97-AF65-F5344CB8AC3E}">
        <p14:creationId xmlns:p14="http://schemas.microsoft.com/office/powerpoint/2010/main" val="2758446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4F53A-99F3-817C-7055-794A26659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Местное лечение острого герпетического стоматита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C23167-767E-9957-B057-44F9B3846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0988" y="864108"/>
            <a:ext cx="7315200" cy="5120640"/>
          </a:xfrm>
        </p:spPr>
        <p:txBody>
          <a:bodyPr/>
          <a:lstStyle/>
          <a:p>
            <a:pPr marL="457200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ru-RU" dirty="0"/>
              <a:t>Обезболивание: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ru-RU" dirty="0"/>
              <a:t>Гели: </a:t>
            </a:r>
            <a:r>
              <a:rPr lang="ru-RU" dirty="0" err="1"/>
              <a:t>Лидент</a:t>
            </a:r>
            <a:r>
              <a:rPr lang="ru-RU" dirty="0"/>
              <a:t> Бэби, </a:t>
            </a:r>
            <a:r>
              <a:rPr lang="ru-RU" dirty="0" err="1"/>
              <a:t>Холисал</a:t>
            </a:r>
            <a:r>
              <a:rPr lang="ru-RU" dirty="0"/>
              <a:t>, </a:t>
            </a:r>
            <a:r>
              <a:rPr lang="ru-RU" dirty="0" err="1"/>
              <a:t>Калгель</a:t>
            </a:r>
            <a:r>
              <a:rPr lang="ru-RU" dirty="0"/>
              <a:t>, </a:t>
            </a:r>
            <a:r>
              <a:rPr lang="ru-RU" dirty="0" err="1"/>
              <a:t>Мундизал</a:t>
            </a:r>
            <a:endParaRPr lang="ru-RU" dirty="0"/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+mj-lt"/>
              <a:buAutoNum type="arabicPeriod" startAt="2"/>
            </a:pPr>
            <a:r>
              <a:rPr lang="ru-RU" dirty="0"/>
              <a:t>Антисептическая обработка: 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ru-RU" dirty="0"/>
              <a:t>0,05-0,2% р-р хлоргексидина </a:t>
            </a:r>
            <a:r>
              <a:rPr lang="ru-RU" dirty="0" err="1"/>
              <a:t>биглюконата</a:t>
            </a:r>
            <a:r>
              <a:rPr lang="ru-RU" dirty="0"/>
              <a:t>, препараты лекарственных трав, </a:t>
            </a:r>
            <a:r>
              <a:rPr lang="ru-RU" altLang="ru-RU" sz="2000" dirty="0"/>
              <a:t>теплые растворы 0,25-0,5% перекиси водорода, Мирамистин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+mj-lt"/>
              <a:buAutoNum type="arabicPeriod" startAt="3"/>
            </a:pPr>
            <a:r>
              <a:rPr lang="ru-RU" altLang="ru-RU" sz="2000" dirty="0">
                <a:solidFill>
                  <a:schemeClr val="tx1"/>
                </a:solidFill>
              </a:rPr>
              <a:t>Ферменты: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ru-RU" altLang="ru-RU" sz="2000" dirty="0"/>
              <a:t>0,1% лизоцим, трипсин, 0,2% раствор дезоксирибонуклеазы.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endParaRPr lang="ru-RU" dirty="0"/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+mj-lt"/>
              <a:buAutoNum type="arabicPeriod" startAt="2"/>
            </a:pPr>
            <a:endParaRPr lang="ru-RU" dirty="0"/>
          </a:p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endParaRPr lang="ru-RU" dirty="0"/>
          </a:p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endParaRPr lang="ru-RU" dirty="0"/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endParaRPr lang="ru-RU" dirty="0"/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81FA83-D979-1D93-B28E-CCBD338AA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5087" y="4234469"/>
            <a:ext cx="2167968" cy="13079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F19294-5DF8-F96F-94E5-28153D6C4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564" y="5028290"/>
            <a:ext cx="1202268" cy="12022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CC474B-763A-2926-5C09-9C2E6E4C6B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08" r="23257"/>
          <a:stretch/>
        </p:blipFill>
        <p:spPr>
          <a:xfrm>
            <a:off x="7950371" y="4147497"/>
            <a:ext cx="728145" cy="14819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AB0026-4180-0C75-48C1-68C2F6871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427" y="4403565"/>
            <a:ext cx="1685756" cy="11238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47C656-ABB1-9951-1003-58E1F13F9F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0055" y="4051905"/>
            <a:ext cx="2466582" cy="16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76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49CF83-FAE4-D40C-487F-40DF80DFC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Специфическое лечение ОГС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4A9360-6526-EAE3-5445-528FBDEB6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По механизму действия противовирусные препараты делятся на 3 группы: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ru-RU" dirty="0"/>
              <a:t>Препараты, не обладающие </a:t>
            </a:r>
            <a:r>
              <a:rPr lang="ru-RU" dirty="0" err="1"/>
              <a:t>вирулицидной</a:t>
            </a:r>
            <a:r>
              <a:rPr lang="ru-RU" dirty="0"/>
              <a:t> активностью, а способствующие снижению репродукции вируса. (НЕ используем)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ru-RU" dirty="0"/>
              <a:t>Препараты, обладающие </a:t>
            </a:r>
            <a:r>
              <a:rPr lang="ru-RU" dirty="0" err="1"/>
              <a:t>вирулицидным</a:t>
            </a:r>
            <a:r>
              <a:rPr lang="ru-RU" dirty="0"/>
              <a:t> действием (</a:t>
            </a:r>
            <a:r>
              <a:rPr lang="ru-RU"/>
              <a:t>Ок</a:t>
            </a:r>
            <a:r>
              <a:rPr lang="ru-RU">
                <a:solidFill>
                  <a:schemeClr val="tx1"/>
                </a:solidFill>
              </a:rPr>
              <a:t>со</a:t>
            </a:r>
            <a:r>
              <a:rPr lang="ru-RU"/>
              <a:t>лин</a:t>
            </a:r>
            <a:r>
              <a:rPr lang="ru-RU" dirty="0"/>
              <a:t>, </a:t>
            </a:r>
            <a:r>
              <a:rPr lang="ru-RU" dirty="0" err="1"/>
              <a:t>Флореналь</a:t>
            </a:r>
            <a:r>
              <a:rPr lang="ru-RU" dirty="0"/>
              <a:t>, </a:t>
            </a:r>
            <a:r>
              <a:rPr lang="ru-RU" dirty="0" err="1"/>
              <a:t>Теброфен</a:t>
            </a:r>
            <a:r>
              <a:rPr lang="ru-RU" dirty="0"/>
              <a:t>, </a:t>
            </a:r>
            <a:r>
              <a:rPr lang="ru-RU" dirty="0" err="1"/>
              <a:t>Бонафтон</a:t>
            </a:r>
            <a:r>
              <a:rPr lang="ru-RU" dirty="0"/>
              <a:t>)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ru-RU" dirty="0"/>
              <a:t>Ацикловир и </a:t>
            </a:r>
            <a:r>
              <a:rPr lang="ru-RU" dirty="0" err="1"/>
              <a:t>ганцикловир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473807-4A10-409B-2B64-CB107B634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414" y="4836345"/>
            <a:ext cx="2229046" cy="14379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79C6DD-606F-75E5-3D0C-86A3A8B2A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513" y="4681590"/>
            <a:ext cx="2329992" cy="174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27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180BD9-F5DD-26A4-FCFB-EEAFAA624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Лечение ОГС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0213A2-5151-472D-A6B5-C000E56AC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800" dirty="0"/>
              <a:t>Формы ацикловира: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ru-RU" altLang="ru-RU" sz="1800" dirty="0">
                <a:solidFill>
                  <a:schemeClr val="tx1"/>
                </a:solidFill>
              </a:rPr>
              <a:t>растворы для внутривенных инъекций в дозе 5,0 мг/кг массы тела больного, которые вводят каждые 8 часов детям старше 12 лет и взрослым (выпускается во флаконах, содержащих 250 мг сухой натриевой соли ацикловира);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ru-RU" altLang="ru-RU" sz="1800" dirty="0">
                <a:solidFill>
                  <a:schemeClr val="tx1"/>
                </a:solidFill>
              </a:rPr>
              <a:t>таблетки, содержащие 200,0 мг ацикловира назначают начиная с возраста 2 лет (по 1 таблетке 5 раз в день с интервалами по 4 часа в течение 5 дней), а детям до 2 лет - половину дозы взрослых;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ru-RU" altLang="ru-RU" sz="1800" dirty="0">
                <a:solidFill>
                  <a:schemeClr val="tx1"/>
                </a:solidFill>
              </a:rPr>
              <a:t>мазь, содержащая в основе мягкого белого парафина 3,0% ацикловира (Для слизистой оболочки полости рта)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ru-RU" altLang="ru-RU" sz="1800" dirty="0">
                <a:solidFill>
                  <a:schemeClr val="tx1"/>
                </a:solidFill>
              </a:rPr>
              <a:t>5,0% мазь, которую применяют при герпесе губ, нанося на пораженную поверхность каждые 4 часа в течение 5-10 дней.(Для красной каймы губ и кожи)</a:t>
            </a:r>
            <a:endParaRPr lang="ru-RU" altLang="ru-RU" sz="1800" dirty="0">
              <a:solidFill>
                <a:srgbClr val="FF0000"/>
              </a:solidFill>
            </a:endParaRP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070AC1-C5DB-17D6-A787-DE217E408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035" y="5047268"/>
            <a:ext cx="1810732" cy="18107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66E452-7708-49A0-D6C9-138799657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949" y="5005953"/>
            <a:ext cx="2462802" cy="14381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1342A0-61A2-E6DE-ED07-9BE29B314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7432" y="4572000"/>
            <a:ext cx="2555449" cy="25554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C1DDFB-0131-445F-191D-D5D49D9A80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024" t="-368" b="41457"/>
          <a:stretch/>
        </p:blipFill>
        <p:spPr>
          <a:xfrm>
            <a:off x="10017915" y="5047268"/>
            <a:ext cx="1743959" cy="147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1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C0791F-C84E-3E2F-D282-6823439A3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Лечение ОГС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AAA0F9CE-31EB-7B1B-0AA0-5106F410FA8B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ru-RU" dirty="0" err="1"/>
              <a:t>Щадяшая</a:t>
            </a:r>
            <a:r>
              <a:rPr lang="ru-RU" dirty="0"/>
              <a:t> диета, обильное питьё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ru-RU" dirty="0" err="1"/>
              <a:t>Гипосенсибилизирующая</a:t>
            </a:r>
            <a:r>
              <a:rPr lang="ru-RU" dirty="0"/>
              <a:t> терапия: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ru-RU" dirty="0"/>
              <a:t>Диазолин 0,02-0,05 г. 2 р. в день, Фенкарол по 0,02-0,05 г. на ночь, Тавегил в виде сиропа, Кларитин до 1 г. по 2,5 мл на прием, Супрастин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ru-RU" dirty="0"/>
              <a:t>Жаропонижающие средства: 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ru-RU" dirty="0"/>
              <a:t>Нурофен, </a:t>
            </a:r>
            <a:r>
              <a:rPr lang="ru-RU" dirty="0" err="1"/>
              <a:t>Цефекон</a:t>
            </a:r>
            <a:r>
              <a:rPr lang="ru-RU" dirty="0"/>
              <a:t> Д, Парацетамол, Панадол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03122D-D4E4-B70D-E30E-3F6D49576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998" y="4774333"/>
            <a:ext cx="2552419" cy="13958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F7DB31-2E99-2023-3943-67BC5AA5A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221" y="4534293"/>
            <a:ext cx="3146221" cy="187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29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91CC7-B213-DF64-72DD-4E33BEF49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Иммуномодулирующие препараты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99C479-B791-AC4B-D09C-B8CC338EC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Имудон 1 т. х 6 р. в день до полного рассасывания в течение 10 дней </a:t>
            </a:r>
            <a:r>
              <a:rPr lang="ru-RU" dirty="0">
                <a:solidFill>
                  <a:schemeClr val="tx1"/>
                </a:solidFill>
              </a:rPr>
              <a:t>(для детей с трех лет) </a:t>
            </a:r>
            <a:r>
              <a:rPr lang="ru-RU" dirty="0"/>
              <a:t>, </a:t>
            </a:r>
            <a:r>
              <a:rPr lang="ru-RU" dirty="0" err="1"/>
              <a:t>Ликопид</a:t>
            </a:r>
            <a:r>
              <a:rPr lang="ru-RU" dirty="0"/>
              <a:t> по 1 мг (1 таблетка) 3 р. в день в течение 10 дней.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2EE534-2209-4E8C-DB8B-19D3FE3F3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116" y="4282816"/>
            <a:ext cx="2404621" cy="24046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433E17-69B9-375D-22F0-F8875C65E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124" y="4612754"/>
            <a:ext cx="1744744" cy="174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25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F03B7B-BFC4-ED3D-3177-6C592FD1B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err="1">
                <a:solidFill>
                  <a:schemeClr val="tx1"/>
                </a:solidFill>
              </a:rPr>
              <a:t>Кератопластические</a:t>
            </a:r>
            <a:r>
              <a:rPr lang="ru-RU" sz="2400" dirty="0">
                <a:solidFill>
                  <a:schemeClr val="tx1"/>
                </a:solidFill>
              </a:rPr>
              <a:t> средства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EE583A-FCCD-25C1-1EE4-363766DE5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Масло шиповника, </a:t>
            </a:r>
            <a:r>
              <a:rPr lang="ru-RU" dirty="0" err="1"/>
              <a:t>Витаона</a:t>
            </a:r>
            <a:r>
              <a:rPr lang="ru-RU" dirty="0"/>
              <a:t>, масло облепихи, Солкосерил-дентальная адгезивная паста, Солкосерил (мазь, желе), Актовегин.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B95985-98DD-BED8-65F0-F50DD1AA8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493" y="5053295"/>
            <a:ext cx="2239898" cy="13434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989574-DC1F-90EC-CADB-699F419BB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258" y="4713402"/>
            <a:ext cx="1804705" cy="18047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318AC8-35C9-5FED-4749-2380B1320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617" y="4613503"/>
            <a:ext cx="1684672" cy="157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20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D57B4-9384-29F1-CF8D-71F82D045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Профилактика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1C36BC-6B5E-4856-BD3C-FEE5AB636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Для профилактики возникновения и распространения этого заболевания в дошкольных учреждениях необходимо предусмотреть следующие противоэпидемические меры: в детские учреждения, особенно в ясельные группы, нельзя допускать сотрудников в период обострения любого хронического заболевания кожи, глаз, вызываемых фильтрующимся вирусом; ребенок с начальными симптомами или с легким течением острого герпетического стоматита не допускается в детское учреждение; медицинский персонал и воспитатели при утреннем приеме детей должны выявлять самые начальные симптомы стоматита (гиперемия слизистой оболочки полости рта, лимфаденит, ухудшение аппетита) с целью изоляции  больного. В условиях вспышки заболевания следует проводить мероприятия по предупреждению передачи инфекции — дезинфекция посуды, игрушек, тщательная влажная уборка, проветривание помещения, применение ультрафиолетовых лучей.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CE5A3C-3FE8-E457-4349-F9FAC8637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592" y="5090475"/>
            <a:ext cx="2360676" cy="15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44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9B2DA-570F-29D7-ACC1-0BA75C894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Список литературы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C25158-E747-6E4D-874E-BB4328F0E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457200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ru-RU" dirty="0"/>
              <a:t>Инновационный подход к иммунотерапии рецидивирующего герпетического стоматита у детей с аллергическими заболеваниями: монография / О.Ю. Кузнецова, </a:t>
            </a:r>
            <a:r>
              <a:rPr lang="ru-RU" dirty="0" err="1"/>
              <a:t>И.И.Балаболкин</a:t>
            </a:r>
            <a:r>
              <a:rPr lang="ru-RU" dirty="0"/>
              <a:t>, М.А. Харитонова, Ю.Г. Мингазова. – Казань: </a:t>
            </a:r>
            <a:r>
              <a:rPr lang="ru-RU" dirty="0" err="1"/>
              <a:t>РИЦ»Школа</a:t>
            </a:r>
            <a:r>
              <a:rPr lang="ru-RU" dirty="0"/>
              <a:t>», 2021 – 121 с. 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ru-RU" dirty="0"/>
              <a:t>Заболевания слизистой оболочки полости рта у детей: лекции по детской терапевтической стоматологии для студентов стоматологического факультета, обучающихся по специальности 060105 «Стоматология» / Сост.: С. В. Чуйкин, Г. Г. Акатьева, Г. Р. </a:t>
            </a:r>
            <a:r>
              <a:rPr lang="ru-RU" dirty="0" err="1"/>
              <a:t>Афлаханова</a:t>
            </a:r>
            <a:r>
              <a:rPr lang="ru-RU" dirty="0"/>
              <a:t>, Е.Г. Егорова. – Уфа: Изд-во ГБОУ ВПО БГМУ </a:t>
            </a:r>
            <a:r>
              <a:rPr lang="ru-RU" dirty="0" err="1"/>
              <a:t>Минздра</a:t>
            </a:r>
            <a:r>
              <a:rPr lang="ru-RU" dirty="0"/>
              <a:t> России, 2013. - 153 с. 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ru-RU" dirty="0"/>
              <a:t>Вирусная инфекция в полости рта. Клиника, диагностика, лечение.- учебное пособие для студентов / Хафизов Р.Г., Силантьева Е.Н., </a:t>
            </a:r>
            <a:r>
              <a:rPr lang="ru-RU" dirty="0" err="1"/>
              <a:t>Рувинская</a:t>
            </a:r>
            <a:r>
              <a:rPr lang="ru-RU" dirty="0"/>
              <a:t> Г.Р., Хафизова Ф.А. - Казань: Казан. </a:t>
            </a:r>
            <a:r>
              <a:rPr lang="ru-RU" dirty="0" err="1"/>
              <a:t>фед</a:t>
            </a:r>
            <a:r>
              <a:rPr lang="ru-RU" dirty="0"/>
              <a:t>. ун-т, 2022. - 36 с.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ru-RU" dirty="0"/>
              <a:t>Заболевания слизистой оболочки полости рта : учебное пособие / под ред. проф. К. И. </a:t>
            </a:r>
            <a:r>
              <a:rPr lang="ru-RU" dirty="0" err="1"/>
              <a:t>Разнатовского</a:t>
            </a:r>
            <a:r>
              <a:rPr lang="ru-RU" dirty="0"/>
              <a:t>. – СПб. : Изд-во СЗГМУ им. И. И. Мечникова, 2016. – 200 с.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ru-RU" dirty="0"/>
              <a:t>Патоморфологические процессы и элементы поражения при заболеваниях слизистой оболочки полости рта : учебно- методическое пособие / Р.Г. Хафизов, Ф.А. Хафизова, Н.В. Малышев, А.Р. </a:t>
            </a:r>
            <a:r>
              <a:rPr lang="ru-RU" dirty="0" err="1"/>
              <a:t>Фасахов</a:t>
            </a:r>
            <a:r>
              <a:rPr lang="ru-RU" dirty="0"/>
              <a:t>. – Казань: Изд-во Казан. ун-та, 2019. – 54 с. 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ru-RU" sz="2000" dirty="0"/>
              <a:t>Леонтьев, В. К. Детская терапевтическая стоматология / под ред. Леонтьева В. К. , Кисельниковой Л. П. - Москва : ГЭОТАР-Медиа, 2021. - 952 с. 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ru-RU" i="0" dirty="0">
                <a:solidFill>
                  <a:srgbClr val="222222"/>
                </a:solidFill>
                <a:effectLst/>
              </a:rPr>
              <a:t>Основные заболевания слизистой оболочки полости рта у детей- учебное пособие/ </a:t>
            </a:r>
            <a:r>
              <a:rPr lang="ru-RU" b="0" i="0" dirty="0">
                <a:solidFill>
                  <a:srgbClr val="000000"/>
                </a:solidFill>
                <a:effectLst/>
              </a:rPr>
              <a:t>Елизарова В.М. Страхова С.Ю. </a:t>
            </a:r>
            <a:r>
              <a:rPr lang="ru-RU" b="0" i="0" dirty="0" err="1">
                <a:solidFill>
                  <a:srgbClr val="000000"/>
                </a:solidFill>
                <a:effectLst/>
              </a:rPr>
              <a:t>Дроботько</a:t>
            </a:r>
            <a:r>
              <a:rPr lang="ru-RU" b="0" i="0" dirty="0">
                <a:solidFill>
                  <a:srgbClr val="000000"/>
                </a:solidFill>
                <a:effectLst/>
              </a:rPr>
              <a:t> Л.Н.-Москва : МГМСУ, 2007.-80 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5786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9A3BEF-3E83-D820-BD15-791CC10C4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Задачи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E66607-BAEA-E293-42A5-65141BC91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ru-RU" dirty="0"/>
              <a:t>Изучить этиологию герпетических поражений СОПР у детей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ru-RU" dirty="0"/>
              <a:t>Изучить клинические проявления и лечение герпетических поражений СОПР у детей</a:t>
            </a:r>
          </a:p>
        </p:txBody>
      </p:sp>
    </p:spTree>
    <p:extLst>
      <p:ext uri="{BB962C8B-B14F-4D97-AF65-F5344CB8AC3E}">
        <p14:creationId xmlns:p14="http://schemas.microsoft.com/office/powerpoint/2010/main" val="1648105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7E930EA1-6F97-09CF-7B0F-B99B737E9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138237"/>
            <a:ext cx="7315200" cy="4572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BD7258E-F9E6-B00F-8841-E7DFE1CC302B}"/>
              </a:ext>
            </a:extLst>
          </p:cNvPr>
          <p:cNvSpPr/>
          <p:nvPr/>
        </p:nvSpPr>
        <p:spPr>
          <a:xfrm>
            <a:off x="4542854" y="1123837"/>
            <a:ext cx="62360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997274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03F94-C834-E43D-5FB3-13FD48DD6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Острый герпетический стоматит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13A062-6AFD-18EB-7E28-69EB56504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Острым герпетическим стоматитом (ОГС) болеют дети различных возрастных групп. Однако, наиболее часто он поражает детей от 6 месяцев до 3-х лет (ранний детский период).</a:t>
            </a:r>
          </a:p>
          <a:p>
            <a:r>
              <a:rPr lang="ru-RU" dirty="0"/>
              <a:t>Объясняется это тем, что в этом возрасте у детей исчезают антитела, полученные от матери </a:t>
            </a:r>
            <a:r>
              <a:rPr lang="ru-RU" dirty="0" err="1"/>
              <a:t>интерплацентарно</a:t>
            </a:r>
            <a:r>
              <a:rPr lang="ru-RU" dirty="0"/>
              <a:t>, отсутствием зрелых систем специфического иммунитета и ведущей роли неспецифической защиты, а также высокая проницаемость гистогематических барьеров, тонкий эпителиальный покров, невысокий уровень гликогена и нуклеиновых кислот, рыхлость базальной мембраны, низкая дифференциация волокнистых структур, соединительной ткани, обильная </a:t>
            </a:r>
            <a:r>
              <a:rPr lang="ru-RU" dirty="0" err="1"/>
              <a:t>васкуляризация</a:t>
            </a:r>
            <a:r>
              <a:rPr lang="ru-RU" dirty="0"/>
              <a:t>.</a:t>
            </a:r>
          </a:p>
          <a:p>
            <a:r>
              <a:rPr lang="ru-RU" dirty="0"/>
              <a:t>Среди детей старшего возраста заболеваемость значительно ниже вследствие приобретенного иммунитета после перенесенной герпетической инфекции в ее разнообразных клинических проявлениях.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D9BF5E-7EA0-2AB6-8C99-98C052714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38" t="36289" r="52680" b="31134"/>
          <a:stretch/>
        </p:blipFill>
        <p:spPr>
          <a:xfrm>
            <a:off x="2115882" y="4326903"/>
            <a:ext cx="1753386" cy="223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5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658140-5450-8C35-D112-00D620A78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Этиология</a:t>
            </a:r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836C36-A387-AB66-809E-738F7FE1E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Вирус простого герпеса (</a:t>
            </a:r>
            <a:r>
              <a:rPr lang="ru-RU" dirty="0" err="1"/>
              <a:t>Herpes</a:t>
            </a:r>
            <a:r>
              <a:rPr lang="ru-RU" dirty="0"/>
              <a:t> </a:t>
            </a:r>
            <a:r>
              <a:rPr lang="ru-RU" dirty="0" err="1"/>
              <a:t>simplex</a:t>
            </a:r>
            <a:r>
              <a:rPr lang="ru-RU" dirty="0"/>
              <a:t>) широко распространен в природе. Это ДНК-содержащий </a:t>
            </a:r>
            <a:r>
              <a:rPr lang="ru-RU" dirty="0" err="1"/>
              <a:t>нейротропный</a:t>
            </a:r>
            <a:r>
              <a:rPr lang="ru-RU" dirty="0"/>
              <a:t> вирус, обладающий также </a:t>
            </a:r>
            <a:r>
              <a:rPr lang="ru-RU" dirty="0" err="1"/>
              <a:t>эпителиотропностью</a:t>
            </a:r>
            <a:r>
              <a:rPr lang="ru-RU" dirty="0"/>
              <a:t>.</a:t>
            </a:r>
          </a:p>
          <a:p>
            <a:r>
              <a:rPr lang="ru-RU" dirty="0"/>
              <a:t>Передача инфекции происходит воздушно-капельным, контактным, </a:t>
            </a:r>
            <a:r>
              <a:rPr lang="ru-RU" dirty="0" err="1"/>
              <a:t>трансфузионным</a:t>
            </a:r>
            <a:r>
              <a:rPr lang="ru-RU" dirty="0"/>
              <a:t>, </a:t>
            </a:r>
            <a:r>
              <a:rPr lang="ru-RU" dirty="0" err="1"/>
              <a:t>трансплацентарным</a:t>
            </a:r>
            <a:r>
              <a:rPr lang="ru-RU" dirty="0"/>
              <a:t> путями. Заболевание развивается в результате поступления в организм больших доз активного вируса, а также ослабления естественных защитных механизмов при переохлаждении, переутомлении, после перенесения различных заболеваний.</a:t>
            </a:r>
          </a:p>
          <a:p>
            <a:r>
              <a:rPr lang="ru-RU" dirty="0"/>
              <a:t>По антигенным свойствам вирус делят на 2 типа. Тип 1 - герпетические поражения на слизистой оболочке рта, тип 2 - поражение половых органов. Внедрившись в организм ребенка и вызвав проявления первичной герпетической инфекции, он остается в течение всей жизни человека в латентном состоянии или вызывает рецидивы заболевания (рецидивирующий герпетический стоматит).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A8EC17-CDBE-2F43-A163-6AEA5A2A2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39" y="4862438"/>
            <a:ext cx="3286027" cy="172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78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0D440-9CE8-D958-8673-78BD99095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Клиническая картина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D6D9AA-2EF0-A036-172A-E0B70C9B1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ru-RU" dirty="0"/>
              <a:t>Инкубационный период длится от 2 </a:t>
            </a:r>
            <a:r>
              <a:rPr lang="ru-RU" dirty="0">
                <a:solidFill>
                  <a:schemeClr val="tx1"/>
                </a:solidFill>
              </a:rPr>
              <a:t>часов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до 17 дней, а у новорожденных он может продолжаться и до 30 дней.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ru-RU" dirty="0"/>
              <a:t>Развитие болезни: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ru-RU" dirty="0">
                <a:solidFill>
                  <a:schemeClr val="tx1"/>
                </a:solidFill>
              </a:rPr>
              <a:t>Инкубационный период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ru-RU" dirty="0"/>
              <a:t>Продромальный период 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ru-RU" dirty="0"/>
              <a:t>Период развития болезни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ru-RU" dirty="0"/>
              <a:t>Период угасания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ru-RU" dirty="0"/>
              <a:t>Клинического выздоровления. 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ru-RU" dirty="0"/>
              <a:t>В периоде развития болезни можно выделить две фазы - катаральную и высыпания элементов поражения.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B877AB-3511-D973-08E2-1AD7A74BD8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29" t="16388" r="10541" b="53814"/>
          <a:stretch/>
        </p:blipFill>
        <p:spPr>
          <a:xfrm>
            <a:off x="1500150" y="5053295"/>
            <a:ext cx="2438702" cy="152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95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940754-0E33-1014-23C3-4E6A99E5C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Клиническая картина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B4C121-E584-B074-D74F-DE9CF6C06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ru-RU" dirty="0"/>
              <a:t>Формы заболевания: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ru-RU" dirty="0"/>
              <a:t>Легкая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ru-RU" dirty="0"/>
              <a:t>Среднетяжелая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ru-RU" dirty="0"/>
              <a:t>Тяжелая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EE19B6-34EF-0D40-0210-FBD0993748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92" t="53716" r="9128" b="14879"/>
          <a:stretch/>
        </p:blipFill>
        <p:spPr>
          <a:xfrm>
            <a:off x="2234151" y="4353911"/>
            <a:ext cx="3431357" cy="215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90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3CD604-4E82-6CCC-1A65-9DB57330A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Легкая форма острого герпетического стоматита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974208-1DC2-6471-7E34-CD035340F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Легкая форма острого герпетического стоматита характеризуется внешним отсутствием симптомов интоксикации организма, продромальный период клинически отсутствует. Болезнь начинается  </a:t>
            </a:r>
            <a:r>
              <a:rPr lang="ru-RU" dirty="0">
                <a:solidFill>
                  <a:schemeClr val="tx1"/>
                </a:solidFill>
              </a:rPr>
              <a:t>с повышения </a:t>
            </a:r>
            <a:r>
              <a:rPr lang="ru-RU" dirty="0"/>
              <a:t>температуры до 37-37,5°С. Общее состояние ребенка вполне удовлетворительное. У ребенка иногда обнаруживаются незначительные явления воспаления слизистой оболочки носа, верхних дыхательных путей. В полости рта возникают явления гиперемии, небольшого отека, главным образом в области десневого края (катаральный гингивит). Длительность периода - 1-2 дня. Стадия везикула обычно просматривается родителями и врачом, т.к. пузырек быстро лопается и переходит  </a:t>
            </a:r>
            <a:r>
              <a:rPr lang="ru-RU" dirty="0">
                <a:solidFill>
                  <a:schemeClr val="tx1"/>
                </a:solidFill>
              </a:rPr>
              <a:t>в эрозию. </a:t>
            </a:r>
            <a:r>
              <a:rPr lang="ru-RU" dirty="0"/>
              <a:t>В большинстве случаев на фоне усилившейся гиперемии в полости рта появляются одиночные или сгруппированные элементы поражения, количество которых обычно не превышает б. Длительность периода развития болезни - 1-2 дня. Период угасания болезни более длительный. В течение 1-2 дней элементы приобретают как бы мраморную окраску, края и центр их размываются. Они уже менее болезненны. После эпителизации элементов 2-3 дня сохраняются явления катарального гингивита, особенно в области фронтальных зубов верхней и нижней челюсти. 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01BC89-1426-0C2A-44E5-F2E4BA8D9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319" y="4588350"/>
            <a:ext cx="2843949" cy="213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62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18356B-BA46-93E7-D36E-D58C3D10D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Среднетяжелая форма острого герпетического стоматита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F13BC5-4356-152D-1954-E6B8F1B56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Среднетяжелая форма острого герпетического стоматита характеризуется достаточно четко выраженными симптомами интоксикации и поражения слизистой оболочки рта во все периоды болезни. Уже в продромальном периоде ухудшается самочувствие ребенка, появляется слабость, капризы, ухудшение аппетита, может быть катаральная ангина или симптомы острого респираторного заболевания. Подчелюстные лимфатические узлы увеличиваются, становятся болезненными. Температура поднимается до 37-37,5°С По мере нарастания болезни в период развития заболевания (фаза катарального воспаления) температура достигает 38-39°С, появляются головная боль, тошнота, бледность кожных покровов. На пике подъема температуры, усиленной гиперемии и выраженной отечности слизистой высыпают элементы поражения как в полости рта, так и нередко на коже лица </a:t>
            </a:r>
            <a:r>
              <a:rPr lang="ru-RU" dirty="0" err="1"/>
              <a:t>приротовой</a:t>
            </a:r>
            <a:r>
              <a:rPr lang="ru-RU" dirty="0"/>
              <a:t> области. В полости рта обычно от 10 до 20-25 элементов поражения. В этот период усиливается саливация, слюна становится вязкая, тягучая. Отмечаются ярко выраженное воспаление и кровоточивость десен. Высыпания нередко рецидивируют, из-за чего при осмотре полости рта можно видеть элементы поражения, находящиеся на разных стадиях клинического и цитологического развития. После первого высыпания элементов поражения температура тела обычно снижается до 37-37,5°С. Однако последующие высыпания, как правило, сопровождаются подъемом температуры до прежних цифр. Продолжительность периода угасания болезни зависит от сопротивляемости организма ребенка, наличия в полости рта кариозных и разрушенных зубов, нерациональной терапии. Последние факторы способствуют слиянию элементов поражения, их последующему изъязвлению, появлению язвенного гингивита. Эпителизация элементов поражения затягивается до 4-5 дней. Дольше всего сохраняется гингивит, резкая кровоточивость и лимфаденит.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3A2F91-E928-517F-F723-5BF788529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748" y="5313769"/>
            <a:ext cx="2265364" cy="134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71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68C44-7AF2-0B58-F601-9518CC916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Тяжелая форма острого герпетического стоматита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134C49-D9CD-A1FB-0871-F3367558F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Тяжелая форма острого герпетического стоматита встречается значительно реже, чем среднетяжелая и легкая. В продромальный период у ребенка имеют место все признаки начинающегося острого инфекционного заболевания: апатия, адинамия, головная боль, кожно-мышечная гипер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стезия и артралгия и др. Нередко наблюдаются симптомы поражения сердечно-сосудистой системы: брадикардия или тахикардия, приглушение тонов сердца, артериальная гипотония. У некоторых детей отмечаются носовые кровотечения, тошнота, рвота, отчетливо выраженный лимфаденит не только подчелюстных, но и шейных лимфоузлов. В период развития болезни температура поднимается до 39- 40°С. У ребенка появляется скорбное выражение губ, страдальческие запавшие глаза. Может быть нерезко выраженный насморк, покашливание, несколько отечны и гиперемированы конъюнктивы глаз. Губы сухие, яркие, запекшиеся. В полости рта слизистая отечна, ярко гиперемирована, резко выраженный гингивит. Через 1-2 суток в полости рта начинают появляться элементы поражения до 100 штук. Часто высыпания в виде типичных герпетических пузырьков появляются на коже </a:t>
            </a:r>
            <a:r>
              <a:rPr lang="ru-RU" dirty="0" err="1"/>
              <a:t>приротовой</a:t>
            </a:r>
            <a:r>
              <a:rPr lang="ru-RU" dirty="0"/>
              <a:t> области, коже век и конъюнктиве глаз, мочке ушей, на пальцах рук, по типу панариция. Высыпания в полости рта рецидивируют, и поэтому в разгар болезни у тяжелобольного ребенка их насчитывают около 100. Элементы сливаются, образуя обширные участки некроза слизистой. Поражаются не только губы, щеки, язык, мягкое и твердое небо, но и десневой край. Катаральный гингивит переходит в язвенно-некротический. Резкий гнилостный запах изо рта, обильное слюнотечение с примесью крови. Усугубляются воспалительные явления на слизистой носа, дыхательных путей, глаз. В секрете из носа и гортани обнаруживаются также прожилки крови, а иногда отмечаются носовые кровотечения. В таком состоянии дети нуждаются в активном лечении у педиатра и стоматолога, в связи с чем целесообразным является госпитализация ребенка в изолятор педиатрической или инфекционной больницы.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671B38-D16D-53BF-3C53-D248EC7D1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070" y="4853214"/>
            <a:ext cx="2286198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59460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Другая 6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D0F1FE"/>
      </a:accent1>
      <a:accent2>
        <a:srgbClr val="73D6FD"/>
      </a:accent2>
      <a:accent3>
        <a:srgbClr val="3372F6"/>
      </a:accent3>
      <a:accent4>
        <a:srgbClr val="8CBAF9"/>
      </a:accent4>
      <a:accent5>
        <a:srgbClr val="095ACA"/>
      </a:accent5>
      <a:accent6>
        <a:srgbClr val="063597"/>
      </a:accent6>
      <a:hlink>
        <a:srgbClr val="17BBFD"/>
      </a:hlink>
      <a:folHlink>
        <a:srgbClr val="5398F7"/>
      </a:folHlink>
    </a:clrScheme>
    <a:fontScheme name="Рамка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206</TotalTime>
  <Words>2066</Words>
  <Application>Microsoft Office PowerPoint</Application>
  <PresentationFormat>Широкоэкранный</PresentationFormat>
  <Paragraphs>85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Corbel</vt:lpstr>
      <vt:lpstr>Wingdings 2</vt:lpstr>
      <vt:lpstr>Рамка</vt:lpstr>
      <vt:lpstr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 Министерства здравоохранения Российской Федерации  Кафедра стоматологии ИПО </vt:lpstr>
      <vt:lpstr>Задачи</vt:lpstr>
      <vt:lpstr>Острый герпетический стоматит</vt:lpstr>
      <vt:lpstr>Этиология </vt:lpstr>
      <vt:lpstr>Клиническая картина</vt:lpstr>
      <vt:lpstr>Клиническая картина </vt:lpstr>
      <vt:lpstr>Легкая форма острого герпетического стоматита</vt:lpstr>
      <vt:lpstr>Среднетяжелая форма острого герпетического стоматита </vt:lpstr>
      <vt:lpstr>Тяжелая форма острого герпетического стоматита</vt:lpstr>
      <vt:lpstr>Клиническая картина</vt:lpstr>
      <vt:lpstr>Диагностика</vt:lpstr>
      <vt:lpstr>Местное лечение острого герпетического стоматита</vt:lpstr>
      <vt:lpstr>Специфическое лечение ОГС</vt:lpstr>
      <vt:lpstr>Лечение ОГС</vt:lpstr>
      <vt:lpstr>Лечение ОГС</vt:lpstr>
      <vt:lpstr>Иммуномодулирующие препараты</vt:lpstr>
      <vt:lpstr>Кератопластические средства</vt:lpstr>
      <vt:lpstr>Профилактика</vt:lpstr>
      <vt:lpstr>Список литературы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 Министерства здравоохранения Российской Федерации  Кафедра стоматологии ИПО</dc:title>
  <dc:creator>Виктория Жиделева</dc:creator>
  <cp:lastModifiedBy>Виктория Жиделева</cp:lastModifiedBy>
  <cp:revision>6</cp:revision>
  <dcterms:created xsi:type="dcterms:W3CDTF">2023-11-19T05:58:32Z</dcterms:created>
  <dcterms:modified xsi:type="dcterms:W3CDTF">2024-01-11T10:41:07Z</dcterms:modified>
</cp:coreProperties>
</file>