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236A-46A2-4C7D-8650-0407745258EF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55BF-F294-4C10-9390-1D1625185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 “Красноярский государственный медицинский университет имени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профессора В.Ф.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Ясенецкого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Санитарный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режим и хранение товаров аптечного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ассортимента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7088832" cy="30243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Кагаева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Елизавета Викторовна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2 курса отделении «Фармация»,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201-2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Казакова Елена Николаевна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Красноярск, 2021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Санитарные требования к помещениям и оборудованию аптек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началом работы </a:t>
            </a:r>
            <a:r>
              <a:rPr lang="ru-RU" dirty="0" smtClean="0"/>
              <a:t>проводится влажная уборка </a:t>
            </a:r>
            <a:r>
              <a:rPr lang="ru-RU" dirty="0" smtClean="0"/>
              <a:t>помещений (полов и оборудования) с применением дезинфицирующих средств. Запрещается сухая уборка помещений. Оборудование производственных помещений и торговых залов подвергают ежедневной уборке, шкафы для хранения лекарственных средств в помещениях хранения (материальные комнаты) убирают по мере необходимости, но не реже 1 раза в неделю.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3385976" cy="4514635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Уборочный инвентарь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промаркирован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использован строго по назначению. Хранение его осуществляют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выделенном месте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комната)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раздельно.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9"/>
            <a:ext cx="4464496" cy="3348372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Ветошь, предназначенную для уборки производственного оборудования,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отдельном помещении.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131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Санитарный день в аптеках проводят 1 раз в месяц (одновременно, кроме тщательной уборки, можно проводить мелкий текущий ремонт).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летний период окна, расположенные на солнечной стороне,  защищены.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 b="37400"/>
          <a:stretch>
            <a:fillRect/>
          </a:stretch>
        </p:blipFill>
        <p:spPr>
          <a:xfrm>
            <a:off x="1763688" y="1772816"/>
            <a:ext cx="543512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Освещение в аптеке комбинированное.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счет окон через жалюзи в аптеку поступает солнечный свет, а искусственный осуществляется с помощью потолочных ламп, которые равномерно распределяют свет в торговом пространстве, не создавая темных зон и отраженного света, также все оборудование не подвергается нагреванию от осветительных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9688"/>
            <a:ext cx="3744416" cy="280831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Хранение товаров аптечного ассортимента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/>
              <a:t>В аптеке Аптека №39 ООО АС «</a:t>
            </a:r>
            <a:r>
              <a:rPr lang="ru-RU" u="sng" dirty="0" err="1" smtClean="0"/>
              <a:t>ФармСибКо</a:t>
            </a:r>
            <a:r>
              <a:rPr lang="ru-RU" u="sng" dirty="0" smtClean="0"/>
              <a:t>» хранение лекарственных средств производится следующим образом:</a:t>
            </a:r>
            <a:endParaRPr lang="ru-RU" dirty="0" smtClean="0"/>
          </a:p>
          <a:p>
            <a:r>
              <a:rPr lang="ru-RU" dirty="0" smtClean="0"/>
              <a:t>Лекарственные средства хранятся в материальной комнате, на стеллажах и витринах в торговом зале. Шкафы, стеллажи и витрины пронумерованы и расположены таким образом, что проход к ним не загроможден чем-либо. </a:t>
            </a:r>
          </a:p>
          <a:p>
            <a:r>
              <a:rPr lang="ru-RU" dirty="0" smtClean="0"/>
              <a:t>Шкафы и стеллажи, расположенные в материальной комнате промаркированы сочетанием букв и цифр, которым соответствует определенная фармакологическая группа</a:t>
            </a:r>
            <a:endParaRPr lang="ru-RU" dirty="0"/>
          </a:p>
        </p:txBody>
      </p:sp>
      <p:pic>
        <p:nvPicPr>
          <p:cNvPr id="4" name="Рисунок 3" descr="1.jpg"/>
          <p:cNvPicPr/>
          <p:nvPr/>
        </p:nvPicPr>
        <p:blipFill>
          <a:blip r:embed="rId2" cstate="print"/>
          <a:srcRect l="27596" t="6417" r="39302" b="78740"/>
          <a:stretch>
            <a:fillRect/>
          </a:stretch>
        </p:blipFill>
        <p:spPr>
          <a:xfrm>
            <a:off x="5436096" y="5661248"/>
            <a:ext cx="294894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стеллажах, расположенных в торговом зале, какая-либо маркировка отсутствует, а шкафы промаркированы в соответствии с фармакологической группой препаратов.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.jpg"/>
          <p:cNvPicPr/>
          <p:nvPr/>
        </p:nvPicPr>
        <p:blipFill>
          <a:blip r:embed="rId2" cstate="print"/>
          <a:srcRect l="33043" t="60891" r="19660" b="25912"/>
          <a:stretch>
            <a:fillRect/>
          </a:stretch>
        </p:blipFill>
        <p:spPr>
          <a:xfrm>
            <a:off x="899592" y="2636912"/>
            <a:ext cx="4080074" cy="1704578"/>
          </a:xfrm>
          <a:prstGeom prst="rect">
            <a:avLst/>
          </a:prstGeom>
        </p:spPr>
      </p:pic>
      <p:pic>
        <p:nvPicPr>
          <p:cNvPr id="5" name="Рисунок 4" descr="1.jpg"/>
          <p:cNvPicPr/>
          <p:nvPr/>
        </p:nvPicPr>
        <p:blipFill>
          <a:blip r:embed="rId2" cstate="print"/>
          <a:srcRect l="30748" r="11382" b="75912"/>
          <a:stretch>
            <a:fillRect/>
          </a:stretch>
        </p:blipFill>
        <p:spPr>
          <a:xfrm>
            <a:off x="4932040" y="4437112"/>
            <a:ext cx="316835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выявлении ЛС с истекшим сроком годности, предназначенный для возврата поставщикам или забракованный товар помещают в специально отведенный для этого стеллаж, каждая полка которого подписана соответствующим образом.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.jpg"/>
          <p:cNvPicPr/>
          <p:nvPr/>
        </p:nvPicPr>
        <p:blipFill>
          <a:blip r:embed="rId2" cstate="print"/>
          <a:srcRect l="63021" t="54928" b="25566"/>
          <a:stretch>
            <a:fillRect/>
          </a:stretch>
        </p:blipFill>
        <p:spPr>
          <a:xfrm>
            <a:off x="2627784" y="3501008"/>
            <a:ext cx="3888432" cy="3022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Федеральное государственное бюджетное образовательное учреждение высшего профессионального образования “Красноярский государственный медицинский университет имени  профессора В.Ф. Войно- Ясенецкого” Министерство здравоохранения Российской Федерации Фармацевтический колледж    Санитарный режим и хранение товаров аптечного ассортимента       </vt:lpstr>
      <vt:lpstr>Санитарные требования к помещениям и оборудованию аптек</vt:lpstr>
      <vt:lpstr>Слайд 3</vt:lpstr>
      <vt:lpstr>Слайд 4</vt:lpstr>
      <vt:lpstr>Слайд 5</vt:lpstr>
      <vt:lpstr>Слайд 6</vt:lpstr>
      <vt:lpstr>Хранение товаров аптечного ассортимента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профессионального образования “Красноярский государственный медицинский университет имени  профессора В.Ф. Войно- Ясенецкого” Министерство здравоохранения Российской Федерации Фармацевтический колледж    Санитарный режим и хранение товаров аптечного ассортимента</dc:title>
  <dc:creator>Пользователь Windows</dc:creator>
  <cp:lastModifiedBy>Пользователь Windows</cp:lastModifiedBy>
  <cp:revision>8</cp:revision>
  <dcterms:created xsi:type="dcterms:W3CDTF">2021-06-28T17:50:39Z</dcterms:created>
  <dcterms:modified xsi:type="dcterms:W3CDTF">2021-06-28T22:32:47Z</dcterms:modified>
</cp:coreProperties>
</file>