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1"/>
  </p:sldMasterIdLst>
  <p:notesMasterIdLst>
    <p:notesMasterId r:id="rId76"/>
  </p:notesMasterIdLst>
  <p:sldIdLst>
    <p:sldId id="392" r:id="rId2"/>
    <p:sldId id="257" r:id="rId3"/>
    <p:sldId id="341" r:id="rId4"/>
    <p:sldId id="342" r:id="rId5"/>
    <p:sldId id="343" r:id="rId6"/>
    <p:sldId id="279" r:id="rId7"/>
    <p:sldId id="278" r:id="rId8"/>
    <p:sldId id="345" r:id="rId9"/>
    <p:sldId id="344" r:id="rId10"/>
    <p:sldId id="281" r:id="rId11"/>
    <p:sldId id="282" r:id="rId12"/>
    <p:sldId id="284" r:id="rId13"/>
    <p:sldId id="285" r:id="rId14"/>
    <p:sldId id="331" r:id="rId15"/>
    <p:sldId id="286" r:id="rId16"/>
    <p:sldId id="347" r:id="rId17"/>
    <p:sldId id="421" r:id="rId18"/>
    <p:sldId id="348" r:id="rId19"/>
    <p:sldId id="287" r:id="rId20"/>
    <p:sldId id="349" r:id="rId21"/>
    <p:sldId id="288" r:id="rId22"/>
    <p:sldId id="289" r:id="rId23"/>
    <p:sldId id="290" r:id="rId24"/>
    <p:sldId id="332" r:id="rId25"/>
    <p:sldId id="393" r:id="rId26"/>
    <p:sldId id="394" r:id="rId27"/>
    <p:sldId id="351" r:id="rId28"/>
    <p:sldId id="293" r:id="rId29"/>
    <p:sldId id="352" r:id="rId30"/>
    <p:sldId id="355" r:id="rId31"/>
    <p:sldId id="296" r:id="rId32"/>
    <p:sldId id="297" r:id="rId33"/>
    <p:sldId id="423" r:id="rId34"/>
    <p:sldId id="353" r:id="rId35"/>
    <p:sldId id="356" r:id="rId36"/>
    <p:sldId id="357" r:id="rId37"/>
    <p:sldId id="358" r:id="rId38"/>
    <p:sldId id="426" r:id="rId39"/>
    <p:sldId id="360" r:id="rId40"/>
    <p:sldId id="359" r:id="rId41"/>
    <p:sldId id="315" r:id="rId42"/>
    <p:sldId id="427" r:id="rId43"/>
    <p:sldId id="362" r:id="rId44"/>
    <p:sldId id="319" r:id="rId45"/>
    <p:sldId id="318" r:id="rId46"/>
    <p:sldId id="320" r:id="rId47"/>
    <p:sldId id="395" r:id="rId48"/>
    <p:sldId id="449" r:id="rId49"/>
    <p:sldId id="450" r:id="rId50"/>
    <p:sldId id="451" r:id="rId51"/>
    <p:sldId id="333" r:id="rId52"/>
    <p:sldId id="452" r:id="rId53"/>
    <p:sldId id="453" r:id="rId54"/>
    <p:sldId id="454" r:id="rId55"/>
    <p:sldId id="455" r:id="rId56"/>
    <p:sldId id="459" r:id="rId57"/>
    <p:sldId id="457" r:id="rId58"/>
    <p:sldId id="456" r:id="rId59"/>
    <p:sldId id="433" r:id="rId60"/>
    <p:sldId id="434" r:id="rId61"/>
    <p:sldId id="435" r:id="rId62"/>
    <p:sldId id="436" r:id="rId63"/>
    <p:sldId id="437" r:id="rId64"/>
    <p:sldId id="438" r:id="rId65"/>
    <p:sldId id="439" r:id="rId66"/>
    <p:sldId id="440" r:id="rId67"/>
    <p:sldId id="441" r:id="rId68"/>
    <p:sldId id="442" r:id="rId69"/>
    <p:sldId id="443" r:id="rId70"/>
    <p:sldId id="444" r:id="rId71"/>
    <p:sldId id="445" r:id="rId72"/>
    <p:sldId id="446" r:id="rId73"/>
    <p:sldId id="447" r:id="rId74"/>
    <p:sldId id="448" r:id="rId7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0F8D"/>
    <a:srgbClr val="150B91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28" autoAdjust="0"/>
  </p:normalViewPr>
  <p:slideViewPr>
    <p:cSldViewPr>
      <p:cViewPr varScale="1">
        <p:scale>
          <a:sx n="67" d="100"/>
          <a:sy n="67" d="100"/>
        </p:scale>
        <p:origin x="-114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C96C77-DBC7-4D29-9C5A-DDAA3CECB56F}" type="datetimeFigureOut">
              <a:rPr lang="ru-RU" smtClean="0"/>
              <a:pPr/>
              <a:t>24.09.2015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565A17-DEF1-4C15-9A0E-FF4AC062A35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684C2F-F885-40FA-8626-2536DC1537EF}" type="slidenum">
              <a:rPr lang="ru-RU"/>
              <a:pPr/>
              <a:t>11</a:t>
            </a:fld>
            <a:endParaRPr lang="ru-RU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 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21AA65C-45BC-4FD5-ADE5-8E7D60CF075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60B8D2-DFAE-4105-B420-13C92DA5A3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hyperlink" Target="http://ru.wikipedia.org/wiki/%D0%9F%D1%80%D0%BE%D0%BE%D0%BF%D0%B8%D0%BE%D0%BC%D0%B5%D0%BB%D0%B0%D0%BD%D0%BE%D0%BA%D0%BE%D1%80%D1%82%D0%B8%D0%BD" TargetMode="Externa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2071678"/>
            <a:ext cx="7358114" cy="164307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</a:rPr>
              <a:t>Генный уровень организации наследственного материала.</a:t>
            </a:r>
            <a:br>
              <a:rPr lang="ru-RU" sz="36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</a:rPr>
              <a:t>Экспрессия генов </a:t>
            </a:r>
            <a:endParaRPr lang="ru-RU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714348" y="642918"/>
            <a:ext cx="771530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dirty="0" smtClean="0"/>
              <a:t>Красноярский государственный медицинский университет</a:t>
            </a:r>
          </a:p>
          <a:p>
            <a:pPr algn="ctr">
              <a:spcBef>
                <a:spcPct val="50000"/>
              </a:spcBef>
            </a:pPr>
            <a:r>
              <a:rPr lang="ru-RU" sz="2000" dirty="0" smtClean="0"/>
              <a:t> им. В.Ф. </a:t>
            </a:r>
            <a:r>
              <a:rPr lang="ru-RU" sz="2000" dirty="0" err="1" smtClean="0"/>
              <a:t>Войно-Ясенецкого</a:t>
            </a:r>
            <a:endParaRPr lang="ru-RU" sz="2000" dirty="0" smtClean="0"/>
          </a:p>
          <a:p>
            <a:pPr algn="ctr">
              <a:spcBef>
                <a:spcPct val="50000"/>
              </a:spcBef>
            </a:pPr>
            <a:r>
              <a:rPr lang="ru-RU" sz="2000" dirty="0" smtClean="0"/>
              <a:t>Кафедра Биологии с экологией и курсом фармакогнозии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071538" y="3929066"/>
            <a:ext cx="650085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Лекция № 3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 для специальности 060609 – «Медицинская кибернетика»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(очная форма обучения)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к.б.н. Ермакова И.Г.</a:t>
            </a:r>
            <a:r>
              <a:rPr lang="ru-RU" dirty="0" smtClean="0"/>
              <a:t>  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Красноярск 2015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/>
          <p:cNvSpPr>
            <a:spLocks noChangeArrowheads="1"/>
          </p:cNvSpPr>
          <p:nvPr/>
        </p:nvSpPr>
        <p:spPr bwMode="auto">
          <a:xfrm>
            <a:off x="609600" y="1371600"/>
            <a:ext cx="75438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7171" name="Picture 2" descr="Структура эукариотического гена - из Коничесва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6000" contrast="36000"/>
          </a:blip>
          <a:srcRect l="2696" t="3590" r="7127" b="30574"/>
          <a:stretch>
            <a:fillRect/>
          </a:stretch>
        </p:blipFill>
        <p:spPr>
          <a:xfrm>
            <a:off x="285720" y="357166"/>
            <a:ext cx="8286128" cy="5075253"/>
          </a:xfrm>
          <a:noFill/>
        </p:spPr>
      </p:pic>
      <p:sp>
        <p:nvSpPr>
          <p:cNvPr id="4" name="TextBox 3"/>
          <p:cNvSpPr txBox="1"/>
          <p:nvPr/>
        </p:nvSpPr>
        <p:spPr>
          <a:xfrm>
            <a:off x="1500166" y="5715016"/>
            <a:ext cx="53405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err="1" smtClean="0"/>
              <a:t>Транскриптон</a:t>
            </a:r>
            <a:r>
              <a:rPr lang="ru-RU" sz="2400" dirty="0" smtClean="0"/>
              <a:t> – единица транскрипции</a:t>
            </a:r>
            <a:endParaRPr lang="ru-RU" sz="2400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071670" y="285728"/>
            <a:ext cx="534354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kumimoji="0" lang="ru-RU" sz="2800" b="1" dirty="0" smtClean="0">
                <a:solidFill>
                  <a:srgbClr val="CC0000"/>
                </a:solidFill>
              </a:rPr>
              <a:t>Структура </a:t>
            </a:r>
            <a:r>
              <a:rPr kumimoji="0" lang="ru-RU" sz="2800" b="1" dirty="0">
                <a:solidFill>
                  <a:srgbClr val="CC0000"/>
                </a:solidFill>
              </a:rPr>
              <a:t>гена </a:t>
            </a:r>
            <a:r>
              <a:rPr kumimoji="0" lang="ru-RU" sz="2800" b="1" dirty="0" smtClean="0">
                <a:solidFill>
                  <a:srgbClr val="CC0000"/>
                </a:solidFill>
              </a:rPr>
              <a:t>эукариот</a:t>
            </a:r>
            <a:endParaRPr kumimoji="0" lang="ru-RU" sz="2800" b="1" dirty="0">
              <a:solidFill>
                <a:srgbClr val="CC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142844" y="1857364"/>
            <a:ext cx="4500594" cy="17335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noFill/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Clr>
                <a:schemeClr val="hlink"/>
              </a:buClr>
              <a:buFont typeface="Wingdings" pitchFamily="2" charset="2"/>
              <a:buNone/>
            </a:pPr>
            <a:r>
              <a:rPr kumimoji="0" lang="ru-RU" sz="2400" b="1" dirty="0"/>
              <a:t>Гены, несущие информацию </a:t>
            </a:r>
          </a:p>
          <a:p>
            <a:pPr algn="ctr" eaLnBrk="0" hangingPunct="0">
              <a:buClr>
                <a:schemeClr val="hlink"/>
              </a:buClr>
              <a:buFont typeface="Wingdings" pitchFamily="2" charset="2"/>
              <a:buNone/>
            </a:pPr>
            <a:r>
              <a:rPr kumimoji="0" lang="ru-RU" sz="2400" b="1" dirty="0"/>
              <a:t>о структурных</a:t>
            </a:r>
          </a:p>
          <a:p>
            <a:pPr algn="ctr" eaLnBrk="0" hangingPunct="0">
              <a:buClr>
                <a:schemeClr val="hlink"/>
              </a:buClr>
              <a:buFont typeface="Wingdings" pitchFamily="2" charset="2"/>
              <a:buNone/>
            </a:pPr>
            <a:r>
              <a:rPr kumimoji="0" lang="ru-RU" sz="2400" b="1" dirty="0"/>
              <a:t> и функциональных белках, </a:t>
            </a:r>
          </a:p>
          <a:p>
            <a:pPr algn="ctr" eaLnBrk="0" hangingPunct="0">
              <a:buClr>
                <a:schemeClr val="hlink"/>
              </a:buClr>
              <a:buFont typeface="Wingdings" pitchFamily="2" charset="2"/>
              <a:buNone/>
            </a:pPr>
            <a:r>
              <a:rPr kumimoji="0" lang="ru-RU" sz="2400" b="1" dirty="0"/>
              <a:t>о   </a:t>
            </a:r>
            <a:r>
              <a:rPr kumimoji="0" lang="ru-RU" sz="2400" b="1" dirty="0" smtClean="0"/>
              <a:t>т–</a:t>
            </a:r>
            <a:r>
              <a:rPr lang="ru-RU" sz="2400" b="1" dirty="0" smtClean="0"/>
              <a:t>Р</a:t>
            </a:r>
            <a:r>
              <a:rPr kumimoji="0" lang="ru-RU" sz="2400" b="1" dirty="0" smtClean="0"/>
              <a:t>НК</a:t>
            </a:r>
            <a:r>
              <a:rPr kumimoji="0" lang="ru-RU" sz="2400" b="1" dirty="0"/>
              <a:t>, </a:t>
            </a:r>
            <a:r>
              <a:rPr kumimoji="0" lang="ru-RU" sz="2400" b="1" dirty="0" err="1" smtClean="0"/>
              <a:t>р</a:t>
            </a:r>
            <a:r>
              <a:rPr kumimoji="0" lang="ru-RU" sz="2400" b="1" dirty="0" smtClean="0"/>
              <a:t>–РНК</a:t>
            </a:r>
            <a:r>
              <a:rPr kumimoji="0" lang="ru-RU" sz="2400" b="1" dirty="0"/>
              <a:t>, </a:t>
            </a:r>
            <a:r>
              <a:rPr kumimoji="0" lang="ru-RU" sz="2400" b="1" dirty="0" smtClean="0"/>
              <a:t>мя–РНК</a:t>
            </a:r>
            <a:endParaRPr kumimoji="0" lang="ru-RU" sz="2400" b="1" dirty="0"/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142844" y="1071546"/>
            <a:ext cx="3962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kumimoji="0" lang="ru-RU" sz="3200" b="1" dirty="0">
                <a:solidFill>
                  <a:srgbClr val="CC0000"/>
                </a:solidFill>
              </a:rPr>
              <a:t>Структурные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4714876" y="1142984"/>
            <a:ext cx="404812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kumimoji="0" lang="ru-RU" sz="3200" b="1" dirty="0">
                <a:solidFill>
                  <a:srgbClr val="CC0000"/>
                </a:solidFill>
              </a:rPr>
              <a:t>Онтогенетические</a:t>
            </a: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5000628" y="1857364"/>
            <a:ext cx="3671886" cy="165259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noFill/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kumimoji="0" lang="ru-RU" sz="2400" b="1" dirty="0"/>
              <a:t>Хроногены,</a:t>
            </a:r>
          </a:p>
          <a:p>
            <a:pPr algn="ctr" eaLnBrk="0" hangingPunct="0"/>
            <a:r>
              <a:rPr kumimoji="0" lang="ru-RU" sz="2400" b="1" dirty="0"/>
              <a:t>Гены пространственной</a:t>
            </a:r>
          </a:p>
          <a:p>
            <a:pPr algn="ctr" eaLnBrk="0" hangingPunct="0"/>
            <a:r>
              <a:rPr kumimoji="0" lang="ru-RU" sz="2400" b="1" dirty="0"/>
              <a:t> организации</a:t>
            </a:r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1142976" y="4572008"/>
            <a:ext cx="6572296" cy="107631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noFill/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kumimoji="0" lang="ru-RU" sz="2400" b="1" dirty="0"/>
              <a:t>Промотор, </a:t>
            </a:r>
            <a:r>
              <a:rPr kumimoji="0" lang="ru-RU" sz="2400" b="1" dirty="0" smtClean="0"/>
              <a:t>оператор, </a:t>
            </a:r>
            <a:r>
              <a:rPr kumimoji="0" lang="ru-RU" sz="2400" b="1" dirty="0" err="1" smtClean="0"/>
              <a:t>энхансер</a:t>
            </a:r>
            <a:r>
              <a:rPr kumimoji="0" lang="ru-RU" sz="2400" b="1" dirty="0"/>
              <a:t>, </a:t>
            </a:r>
            <a:endParaRPr kumimoji="0" lang="ru-RU" sz="2400" b="1" dirty="0" smtClean="0"/>
          </a:p>
          <a:p>
            <a:pPr algn="ctr" eaLnBrk="0" hangingPunct="0"/>
            <a:r>
              <a:rPr kumimoji="0" lang="ru-RU" sz="2400" b="1" dirty="0" err="1" smtClean="0"/>
              <a:t>сайленсер</a:t>
            </a:r>
            <a:r>
              <a:rPr kumimoji="0" lang="ru-RU" sz="2400" b="1" dirty="0"/>
              <a:t>, </a:t>
            </a:r>
            <a:r>
              <a:rPr kumimoji="0" lang="ru-RU" sz="2400" b="1" dirty="0" smtClean="0"/>
              <a:t>терминатор, </a:t>
            </a:r>
            <a:r>
              <a:rPr kumimoji="0" lang="ru-RU" sz="2400" b="1" dirty="0" err="1" smtClean="0"/>
              <a:t>инсулятор</a:t>
            </a:r>
            <a:endParaRPr kumimoji="0" lang="ru-RU" sz="2400" b="1" dirty="0"/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2143108" y="3857628"/>
            <a:ext cx="4343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kumimoji="0" lang="ru-RU" sz="3200" b="1" dirty="0">
                <a:solidFill>
                  <a:srgbClr val="CC0000"/>
                </a:solidFill>
                <a:latin typeface="Times New Roman" pitchFamily="18" charset="0"/>
              </a:rPr>
              <a:t>Функциональные</a:t>
            </a: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500166" y="285728"/>
            <a:ext cx="5695960" cy="60960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Классификация генов</a:t>
            </a:r>
            <a:endParaRPr lang="ru-RU" sz="4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8358246" cy="5357850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</a:rPr>
              <a:t>Промотор </a:t>
            </a:r>
            <a:r>
              <a:rPr lang="ru-RU" sz="2800" b="1" dirty="0" smtClean="0">
                <a:solidFill>
                  <a:srgbClr val="FF0000"/>
                </a:solidFill>
              </a:rPr>
              <a:t>–</a:t>
            </a:r>
            <a:r>
              <a:rPr lang="ru-RU" sz="2800" b="1" dirty="0" smtClean="0">
                <a:solidFill>
                  <a:srgbClr val="002060"/>
                </a:solidFill>
              </a:rPr>
              <a:t> участок связывания с ДНК факторов транскрипции, включает 80 -90нп, способен связываться с </a:t>
            </a:r>
            <a:r>
              <a:rPr lang="ru-RU" sz="2800" b="1" dirty="0" smtClean="0">
                <a:solidFill>
                  <a:srgbClr val="FF0000"/>
                </a:solidFill>
              </a:rPr>
              <a:t>ДНК – зависимой РНК – полимеразой.</a:t>
            </a:r>
          </a:p>
          <a:p>
            <a:pPr lvl="1"/>
            <a:r>
              <a:rPr lang="ru-RU" sz="2500" b="1" dirty="0" smtClean="0">
                <a:solidFill>
                  <a:srgbClr val="002060"/>
                </a:solidFill>
              </a:rPr>
              <a:t>Полимераза узнает участок </a:t>
            </a:r>
            <a:r>
              <a:rPr lang="ru-RU" sz="2500" b="1" dirty="0" smtClean="0">
                <a:solidFill>
                  <a:srgbClr val="FF0000"/>
                </a:solidFill>
              </a:rPr>
              <a:t>ТАТААТ,</a:t>
            </a:r>
            <a:r>
              <a:rPr lang="ru-RU" sz="2500" b="1" dirty="0" smtClean="0">
                <a:solidFill>
                  <a:srgbClr val="002060"/>
                </a:solidFill>
              </a:rPr>
              <a:t> который называется </a:t>
            </a:r>
            <a:r>
              <a:rPr lang="ru-RU" sz="2500" b="1" dirty="0" smtClean="0">
                <a:solidFill>
                  <a:srgbClr val="FF0000"/>
                </a:solidFill>
              </a:rPr>
              <a:t>блок Прибнова</a:t>
            </a:r>
            <a:r>
              <a:rPr lang="ru-RU" sz="2500" b="1" dirty="0" smtClean="0">
                <a:solidFill>
                  <a:srgbClr val="002060"/>
                </a:solidFill>
              </a:rPr>
              <a:t>.</a:t>
            </a:r>
          </a:p>
          <a:p>
            <a:pPr lvl="2"/>
            <a:r>
              <a:rPr lang="ru-RU" sz="2200" b="1" dirty="0" smtClean="0">
                <a:solidFill>
                  <a:srgbClr val="002060"/>
                </a:solidFill>
              </a:rPr>
              <a:t> В этом месте ДНК плотно не упаковывается.</a:t>
            </a:r>
          </a:p>
          <a:p>
            <a:pPr lvl="1"/>
            <a:r>
              <a:rPr lang="ru-RU" sz="3200" b="1" i="1" dirty="0" smtClean="0">
                <a:solidFill>
                  <a:srgbClr val="002060"/>
                </a:solidFill>
              </a:rPr>
              <a:t>Промотор определяет место, с которого начинается транскрипция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357158" y="1428736"/>
            <a:ext cx="7940675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Clr>
                <a:srgbClr val="CC0000"/>
              </a:buClr>
              <a:buFontTx/>
              <a:buChar char="•"/>
            </a:pPr>
            <a:r>
              <a:rPr kumimoji="0" lang="ru-RU" sz="2800" b="1" dirty="0">
                <a:solidFill>
                  <a:schemeClr val="hlink"/>
                </a:solidFill>
                <a:latin typeface="Times New Roman" pitchFamily="18" charset="0"/>
              </a:rPr>
              <a:t> </a:t>
            </a:r>
            <a:r>
              <a:rPr kumimoji="0" lang="ru-RU" sz="2800" b="1" i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Оператор</a:t>
            </a:r>
            <a:r>
              <a:rPr kumimoji="0" lang="ru-RU" sz="28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– </a:t>
            </a:r>
            <a:r>
              <a:rPr kumimoji="0" lang="ru-RU" sz="28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определяет </a:t>
            </a:r>
            <a:r>
              <a:rPr kumimoji="0" lang="ru-RU" sz="2800" b="1" i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время,</a:t>
            </a:r>
            <a:r>
              <a:rPr kumimoji="0" lang="ru-RU" sz="28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с которого начинается </a:t>
            </a:r>
            <a:r>
              <a:rPr kumimoji="0" lang="ru-RU" sz="28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транскрипция.</a:t>
            </a:r>
          </a:p>
          <a:p>
            <a:pPr eaLnBrk="0" hangingPunct="0">
              <a:buClr>
                <a:srgbClr val="CC0000"/>
              </a:buClr>
              <a:buFontTx/>
              <a:buChar char="•"/>
            </a:pPr>
            <a:endParaRPr lang="ru-RU" sz="2800" b="1" i="1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eaLnBrk="0" hangingPunct="0">
              <a:buClr>
                <a:srgbClr val="CC0000"/>
              </a:buClr>
              <a:buFontTx/>
              <a:buChar char="•"/>
            </a:pPr>
            <a:r>
              <a:rPr lang="ru-RU" sz="2800" b="1" i="1" dirty="0" err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Спейсер</a:t>
            </a:r>
            <a:r>
              <a:rPr lang="ru-RU" sz="28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– неинформативный участок генома, располагаются </a:t>
            </a:r>
            <a:r>
              <a:rPr lang="ru-RU" sz="2800" b="1" dirty="0" err="1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спейсеры</a:t>
            </a:r>
            <a:r>
              <a:rPr lang="ru-RU" sz="28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между генами.</a:t>
            </a:r>
            <a:endParaRPr kumimoji="0" lang="ru-RU" sz="2800" b="1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28670"/>
            <a:ext cx="8715404" cy="400052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sz="3200" b="1" i="1" dirty="0" smtClean="0">
                <a:solidFill>
                  <a:srgbClr val="FF0000"/>
                </a:solidFill>
              </a:rPr>
              <a:t>Энхансеры</a:t>
            </a:r>
            <a:r>
              <a:rPr lang="ru-RU" sz="3200" b="1" dirty="0" smtClean="0">
                <a:solidFill>
                  <a:srgbClr val="002060"/>
                </a:solidFill>
              </a:rPr>
              <a:t> – </a:t>
            </a:r>
            <a:r>
              <a:rPr lang="ru-RU" sz="3200" dirty="0" smtClean="0">
                <a:solidFill>
                  <a:srgbClr val="002060"/>
                </a:solidFill>
              </a:rPr>
              <a:t>усилители транскрипции</a:t>
            </a:r>
          </a:p>
          <a:p>
            <a:pPr>
              <a:buFont typeface="Wingdings" pitchFamily="2" charset="2"/>
              <a:buChar char="v"/>
            </a:pPr>
            <a:r>
              <a:rPr lang="ru-RU" sz="3200" b="1" i="1" dirty="0" smtClean="0">
                <a:solidFill>
                  <a:srgbClr val="FF0000"/>
                </a:solidFill>
              </a:rPr>
              <a:t>Сайлансеры</a:t>
            </a:r>
            <a:r>
              <a:rPr lang="ru-RU" sz="3200" b="1" dirty="0" smtClean="0">
                <a:solidFill>
                  <a:srgbClr val="002060"/>
                </a:solidFill>
              </a:rPr>
              <a:t> – </a:t>
            </a:r>
            <a:r>
              <a:rPr lang="ru-RU" sz="3200" dirty="0" smtClean="0">
                <a:solidFill>
                  <a:srgbClr val="002060"/>
                </a:solidFill>
              </a:rPr>
              <a:t>ослабители транскрипции</a:t>
            </a:r>
          </a:p>
          <a:p>
            <a:pPr lvl="1"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2060"/>
                </a:solidFill>
              </a:rPr>
              <a:t>Одни и те же последовательности в ДНК могут выполнять эти функции, взаимодействуя с регуляторными белками, они меняют конформацию участка ДНК, тем самым изменяя активность генов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Text Box 9"/>
          <p:cNvSpPr txBox="1">
            <a:spLocks noChangeArrowheads="1"/>
          </p:cNvSpPr>
          <p:nvPr/>
        </p:nvSpPr>
        <p:spPr bwMode="auto">
          <a:xfrm>
            <a:off x="285720" y="571480"/>
            <a:ext cx="8429684" cy="513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buClr>
                <a:srgbClr val="CC0000"/>
              </a:buClr>
              <a:buFont typeface="Wingdings" pitchFamily="2" charset="2"/>
              <a:buChar char="v"/>
            </a:pPr>
            <a:r>
              <a:rPr kumimoji="0" lang="ru-RU" sz="2800" b="1" i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Терминатор</a:t>
            </a:r>
            <a:r>
              <a:rPr kumimoji="0" lang="ru-RU" sz="2800" b="1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kumimoji="0" lang="ru-RU" sz="28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kumimoji="0" lang="ru-RU" sz="2800" b="1" dirty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- </a:t>
            </a:r>
            <a:r>
              <a:rPr kumimoji="0" lang="ru-RU" sz="2800" b="1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ген, на</a:t>
            </a:r>
            <a:r>
              <a:rPr kumimoji="0" lang="ru-RU" sz="2800" b="1" dirty="0">
                <a:latin typeface="Tahoma" pitchFamily="34" charset="0"/>
                <a:cs typeface="Tahoma" pitchFamily="34" charset="0"/>
              </a:rPr>
              <a:t> котором заканчивается </a:t>
            </a:r>
            <a:r>
              <a:rPr kumimoji="0" lang="ru-RU" sz="2800" b="1" dirty="0" smtClean="0">
                <a:latin typeface="Tahoma" pitchFamily="34" charset="0"/>
                <a:cs typeface="Tahoma" pitchFamily="34" charset="0"/>
              </a:rPr>
              <a:t>транскрипция.</a:t>
            </a:r>
          </a:p>
          <a:p>
            <a:pPr lvl="1" eaLnBrk="0" hangingPunct="0">
              <a:buClr>
                <a:srgbClr val="CC0000"/>
              </a:buClr>
              <a:buFont typeface="Arial" pitchFamily="34" charset="0"/>
              <a:buChar char="•"/>
            </a:pPr>
            <a:r>
              <a:rPr kumimoji="0" lang="ru-RU" sz="2400" b="1" dirty="0" smtClean="0">
                <a:latin typeface="Tahoma" pitchFamily="34" charset="0"/>
                <a:cs typeface="Tahoma" pitchFamily="34" charset="0"/>
              </a:rPr>
              <a:t>Находится </a:t>
            </a:r>
            <a:r>
              <a:rPr kumimoji="0" lang="ru-RU" sz="2400" b="1" dirty="0">
                <a:latin typeface="Tahoma" pitchFamily="34" charset="0"/>
                <a:cs typeface="Tahoma" pitchFamily="34" charset="0"/>
              </a:rPr>
              <a:t>на 3</a:t>
            </a:r>
            <a:r>
              <a:rPr kumimoji="0" lang="en-US" sz="2400" b="1" dirty="0">
                <a:latin typeface="Tahoma" pitchFamily="34" charset="0"/>
                <a:cs typeface="Tahoma" pitchFamily="34" charset="0"/>
              </a:rPr>
              <a:t>’ </a:t>
            </a:r>
            <a:r>
              <a:rPr kumimoji="0" lang="ru-RU" sz="2400" b="1" dirty="0">
                <a:latin typeface="Tahoma" pitchFamily="34" charset="0"/>
                <a:cs typeface="Tahoma" pitchFamily="34" charset="0"/>
              </a:rPr>
              <a:t> </a:t>
            </a:r>
            <a:r>
              <a:rPr kumimoji="0" lang="ru-RU" sz="2400" b="1" dirty="0" smtClean="0">
                <a:latin typeface="Tahoma" pitchFamily="34" charset="0"/>
                <a:cs typeface="Tahoma" pitchFamily="34" charset="0"/>
              </a:rPr>
              <a:t>конце</a:t>
            </a:r>
          </a:p>
          <a:p>
            <a:pPr lvl="1" eaLnBrk="0" hangingPunct="0">
              <a:buClr>
                <a:srgbClr val="CC0000"/>
              </a:buClr>
              <a:buFont typeface="Arial" pitchFamily="34" charset="0"/>
              <a:buChar char="•"/>
            </a:pPr>
            <a:r>
              <a:rPr kumimoji="0" lang="ru-RU" sz="2400" b="1" dirty="0" smtClean="0">
                <a:latin typeface="Tahoma" pitchFamily="34" charset="0"/>
                <a:cs typeface="Tahoma" pitchFamily="34" charset="0"/>
              </a:rPr>
              <a:t>Включает </a:t>
            </a:r>
            <a:r>
              <a:rPr kumimoji="0" lang="ru-RU" sz="2400" b="1" i="1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палиндром</a:t>
            </a:r>
          </a:p>
          <a:p>
            <a:pPr eaLnBrk="0" hangingPunct="0">
              <a:buClr>
                <a:srgbClr val="CC0000"/>
              </a:buClr>
              <a:buFont typeface="Wingdings" pitchFamily="2" charset="2"/>
              <a:buChar char="v"/>
            </a:pPr>
            <a:endParaRPr lang="ru-RU" sz="2800" b="1" i="1" dirty="0" smtClean="0">
              <a:solidFill>
                <a:srgbClr val="0000FF"/>
              </a:solidFill>
              <a:latin typeface="Tahoma" pitchFamily="34" charset="0"/>
              <a:cs typeface="Tahoma" pitchFamily="34" charset="0"/>
            </a:endParaRPr>
          </a:p>
          <a:p>
            <a:pPr eaLnBrk="0" hangingPunct="0">
              <a:buClr>
                <a:srgbClr val="CC0000"/>
              </a:buClr>
              <a:buFont typeface="Wingdings" pitchFamily="2" charset="2"/>
              <a:buChar char="v"/>
            </a:pPr>
            <a:endParaRPr kumimoji="0" lang="ru-RU" sz="2800" b="1" i="1" dirty="0" smtClean="0">
              <a:solidFill>
                <a:srgbClr val="0000FF"/>
              </a:solidFill>
              <a:latin typeface="Tahoma" pitchFamily="34" charset="0"/>
              <a:cs typeface="Tahoma" pitchFamily="34" charset="0"/>
            </a:endParaRPr>
          </a:p>
          <a:p>
            <a:pPr eaLnBrk="0" hangingPunct="0">
              <a:buClr>
                <a:srgbClr val="CC0000"/>
              </a:buClr>
              <a:buFont typeface="Wingdings" pitchFamily="2" charset="2"/>
              <a:buChar char="v"/>
            </a:pPr>
            <a:r>
              <a:rPr lang="ru-RU" sz="2800" b="1" i="1" dirty="0" err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Инсуляторы</a:t>
            </a:r>
            <a:r>
              <a:rPr lang="ru-RU" sz="2800" b="1" i="1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2800" b="1" i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-  </a:t>
            </a:r>
            <a:r>
              <a:rPr lang="ru-RU" sz="2800" dirty="0" smtClean="0">
                <a:latin typeface="Tahoma" pitchFamily="34" charset="0"/>
                <a:cs typeface="Tahoma" pitchFamily="34" charset="0"/>
              </a:rPr>
              <a:t>короткие последовательности, (300 – 1000 п.н.) которые обеспечивают независимость функций гена, блокируя взаимодействие между </a:t>
            </a:r>
            <a:r>
              <a:rPr lang="ru-RU" sz="2800" dirty="0" err="1" smtClean="0">
                <a:latin typeface="Tahoma" pitchFamily="34" charset="0"/>
                <a:cs typeface="Tahoma" pitchFamily="34" charset="0"/>
              </a:rPr>
              <a:t>энхансером</a:t>
            </a:r>
            <a:r>
              <a:rPr lang="ru-RU" sz="2800" dirty="0" smtClean="0">
                <a:latin typeface="Tahoma" pitchFamily="34" charset="0"/>
                <a:cs typeface="Tahoma" pitchFamily="34" charset="0"/>
              </a:rPr>
              <a:t> и промотором.</a:t>
            </a:r>
            <a:endParaRPr lang="ru-RU" sz="2800" b="1" i="1" dirty="0" smtClean="0">
              <a:solidFill>
                <a:srgbClr val="0000FF"/>
              </a:solidFill>
              <a:latin typeface="Times New Roman" pitchFamily="18" charset="0"/>
            </a:endParaRPr>
          </a:p>
          <a:p>
            <a:pPr eaLnBrk="0" hangingPunct="0">
              <a:buClr>
                <a:srgbClr val="CC0000"/>
              </a:buClr>
              <a:buFont typeface="Arial" pitchFamily="34" charset="0"/>
              <a:buChar char="•"/>
            </a:pPr>
            <a:endParaRPr kumimoji="0" lang="ru-RU" sz="2800" b="1" i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10" name="Picture 5" descr="Палиндром- рисунок"/>
          <p:cNvPicPr>
            <a:picLocks noChangeAspect="1" noChangeArrowheads="1"/>
          </p:cNvPicPr>
          <p:nvPr/>
        </p:nvPicPr>
        <p:blipFill>
          <a:blip r:embed="rId2" cstate="print">
            <a:lum bright="-30000" contrast="54000"/>
          </a:blip>
          <a:srcRect l="35568" t="12570" r="36842" b="83792"/>
          <a:stretch>
            <a:fillRect/>
          </a:stretch>
        </p:blipFill>
        <p:spPr bwMode="auto">
          <a:xfrm>
            <a:off x="4572000" y="1928802"/>
            <a:ext cx="3676647" cy="722427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714356"/>
            <a:ext cx="8929718" cy="4786346"/>
          </a:xfrm>
        </p:spPr>
        <p:txBody>
          <a:bodyPr/>
          <a:lstStyle/>
          <a:p>
            <a:pPr marL="274320" lvl="2" indent="-274320">
              <a:spcBef>
                <a:spcPts val="600"/>
              </a:spcBef>
              <a:buClr>
                <a:schemeClr val="accent1"/>
              </a:buClr>
              <a:buSzPct val="70000"/>
              <a:buNone/>
            </a:pPr>
            <a:r>
              <a:rPr lang="ru-RU" sz="2400" dirty="0" smtClean="0">
                <a:latin typeface="Tahoma" pitchFamily="34" charset="0"/>
                <a:cs typeface="Tahoma" pitchFamily="34" charset="0"/>
              </a:rPr>
              <a:t>	В последних моделях  структурно-функциональной организации генома организации генома предполагается, что </a:t>
            </a:r>
            <a:r>
              <a:rPr lang="ru-RU" sz="2400" dirty="0" err="1" smtClean="0">
                <a:latin typeface="Tahoma" pitchFamily="34" charset="0"/>
                <a:cs typeface="Tahoma" pitchFamily="34" charset="0"/>
              </a:rPr>
              <a:t>ДНК-нуклеосомная</a:t>
            </a:r>
            <a:r>
              <a:rPr lang="ru-RU" sz="2400" dirty="0" smtClean="0">
                <a:latin typeface="Tahoma" pitchFamily="34" charset="0"/>
                <a:cs typeface="Tahoma" pitchFamily="34" charset="0"/>
              </a:rPr>
              <a:t> нить образует функциональные специфические участки – </a:t>
            </a:r>
            <a:r>
              <a:rPr lang="ru-RU" sz="2400" b="1" i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домены</a:t>
            </a:r>
            <a:r>
              <a:rPr lang="ru-RU" sz="2400" dirty="0" smtClean="0">
                <a:latin typeface="Tahoma" pitchFamily="34" charset="0"/>
                <a:cs typeface="Tahoma" pitchFamily="34" charset="0"/>
              </a:rPr>
              <a:t>, которые представляют петли  (обычно 20000 – 80000 п.н.), прикрепляющиеся к структурам ядерного матрикса.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2" descr="http://upload.wikimedia.org/wikipedia/commons/b/b4/Structure_and_function_of_the_nuclear_lami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143248"/>
            <a:ext cx="8384629" cy="2786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1536174"/>
            <a:ext cx="83582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2" indent="-274320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ru-RU" sz="2400" b="1" dirty="0" smtClean="0">
                <a:latin typeface="Tahoma" pitchFamily="34" charset="0"/>
                <a:cs typeface="Tahoma" pitchFamily="34" charset="0"/>
              </a:rPr>
              <a:t>	В этих моделях </a:t>
            </a:r>
            <a:r>
              <a:rPr lang="ru-RU" sz="2400" b="1" dirty="0" err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инсуляторам</a:t>
            </a:r>
            <a:r>
              <a:rPr lang="ru-RU" sz="2400" b="1" dirty="0" smtClean="0">
                <a:latin typeface="Tahoma" pitchFamily="34" charset="0"/>
                <a:cs typeface="Tahoma" pitchFamily="34" charset="0"/>
              </a:rPr>
              <a:t> отводится роль, определяющая функционирование </a:t>
            </a:r>
            <a:r>
              <a:rPr lang="ru-RU" sz="24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домена, который и представляет собой единую функциональную единицу, возможно один ген.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274638"/>
            <a:ext cx="4929222" cy="72547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Структура гена эукариот</a:t>
            </a:r>
            <a:endParaRPr lang="ru-RU" b="1" dirty="0">
              <a:solidFill>
                <a:srgbClr val="7030A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627" y="1285860"/>
          <a:ext cx="8143900" cy="428629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407195"/>
                <a:gridCol w="407195"/>
                <a:gridCol w="407195"/>
                <a:gridCol w="407195"/>
                <a:gridCol w="407195"/>
                <a:gridCol w="407195"/>
                <a:gridCol w="407195"/>
                <a:gridCol w="407195"/>
                <a:gridCol w="407195"/>
                <a:gridCol w="407195"/>
                <a:gridCol w="407195"/>
                <a:gridCol w="407195"/>
                <a:gridCol w="407195"/>
                <a:gridCol w="407195"/>
                <a:gridCol w="407195"/>
                <a:gridCol w="407195"/>
                <a:gridCol w="407195"/>
                <a:gridCol w="407195"/>
                <a:gridCol w="407195"/>
                <a:gridCol w="407195"/>
              </a:tblGrid>
              <a:tr h="428629"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cap="none" spc="0" dirty="0" smtClean="0">
                          <a:ln w="12700">
                            <a:solidFill>
                              <a:schemeClr val="tx2">
                                <a:satMod val="155000"/>
                              </a:schemeClr>
                            </a:solidFill>
                            <a:prstDash val="solid"/>
                          </a:ln>
                          <a:solidFill>
                            <a:sysClr val="windowText" lastClr="000000"/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1</a:t>
                      </a:r>
                      <a:endParaRPr lang="ru-RU" b="1" cap="none" spc="0" dirty="0">
                        <a:ln w="12700">
                          <a:solidFill>
                            <a:schemeClr val="tx2">
                              <a:satMod val="155000"/>
                            </a:schemeClr>
                          </a:solidFill>
                          <a:prstDash val="solid"/>
                        </a:ln>
                        <a:solidFill>
                          <a:sysClr val="windowText" lastClr="000000"/>
                        </a:solidFill>
                        <a:effectLst>
                          <a:outerShdw blurRad="41275" dist="20320" dir="18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cap="none" spc="0" dirty="0">
                        <a:ln w="12700">
                          <a:solidFill>
                            <a:schemeClr val="tx2">
                              <a:satMod val="155000"/>
                            </a:schemeClr>
                          </a:solidFill>
                          <a:prstDash val="solid"/>
                        </a:ln>
                        <a:solidFill>
                          <a:sysClr val="windowText" lastClr="000000"/>
                        </a:solidFill>
                        <a:effectLst>
                          <a:outerShdw blurRad="41275" dist="20320" dir="18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cap="none" spc="0" dirty="0" smtClean="0">
                          <a:ln w="12700">
                            <a:solidFill>
                              <a:schemeClr val="tx2">
                                <a:satMod val="155000"/>
                              </a:schemeClr>
                            </a:solidFill>
                            <a:prstDash val="solid"/>
                          </a:ln>
                          <a:solidFill>
                            <a:sysClr val="windowText" lastClr="000000"/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2</a:t>
                      </a:r>
                      <a:endParaRPr lang="ru-RU" b="1" cap="none" spc="0" dirty="0">
                        <a:ln w="12700">
                          <a:solidFill>
                            <a:schemeClr val="tx2">
                              <a:satMod val="155000"/>
                            </a:schemeClr>
                          </a:solidFill>
                          <a:prstDash val="solid"/>
                        </a:ln>
                        <a:solidFill>
                          <a:sysClr val="windowText" lastClr="000000"/>
                        </a:solidFill>
                        <a:effectLst>
                          <a:outerShdw blurRad="41275" dist="20320" dir="18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cap="none" spc="0" dirty="0">
                        <a:ln w="12700">
                          <a:solidFill>
                            <a:schemeClr val="tx2">
                              <a:satMod val="155000"/>
                            </a:schemeClr>
                          </a:solidFill>
                          <a:prstDash val="solid"/>
                        </a:ln>
                        <a:solidFill>
                          <a:sysClr val="windowText" lastClr="000000"/>
                        </a:solidFill>
                        <a:effectLst>
                          <a:outerShdw blurRad="41275" dist="20320" dir="18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cap="none" spc="0" dirty="0" smtClean="0">
                          <a:ln w="12700">
                            <a:solidFill>
                              <a:schemeClr val="tx2">
                                <a:satMod val="155000"/>
                              </a:schemeClr>
                            </a:solidFill>
                            <a:prstDash val="solid"/>
                          </a:ln>
                          <a:solidFill>
                            <a:sysClr val="windowText" lastClr="000000"/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3</a:t>
                      </a:r>
                      <a:endParaRPr lang="ru-RU" b="1" cap="none" spc="0" dirty="0">
                        <a:ln w="12700">
                          <a:solidFill>
                            <a:schemeClr val="tx2">
                              <a:satMod val="155000"/>
                            </a:schemeClr>
                          </a:solidFill>
                          <a:prstDash val="solid"/>
                        </a:ln>
                        <a:solidFill>
                          <a:sysClr val="windowText" lastClr="000000"/>
                        </a:solidFill>
                        <a:effectLst>
                          <a:outerShdw blurRad="41275" dist="20320" dir="18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cap="none" spc="0" dirty="0" smtClean="0">
                          <a:ln w="12700">
                            <a:solidFill>
                              <a:schemeClr val="tx2">
                                <a:satMod val="155000"/>
                              </a:schemeClr>
                            </a:solidFill>
                            <a:prstDash val="solid"/>
                          </a:ln>
                          <a:solidFill>
                            <a:sysClr val="windowText" lastClr="000000"/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6</a:t>
                      </a:r>
                      <a:endParaRPr lang="ru-RU" b="1" cap="none" spc="0" dirty="0">
                        <a:ln w="12700">
                          <a:solidFill>
                            <a:schemeClr val="tx2">
                              <a:satMod val="155000"/>
                            </a:schemeClr>
                          </a:solidFill>
                          <a:prstDash val="solid"/>
                        </a:ln>
                        <a:solidFill>
                          <a:sysClr val="windowText" lastClr="000000"/>
                        </a:solidFill>
                        <a:effectLst>
                          <a:outerShdw blurRad="41275" dist="20320" dir="18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cap="none" spc="0" dirty="0" smtClean="0">
                          <a:ln w="12700">
                            <a:solidFill>
                              <a:schemeClr val="tx2">
                                <a:satMod val="155000"/>
                              </a:schemeClr>
                            </a:solidFill>
                            <a:prstDash val="solid"/>
                          </a:ln>
                          <a:solidFill>
                            <a:sysClr val="windowText" lastClr="000000"/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4</a:t>
                      </a:r>
                      <a:endParaRPr lang="ru-RU" b="1" cap="none" spc="0" dirty="0">
                        <a:ln w="12700">
                          <a:solidFill>
                            <a:schemeClr val="tx2">
                              <a:satMod val="155000"/>
                            </a:schemeClr>
                          </a:solidFill>
                          <a:prstDash val="solid"/>
                        </a:ln>
                        <a:solidFill>
                          <a:sysClr val="windowText" lastClr="000000"/>
                        </a:solidFill>
                        <a:effectLst>
                          <a:outerShdw blurRad="41275" dist="20320" dir="18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cap="none" spc="0" dirty="0" smtClean="0">
                          <a:ln w="12700">
                            <a:solidFill>
                              <a:schemeClr val="tx2">
                                <a:satMod val="155000"/>
                              </a:schemeClr>
                            </a:solidFill>
                            <a:prstDash val="solid"/>
                          </a:ln>
                          <a:solidFill>
                            <a:sysClr val="windowText" lastClr="000000"/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5</a:t>
                      </a:r>
                      <a:endParaRPr lang="ru-RU" b="1" cap="none" spc="0" dirty="0">
                        <a:ln w="12700">
                          <a:solidFill>
                            <a:schemeClr val="tx2">
                              <a:satMod val="155000"/>
                            </a:schemeClr>
                          </a:solidFill>
                          <a:prstDash val="solid"/>
                        </a:ln>
                        <a:solidFill>
                          <a:sysClr val="windowText" lastClr="000000"/>
                        </a:solidFill>
                        <a:effectLst>
                          <a:outerShdw blurRad="41275" dist="20320" dir="18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cap="none" spc="0" dirty="0" smtClean="0">
                          <a:ln w="12700">
                            <a:solidFill>
                              <a:schemeClr val="tx2">
                                <a:satMod val="155000"/>
                              </a:schemeClr>
                            </a:solidFill>
                            <a:prstDash val="solid"/>
                          </a:ln>
                          <a:solidFill>
                            <a:sysClr val="windowText" lastClr="000000"/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4</a:t>
                      </a:r>
                      <a:endParaRPr lang="ru-RU" b="1" cap="none" spc="0" dirty="0">
                        <a:ln w="12700">
                          <a:solidFill>
                            <a:schemeClr val="tx2">
                              <a:satMod val="155000"/>
                            </a:schemeClr>
                          </a:solidFill>
                          <a:prstDash val="solid"/>
                        </a:ln>
                        <a:solidFill>
                          <a:sysClr val="windowText" lastClr="000000"/>
                        </a:solidFill>
                        <a:effectLst>
                          <a:outerShdw blurRad="41275" dist="20320" dir="18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cap="none" spc="0" dirty="0" smtClean="0">
                          <a:ln w="12700">
                            <a:solidFill>
                              <a:schemeClr val="tx2">
                                <a:satMod val="155000"/>
                              </a:schemeClr>
                            </a:solidFill>
                            <a:prstDash val="solid"/>
                          </a:ln>
                          <a:solidFill>
                            <a:sysClr val="windowText" lastClr="000000"/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5</a:t>
                      </a:r>
                      <a:endParaRPr lang="ru-RU" b="1" cap="none" spc="0" dirty="0">
                        <a:ln w="12700">
                          <a:solidFill>
                            <a:schemeClr val="tx2">
                              <a:satMod val="155000"/>
                            </a:schemeClr>
                          </a:solidFill>
                          <a:prstDash val="solid"/>
                        </a:ln>
                        <a:solidFill>
                          <a:sysClr val="windowText" lastClr="000000"/>
                        </a:solidFill>
                        <a:effectLst>
                          <a:outerShdw blurRad="41275" dist="20320" dir="18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cap="none" spc="0" dirty="0" smtClean="0">
                          <a:ln w="12700">
                            <a:solidFill>
                              <a:schemeClr val="tx2">
                                <a:satMod val="155000"/>
                              </a:schemeClr>
                            </a:solidFill>
                            <a:prstDash val="solid"/>
                          </a:ln>
                          <a:solidFill>
                            <a:sysClr val="windowText" lastClr="000000"/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4</a:t>
                      </a:r>
                      <a:endParaRPr lang="ru-RU" b="1" cap="none" spc="0" dirty="0">
                        <a:ln w="12700">
                          <a:solidFill>
                            <a:schemeClr val="tx2">
                              <a:satMod val="155000"/>
                            </a:schemeClr>
                          </a:solidFill>
                          <a:prstDash val="solid"/>
                        </a:ln>
                        <a:solidFill>
                          <a:sysClr val="windowText" lastClr="000000"/>
                        </a:solidFill>
                        <a:effectLst>
                          <a:outerShdw blurRad="41275" dist="20320" dir="18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cap="none" spc="0" dirty="0" smtClean="0">
                          <a:ln w="12700">
                            <a:solidFill>
                              <a:schemeClr val="tx2">
                                <a:satMod val="155000"/>
                              </a:schemeClr>
                            </a:solidFill>
                            <a:prstDash val="solid"/>
                          </a:ln>
                          <a:solidFill>
                            <a:sysClr val="windowText" lastClr="000000"/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5</a:t>
                      </a:r>
                      <a:endParaRPr lang="ru-RU" b="1" cap="none" spc="0" dirty="0">
                        <a:ln w="12700">
                          <a:solidFill>
                            <a:schemeClr val="tx2">
                              <a:satMod val="155000"/>
                            </a:schemeClr>
                          </a:solidFill>
                          <a:prstDash val="solid"/>
                        </a:ln>
                        <a:solidFill>
                          <a:sysClr val="windowText" lastClr="000000"/>
                        </a:solidFill>
                        <a:effectLst>
                          <a:outerShdw blurRad="41275" dist="20320" dir="18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cap="none" spc="0" dirty="0" smtClean="0">
                          <a:ln w="12700">
                            <a:solidFill>
                              <a:schemeClr val="tx2">
                                <a:satMod val="155000"/>
                              </a:schemeClr>
                            </a:solidFill>
                            <a:prstDash val="solid"/>
                          </a:ln>
                          <a:solidFill>
                            <a:sysClr val="windowText" lastClr="000000"/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4</a:t>
                      </a:r>
                      <a:endParaRPr lang="ru-RU" b="1" cap="none" spc="0" dirty="0">
                        <a:ln w="12700">
                          <a:solidFill>
                            <a:schemeClr val="tx2">
                              <a:satMod val="155000"/>
                            </a:schemeClr>
                          </a:solidFill>
                          <a:prstDash val="solid"/>
                        </a:ln>
                        <a:solidFill>
                          <a:sysClr val="windowText" lastClr="000000"/>
                        </a:solidFill>
                        <a:effectLst>
                          <a:outerShdw blurRad="41275" dist="20320" dir="18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cap="none" spc="0" dirty="0" smtClean="0">
                          <a:ln w="12700">
                            <a:solidFill>
                              <a:schemeClr val="tx2">
                                <a:satMod val="155000"/>
                              </a:schemeClr>
                            </a:solidFill>
                            <a:prstDash val="solid"/>
                          </a:ln>
                          <a:solidFill>
                            <a:sysClr val="windowText" lastClr="000000"/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6</a:t>
                      </a:r>
                      <a:endParaRPr lang="ru-RU" b="1" cap="none" spc="0" dirty="0">
                        <a:ln w="12700">
                          <a:solidFill>
                            <a:schemeClr val="tx2">
                              <a:satMod val="155000"/>
                            </a:schemeClr>
                          </a:solidFill>
                          <a:prstDash val="solid"/>
                        </a:ln>
                        <a:solidFill>
                          <a:sysClr val="windowText" lastClr="000000"/>
                        </a:solidFill>
                        <a:effectLst>
                          <a:outerShdw blurRad="41275" dist="20320" dir="18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cap="none" spc="0" dirty="0">
                        <a:ln w="12700">
                          <a:solidFill>
                            <a:schemeClr val="tx2">
                              <a:satMod val="155000"/>
                            </a:schemeClr>
                          </a:solidFill>
                          <a:prstDash val="solid"/>
                        </a:ln>
                        <a:solidFill>
                          <a:sysClr val="windowText" lastClr="000000"/>
                        </a:solidFill>
                        <a:effectLst>
                          <a:outerShdw blurRad="41275" dist="20320" dir="18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cap="none" spc="0" dirty="0" smtClean="0">
                          <a:ln w="12700">
                            <a:solidFill>
                              <a:schemeClr val="tx2">
                                <a:satMod val="155000"/>
                              </a:schemeClr>
                            </a:solidFill>
                            <a:prstDash val="solid"/>
                          </a:ln>
                          <a:solidFill>
                            <a:sysClr val="windowText" lastClr="000000"/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1</a:t>
                      </a:r>
                      <a:endParaRPr lang="ru-RU" b="1" cap="none" spc="0" dirty="0">
                        <a:ln w="12700">
                          <a:solidFill>
                            <a:schemeClr val="tx2">
                              <a:satMod val="155000"/>
                            </a:schemeClr>
                          </a:solidFill>
                          <a:prstDash val="solid"/>
                        </a:ln>
                        <a:solidFill>
                          <a:sysClr val="windowText" lastClr="000000"/>
                        </a:solidFill>
                        <a:effectLst>
                          <a:outerShdw blurRad="41275" dist="20320" dir="18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cap="none" spc="0" dirty="0">
                        <a:ln w="12700">
                          <a:solidFill>
                            <a:schemeClr val="tx2">
                              <a:satMod val="155000"/>
                            </a:schemeClr>
                          </a:solidFill>
                          <a:prstDash val="solid"/>
                        </a:ln>
                        <a:solidFill>
                          <a:sysClr val="windowText" lastClr="000000"/>
                        </a:solidFill>
                        <a:effectLst>
                          <a:outerShdw blurRad="41275" dist="20320" dir="18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cap="none" spc="0" dirty="0" smtClean="0">
                          <a:ln w="12700">
                            <a:solidFill>
                              <a:schemeClr val="tx2">
                                <a:satMod val="155000"/>
                              </a:schemeClr>
                            </a:solidFill>
                            <a:prstDash val="solid"/>
                          </a:ln>
                          <a:solidFill>
                            <a:sysClr val="windowText" lastClr="000000"/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2</a:t>
                      </a:r>
                      <a:endParaRPr lang="ru-RU" b="1" cap="none" spc="0" dirty="0">
                        <a:ln w="12700">
                          <a:solidFill>
                            <a:schemeClr val="tx2">
                              <a:satMod val="155000"/>
                            </a:schemeClr>
                          </a:solidFill>
                          <a:prstDash val="solid"/>
                        </a:ln>
                        <a:solidFill>
                          <a:sysClr val="windowText" lastClr="000000"/>
                        </a:solidFill>
                        <a:effectLst>
                          <a:outerShdw blurRad="41275" dist="20320" dir="18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14282" y="2071678"/>
            <a:ext cx="842968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eaLnBrk="0" hangingPunct="0">
              <a:buClr>
                <a:srgbClr val="CC0000"/>
              </a:buClr>
            </a:pPr>
            <a:r>
              <a:rPr lang="ru-RU" sz="2400" dirty="0" smtClean="0">
                <a:latin typeface="Tahoma" pitchFamily="34" charset="0"/>
                <a:cs typeface="Tahoma" pitchFamily="34" charset="0"/>
              </a:rPr>
              <a:t>1 – энхансеры, </a:t>
            </a:r>
          </a:p>
          <a:p>
            <a:pPr lvl="2" eaLnBrk="0" hangingPunct="0">
              <a:buClr>
                <a:srgbClr val="CC0000"/>
              </a:buClr>
            </a:pPr>
            <a:r>
              <a:rPr lang="ru-RU" sz="2400" dirty="0" smtClean="0">
                <a:latin typeface="Tahoma" pitchFamily="34" charset="0"/>
                <a:cs typeface="Tahoma" pitchFamily="34" charset="0"/>
              </a:rPr>
              <a:t>2 – сайленсеры,</a:t>
            </a:r>
          </a:p>
          <a:p>
            <a:pPr lvl="2" eaLnBrk="0" hangingPunct="0">
              <a:buClr>
                <a:srgbClr val="CC0000"/>
              </a:buClr>
            </a:pPr>
            <a:r>
              <a:rPr lang="ru-RU" sz="2400" dirty="0" smtClean="0">
                <a:latin typeface="Tahoma" pitchFamily="34" charset="0"/>
                <a:cs typeface="Tahoma" pitchFamily="34" charset="0"/>
              </a:rPr>
              <a:t>3 – промотор,</a:t>
            </a:r>
          </a:p>
          <a:p>
            <a:pPr lvl="2" eaLnBrk="0" hangingPunct="0">
              <a:buClr>
                <a:srgbClr val="CC0000"/>
              </a:buClr>
            </a:pPr>
            <a:r>
              <a:rPr lang="ru-RU" sz="2400" dirty="0" smtClean="0">
                <a:latin typeface="Tahoma" pitchFamily="34" charset="0"/>
                <a:cs typeface="Tahoma" pitchFamily="34" charset="0"/>
              </a:rPr>
              <a:t>4 – </a:t>
            </a:r>
            <a:r>
              <a:rPr lang="ru-RU" sz="2400" dirty="0" err="1" smtClean="0">
                <a:latin typeface="Tahoma" pitchFamily="34" charset="0"/>
                <a:cs typeface="Tahoma" pitchFamily="34" charset="0"/>
              </a:rPr>
              <a:t>экзоны</a:t>
            </a:r>
            <a:r>
              <a:rPr lang="ru-RU" sz="2400" dirty="0" smtClean="0">
                <a:latin typeface="Tahoma" pitchFamily="34" charset="0"/>
                <a:cs typeface="Tahoma" pitchFamily="34" charset="0"/>
              </a:rPr>
              <a:t>, </a:t>
            </a:r>
          </a:p>
          <a:p>
            <a:pPr lvl="2" eaLnBrk="0" hangingPunct="0">
              <a:buClr>
                <a:srgbClr val="CC0000"/>
              </a:buClr>
            </a:pPr>
            <a:r>
              <a:rPr lang="ru-RU" sz="2400" dirty="0" smtClean="0">
                <a:latin typeface="Tahoma" pitchFamily="34" charset="0"/>
                <a:cs typeface="Tahoma" pitchFamily="34" charset="0"/>
              </a:rPr>
              <a:t>5 – </a:t>
            </a:r>
            <a:r>
              <a:rPr lang="ru-RU" sz="2400" dirty="0" err="1" smtClean="0">
                <a:latin typeface="Tahoma" pitchFamily="34" charset="0"/>
                <a:cs typeface="Tahoma" pitchFamily="34" charset="0"/>
              </a:rPr>
              <a:t>интроны</a:t>
            </a:r>
            <a:r>
              <a:rPr lang="ru-RU" sz="2400" dirty="0" smtClean="0">
                <a:latin typeface="Tahoma" pitchFamily="34" charset="0"/>
                <a:cs typeface="Tahoma" pitchFamily="34" charset="0"/>
              </a:rPr>
              <a:t>,</a:t>
            </a:r>
          </a:p>
          <a:p>
            <a:pPr lvl="2" eaLnBrk="0" hangingPunct="0">
              <a:buClr>
                <a:srgbClr val="CC0000"/>
              </a:buClr>
            </a:pPr>
            <a:r>
              <a:rPr lang="ru-RU" sz="2400" dirty="0" smtClean="0">
                <a:latin typeface="Tahoma" pitchFamily="34" charset="0"/>
                <a:cs typeface="Tahoma" pitchFamily="34" charset="0"/>
              </a:rPr>
              <a:t>6 – участки экзонов, </a:t>
            </a:r>
          </a:p>
          <a:p>
            <a:pPr lvl="2" eaLnBrk="0" hangingPunct="0">
              <a:buClr>
                <a:srgbClr val="CC0000"/>
              </a:buClr>
            </a:pPr>
            <a:r>
              <a:rPr lang="ru-RU" sz="2400" dirty="0" smtClean="0">
                <a:latin typeface="Tahoma" pitchFamily="34" charset="0"/>
                <a:cs typeface="Tahoma" pitchFamily="34" charset="0"/>
              </a:rPr>
              <a:t>кодирующие </a:t>
            </a:r>
            <a:r>
              <a:rPr lang="ru-RU" sz="2400" dirty="0" err="1" smtClean="0">
                <a:latin typeface="Tahoma" pitchFamily="34" charset="0"/>
                <a:cs typeface="Tahoma" pitchFamily="34" charset="0"/>
              </a:rPr>
              <a:t>нетранслируемые</a:t>
            </a:r>
            <a:r>
              <a:rPr lang="ru-RU" sz="2400" dirty="0" smtClean="0">
                <a:latin typeface="Tahoma" pitchFamily="34" charset="0"/>
                <a:cs typeface="Tahoma" pitchFamily="34" charset="0"/>
              </a:rPr>
              <a:t> области  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4400" b="1" smtClean="0">
                <a:solidFill>
                  <a:schemeClr val="tx1"/>
                </a:solidFill>
              </a:rPr>
              <a:t/>
            </a:r>
            <a:br>
              <a:rPr lang="ru-RU" sz="4400" b="1" smtClean="0">
                <a:solidFill>
                  <a:schemeClr val="tx1"/>
                </a:solidFill>
              </a:rPr>
            </a:br>
            <a:endParaRPr lang="ru-RU" sz="4400" b="1" smtClean="0">
              <a:solidFill>
                <a:schemeClr val="tx1"/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219200"/>
            <a:ext cx="8763000" cy="1447800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chemeClr val="hlink"/>
              </a:buClr>
            </a:pPr>
            <a:r>
              <a:rPr lang="ru-RU" sz="2400" b="1" dirty="0" smtClean="0">
                <a:solidFill>
                  <a:srgbClr val="002060"/>
                </a:solidFill>
                <a:latin typeface="Tahoma" pitchFamily="34" charset="0"/>
              </a:rPr>
              <a:t>Код наследственности </a:t>
            </a:r>
            <a:r>
              <a:rPr lang="ru-RU" sz="2400" b="1" dirty="0" smtClean="0">
                <a:latin typeface="Tahoma" pitchFamily="34" charset="0"/>
              </a:rPr>
              <a:t>– способ зашифровки в молекуле ДНК наследственной информации о структуре и функции белков</a:t>
            </a: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609600" y="381000"/>
            <a:ext cx="7848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4000" b="1" dirty="0" smtClean="0">
                <a:solidFill>
                  <a:srgbClr val="180F8D"/>
                </a:solidFill>
                <a:latin typeface="Times New Roman" pitchFamily="18" charset="0"/>
              </a:rPr>
              <a:t>Генетический код и его свойства</a:t>
            </a:r>
            <a:endParaRPr kumimoji="0" lang="ru-RU" sz="40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857224" y="2643183"/>
            <a:ext cx="714380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kumimoji="0" lang="ru-RU" sz="3200" b="1" dirty="0">
                <a:solidFill>
                  <a:srgbClr val="CC0000"/>
                </a:solidFill>
                <a:latin typeface="Times New Roman" pitchFamily="18" charset="0"/>
              </a:rPr>
              <a:t>Свойства </a:t>
            </a:r>
            <a:r>
              <a:rPr kumimoji="0" lang="ru-RU" sz="3200" b="1" dirty="0" smtClean="0">
                <a:solidFill>
                  <a:srgbClr val="CC0000"/>
                </a:solidFill>
                <a:latin typeface="Times New Roman" pitchFamily="18" charset="0"/>
              </a:rPr>
              <a:t>кода:</a:t>
            </a:r>
          </a:p>
          <a:p>
            <a:pPr eaLnBrk="0" hangingPunct="0">
              <a:buFont typeface="Arial" pitchFamily="34" charset="0"/>
              <a:buChar char="•"/>
            </a:pPr>
            <a:r>
              <a:rPr lang="ru-RU" sz="2400" b="1" dirty="0" err="1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Колинеарность</a:t>
            </a:r>
            <a:endParaRPr lang="ru-RU" sz="2400" b="1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eaLnBrk="0" hangingPunct="0">
              <a:buFont typeface="Arial" pitchFamily="34" charset="0"/>
              <a:buChar char="•"/>
            </a:pPr>
            <a:r>
              <a:rPr lang="ru-RU" sz="2400" b="1" dirty="0" err="1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Триплетность</a:t>
            </a:r>
            <a:r>
              <a:rPr lang="ru-RU" sz="2400" b="1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 </a:t>
            </a:r>
          </a:p>
          <a:p>
            <a:pPr eaLnBrk="0" hangingPunct="0">
              <a:buFont typeface="Arial" pitchFamily="34" charset="0"/>
              <a:buChar char="•"/>
            </a:pPr>
            <a:r>
              <a:rPr lang="ru-RU" sz="2400" b="1" dirty="0" err="1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Неперекрываемость</a:t>
            </a:r>
            <a:r>
              <a:rPr lang="ru-RU" sz="24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– </a:t>
            </a:r>
            <a:r>
              <a:rPr lang="ru-RU" sz="2400" b="1" dirty="0" err="1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перекрываемость</a:t>
            </a:r>
            <a:endParaRPr lang="ru-RU" sz="2400" b="1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eaLnBrk="0" hangingPunct="0"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  <a:latin typeface="Tahoma" pitchFamily="34" charset="0"/>
              </a:rPr>
              <a:t>Вырожденность</a:t>
            </a:r>
          </a:p>
          <a:p>
            <a:pPr eaLnBrk="0" hangingPunct="0"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Универсальность</a:t>
            </a:r>
          </a:p>
          <a:p>
            <a:pPr eaLnBrk="0" hangingPunct="0">
              <a:buFont typeface="Arial" pitchFamily="34" charset="0"/>
              <a:buChar char="•"/>
            </a:pPr>
            <a:r>
              <a:rPr lang="ru-RU" sz="2400" b="1" dirty="0" err="1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Квазиуниверсальность</a:t>
            </a:r>
            <a:endParaRPr lang="ru-RU" sz="2400" b="1" dirty="0" smtClean="0">
              <a:solidFill>
                <a:srgbClr val="002060"/>
              </a:solidFill>
              <a:latin typeface="Tahoma" pitchFamily="34" charset="0"/>
            </a:endParaRPr>
          </a:p>
          <a:p>
            <a:pPr eaLnBrk="0" hangingPunct="0"/>
            <a:endParaRPr lang="ru-RU" sz="2400" b="1" dirty="0" smtClean="0">
              <a:solidFill>
                <a:srgbClr val="0000FF"/>
              </a:solidFill>
              <a:latin typeface="Tahoma" pitchFamily="34" charset="0"/>
              <a:cs typeface="Tahoma" pitchFamily="34" charset="0"/>
            </a:endParaRPr>
          </a:p>
          <a:p>
            <a:pPr eaLnBrk="0" hangingPunct="0"/>
            <a:endParaRPr lang="ru-RU" sz="2400" b="1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eaLnBrk="0" hangingPunct="0"/>
            <a:endParaRPr kumimoji="0" lang="ru-RU" sz="3200" b="1" dirty="0">
              <a:solidFill>
                <a:srgbClr val="CC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4414" y="285728"/>
            <a:ext cx="6786586" cy="1071570"/>
          </a:xfrm>
        </p:spPr>
        <p:txBody>
          <a:bodyPr>
            <a:normAutofit/>
          </a:bodyPr>
          <a:lstStyle/>
          <a:p>
            <a:pPr eaLnBrk="1" hangingPunct="1"/>
            <a:r>
              <a:rPr lang="ru-RU" sz="3600" b="1" dirty="0" smtClean="0">
                <a:solidFill>
                  <a:srgbClr val="990099"/>
                </a:solidFill>
                <a:latin typeface="Tahoma" pitchFamily="34" charset="0"/>
              </a:rPr>
              <a:t>План лекции</a:t>
            </a: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357158" y="1500174"/>
            <a:ext cx="821537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ru-RU" sz="2400" b="1" dirty="0" smtClean="0"/>
              <a:t>Понятие гена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400" b="1" dirty="0" smtClean="0"/>
              <a:t> Структура и свойства генов 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400" b="1" dirty="0" smtClean="0"/>
              <a:t>Генетический код и его свойства 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400" b="1" dirty="0" smtClean="0"/>
              <a:t>Экспрессия генов</a:t>
            </a:r>
          </a:p>
          <a:p>
            <a:pPr marL="800100" lvl="1" indent="-342900"/>
            <a:r>
              <a:rPr lang="ru-RU" sz="2400" b="1" dirty="0" smtClean="0"/>
              <a:t>4.1. Особенности </a:t>
            </a:r>
            <a:r>
              <a:rPr lang="ru-RU" sz="2400" b="1" dirty="0" smtClean="0"/>
              <a:t>экспрессии у прокариот и эукариот</a:t>
            </a:r>
          </a:p>
          <a:p>
            <a:pPr marL="800100" lvl="1" indent="-342900"/>
            <a:r>
              <a:rPr lang="ru-RU" sz="2400" b="1" dirty="0" smtClean="0"/>
              <a:t>4.2. </a:t>
            </a:r>
            <a:r>
              <a:rPr lang="ru-RU" sz="2400" b="1" dirty="0" err="1" smtClean="0"/>
              <a:t>Транскрипци</a:t>
            </a:r>
            <a:endParaRPr lang="ru-RU" sz="2400" b="1" dirty="0" smtClean="0"/>
          </a:p>
          <a:p>
            <a:pPr marL="800100" lvl="1" indent="-342900"/>
            <a:r>
              <a:rPr lang="ru-RU" sz="2400" b="1" dirty="0" smtClean="0"/>
              <a:t>4.3. Трансляция </a:t>
            </a:r>
            <a:endParaRPr lang="ru-RU" sz="2400" b="1" dirty="0" smtClean="0"/>
          </a:p>
          <a:p>
            <a:pPr marL="342900" lvl="0" indent="-342900">
              <a:buFont typeface="+mj-lt"/>
              <a:buAutoNum type="arabicPeriod"/>
            </a:pPr>
            <a:r>
              <a:rPr lang="ru-RU" sz="2400" b="1" dirty="0" smtClean="0"/>
              <a:t>Регуляция экспрессии </a:t>
            </a:r>
          </a:p>
          <a:p>
            <a:pPr marL="800100" lvl="1" indent="-342900"/>
            <a:r>
              <a:rPr lang="ru-RU" sz="2400" b="1" dirty="0" smtClean="0"/>
              <a:t>5.1. Регуляция </a:t>
            </a:r>
            <a:r>
              <a:rPr lang="ru-RU" sz="2400" b="1" dirty="0" smtClean="0"/>
              <a:t>экспрессии генов у бактерий</a:t>
            </a:r>
          </a:p>
          <a:p>
            <a:pPr marL="800100" lvl="1" indent="-342900"/>
            <a:r>
              <a:rPr lang="ru-RU" sz="2400" b="1" dirty="0" smtClean="0"/>
              <a:t>5.2. Регуляция </a:t>
            </a:r>
            <a:r>
              <a:rPr lang="ru-RU" sz="2400" b="1" dirty="0" smtClean="0"/>
              <a:t>экспрессии генов у эукариот</a:t>
            </a:r>
          </a:p>
          <a:p>
            <a:pPr marL="800100" lvl="1" indent="-342900"/>
            <a:r>
              <a:rPr lang="ru-RU" sz="2400" b="1" dirty="0" smtClean="0"/>
              <a:t>5.3. Уровни </a:t>
            </a:r>
            <a:r>
              <a:rPr lang="ru-RU" sz="2400" b="1" dirty="0" smtClean="0"/>
              <a:t>регуляции экспрессии генов</a:t>
            </a:r>
          </a:p>
          <a:p>
            <a:pPr marL="800100" lvl="1" indent="-342900"/>
            <a:r>
              <a:rPr lang="ru-RU" sz="2400" b="1" dirty="0" smtClean="0"/>
              <a:t>5.4. </a:t>
            </a:r>
            <a:r>
              <a:rPr lang="ru-RU" sz="2400" b="1" dirty="0" err="1" smtClean="0"/>
              <a:t>Посттрансляционная</a:t>
            </a:r>
            <a:r>
              <a:rPr lang="ru-RU" sz="2400" b="1" dirty="0" smtClean="0"/>
              <a:t> </a:t>
            </a:r>
            <a:r>
              <a:rPr lang="ru-RU" sz="2400" b="1" dirty="0" smtClean="0"/>
              <a:t>регуляция</a:t>
            </a:r>
          </a:p>
          <a:p>
            <a:pPr marL="514350" indent="-514350" eaLnBrk="0" hangingPunct="0">
              <a:buClr>
                <a:srgbClr val="990099"/>
              </a:buClr>
            </a:pPr>
            <a:endParaRPr kumimoji="0" lang="ru-RU" sz="3200" b="1" dirty="0" smtClean="0">
              <a:solidFill>
                <a:srgbClr val="0000F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329642" cy="4286280"/>
          </a:xfrm>
        </p:spPr>
        <p:txBody>
          <a:bodyPr>
            <a:normAutofit fontScale="92500" lnSpcReduction="20000"/>
          </a:bodyPr>
          <a:lstStyle/>
          <a:p>
            <a:pPr eaLnBrk="0" hangingPunct="0">
              <a:buClr>
                <a:srgbClr val="CC0000"/>
              </a:buClr>
              <a:buFontTx/>
              <a:buChar char="•"/>
            </a:pPr>
            <a:r>
              <a:rPr lang="ru-RU" b="1" dirty="0" err="1" smtClean="0">
                <a:solidFill>
                  <a:srgbClr val="150B91"/>
                </a:solidFill>
                <a:latin typeface="Tahoma" pitchFamily="34" charset="0"/>
                <a:cs typeface="Tahoma" pitchFamily="34" charset="0"/>
              </a:rPr>
              <a:t>Колинеарность</a:t>
            </a:r>
            <a:r>
              <a:rPr lang="ru-RU" b="1" dirty="0" smtClean="0">
                <a:solidFill>
                  <a:schemeClr val="hlink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b="1" dirty="0" smtClean="0">
                <a:latin typeface="Tahoma" pitchFamily="34" charset="0"/>
                <a:cs typeface="Tahoma" pitchFamily="34" charset="0"/>
              </a:rPr>
              <a:t>– 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параллелизм. Нуклеотидная последовательность ДНК соответствует аминокислотной последовательности белка</a:t>
            </a:r>
          </a:p>
          <a:p>
            <a:pPr eaLnBrk="0" hangingPunct="0">
              <a:buClr>
                <a:srgbClr val="CC0000"/>
              </a:buClr>
              <a:buFontTx/>
              <a:buChar char="•"/>
            </a:pPr>
            <a:endParaRPr lang="ru-RU" b="1" i="1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eaLnBrk="0" hangingPunct="0">
              <a:buClr>
                <a:srgbClr val="CC0000"/>
              </a:buClr>
              <a:buFontTx/>
              <a:buChar char="•"/>
            </a:pPr>
            <a:r>
              <a:rPr lang="ru-RU" b="1" dirty="0" err="1" smtClean="0">
                <a:solidFill>
                  <a:srgbClr val="150B91"/>
                </a:solidFill>
                <a:latin typeface="Tahoma" pitchFamily="34" charset="0"/>
                <a:cs typeface="Tahoma" pitchFamily="34" charset="0"/>
              </a:rPr>
              <a:t>Триплетность</a:t>
            </a:r>
            <a:r>
              <a:rPr lang="ru-RU" b="1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b="1" dirty="0" smtClean="0">
                <a:latin typeface="Tahoma" pitchFamily="34" charset="0"/>
                <a:cs typeface="Tahoma" pitchFamily="34" charset="0"/>
              </a:rPr>
              <a:t>–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каждая аминокислота кодируется тройкой нуклеотидов –</a:t>
            </a:r>
            <a:r>
              <a:rPr lang="ru-RU" b="1" dirty="0" smtClean="0">
                <a:solidFill>
                  <a:srgbClr val="CC0000"/>
                </a:solidFill>
                <a:latin typeface="Tahoma" pitchFamily="34" charset="0"/>
                <a:cs typeface="Tahoma" pitchFamily="34" charset="0"/>
              </a:rPr>
              <a:t>триплетом</a:t>
            </a:r>
            <a:r>
              <a:rPr lang="ru-RU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. </a:t>
            </a:r>
          </a:p>
          <a:p>
            <a:pPr lvl="1" eaLnBrk="0" hangingPunct="0">
              <a:buClr>
                <a:srgbClr val="CC0000"/>
              </a:buClr>
              <a:buFontTx/>
              <a:buChar char="•"/>
            </a:pPr>
            <a:r>
              <a:rPr lang="ru-RU" dirty="0" smtClean="0">
                <a:latin typeface="Tahoma" pitchFamily="34" charset="0"/>
                <a:cs typeface="Tahoma" pitchFamily="34" charset="0"/>
              </a:rPr>
              <a:t>Из четырех нуклеотидов путем различных сочетаний можно получить 64 триплета </a:t>
            </a:r>
            <a:r>
              <a:rPr lang="ru-RU" b="1" dirty="0" smtClean="0">
                <a:latin typeface="Tahoma" pitchFamily="34" charset="0"/>
                <a:cs typeface="Tahoma" pitchFamily="34" charset="0"/>
              </a:rPr>
              <a:t>- </a:t>
            </a:r>
            <a:r>
              <a:rPr lang="ru-RU" b="1" dirty="0" smtClean="0">
                <a:solidFill>
                  <a:srgbClr val="CC0000"/>
                </a:solidFill>
                <a:latin typeface="Tahoma" pitchFamily="34" charset="0"/>
                <a:cs typeface="Tahoma" pitchFamily="34" charset="0"/>
              </a:rPr>
              <a:t>кодона</a:t>
            </a:r>
            <a:r>
              <a:rPr lang="ru-RU" sz="2500" b="1" dirty="0" smtClean="0">
                <a:solidFill>
                  <a:srgbClr val="CC0000"/>
                </a:solidFill>
                <a:latin typeface="Times New Roman" pitchFamily="18" charset="0"/>
              </a:rPr>
              <a:t>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0" y="533400"/>
            <a:ext cx="8683625" cy="6038872"/>
          </a:xfrm>
        </p:spPr>
        <p:txBody>
          <a:bodyPr>
            <a:noAutofit/>
          </a:bodyPr>
          <a:lstStyle/>
          <a:p>
            <a:pPr>
              <a:buClr>
                <a:srgbClr val="CC0000"/>
              </a:buClr>
            </a:pPr>
            <a:r>
              <a:rPr lang="ru-RU" sz="2800" b="1" dirty="0" err="1" smtClean="0">
                <a:solidFill>
                  <a:srgbClr val="150B91"/>
                </a:solidFill>
                <a:latin typeface="Tahoma" pitchFamily="34" charset="0"/>
                <a:cs typeface="Tahoma" pitchFamily="34" charset="0"/>
              </a:rPr>
              <a:t>Неперекрываемость</a:t>
            </a:r>
            <a:r>
              <a:rPr lang="ru-RU" sz="2800" b="1" dirty="0" smtClean="0">
                <a:solidFill>
                  <a:srgbClr val="150B91"/>
                </a:solidFill>
                <a:latin typeface="Tahoma" pitchFamily="34" charset="0"/>
                <a:cs typeface="Tahoma" pitchFamily="34" charset="0"/>
              </a:rPr>
              <a:t> – </a:t>
            </a:r>
            <a:r>
              <a:rPr lang="ru-RU" sz="2800" b="1" dirty="0" err="1" smtClean="0">
                <a:solidFill>
                  <a:srgbClr val="150B91"/>
                </a:solidFill>
                <a:latin typeface="Tahoma" pitchFamily="34" charset="0"/>
                <a:cs typeface="Tahoma" pitchFamily="34" charset="0"/>
              </a:rPr>
              <a:t>перекрываемость</a:t>
            </a:r>
            <a:r>
              <a:rPr lang="ru-RU" sz="2800" b="1" dirty="0" smtClean="0">
                <a:solidFill>
                  <a:srgbClr val="150B91"/>
                </a:solidFill>
                <a:latin typeface="Tahoma" pitchFamily="34" charset="0"/>
                <a:cs typeface="Tahoma" pitchFamily="34" charset="0"/>
              </a:rPr>
              <a:t>  </a:t>
            </a:r>
          </a:p>
          <a:p>
            <a:pPr lvl="1">
              <a:buClr>
                <a:srgbClr val="CC0000"/>
              </a:buClr>
              <a:buFontTx/>
              <a:buChar char="•"/>
            </a:pPr>
            <a:r>
              <a:rPr lang="ru-RU" sz="24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при неперекрываемости  </a:t>
            </a:r>
            <a:r>
              <a:rPr lang="ru-RU" sz="2400" dirty="0" smtClean="0">
                <a:latin typeface="Tahoma" pitchFamily="34" charset="0"/>
                <a:cs typeface="Tahoma" pitchFamily="34" charset="0"/>
              </a:rPr>
              <a:t>один и тот же нуклеотид не может одновременно принадлежать двум кодонам </a:t>
            </a:r>
          </a:p>
          <a:p>
            <a:pPr lvl="1" eaLnBrk="0" hangingPunct="0">
              <a:buClr>
                <a:srgbClr val="CC0000"/>
              </a:buClr>
              <a:buFontTx/>
              <a:buChar char="•"/>
            </a:pPr>
            <a:r>
              <a:rPr kumimoji="0" lang="ru-RU" sz="2400" b="1" dirty="0" err="1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Перекрываемость</a:t>
            </a:r>
            <a:r>
              <a:rPr kumimoji="0" lang="ru-RU" sz="24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kumimoji="0" lang="ru-RU" sz="2400" b="1" dirty="0" smtClean="0">
                <a:latin typeface="Tahoma" pitchFamily="34" charset="0"/>
                <a:cs typeface="Tahoma" pitchFamily="34" charset="0"/>
              </a:rPr>
              <a:t>– </a:t>
            </a:r>
            <a:r>
              <a:rPr kumimoji="0" lang="ru-RU" sz="2400" dirty="0" smtClean="0">
                <a:latin typeface="Tahoma" pitchFamily="34" charset="0"/>
                <a:cs typeface="Tahoma" pitchFamily="34" charset="0"/>
              </a:rPr>
              <a:t>заключается в том, что с одного и того же участка ДНК может считываться информация для образования двух и более белков в зависимости от начальной точки считывания</a:t>
            </a:r>
          </a:p>
          <a:p>
            <a:pPr eaLnBrk="1" hangingPunct="1">
              <a:buClr>
                <a:srgbClr val="CC0000"/>
              </a:buClr>
              <a:buFontTx/>
              <a:buChar char="•"/>
            </a:pPr>
            <a:endParaRPr lang="ru-RU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214282" y="3571876"/>
            <a:ext cx="8458200" cy="125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kumimoji="0" lang="ru-RU" sz="2800" b="1" dirty="0" smtClean="0">
                <a:latin typeface="Times New Roman" pitchFamily="18" charset="0"/>
              </a:rPr>
              <a:t>	    АУГУУЦГУЦЦУГ</a:t>
            </a:r>
            <a:endParaRPr kumimoji="0" lang="ru-RU" sz="2800" b="1" dirty="0">
              <a:latin typeface="Times New Roman" pitchFamily="18" charset="0"/>
            </a:endParaRPr>
          </a:p>
          <a:p>
            <a:pPr algn="ctr" eaLnBrk="0" hangingPunct="0">
              <a:lnSpc>
                <a:spcPct val="70000"/>
              </a:lnSpc>
            </a:pPr>
            <a:endParaRPr kumimoji="0" lang="ru-RU" sz="2800" b="1" dirty="0">
              <a:latin typeface="Times New Roman" pitchFamily="18" charset="0"/>
            </a:endParaRPr>
          </a:p>
          <a:p>
            <a:pPr algn="ctr" eaLnBrk="0" hangingPunct="0"/>
            <a:r>
              <a:rPr kumimoji="0" lang="ru-RU" sz="2800" b="1" dirty="0">
                <a:solidFill>
                  <a:srgbClr val="FF0000"/>
                </a:solidFill>
                <a:latin typeface="Times New Roman" pitchFamily="18" charset="0"/>
              </a:rPr>
              <a:t>метионин – фенилаланин – валин – </a:t>
            </a:r>
            <a:r>
              <a:rPr kumimoji="0" lang="ru-RU" sz="2800" b="1" dirty="0" smtClean="0">
                <a:solidFill>
                  <a:srgbClr val="FF0000"/>
                </a:solidFill>
                <a:latin typeface="Times New Roman" pitchFamily="18" charset="0"/>
              </a:rPr>
              <a:t>лейцин</a:t>
            </a:r>
            <a:endParaRPr kumimoji="0" lang="ru-RU" sz="28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571604" y="4071942"/>
            <a:ext cx="2973387" cy="361950"/>
            <a:chOff x="1103" y="2351"/>
            <a:chExt cx="1873" cy="228"/>
          </a:xfrm>
        </p:grpSpPr>
        <p:sp>
          <p:nvSpPr>
            <p:cNvPr id="14351" name="AutoShape 7"/>
            <p:cNvSpPr>
              <a:spLocks/>
            </p:cNvSpPr>
            <p:nvPr/>
          </p:nvSpPr>
          <p:spPr bwMode="auto">
            <a:xfrm rot="5217615" flipH="1">
              <a:off x="1181" y="2273"/>
              <a:ext cx="227" cy="384"/>
            </a:xfrm>
            <a:prstGeom prst="leftBracket">
              <a:avLst>
                <a:gd name="adj" fmla="val 84581"/>
              </a:avLst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52" name="AutoShape 8"/>
            <p:cNvSpPr>
              <a:spLocks/>
            </p:cNvSpPr>
            <p:nvPr/>
          </p:nvSpPr>
          <p:spPr bwMode="auto">
            <a:xfrm rot="5217615" flipH="1">
              <a:off x="1662" y="2274"/>
              <a:ext cx="227" cy="384"/>
            </a:xfrm>
            <a:prstGeom prst="leftBracket">
              <a:avLst>
                <a:gd name="adj" fmla="val 84581"/>
              </a:avLst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53" name="AutoShape 9"/>
            <p:cNvSpPr>
              <a:spLocks/>
            </p:cNvSpPr>
            <p:nvPr/>
          </p:nvSpPr>
          <p:spPr bwMode="auto">
            <a:xfrm rot="5217615" flipH="1">
              <a:off x="2142" y="2274"/>
              <a:ext cx="227" cy="384"/>
            </a:xfrm>
            <a:prstGeom prst="leftBracket">
              <a:avLst>
                <a:gd name="adj" fmla="val 84581"/>
              </a:avLst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54" name="AutoShape 10"/>
            <p:cNvSpPr>
              <a:spLocks/>
            </p:cNvSpPr>
            <p:nvPr/>
          </p:nvSpPr>
          <p:spPr bwMode="auto">
            <a:xfrm rot="5217615" flipH="1">
              <a:off x="2670" y="2274"/>
              <a:ext cx="227" cy="384"/>
            </a:xfrm>
            <a:prstGeom prst="leftBracket">
              <a:avLst>
                <a:gd name="adj" fmla="val 84581"/>
              </a:avLst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1928794" y="4071942"/>
            <a:ext cx="2135187" cy="361950"/>
            <a:chOff x="1247" y="3996"/>
            <a:chExt cx="1345" cy="228"/>
          </a:xfrm>
        </p:grpSpPr>
        <p:sp>
          <p:nvSpPr>
            <p:cNvPr id="14348" name="AutoShape 12"/>
            <p:cNvSpPr>
              <a:spLocks/>
            </p:cNvSpPr>
            <p:nvPr/>
          </p:nvSpPr>
          <p:spPr bwMode="auto">
            <a:xfrm rot="5217615" flipH="1">
              <a:off x="1325" y="3918"/>
              <a:ext cx="227" cy="384"/>
            </a:xfrm>
            <a:prstGeom prst="leftBracket">
              <a:avLst>
                <a:gd name="adj" fmla="val 84581"/>
              </a:avLst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49" name="AutoShape 13"/>
            <p:cNvSpPr>
              <a:spLocks/>
            </p:cNvSpPr>
            <p:nvPr/>
          </p:nvSpPr>
          <p:spPr bwMode="auto">
            <a:xfrm rot="5217615" flipH="1">
              <a:off x="1806" y="3919"/>
              <a:ext cx="227" cy="384"/>
            </a:xfrm>
            <a:prstGeom prst="leftBracket">
              <a:avLst>
                <a:gd name="adj" fmla="val 84581"/>
              </a:avLst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50" name="AutoShape 14"/>
            <p:cNvSpPr>
              <a:spLocks/>
            </p:cNvSpPr>
            <p:nvPr/>
          </p:nvSpPr>
          <p:spPr bwMode="auto">
            <a:xfrm rot="5217615" flipH="1">
              <a:off x="2286" y="3919"/>
              <a:ext cx="227" cy="384"/>
            </a:xfrm>
            <a:prstGeom prst="leftBracket">
              <a:avLst>
                <a:gd name="adj" fmla="val 84581"/>
              </a:avLst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4344" name="Text Box 15"/>
          <p:cNvSpPr txBox="1">
            <a:spLocks noChangeArrowheads="1"/>
          </p:cNvSpPr>
          <p:nvPr/>
        </p:nvSpPr>
        <p:spPr bwMode="auto">
          <a:xfrm>
            <a:off x="928662" y="4857760"/>
            <a:ext cx="4343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kumimoji="0" lang="ru-RU" sz="2800" b="1" dirty="0">
                <a:solidFill>
                  <a:srgbClr val="180F8D"/>
                </a:solidFill>
                <a:latin typeface="Times New Roman" pitchFamily="18" charset="0"/>
              </a:rPr>
              <a:t>цистеин – </a:t>
            </a:r>
            <a:r>
              <a:rPr kumimoji="0" lang="ru-RU" sz="2800" b="1" dirty="0" err="1">
                <a:solidFill>
                  <a:srgbClr val="180F8D"/>
                </a:solidFill>
                <a:latin typeface="Times New Roman" pitchFamily="18" charset="0"/>
              </a:rPr>
              <a:t>серин</a:t>
            </a:r>
            <a:r>
              <a:rPr kumimoji="0" lang="ru-RU" sz="2800" b="1" dirty="0">
                <a:solidFill>
                  <a:srgbClr val="180F8D"/>
                </a:solidFill>
                <a:latin typeface="Times New Roman" pitchFamily="18" charset="0"/>
              </a:rPr>
              <a:t> - </a:t>
            </a:r>
            <a:r>
              <a:rPr kumimoji="0" lang="ru-RU" sz="2800" b="1" dirty="0" err="1">
                <a:solidFill>
                  <a:srgbClr val="180F8D"/>
                </a:solidFill>
                <a:latin typeface="Times New Roman" pitchFamily="18" charset="0"/>
              </a:rPr>
              <a:t>серин</a:t>
            </a:r>
            <a:r>
              <a:rPr kumimoji="0" lang="ru-RU" sz="2800" b="1" dirty="0">
                <a:solidFill>
                  <a:srgbClr val="180F8D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4345" name="Text Box 16"/>
          <p:cNvSpPr txBox="1">
            <a:spLocks noChangeArrowheads="1"/>
          </p:cNvSpPr>
          <p:nvPr/>
        </p:nvSpPr>
        <p:spPr bwMode="auto">
          <a:xfrm>
            <a:off x="357158" y="4286256"/>
            <a:ext cx="533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kumimoji="0" lang="ru-RU" sz="2800" b="1" dirty="0">
                <a:solidFill>
                  <a:srgbClr val="FF0000"/>
                </a:solidFill>
                <a:latin typeface="Times New Roman" pitchFamily="18" charset="0"/>
              </a:rPr>
              <a:t>1.</a:t>
            </a:r>
          </a:p>
        </p:txBody>
      </p:sp>
      <p:sp>
        <p:nvSpPr>
          <p:cNvPr id="14346" name="Text Box 17"/>
          <p:cNvSpPr txBox="1">
            <a:spLocks noChangeArrowheads="1"/>
          </p:cNvSpPr>
          <p:nvPr/>
        </p:nvSpPr>
        <p:spPr bwMode="auto">
          <a:xfrm>
            <a:off x="428596" y="4929198"/>
            <a:ext cx="533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kumimoji="0" lang="ru-RU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2.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428596" y="571480"/>
            <a:ext cx="8258172" cy="5715040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  <a:buClr>
                <a:srgbClr val="FF3300"/>
              </a:buClr>
              <a:buFontTx/>
              <a:buChar char="•"/>
            </a:pPr>
            <a:r>
              <a:rPr lang="ru-RU" sz="2400" b="1" dirty="0" smtClean="0">
                <a:solidFill>
                  <a:srgbClr val="150B91"/>
                </a:solidFill>
                <a:latin typeface="Tahoma" pitchFamily="34" charset="0"/>
              </a:rPr>
              <a:t>Вырожденность </a:t>
            </a:r>
            <a:r>
              <a:rPr lang="ru-RU" sz="2400" b="1" dirty="0" smtClean="0">
                <a:latin typeface="Tahoma" pitchFamily="34" charset="0"/>
              </a:rPr>
              <a:t>– </a:t>
            </a:r>
            <a:r>
              <a:rPr lang="ru-RU" sz="2400" dirty="0" smtClean="0">
                <a:latin typeface="Tahoma" pitchFamily="34" charset="0"/>
              </a:rPr>
              <a:t>экспериментально установлено, что при триплетности все </a:t>
            </a:r>
            <a:r>
              <a:rPr lang="ru-RU" sz="2400" dirty="0" smtClean="0">
                <a:solidFill>
                  <a:srgbClr val="002060"/>
                </a:solidFill>
                <a:latin typeface="Tahoma" pitchFamily="34" charset="0"/>
              </a:rPr>
              <a:t>64 </a:t>
            </a:r>
            <a:r>
              <a:rPr lang="ru-RU" sz="2400" dirty="0" smtClean="0">
                <a:latin typeface="Tahoma" pitchFamily="34" charset="0"/>
              </a:rPr>
              <a:t>кодона имеют значение в экспрессии генов. </a:t>
            </a:r>
          </a:p>
          <a:p>
            <a:pPr lvl="1">
              <a:spcBef>
                <a:spcPct val="0"/>
              </a:spcBef>
              <a:buClr>
                <a:srgbClr val="FF3300"/>
              </a:buClr>
              <a:buFontTx/>
              <a:buChar char="•"/>
            </a:pPr>
            <a:r>
              <a:rPr lang="ru-RU" sz="2000" dirty="0" smtClean="0">
                <a:latin typeface="Tahoma" pitchFamily="34" charset="0"/>
              </a:rPr>
              <a:t>Из них </a:t>
            </a:r>
            <a:r>
              <a:rPr lang="ru-RU" sz="2000" dirty="0" smtClean="0">
                <a:solidFill>
                  <a:srgbClr val="002060"/>
                </a:solidFill>
                <a:latin typeface="Tahoma" pitchFamily="34" charset="0"/>
              </a:rPr>
              <a:t>61</a:t>
            </a:r>
            <a:r>
              <a:rPr lang="ru-RU" sz="2000" dirty="0" smtClean="0">
                <a:solidFill>
                  <a:srgbClr val="0000FF"/>
                </a:solidFill>
                <a:latin typeface="Tahoma" pitchFamily="34" charset="0"/>
              </a:rPr>
              <a:t> </a:t>
            </a:r>
            <a:r>
              <a:rPr lang="ru-RU" sz="2000" dirty="0" smtClean="0">
                <a:latin typeface="Tahoma" pitchFamily="34" charset="0"/>
              </a:rPr>
              <a:t>кодон кодирует аминокислоты, а 3 кодона являются </a:t>
            </a:r>
            <a:r>
              <a:rPr lang="ru-RU" sz="2000" b="1" dirty="0" smtClean="0">
                <a:solidFill>
                  <a:srgbClr val="FF0000"/>
                </a:solidFill>
                <a:latin typeface="Tahoma" pitchFamily="34" charset="0"/>
              </a:rPr>
              <a:t>стоп – кодонами: УГА,УАГ,УАА.</a:t>
            </a:r>
          </a:p>
          <a:p>
            <a:pPr>
              <a:spcBef>
                <a:spcPct val="0"/>
              </a:spcBef>
              <a:buClr>
                <a:srgbClr val="FF3300"/>
              </a:buClr>
              <a:buFontTx/>
              <a:buChar char="•"/>
            </a:pPr>
            <a:r>
              <a:rPr kumimoji="0" lang="ru-RU" sz="2400" b="1" dirty="0" smtClean="0">
                <a:solidFill>
                  <a:srgbClr val="180F8D"/>
                </a:solidFill>
                <a:latin typeface="Tahoma" pitchFamily="34" charset="0"/>
                <a:cs typeface="Tahoma" pitchFamily="34" charset="0"/>
              </a:rPr>
              <a:t>Универсальность</a:t>
            </a:r>
            <a:r>
              <a:rPr kumimoji="0" lang="ru-RU" sz="2400" b="1" i="1" dirty="0" smtClean="0">
                <a:solidFill>
                  <a:srgbClr val="180F8D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kumimoji="0" lang="ru-RU" sz="2400" b="1" dirty="0" smtClean="0">
                <a:latin typeface="Tahoma" pitchFamily="34" charset="0"/>
                <a:cs typeface="Tahoma" pitchFamily="34" charset="0"/>
              </a:rPr>
              <a:t>– кодирование аминокислот происходит одинаково на всех уровнях организации живой системы</a:t>
            </a:r>
          </a:p>
          <a:p>
            <a:pPr>
              <a:spcBef>
                <a:spcPct val="0"/>
              </a:spcBef>
              <a:buClr>
                <a:srgbClr val="FF3300"/>
              </a:buClr>
              <a:buFontTx/>
              <a:buChar char="•"/>
            </a:pPr>
            <a:r>
              <a:rPr kumimoji="0" lang="ru-RU" sz="2400" b="1" dirty="0" err="1" smtClean="0">
                <a:solidFill>
                  <a:srgbClr val="180F8D"/>
                </a:solidFill>
                <a:latin typeface="Tahoma" pitchFamily="34" charset="0"/>
                <a:cs typeface="Tahoma" pitchFamily="34" charset="0"/>
              </a:rPr>
              <a:t>Квазиуниверсальность</a:t>
            </a:r>
            <a:r>
              <a:rPr kumimoji="0" lang="ru-RU" sz="2400" b="1" dirty="0" smtClean="0">
                <a:solidFill>
                  <a:schemeClr val="hlink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kumimoji="0" lang="ru-RU" sz="2400" b="1" dirty="0" smtClean="0">
                <a:latin typeface="Tahoma" pitchFamily="34" charset="0"/>
                <a:cs typeface="Tahoma" pitchFamily="34" charset="0"/>
              </a:rPr>
              <a:t>– некоторые кодоны в разных генетических системах кодируют различные аминокислоты</a:t>
            </a:r>
            <a:endParaRPr lang="ru-RU" sz="2400" dirty="0" smtClean="0">
              <a:solidFill>
                <a:srgbClr val="FF0000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766746"/>
          </a:xfrm>
          <a:noFill/>
        </p:spPr>
        <p:txBody>
          <a:bodyPr/>
          <a:lstStyle/>
          <a:p>
            <a:pPr eaLnBrk="1" hangingPunct="1"/>
            <a:r>
              <a:rPr lang="ru-RU" sz="3600" b="1" dirty="0" smtClean="0">
                <a:solidFill>
                  <a:srgbClr val="990099"/>
                </a:solidFill>
                <a:latin typeface="Tahoma" pitchFamily="34" charset="0"/>
              </a:rPr>
              <a:t>Второй генетический код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idx="1"/>
          </p:nvPr>
        </p:nvSpPr>
        <p:spPr>
          <a:xfrm>
            <a:off x="214282" y="1214422"/>
            <a:ext cx="8929718" cy="4286280"/>
          </a:xfrm>
        </p:spPr>
        <p:txBody>
          <a:bodyPr>
            <a:normAutofit fontScale="77500" lnSpcReduction="20000"/>
          </a:bodyPr>
          <a:lstStyle/>
          <a:p>
            <a:pPr eaLnBrk="0" hangingPunct="0">
              <a:spcBef>
                <a:spcPct val="50000"/>
              </a:spcBef>
            </a:pPr>
            <a:r>
              <a:rPr lang="ru-RU" dirty="0" smtClean="0">
                <a:latin typeface="Tahoma" pitchFamily="34" charset="0"/>
                <a:cs typeface="Tahoma" pitchFamily="34" charset="0"/>
              </a:rPr>
              <a:t>Редкие аминокислоты (</a:t>
            </a:r>
            <a:r>
              <a:rPr lang="ru-RU" dirty="0" err="1" smtClean="0">
                <a:latin typeface="Tahoma" pitchFamily="34" charset="0"/>
                <a:cs typeface="Tahoma" pitchFamily="34" charset="0"/>
              </a:rPr>
              <a:t>селеноцистеин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) могут включаться в первичную структуру полипептида, кодируясь тройкой </a:t>
            </a:r>
            <a:r>
              <a:rPr lang="ru-RU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УГА (стоп), 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если за этим кодоном находится  особая стимулирующая последовательность нуклеотидов</a:t>
            </a:r>
          </a:p>
          <a:p>
            <a:pPr eaLnBrk="0" hangingPunct="0">
              <a:spcBef>
                <a:spcPct val="50000"/>
              </a:spcBef>
            </a:pPr>
            <a:r>
              <a:rPr lang="ru-RU" dirty="0" smtClean="0">
                <a:latin typeface="Tahoma" pitchFamily="34" charset="0"/>
                <a:cs typeface="Tahoma" pitchFamily="34" charset="0"/>
              </a:rPr>
              <a:t>Инициативный кодон </a:t>
            </a:r>
            <a:r>
              <a:rPr lang="ru-RU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АУГ,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отвечает за включение метионина</a:t>
            </a:r>
          </a:p>
          <a:p>
            <a:pPr eaLnBrk="0" hangingPunct="0">
              <a:spcBef>
                <a:spcPct val="50000"/>
              </a:spcBef>
            </a:pPr>
            <a:r>
              <a:rPr lang="ru-RU" dirty="0" smtClean="0">
                <a:latin typeface="Tahoma" pitchFamily="34" charset="0"/>
                <a:cs typeface="Tahoma" pitchFamily="34" charset="0"/>
              </a:rPr>
              <a:t>Иногда инициация метионина может быть обеспечена кодонами </a:t>
            </a:r>
            <a:r>
              <a:rPr lang="ru-RU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АЦА, АУУ (изолейцин), УУГ (лейцин).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</a:t>
            </a:r>
          </a:p>
          <a:p>
            <a:pPr eaLnBrk="0" hangingPunct="0">
              <a:spcBef>
                <a:spcPct val="50000"/>
              </a:spcBef>
            </a:pPr>
            <a:r>
              <a:rPr lang="ru-RU" dirty="0" smtClean="0">
                <a:latin typeface="Tahoma" pitchFamily="34" charset="0"/>
                <a:cs typeface="Tahoma" pitchFamily="34" charset="0"/>
              </a:rPr>
              <a:t>Это происходит в том случае, если эти кодоны находятся в контексте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: </a:t>
            </a:r>
            <a:r>
              <a:rPr lang="ru-RU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ГЦЦГЦЦАГЦЦАУГ</a:t>
            </a:r>
          </a:p>
          <a:p>
            <a:pPr eaLnBrk="0" hangingPunct="0">
              <a:spcBef>
                <a:spcPct val="50000"/>
              </a:spcBef>
            </a:pPr>
            <a:endParaRPr lang="ru-RU" b="1" dirty="0" smtClean="0">
              <a:solidFill>
                <a:srgbClr val="0000FF"/>
              </a:solidFill>
              <a:latin typeface="Tahoma" pitchFamily="34" charset="0"/>
              <a:cs typeface="Tahoma" pitchFamily="34" charset="0"/>
            </a:endParaRP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endParaRPr lang="ru-RU" sz="2400" dirty="0" smtClean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357298"/>
            <a:ext cx="8143932" cy="2286016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</a:rPr>
              <a:t>Экспрессия 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</a:rPr>
              <a:t>генов</a:t>
            </a:r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7772400" cy="1143000"/>
          </a:xfrm>
        </p:spPr>
        <p:txBody>
          <a:bodyPr/>
          <a:lstStyle/>
          <a:p>
            <a:pPr eaLnBrk="1" hangingPunct="1"/>
            <a:r>
              <a:rPr lang="ru-RU" sz="3600" b="1" smtClean="0">
                <a:solidFill>
                  <a:srgbClr val="990099"/>
                </a:solidFill>
                <a:latin typeface="Tahoma" pitchFamily="34" charset="0"/>
              </a:rPr>
              <a:t>Экспрессия генов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28802"/>
            <a:ext cx="8153400" cy="3214710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ru-RU" sz="2800" b="1" dirty="0" smtClean="0">
                <a:solidFill>
                  <a:srgbClr val="CC0000"/>
                </a:solidFill>
                <a:latin typeface="Tahoma" pitchFamily="34" charset="0"/>
              </a:rPr>
              <a:t>Это реализация наследственной информации </a:t>
            </a:r>
            <a:r>
              <a:rPr lang="ru-RU" sz="2800" b="1" dirty="0" smtClean="0">
                <a:solidFill>
                  <a:srgbClr val="0000FF"/>
                </a:solidFill>
                <a:latin typeface="Tahoma" pitchFamily="34" charset="0"/>
              </a:rPr>
              <a:t>от гена к признаку</a:t>
            </a:r>
          </a:p>
          <a:p>
            <a:pPr eaLnBrk="1" hangingPunct="1">
              <a:lnSpc>
                <a:spcPct val="90000"/>
              </a:lnSpc>
            </a:pPr>
            <a:endParaRPr lang="ru-RU" sz="2800" b="1" dirty="0" smtClean="0">
              <a:solidFill>
                <a:srgbClr val="0000FF"/>
              </a:solidFill>
              <a:latin typeface="Tahoma" pitchFamily="34" charset="0"/>
            </a:endParaRPr>
          </a:p>
          <a:p>
            <a:pPr eaLnBrk="1" hangingPunct="1">
              <a:lnSpc>
                <a:spcPct val="90000"/>
              </a:lnSpc>
              <a:buNone/>
            </a:pPr>
            <a:endParaRPr lang="ru-RU" sz="2800" b="1" dirty="0" smtClean="0">
              <a:solidFill>
                <a:srgbClr val="0000FF"/>
              </a:solidFill>
              <a:latin typeface="Tahoma" pitchFamily="34" charset="0"/>
            </a:endParaRP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357158" y="3500438"/>
            <a:ext cx="857256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2800" b="1" dirty="0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928670"/>
            <a:ext cx="8501122" cy="3857652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 В ходе </a:t>
            </a:r>
            <a:r>
              <a:rPr lang="ru-RU" b="1" dirty="0" smtClean="0"/>
              <a:t>экспрессии </a:t>
            </a:r>
            <a:r>
              <a:rPr lang="ru-RU" dirty="0" smtClean="0"/>
              <a:t>наследственная информация от гена (последовательности нуклеотидов ДНК) преобразуется в функциональный продукт — РНК или белок.</a:t>
            </a:r>
          </a:p>
          <a:p>
            <a:r>
              <a:rPr lang="ru-RU" b="1" dirty="0" smtClean="0">
                <a:solidFill>
                  <a:srgbClr val="0000FF"/>
                </a:solidFill>
                <a:latin typeface="Tahoma" pitchFamily="34" charset="0"/>
              </a:rPr>
              <a:t>Признак</a:t>
            </a:r>
            <a:r>
              <a:rPr lang="ru-RU" b="1" dirty="0" smtClean="0">
                <a:solidFill>
                  <a:schemeClr val="tx2"/>
                </a:solidFill>
                <a:latin typeface="Tahoma" pitchFamily="34" charset="0"/>
              </a:rPr>
              <a:t> </a:t>
            </a:r>
            <a:r>
              <a:rPr lang="ru-RU" b="1" dirty="0" smtClean="0">
                <a:latin typeface="Tahoma" pitchFamily="34" charset="0"/>
              </a:rPr>
              <a:t>может быть результатом биохимических реакций, при которых продукт предыдущих реакций служит субстратом для последующих.</a:t>
            </a:r>
          </a:p>
          <a:p>
            <a:endParaRPr lang="ru-RU" dirty="0" smtClean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466725" y="1995488"/>
            <a:ext cx="8208963" cy="641350"/>
            <a:chOff x="294" y="845"/>
            <a:chExt cx="5171" cy="404"/>
          </a:xfrm>
        </p:grpSpPr>
        <p:sp>
          <p:nvSpPr>
            <p:cNvPr id="36868" name="Text Box 4"/>
            <p:cNvSpPr txBox="1">
              <a:spLocks noChangeArrowheads="1"/>
            </p:cNvSpPr>
            <p:nvPr/>
          </p:nvSpPr>
          <p:spPr bwMode="auto">
            <a:xfrm>
              <a:off x="294" y="845"/>
              <a:ext cx="1316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3600" b="1">
                  <a:solidFill>
                    <a:srgbClr val="FF0000"/>
                  </a:solidFill>
                  <a:latin typeface="Arial Black" pitchFamily="34" charset="0"/>
                </a:rPr>
                <a:t>ДНК</a:t>
              </a:r>
            </a:p>
          </p:txBody>
        </p:sp>
        <p:sp>
          <p:nvSpPr>
            <p:cNvPr id="36871" name="Text Box 7"/>
            <p:cNvSpPr txBox="1">
              <a:spLocks noChangeArrowheads="1"/>
            </p:cNvSpPr>
            <p:nvPr/>
          </p:nvSpPr>
          <p:spPr bwMode="auto">
            <a:xfrm>
              <a:off x="2154" y="845"/>
              <a:ext cx="1316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3600" b="1" dirty="0">
                  <a:solidFill>
                    <a:srgbClr val="FF0000"/>
                  </a:solidFill>
                  <a:latin typeface="Arial Black" pitchFamily="34" charset="0"/>
                </a:rPr>
                <a:t>РНК</a:t>
              </a:r>
            </a:p>
          </p:txBody>
        </p:sp>
        <p:sp>
          <p:nvSpPr>
            <p:cNvPr id="36872" name="Text Box 8"/>
            <p:cNvSpPr txBox="1">
              <a:spLocks noChangeArrowheads="1"/>
            </p:cNvSpPr>
            <p:nvPr/>
          </p:nvSpPr>
          <p:spPr bwMode="auto">
            <a:xfrm>
              <a:off x="4149" y="845"/>
              <a:ext cx="1316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3600" b="1">
                  <a:solidFill>
                    <a:srgbClr val="FF0000"/>
                  </a:solidFill>
                  <a:latin typeface="Arial Black" pitchFamily="34" charset="0"/>
                </a:rPr>
                <a:t>БЕЛОК</a:t>
              </a:r>
            </a:p>
          </p:txBody>
        </p:sp>
        <p:sp>
          <p:nvSpPr>
            <p:cNvPr id="36873" name="Line 9"/>
            <p:cNvSpPr>
              <a:spLocks noChangeShapeType="1"/>
            </p:cNvSpPr>
            <p:nvPr/>
          </p:nvSpPr>
          <p:spPr bwMode="auto">
            <a:xfrm>
              <a:off x="1293" y="1026"/>
              <a:ext cx="54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stealth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6874" name="Line 10"/>
            <p:cNvSpPr>
              <a:spLocks noChangeShapeType="1"/>
            </p:cNvSpPr>
            <p:nvPr/>
          </p:nvSpPr>
          <p:spPr bwMode="auto">
            <a:xfrm>
              <a:off x="3289" y="1026"/>
              <a:ext cx="54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stealth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6884" name="Rectangle 20"/>
          <p:cNvSpPr>
            <a:spLocks noChangeArrowheads="1"/>
          </p:cNvSpPr>
          <p:nvPr/>
        </p:nvSpPr>
        <p:spPr bwMode="auto">
          <a:xfrm>
            <a:off x="1951038" y="5283200"/>
            <a:ext cx="1066800" cy="6921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500034" y="2714620"/>
            <a:ext cx="7500990" cy="3429024"/>
            <a:chOff x="340" y="1615"/>
            <a:chExt cx="2540" cy="1588"/>
          </a:xfrm>
        </p:grpSpPr>
        <p:grpSp>
          <p:nvGrpSpPr>
            <p:cNvPr id="4" name="Group 26"/>
            <p:cNvGrpSpPr>
              <a:grpSpLocks/>
            </p:cNvGrpSpPr>
            <p:nvPr/>
          </p:nvGrpSpPr>
          <p:grpSpPr bwMode="auto">
            <a:xfrm>
              <a:off x="1474" y="1752"/>
              <a:ext cx="1406" cy="1361"/>
              <a:chOff x="1610" y="1706"/>
              <a:chExt cx="1406" cy="1361"/>
            </a:xfrm>
          </p:grpSpPr>
          <p:pic>
            <p:nvPicPr>
              <p:cNvPr id="36883" name="Picture 19"/>
              <p:cNvPicPr>
                <a:picLocks noChangeAspect="1" noChangeArrowheads="1"/>
              </p:cNvPicPr>
              <p:nvPr/>
            </p:nvPicPr>
            <p:blipFill>
              <a:blip r:embed="rId2" cstate="print">
                <a:lum bright="-18000" contrast="54000"/>
              </a:blip>
              <a:srcRect l="61389" t="22198" b="36130"/>
              <a:stretch>
                <a:fillRect/>
              </a:stretch>
            </p:blipFill>
            <p:spPr bwMode="auto">
              <a:xfrm>
                <a:off x="1695" y="1706"/>
                <a:ext cx="1321" cy="13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6888" name="Rectangle 24"/>
              <p:cNvSpPr>
                <a:spLocks noChangeArrowheads="1"/>
              </p:cNvSpPr>
              <p:nvPr/>
            </p:nvSpPr>
            <p:spPr bwMode="auto">
              <a:xfrm>
                <a:off x="1610" y="2296"/>
                <a:ext cx="362" cy="771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pic>
          <p:nvPicPr>
            <p:cNvPr id="36875" name="Picture 11"/>
            <p:cNvPicPr>
              <a:picLocks noChangeAspect="1" noChangeArrowheads="1"/>
            </p:cNvPicPr>
            <p:nvPr/>
          </p:nvPicPr>
          <p:blipFill>
            <a:blip r:embed="rId2" cstate="print">
              <a:lum bright="-18000" contrast="54000"/>
            </a:blip>
            <a:srcRect t="18034" r="64200" b="33344"/>
            <a:stretch>
              <a:fillRect/>
            </a:stretch>
          </p:blipFill>
          <p:spPr bwMode="auto">
            <a:xfrm>
              <a:off x="340" y="1615"/>
              <a:ext cx="1225" cy="1588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36891" name="Line 27"/>
            <p:cNvSpPr>
              <a:spLocks noChangeShapeType="1"/>
            </p:cNvSpPr>
            <p:nvPr/>
          </p:nvSpPr>
          <p:spPr bwMode="auto">
            <a:xfrm>
              <a:off x="1565" y="2432"/>
              <a:ext cx="0" cy="5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857356" y="142852"/>
            <a:ext cx="4857760" cy="70007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b="1" dirty="0" smtClean="0">
                <a:solidFill>
                  <a:srgbClr val="990099"/>
                </a:solidFill>
                <a:latin typeface="Tahoma" pitchFamily="34" charset="0"/>
              </a:rPr>
              <a:t>Экспрессия генов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990600"/>
            <a:ext cx="8074025" cy="5867400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solidFill>
                  <a:srgbClr val="CC0000"/>
                </a:solidFill>
                <a:latin typeface="Tahoma" pitchFamily="34" charset="0"/>
              </a:rPr>
              <a:t>У прокариот</a:t>
            </a:r>
            <a:r>
              <a:rPr lang="ru-RU" dirty="0" smtClean="0"/>
              <a:t>            	</a:t>
            </a:r>
            <a:r>
              <a:rPr lang="ru-RU" sz="2800" b="1" dirty="0" smtClean="0">
                <a:solidFill>
                  <a:srgbClr val="CC0000"/>
                </a:solidFill>
                <a:latin typeface="Tahoma" pitchFamily="34" charset="0"/>
              </a:rPr>
              <a:t>У эукариот</a:t>
            </a:r>
          </a:p>
        </p:txBody>
      </p:sp>
      <p:pic>
        <p:nvPicPr>
          <p:cNvPr id="19460" name="Picture 4" descr="Транскрипция и трансляция - схема"/>
          <p:cNvPicPr>
            <a:picLocks noChangeAspect="1" noChangeArrowheads="1"/>
          </p:cNvPicPr>
          <p:nvPr/>
        </p:nvPicPr>
        <p:blipFill>
          <a:blip r:embed="rId2" cstate="print">
            <a:lum bright="-6000" contrast="24000"/>
          </a:blip>
          <a:srcRect l="1346" t="2838" r="2362" b="64015"/>
          <a:stretch>
            <a:fillRect/>
          </a:stretch>
        </p:blipFill>
        <p:spPr bwMode="auto">
          <a:xfrm>
            <a:off x="53614" y="3143248"/>
            <a:ext cx="3984986" cy="347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5" descr="Транскрипция и трансляция - схема"/>
          <p:cNvPicPr>
            <a:picLocks noChangeAspect="1" noChangeArrowheads="1"/>
          </p:cNvPicPr>
          <p:nvPr/>
        </p:nvPicPr>
        <p:blipFill>
          <a:blip r:embed="rId2" cstate="print">
            <a:lum bright="-12000" contrast="30000"/>
          </a:blip>
          <a:srcRect l="2310" t="34952" r="3337" b="14142"/>
          <a:stretch>
            <a:fillRect/>
          </a:stretch>
        </p:blipFill>
        <p:spPr bwMode="auto">
          <a:xfrm>
            <a:off x="4714876" y="3286124"/>
            <a:ext cx="4014275" cy="327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1371601" y="15240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kumimoji="0" lang="ru-RU" b="1" i="1" dirty="0">
                <a:solidFill>
                  <a:srgbClr val="0000FF"/>
                </a:solidFill>
                <a:latin typeface="Times New Roman" pitchFamily="18" charset="0"/>
              </a:rPr>
              <a:t>Этапы</a:t>
            </a: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5638800" y="1447800"/>
            <a:ext cx="1447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kumimoji="0" lang="ru-RU" b="1" i="1" dirty="0">
                <a:solidFill>
                  <a:srgbClr val="0000FF"/>
                </a:solidFill>
                <a:latin typeface="Times New Roman" pitchFamily="18" charset="0"/>
              </a:rPr>
              <a:t>Этапы</a:t>
            </a: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822325" y="1905000"/>
            <a:ext cx="306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Clr>
                <a:srgbClr val="0000FF"/>
              </a:buClr>
              <a:buFont typeface="Wingdings" pitchFamily="2" charset="2"/>
              <a:buChar char="v"/>
            </a:pPr>
            <a:r>
              <a:rPr kumimoji="0" lang="ru-RU" b="1" dirty="0"/>
              <a:t>Транскрипция</a:t>
            </a:r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609600" y="2438400"/>
            <a:ext cx="4664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Clr>
                <a:srgbClr val="0000FF"/>
              </a:buClr>
              <a:buFont typeface="Wingdings" pitchFamily="2" charset="2"/>
              <a:buChar char="v"/>
            </a:pPr>
            <a:r>
              <a:rPr kumimoji="0" lang="ru-RU" b="1" dirty="0"/>
              <a:t>Транспорт аминокислот</a:t>
            </a:r>
          </a:p>
        </p:txBody>
      </p:sp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838200" y="2895600"/>
            <a:ext cx="306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Clr>
                <a:srgbClr val="0000FF"/>
              </a:buClr>
              <a:buFont typeface="Wingdings" pitchFamily="2" charset="2"/>
              <a:buChar char="v"/>
            </a:pPr>
            <a:r>
              <a:rPr kumimoji="0" lang="ru-RU" b="1" dirty="0"/>
              <a:t>Трансляция</a:t>
            </a:r>
          </a:p>
        </p:txBody>
      </p:sp>
      <p:sp>
        <p:nvSpPr>
          <p:cNvPr id="19467" name="Text Box 11"/>
          <p:cNvSpPr txBox="1">
            <a:spLocks noChangeArrowheads="1"/>
          </p:cNvSpPr>
          <p:nvPr/>
        </p:nvSpPr>
        <p:spPr bwMode="auto">
          <a:xfrm>
            <a:off x="4632325" y="1866900"/>
            <a:ext cx="3825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kumimoji="0" lang="ru-RU" sz="1800" b="1">
              <a:latin typeface="Times New Roman" pitchFamily="18" charset="0"/>
            </a:endParaRPr>
          </a:p>
        </p:txBody>
      </p:sp>
      <p:sp>
        <p:nvSpPr>
          <p:cNvPr id="19468" name="Rectangle 12"/>
          <p:cNvSpPr>
            <a:spLocks noChangeArrowheads="1"/>
          </p:cNvSpPr>
          <p:nvPr/>
        </p:nvSpPr>
        <p:spPr bwMode="auto">
          <a:xfrm>
            <a:off x="5029200" y="18288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Clr>
                <a:srgbClr val="0000FF"/>
              </a:buClr>
              <a:buFont typeface="Wingdings" pitchFamily="2" charset="2"/>
              <a:buChar char="v"/>
            </a:pPr>
            <a:r>
              <a:rPr kumimoji="0" lang="ru-RU" b="1"/>
              <a:t>Транскрипция</a:t>
            </a:r>
          </a:p>
        </p:txBody>
      </p:sp>
      <p:sp>
        <p:nvSpPr>
          <p:cNvPr id="19469" name="Text Box 13"/>
          <p:cNvSpPr txBox="1">
            <a:spLocks noChangeArrowheads="1"/>
          </p:cNvSpPr>
          <p:nvPr/>
        </p:nvSpPr>
        <p:spPr bwMode="auto">
          <a:xfrm>
            <a:off x="5029200" y="2209800"/>
            <a:ext cx="342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Clr>
                <a:srgbClr val="0000FF"/>
              </a:buClr>
              <a:buFont typeface="Wingdings" pitchFamily="2" charset="2"/>
              <a:buChar char="v"/>
            </a:pPr>
            <a:r>
              <a:rPr kumimoji="0" lang="ru-RU" b="1" dirty="0"/>
              <a:t>Процессинг</a:t>
            </a:r>
          </a:p>
        </p:txBody>
      </p:sp>
      <p:sp>
        <p:nvSpPr>
          <p:cNvPr id="19470" name="Rectangle 14"/>
          <p:cNvSpPr>
            <a:spLocks noChangeArrowheads="1"/>
          </p:cNvSpPr>
          <p:nvPr/>
        </p:nvSpPr>
        <p:spPr bwMode="auto">
          <a:xfrm>
            <a:off x="4876800" y="2590800"/>
            <a:ext cx="487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Clr>
                <a:srgbClr val="0000FF"/>
              </a:buClr>
              <a:buFont typeface="Wingdings" pitchFamily="2" charset="2"/>
              <a:buChar char="v"/>
            </a:pPr>
            <a:r>
              <a:rPr kumimoji="0" lang="ru-RU" b="1"/>
              <a:t>Транспорт аминокислот</a:t>
            </a:r>
          </a:p>
        </p:txBody>
      </p:sp>
      <p:sp>
        <p:nvSpPr>
          <p:cNvPr id="19471" name="Rectangle 15"/>
          <p:cNvSpPr>
            <a:spLocks noChangeArrowheads="1"/>
          </p:cNvSpPr>
          <p:nvPr/>
        </p:nvSpPr>
        <p:spPr bwMode="auto">
          <a:xfrm>
            <a:off x="5105400" y="2971800"/>
            <a:ext cx="3124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Clr>
                <a:srgbClr val="0000FF"/>
              </a:buClr>
              <a:buFont typeface="Wingdings" pitchFamily="2" charset="2"/>
              <a:buChar char="v"/>
            </a:pPr>
            <a:r>
              <a:rPr kumimoji="0" lang="ru-RU" b="1"/>
              <a:t>Трансляция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Rectangle 5"/>
          <p:cNvSpPr>
            <a:spLocks noGrp="1" noChangeArrowheads="1"/>
          </p:cNvSpPr>
          <p:nvPr>
            <p:ph type="title"/>
          </p:nvPr>
        </p:nvSpPr>
        <p:spPr>
          <a:xfrm>
            <a:off x="428596" y="357166"/>
            <a:ext cx="8229600" cy="785818"/>
          </a:xfrm>
        </p:spPr>
        <p:txBody>
          <a:bodyPr>
            <a:normAutofit fontScale="90000"/>
          </a:bodyPr>
          <a:lstStyle/>
          <a:p>
            <a:r>
              <a:rPr lang="ru-RU" sz="4800" b="1" dirty="0">
                <a:solidFill>
                  <a:srgbClr val="7030A0"/>
                </a:solidFill>
              </a:rPr>
              <a:t>Экспрессия у прокариот</a:t>
            </a:r>
          </a:p>
        </p:txBody>
      </p:sp>
      <p:pic>
        <p:nvPicPr>
          <p:cNvPr id="30724" name="Picture 4" descr="Slide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583" t="25827" r="30788" b="26929"/>
          <a:stretch>
            <a:fillRect/>
          </a:stretch>
        </p:blipFill>
        <p:spPr>
          <a:xfrm>
            <a:off x="428596" y="1357298"/>
            <a:ext cx="8215370" cy="5214974"/>
          </a:xfrm>
          <a:noFill/>
          <a:ln w="76200">
            <a:solidFill>
              <a:srgbClr val="00CCFF"/>
            </a:solidFill>
          </a:ln>
        </p:spPr>
      </p:pic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4211638" y="5373688"/>
            <a:ext cx="2520950" cy="1223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27" name="Freeform 7"/>
          <p:cNvSpPr>
            <a:spLocks/>
          </p:cNvSpPr>
          <p:nvPr/>
        </p:nvSpPr>
        <p:spPr bwMode="auto">
          <a:xfrm>
            <a:off x="4503738" y="5445125"/>
            <a:ext cx="1363662" cy="1127125"/>
          </a:xfrm>
          <a:custGeom>
            <a:avLst/>
            <a:gdLst/>
            <a:ahLst/>
            <a:cxnLst>
              <a:cxn ang="0">
                <a:pos x="552" y="315"/>
              </a:cxn>
              <a:cxn ang="0">
                <a:pos x="505" y="284"/>
              </a:cxn>
              <a:cxn ang="0">
                <a:pos x="481" y="260"/>
              </a:cxn>
              <a:cxn ang="0">
                <a:pos x="434" y="244"/>
              </a:cxn>
              <a:cxn ang="0">
                <a:pos x="276" y="260"/>
              </a:cxn>
              <a:cxn ang="0">
                <a:pos x="244" y="284"/>
              </a:cxn>
              <a:cxn ang="0">
                <a:pos x="221" y="292"/>
              </a:cxn>
              <a:cxn ang="0">
                <a:pos x="189" y="339"/>
              </a:cxn>
              <a:cxn ang="0">
                <a:pos x="213" y="450"/>
              </a:cxn>
              <a:cxn ang="0">
                <a:pos x="402" y="584"/>
              </a:cxn>
              <a:cxn ang="0">
                <a:pos x="481" y="576"/>
              </a:cxn>
              <a:cxn ang="0">
                <a:pos x="529" y="552"/>
              </a:cxn>
              <a:cxn ang="0">
                <a:pos x="584" y="536"/>
              </a:cxn>
              <a:cxn ang="0">
                <a:pos x="647" y="473"/>
              </a:cxn>
              <a:cxn ang="0">
                <a:pos x="631" y="308"/>
              </a:cxn>
              <a:cxn ang="0">
                <a:pos x="387" y="126"/>
              </a:cxn>
              <a:cxn ang="0">
                <a:pos x="142" y="150"/>
              </a:cxn>
              <a:cxn ang="0">
                <a:pos x="63" y="229"/>
              </a:cxn>
              <a:cxn ang="0">
                <a:pos x="31" y="276"/>
              </a:cxn>
              <a:cxn ang="0">
                <a:pos x="0" y="355"/>
              </a:cxn>
              <a:cxn ang="0">
                <a:pos x="8" y="473"/>
              </a:cxn>
              <a:cxn ang="0">
                <a:pos x="47" y="521"/>
              </a:cxn>
              <a:cxn ang="0">
                <a:pos x="158" y="631"/>
              </a:cxn>
              <a:cxn ang="0">
                <a:pos x="260" y="678"/>
              </a:cxn>
              <a:cxn ang="0">
                <a:pos x="339" y="710"/>
              </a:cxn>
              <a:cxn ang="0">
                <a:pos x="592" y="670"/>
              </a:cxn>
              <a:cxn ang="0">
                <a:pos x="694" y="623"/>
              </a:cxn>
              <a:cxn ang="0">
                <a:pos x="820" y="552"/>
              </a:cxn>
              <a:cxn ang="0">
                <a:pos x="749" y="197"/>
              </a:cxn>
              <a:cxn ang="0">
                <a:pos x="718" y="150"/>
              </a:cxn>
              <a:cxn ang="0">
                <a:pos x="607" y="55"/>
              </a:cxn>
              <a:cxn ang="0">
                <a:pos x="434" y="0"/>
              </a:cxn>
              <a:cxn ang="0">
                <a:pos x="276" y="8"/>
              </a:cxn>
            </a:cxnLst>
            <a:rect l="0" t="0" r="r" b="b"/>
            <a:pathLst>
              <a:path w="859" h="710">
                <a:moveTo>
                  <a:pt x="552" y="315"/>
                </a:moveTo>
                <a:cubicBezTo>
                  <a:pt x="536" y="305"/>
                  <a:pt x="521" y="294"/>
                  <a:pt x="505" y="284"/>
                </a:cubicBezTo>
                <a:cubicBezTo>
                  <a:pt x="496" y="278"/>
                  <a:pt x="491" y="266"/>
                  <a:pt x="481" y="260"/>
                </a:cubicBezTo>
                <a:cubicBezTo>
                  <a:pt x="467" y="252"/>
                  <a:pt x="434" y="244"/>
                  <a:pt x="434" y="244"/>
                </a:cubicBezTo>
                <a:cubicBezTo>
                  <a:pt x="381" y="248"/>
                  <a:pt x="324" y="238"/>
                  <a:pt x="276" y="260"/>
                </a:cubicBezTo>
                <a:cubicBezTo>
                  <a:pt x="264" y="265"/>
                  <a:pt x="256" y="277"/>
                  <a:pt x="244" y="284"/>
                </a:cubicBezTo>
                <a:cubicBezTo>
                  <a:pt x="237" y="288"/>
                  <a:pt x="229" y="289"/>
                  <a:pt x="221" y="292"/>
                </a:cubicBezTo>
                <a:cubicBezTo>
                  <a:pt x="210" y="308"/>
                  <a:pt x="200" y="323"/>
                  <a:pt x="189" y="339"/>
                </a:cubicBezTo>
                <a:cubicBezTo>
                  <a:pt x="166" y="373"/>
                  <a:pt x="200" y="420"/>
                  <a:pt x="213" y="450"/>
                </a:cubicBezTo>
                <a:cubicBezTo>
                  <a:pt x="250" y="534"/>
                  <a:pt x="325" y="552"/>
                  <a:pt x="402" y="584"/>
                </a:cubicBezTo>
                <a:cubicBezTo>
                  <a:pt x="428" y="581"/>
                  <a:pt x="455" y="580"/>
                  <a:pt x="481" y="576"/>
                </a:cubicBezTo>
                <a:cubicBezTo>
                  <a:pt x="509" y="572"/>
                  <a:pt x="503" y="565"/>
                  <a:pt x="529" y="552"/>
                </a:cubicBezTo>
                <a:cubicBezTo>
                  <a:pt x="542" y="546"/>
                  <a:pt x="572" y="539"/>
                  <a:pt x="584" y="536"/>
                </a:cubicBezTo>
                <a:cubicBezTo>
                  <a:pt x="607" y="513"/>
                  <a:pt x="629" y="500"/>
                  <a:pt x="647" y="473"/>
                </a:cubicBezTo>
                <a:cubicBezTo>
                  <a:pt x="655" y="416"/>
                  <a:pt x="666" y="358"/>
                  <a:pt x="631" y="308"/>
                </a:cubicBezTo>
                <a:cubicBezTo>
                  <a:pt x="593" y="193"/>
                  <a:pt x="498" y="149"/>
                  <a:pt x="387" y="126"/>
                </a:cubicBezTo>
                <a:cubicBezTo>
                  <a:pt x="214" y="132"/>
                  <a:pt x="228" y="102"/>
                  <a:pt x="142" y="150"/>
                </a:cubicBezTo>
                <a:cubicBezTo>
                  <a:pt x="108" y="169"/>
                  <a:pt x="86" y="198"/>
                  <a:pt x="63" y="229"/>
                </a:cubicBezTo>
                <a:cubicBezTo>
                  <a:pt x="52" y="244"/>
                  <a:pt x="31" y="276"/>
                  <a:pt x="31" y="276"/>
                </a:cubicBezTo>
                <a:cubicBezTo>
                  <a:pt x="23" y="304"/>
                  <a:pt x="9" y="328"/>
                  <a:pt x="0" y="355"/>
                </a:cubicBezTo>
                <a:cubicBezTo>
                  <a:pt x="3" y="394"/>
                  <a:pt x="2" y="434"/>
                  <a:pt x="8" y="473"/>
                </a:cubicBezTo>
                <a:cubicBezTo>
                  <a:pt x="15" y="516"/>
                  <a:pt x="25" y="496"/>
                  <a:pt x="47" y="521"/>
                </a:cubicBezTo>
                <a:cubicBezTo>
                  <a:pt x="88" y="566"/>
                  <a:pt x="99" y="611"/>
                  <a:pt x="158" y="631"/>
                </a:cubicBezTo>
                <a:cubicBezTo>
                  <a:pt x="193" y="655"/>
                  <a:pt x="221" y="665"/>
                  <a:pt x="260" y="678"/>
                </a:cubicBezTo>
                <a:cubicBezTo>
                  <a:pt x="287" y="687"/>
                  <a:pt x="339" y="710"/>
                  <a:pt x="339" y="710"/>
                </a:cubicBezTo>
                <a:cubicBezTo>
                  <a:pt x="425" y="699"/>
                  <a:pt x="507" y="684"/>
                  <a:pt x="592" y="670"/>
                </a:cubicBezTo>
                <a:cubicBezTo>
                  <a:pt x="626" y="648"/>
                  <a:pt x="659" y="640"/>
                  <a:pt x="694" y="623"/>
                </a:cubicBezTo>
                <a:cubicBezTo>
                  <a:pt x="739" y="601"/>
                  <a:pt x="776" y="575"/>
                  <a:pt x="820" y="552"/>
                </a:cubicBezTo>
                <a:cubicBezTo>
                  <a:pt x="859" y="435"/>
                  <a:pt x="836" y="284"/>
                  <a:pt x="749" y="197"/>
                </a:cubicBezTo>
                <a:cubicBezTo>
                  <a:pt x="736" y="151"/>
                  <a:pt x="752" y="194"/>
                  <a:pt x="718" y="150"/>
                </a:cubicBezTo>
                <a:cubicBezTo>
                  <a:pt x="682" y="105"/>
                  <a:pt x="665" y="74"/>
                  <a:pt x="607" y="55"/>
                </a:cubicBezTo>
                <a:cubicBezTo>
                  <a:pt x="556" y="19"/>
                  <a:pt x="492" y="19"/>
                  <a:pt x="434" y="0"/>
                </a:cubicBezTo>
                <a:cubicBezTo>
                  <a:pt x="281" y="8"/>
                  <a:pt x="334" y="8"/>
                  <a:pt x="276" y="8"/>
                </a:cubicBezTo>
              </a:path>
            </a:pathLst>
          </a:custGeom>
          <a:solidFill>
            <a:schemeClr val="bg1"/>
          </a:solidFill>
          <a:ln w="38100">
            <a:solidFill>
              <a:srgbClr val="00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0729" name="Line 9"/>
          <p:cNvSpPr>
            <a:spLocks noChangeShapeType="1"/>
          </p:cNvSpPr>
          <p:nvPr/>
        </p:nvSpPr>
        <p:spPr bwMode="auto">
          <a:xfrm>
            <a:off x="5148263" y="4652963"/>
            <a:ext cx="0" cy="7207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0730" name="Text Box 10"/>
          <p:cNvSpPr txBox="1">
            <a:spLocks noChangeArrowheads="1"/>
          </p:cNvSpPr>
          <p:nvPr/>
        </p:nvSpPr>
        <p:spPr bwMode="auto">
          <a:xfrm>
            <a:off x="5940425" y="5734050"/>
            <a:ext cx="129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БЕЛОК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/>
          <a:lstStyle/>
          <a:p>
            <a:r>
              <a:rPr lang="ru-RU" sz="3200" b="1" dirty="0" smtClean="0">
                <a:solidFill>
                  <a:srgbClr val="990099"/>
                </a:solidFill>
                <a:latin typeface="Times New Roman" pitchFamily="18" charset="0"/>
              </a:rPr>
              <a:t>Понятие о гене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14422"/>
            <a:ext cx="8286808" cy="4929222"/>
          </a:xfrm>
        </p:spPr>
        <p:txBody>
          <a:bodyPr>
            <a:normAutofit fontScale="92500" lnSpcReduction="10000"/>
          </a:bodyPr>
          <a:lstStyle/>
          <a:p>
            <a:r>
              <a:rPr lang="ru-RU" sz="3500" dirty="0" smtClean="0"/>
              <a:t>Впервые предположение о существовании единицы наследственной информации, которая передаётся без изменений от родителей потомству, высказал Г. Мендель. </a:t>
            </a:r>
            <a:endParaRPr lang="ru-RU" sz="3500" dirty="0" smtClean="0"/>
          </a:p>
          <a:p>
            <a:r>
              <a:rPr lang="ru-RU" sz="3500" dirty="0" smtClean="0"/>
              <a:t>В </a:t>
            </a:r>
            <a:r>
              <a:rPr lang="ru-RU" sz="3500" dirty="0" smtClean="0"/>
              <a:t>1909 г. В. </a:t>
            </a:r>
            <a:r>
              <a:rPr lang="ru-RU" sz="3500" dirty="0" err="1" smtClean="0"/>
              <a:t>Иогансеном</a:t>
            </a:r>
            <a:r>
              <a:rPr lang="ru-RU" sz="3500" dirty="0" smtClean="0"/>
              <a:t> введены основные понятия генетической терминологии:</a:t>
            </a:r>
          </a:p>
          <a:p>
            <a:pPr marL="548640" lvl="2">
              <a:spcBef>
                <a:spcPts val="600"/>
              </a:spcBef>
              <a:buSzPct val="70000"/>
            </a:pPr>
            <a:r>
              <a:rPr lang="ru-RU" sz="3500" b="1" dirty="0" smtClean="0">
                <a:solidFill>
                  <a:srgbClr val="FF0000"/>
                </a:solidFill>
              </a:rPr>
              <a:t>ГЕН, ГЕНОТИП, ФЕНОТИП, АЛЛЕЛЬ</a:t>
            </a:r>
            <a:endParaRPr lang="ru-RU" sz="3500" dirty="0" smtClean="0"/>
          </a:p>
          <a:p>
            <a:r>
              <a:rPr lang="ru-RU" sz="3500" dirty="0" smtClean="0"/>
              <a:t>В 1912 г.  Т. Морган предлагает теорию хромосомной локализации генов и в 1926 г. публикует работу «теория гена»</a:t>
            </a:r>
          </a:p>
          <a:p>
            <a:pPr>
              <a:buNone/>
            </a:pPr>
            <a:endParaRPr lang="ru-RU" b="1" dirty="0" smtClean="0">
              <a:solidFill>
                <a:srgbClr val="7030A0"/>
              </a:solidFill>
            </a:endParaRPr>
          </a:p>
          <a:p>
            <a:endParaRPr lang="ru-RU" dirty="0" smtClean="0"/>
          </a:p>
          <a:p>
            <a:pPr lvl="1"/>
            <a:endParaRPr lang="ru-RU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</a:rPr>
              <a:t>Транскрипция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115328" cy="435771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Транскрипцией называется процесс переноса генетической информации с ДНК на РНК.</a:t>
            </a:r>
          </a:p>
          <a:p>
            <a:r>
              <a:rPr lang="ru-RU" dirty="0" smtClean="0">
                <a:latin typeface="Tahoma" pitchFamily="34" charset="0"/>
                <a:cs typeface="Tahoma" pitchFamily="34" charset="0"/>
              </a:rPr>
              <a:t>Процесс транскрипции происходит в три стадии:</a:t>
            </a:r>
          </a:p>
          <a:p>
            <a:pPr lvl="1"/>
            <a:r>
              <a:rPr lang="ru-RU" sz="24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Инициация</a:t>
            </a:r>
          </a:p>
          <a:p>
            <a:pPr lvl="1"/>
            <a:r>
              <a:rPr lang="ru-RU" sz="24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Элонгация</a:t>
            </a:r>
          </a:p>
          <a:p>
            <a:pPr lvl="1"/>
            <a:r>
              <a:rPr lang="ru-RU" sz="2400" b="1" dirty="0" err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Терминация</a:t>
            </a:r>
            <a:endParaRPr lang="ru-RU" sz="2400" b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285720" y="2285993"/>
            <a:ext cx="8429684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buClr>
                <a:srgbClr val="CC0000"/>
              </a:buClr>
              <a:buFontTx/>
              <a:buChar char="•"/>
            </a:pPr>
            <a:endParaRPr lang="ru-RU" sz="2400" b="1" dirty="0" smtClean="0">
              <a:solidFill>
                <a:srgbClr val="0000FF"/>
              </a:solidFill>
            </a:endParaRPr>
          </a:p>
          <a:p>
            <a:pPr eaLnBrk="0" hangingPunct="0">
              <a:buClr>
                <a:srgbClr val="CC0000"/>
              </a:buClr>
              <a:buFontTx/>
              <a:buChar char="•"/>
            </a:pPr>
            <a:endParaRPr lang="ru-RU" b="1" dirty="0" smtClean="0">
              <a:solidFill>
                <a:srgbClr val="0000FF"/>
              </a:solidFill>
            </a:endParaRPr>
          </a:p>
          <a:p>
            <a:pPr eaLnBrk="0" hangingPunct="0">
              <a:buClr>
                <a:srgbClr val="CC0000"/>
              </a:buClr>
              <a:buFontTx/>
              <a:buChar char="•"/>
            </a:pPr>
            <a:endParaRPr kumimoji="0" lang="ru-RU" b="1" dirty="0">
              <a:solidFill>
                <a:srgbClr val="0000FF"/>
              </a:solidFill>
            </a:endParaRPr>
          </a:p>
          <a:p>
            <a:pPr eaLnBrk="0" hangingPunct="0">
              <a:buClr>
                <a:srgbClr val="CC0000"/>
              </a:buClr>
            </a:pPr>
            <a:r>
              <a:rPr kumimoji="0" lang="ru-RU" b="1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00034" y="142852"/>
            <a:ext cx="7467600" cy="71438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C0000"/>
                </a:solidFill>
              </a:rPr>
              <a:t>Инициация – начало синтеза</a:t>
            </a: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0" y="1000108"/>
            <a:ext cx="8643966" cy="4714908"/>
          </a:xfrm>
        </p:spPr>
        <p:txBody>
          <a:bodyPr>
            <a:normAutofit/>
          </a:bodyPr>
          <a:lstStyle/>
          <a:p>
            <a:pPr marL="274320" lvl="1" eaLnBrk="0" hangingPunct="0">
              <a:spcBef>
                <a:spcPts val="600"/>
              </a:spcBef>
              <a:buClr>
                <a:srgbClr val="CC0000"/>
              </a:buClr>
              <a:buSzPct val="70000"/>
              <a:buFont typeface="Wingdings" pitchFamily="2" charset="2"/>
              <a:buChar char="v"/>
            </a:pPr>
            <a:r>
              <a:rPr lang="ru-RU" sz="30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Происходит присоединение к промотору комплекса ферментов, в том числе </a:t>
            </a:r>
            <a:r>
              <a:rPr lang="ru-RU" sz="3000" b="1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ДНК – зависимой РНК – полимеразы.</a:t>
            </a:r>
          </a:p>
          <a:p>
            <a:pPr marL="274320" lvl="1" eaLnBrk="0" hangingPunct="0">
              <a:spcBef>
                <a:spcPts val="600"/>
              </a:spcBef>
              <a:buClr>
                <a:srgbClr val="CC0000"/>
              </a:buClr>
              <a:buSzPct val="70000"/>
              <a:buFont typeface="Wingdings" pitchFamily="2" charset="2"/>
              <a:buChar char="v"/>
            </a:pPr>
            <a:r>
              <a:rPr lang="ru-RU" sz="3000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Присоединение РНК – полимеразы к промотору инициирует раскручивание ДНК и освобождение нуклеотидных связей</a:t>
            </a:r>
          </a:p>
          <a:p>
            <a:pPr marL="274320" lvl="1" eaLnBrk="0" hangingPunct="0">
              <a:spcBef>
                <a:spcPts val="600"/>
              </a:spcBef>
              <a:buClr>
                <a:srgbClr val="CC0000"/>
              </a:buClr>
              <a:buSzPct val="70000"/>
              <a:buFont typeface="Wingdings" pitchFamily="2" charset="2"/>
              <a:buChar char="v"/>
            </a:pPr>
            <a:r>
              <a:rPr lang="ru-RU" sz="30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Промотор содержит блок  Прибнова </a:t>
            </a:r>
          </a:p>
          <a:p>
            <a:pPr marL="274320" lvl="1" eaLnBrk="0" hangingPunct="0">
              <a:spcBef>
                <a:spcPts val="600"/>
              </a:spcBef>
              <a:buClr>
                <a:srgbClr val="CC0000"/>
              </a:buClr>
              <a:buSzPct val="70000"/>
              <a:buNone/>
            </a:pPr>
            <a:r>
              <a:rPr lang="ru-RU" sz="30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	5</a:t>
            </a:r>
            <a:r>
              <a:rPr lang="en-US" sz="30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'</a:t>
            </a:r>
            <a:r>
              <a:rPr lang="ru-RU" sz="30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- ТАТААТ - 3</a:t>
            </a:r>
            <a:r>
              <a:rPr lang="en-US" sz="30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'</a:t>
            </a:r>
            <a:r>
              <a:rPr lang="ru-RU" sz="30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, который узнаёт полимераза.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142852"/>
            <a:ext cx="8143932" cy="2143140"/>
          </a:xfrm>
        </p:spPr>
        <p:txBody>
          <a:bodyPr>
            <a:normAutofit fontScale="90000"/>
          </a:bodyPr>
          <a:lstStyle/>
          <a:p>
            <a:pPr algn="l" eaLnBrk="0" hangingPunct="0"/>
            <a:r>
              <a:rPr lang="ru-RU" sz="3200" b="1" dirty="0" smtClean="0">
                <a:solidFill>
                  <a:srgbClr val="CC0000"/>
                </a:solidFill>
                <a:latin typeface="Tahoma" pitchFamily="34" charset="0"/>
                <a:cs typeface="Tahoma" pitchFamily="34" charset="0"/>
              </a:rPr>
              <a:t>Элонгация – </a:t>
            </a:r>
            <a:r>
              <a:rPr lang="ru-RU" sz="32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последовательное присоединение свободных нуклеотидов к смысловой цепи ДНК и соединение их в </a:t>
            </a:r>
            <a:r>
              <a:rPr lang="ru-RU" sz="3200" b="1" dirty="0" err="1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полирибонуклеотидную</a:t>
            </a:r>
            <a:r>
              <a:rPr lang="ru-RU" sz="32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цепочку</a:t>
            </a:r>
            <a:endParaRPr lang="ru-RU" sz="3200" b="1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285720" y="2500306"/>
            <a:ext cx="7848600" cy="1371600"/>
          </a:xfrm>
        </p:spPr>
        <p:txBody>
          <a:bodyPr/>
          <a:lstStyle/>
          <a:p>
            <a:pPr eaLnBrk="1" hangingPunct="1">
              <a:lnSpc>
                <a:spcPct val="75000"/>
              </a:lnSpc>
              <a:spcBef>
                <a:spcPct val="50000"/>
              </a:spcBef>
              <a:buClr>
                <a:schemeClr val="hlink"/>
              </a:buClr>
            </a:pPr>
            <a:r>
              <a:rPr lang="ru-RU" sz="2800" b="1" dirty="0" smtClean="0">
                <a:solidFill>
                  <a:srgbClr val="002060"/>
                </a:solidFill>
                <a:latin typeface="Tahoma" pitchFamily="34" charset="0"/>
              </a:rPr>
              <a:t>Фермент РНК - полимераза </a:t>
            </a:r>
            <a:r>
              <a:rPr lang="ru-RU" sz="2800" b="1" dirty="0" smtClean="0">
                <a:latin typeface="Tahoma" pitchFamily="34" charset="0"/>
              </a:rPr>
              <a:t>считывает информацию с   ДНК - матрицы в направлении   3</a:t>
            </a:r>
            <a:r>
              <a:rPr lang="en-US" sz="2800" b="1" dirty="0" smtClean="0">
                <a:latin typeface="Tahoma" pitchFamily="34" charset="0"/>
                <a:cs typeface="Times New Roman" pitchFamily="18" charset="0"/>
              </a:rPr>
              <a:t>'</a:t>
            </a:r>
            <a:r>
              <a:rPr lang="ru-RU" sz="2800" b="1" dirty="0" smtClean="0">
                <a:latin typeface="Tahoma" pitchFamily="34" charset="0"/>
              </a:rPr>
              <a:t>                5</a:t>
            </a:r>
            <a:r>
              <a:rPr lang="en-US" sz="2800" b="1" dirty="0" smtClean="0">
                <a:latin typeface="Tahoma" pitchFamily="34" charset="0"/>
                <a:cs typeface="Times New Roman" pitchFamily="18" charset="0"/>
              </a:rPr>
              <a:t>'</a:t>
            </a:r>
            <a:endParaRPr lang="en-US" sz="2800" dirty="0" smtClean="0">
              <a:latin typeface="Tahoma" pitchFamily="34" charset="0"/>
              <a:cs typeface="Times New Roman" pitchFamily="18" charset="0"/>
            </a:endParaRP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214282" y="3857628"/>
            <a:ext cx="84582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Clr>
                <a:srgbClr val="CC0000"/>
              </a:buClr>
              <a:buFontTx/>
              <a:buChar char="•"/>
            </a:pPr>
            <a:r>
              <a:rPr kumimoji="0" lang="ru-RU" sz="2800" b="1" dirty="0">
                <a:solidFill>
                  <a:schemeClr val="tx2"/>
                </a:solidFill>
                <a:latin typeface="Times New Roman" pitchFamily="18" charset="0"/>
              </a:rPr>
              <a:t>  </a:t>
            </a:r>
            <a:r>
              <a:rPr kumimoji="0" lang="ru-RU" sz="2800" b="1" dirty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Синтез м - РНК </a:t>
            </a:r>
            <a:r>
              <a:rPr kumimoji="0" lang="ru-RU" sz="2800" b="1" dirty="0">
                <a:latin typeface="Tahoma" pitchFamily="34" charset="0"/>
                <a:cs typeface="Tahoma" pitchFamily="34" charset="0"/>
              </a:rPr>
              <a:t>идет в направлении </a:t>
            </a:r>
            <a:endParaRPr kumimoji="0" lang="ru-RU" sz="2800" b="1" dirty="0" smtClean="0">
              <a:latin typeface="Tahoma" pitchFamily="34" charset="0"/>
              <a:cs typeface="Tahoma" pitchFamily="34" charset="0"/>
            </a:endParaRPr>
          </a:p>
          <a:p>
            <a:pPr lvl="1" eaLnBrk="0" hangingPunct="0">
              <a:buClr>
                <a:srgbClr val="CC0000"/>
              </a:buClr>
              <a:buFontTx/>
              <a:buChar char="•"/>
            </a:pPr>
            <a:r>
              <a:rPr kumimoji="0" lang="ru-RU" sz="2800" b="1" dirty="0" smtClean="0">
                <a:latin typeface="Tahoma" pitchFamily="34" charset="0"/>
                <a:cs typeface="Tahoma" pitchFamily="34" charset="0"/>
              </a:rPr>
              <a:t>5</a:t>
            </a:r>
            <a:r>
              <a:rPr kumimoji="0" lang="en-US" sz="2800" b="1" dirty="0">
                <a:latin typeface="Tahoma" pitchFamily="34" charset="0"/>
                <a:cs typeface="Tahoma" pitchFamily="34" charset="0"/>
              </a:rPr>
              <a:t>' </a:t>
            </a:r>
            <a:r>
              <a:rPr kumimoji="0" lang="ru-RU" sz="2800" b="1" dirty="0">
                <a:latin typeface="Tahoma" pitchFamily="34" charset="0"/>
                <a:cs typeface="Tahoma" pitchFamily="34" charset="0"/>
              </a:rPr>
              <a:t>               3</a:t>
            </a:r>
            <a:r>
              <a:rPr kumimoji="0" lang="en-US" sz="2800" b="1" dirty="0">
                <a:latin typeface="Tahoma" pitchFamily="34" charset="0"/>
                <a:cs typeface="Tahoma" pitchFamily="34" charset="0"/>
              </a:rPr>
              <a:t>'</a:t>
            </a:r>
          </a:p>
          <a:p>
            <a:pPr eaLnBrk="0" hangingPunct="0"/>
            <a:endParaRPr kumimoji="0" lang="ru-RU" sz="2800" b="1" dirty="0">
              <a:latin typeface="Times New Roman" pitchFamily="18" charset="0"/>
            </a:endParaRP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428596" y="4929198"/>
            <a:ext cx="8215370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>
              <a:lnSpc>
                <a:spcPct val="75000"/>
              </a:lnSpc>
              <a:spcBef>
                <a:spcPct val="50000"/>
              </a:spcBef>
              <a:buClr>
                <a:srgbClr val="CC0000"/>
              </a:buClr>
              <a:buFontTx/>
              <a:buChar char="•"/>
            </a:pPr>
            <a:r>
              <a:rPr kumimoji="0" lang="ru-RU" sz="2800" b="1" dirty="0">
                <a:solidFill>
                  <a:srgbClr val="000000"/>
                </a:solidFill>
              </a:rPr>
              <a:t> </a:t>
            </a:r>
            <a:r>
              <a:rPr kumimoji="0" lang="ru-RU" sz="2800" b="1" dirty="0">
                <a:solidFill>
                  <a:srgbClr val="002060"/>
                </a:solidFill>
              </a:rPr>
              <a:t>Регуляторы скорости </a:t>
            </a:r>
            <a:r>
              <a:rPr kumimoji="0" lang="ru-RU" sz="2800" b="1" dirty="0" smtClean="0">
                <a:solidFill>
                  <a:srgbClr val="002060"/>
                </a:solidFill>
              </a:rPr>
              <a:t>транскрипции:</a:t>
            </a:r>
          </a:p>
          <a:p>
            <a:pPr lvl="3">
              <a:lnSpc>
                <a:spcPct val="75000"/>
              </a:lnSpc>
              <a:spcBef>
                <a:spcPct val="50000"/>
              </a:spcBef>
              <a:buClr>
                <a:srgbClr val="CC0000"/>
              </a:buClr>
              <a:buFontTx/>
              <a:buChar char="•"/>
            </a:pPr>
            <a:r>
              <a:rPr kumimoji="0" lang="ru-RU" sz="2400" b="1" dirty="0" smtClean="0">
                <a:solidFill>
                  <a:srgbClr val="002060"/>
                </a:solidFill>
              </a:rPr>
              <a:t>ЭНХАНСЕРЫ – ускоряют</a:t>
            </a:r>
          </a:p>
          <a:p>
            <a:pPr lvl="3">
              <a:lnSpc>
                <a:spcPct val="75000"/>
              </a:lnSpc>
              <a:spcBef>
                <a:spcPct val="50000"/>
              </a:spcBef>
              <a:buClr>
                <a:srgbClr val="CC0000"/>
              </a:buClr>
              <a:buFontTx/>
              <a:buChar char="•"/>
            </a:pPr>
            <a:r>
              <a:rPr kumimoji="0" lang="ru-RU" sz="2400" b="1" dirty="0" smtClean="0">
                <a:solidFill>
                  <a:srgbClr val="002060"/>
                </a:solidFill>
              </a:rPr>
              <a:t>САЙЛЕНСЕРЫ – замедляют</a:t>
            </a:r>
            <a:endParaRPr kumimoji="0" lang="ru-RU" sz="2400" dirty="0">
              <a:solidFill>
                <a:srgbClr val="002060"/>
              </a:solidFill>
            </a:endParaRPr>
          </a:p>
        </p:txBody>
      </p:sp>
      <p:sp>
        <p:nvSpPr>
          <p:cNvPr id="23559" name="AutoShape 7"/>
          <p:cNvSpPr>
            <a:spLocks noChangeArrowheads="1"/>
          </p:cNvSpPr>
          <p:nvPr/>
        </p:nvSpPr>
        <p:spPr bwMode="auto">
          <a:xfrm>
            <a:off x="1357290" y="4357694"/>
            <a:ext cx="1371600" cy="304800"/>
          </a:xfrm>
          <a:prstGeom prst="rightArrow">
            <a:avLst>
              <a:gd name="adj1" fmla="val 50000"/>
              <a:gd name="adj2" fmla="val 11250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560" name="AutoShape 8"/>
          <p:cNvSpPr>
            <a:spLocks noChangeArrowheads="1"/>
          </p:cNvSpPr>
          <p:nvPr/>
        </p:nvSpPr>
        <p:spPr bwMode="auto">
          <a:xfrm>
            <a:off x="3786182" y="3143248"/>
            <a:ext cx="1447800" cy="304800"/>
          </a:xfrm>
          <a:prstGeom prst="rightArrow">
            <a:avLst>
              <a:gd name="adj1" fmla="val 50000"/>
              <a:gd name="adj2" fmla="val 11875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 descr="https://upload.wikimedia.org/wikipedia/commons/thumb/1/18/Palindrome_of_DNA_structure.PNG/1280px-Palindrome_of_DNA_structur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000240"/>
            <a:ext cx="8620164" cy="360969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71472" y="5286388"/>
            <a:ext cx="557216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2400" dirty="0" smtClean="0"/>
              <a:t>1. Палиндром, 2. кольцо, 3. стебель</a:t>
            </a:r>
            <a:endParaRPr lang="ru-RU" sz="2400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214290"/>
            <a:ext cx="8396318" cy="785818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Терминация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– завершение синтеза РНК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rgbClr val="990099"/>
              </a:solidFill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214282" y="1000109"/>
            <a:ext cx="8715436" cy="1143008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Фактор </a:t>
            </a:r>
            <a:r>
              <a:rPr kumimoji="0" lang="ru-RU" sz="31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терминации</a:t>
            </a:r>
            <a:r>
              <a:rPr kumimoji="0" lang="ru-RU" sz="3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- палиндром,  который  образует шпилечную структуру или фигуру креста</a:t>
            </a:r>
            <a:endParaRPr kumimoji="0" lang="ru-RU" sz="31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Rectangle 5"/>
          <p:cNvSpPr>
            <a:spLocks noGrp="1" noChangeArrowheads="1"/>
          </p:cNvSpPr>
          <p:nvPr>
            <p:ph type="title"/>
          </p:nvPr>
        </p:nvSpPr>
        <p:spPr>
          <a:xfrm>
            <a:off x="1071538" y="214290"/>
            <a:ext cx="6457970" cy="738171"/>
          </a:xfrm>
        </p:spPr>
        <p:txBody>
          <a:bodyPr>
            <a:normAutofit fontScale="90000"/>
          </a:bodyPr>
          <a:lstStyle/>
          <a:p>
            <a:r>
              <a:rPr lang="ru-RU" sz="4800" b="1" dirty="0">
                <a:solidFill>
                  <a:srgbClr val="7030A0"/>
                </a:solidFill>
              </a:rPr>
              <a:t>Экспрессия</a:t>
            </a:r>
            <a:r>
              <a:rPr lang="ru-RU" sz="5400" b="1" dirty="0">
                <a:solidFill>
                  <a:srgbClr val="7030A0"/>
                </a:solidFill>
              </a:rPr>
              <a:t> </a:t>
            </a:r>
            <a:r>
              <a:rPr lang="ru-RU" sz="4800" b="1" dirty="0">
                <a:solidFill>
                  <a:srgbClr val="7030A0"/>
                </a:solidFill>
              </a:rPr>
              <a:t>у</a:t>
            </a:r>
            <a:r>
              <a:rPr lang="ru-RU" sz="5400" b="1" dirty="0">
                <a:solidFill>
                  <a:srgbClr val="7030A0"/>
                </a:solidFill>
              </a:rPr>
              <a:t> </a:t>
            </a:r>
            <a:r>
              <a:rPr lang="ru-RU" sz="4800" b="1" dirty="0">
                <a:solidFill>
                  <a:srgbClr val="7030A0"/>
                </a:solidFill>
              </a:rPr>
              <a:t>эукариот</a:t>
            </a:r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214282" y="1071546"/>
            <a:ext cx="8642350" cy="5143536"/>
            <a:chOff x="204" y="754"/>
            <a:chExt cx="5398" cy="3475"/>
          </a:xfrm>
        </p:grpSpPr>
        <p:pic>
          <p:nvPicPr>
            <p:cNvPr id="32772" name="Picture 4" descr="Slide6"/>
            <p:cNvPicPr>
              <a:picLocks noChangeAspect="1" noChangeArrowheads="1"/>
            </p:cNvPicPr>
            <p:nvPr/>
          </p:nvPicPr>
          <p:blipFill>
            <a:blip r:embed="rId2" cstate="print"/>
            <a:srcRect l="1495" t="17900" r="28503" b="14594"/>
            <a:stretch>
              <a:fillRect/>
            </a:stretch>
          </p:blipFill>
          <p:spPr bwMode="auto">
            <a:xfrm>
              <a:off x="204" y="754"/>
              <a:ext cx="5398" cy="3475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00FFFF"/>
              </a:solidFill>
              <a:miter lim="800000"/>
              <a:headEnd/>
              <a:tailEnd/>
            </a:ln>
            <a:effectLst/>
          </p:spPr>
        </p:pic>
        <p:sp>
          <p:nvSpPr>
            <p:cNvPr id="32775" name="Text Box 7"/>
            <p:cNvSpPr txBox="1">
              <a:spLocks noChangeArrowheads="1"/>
            </p:cNvSpPr>
            <p:nvPr/>
          </p:nvSpPr>
          <p:spPr bwMode="auto">
            <a:xfrm>
              <a:off x="521" y="1068"/>
              <a:ext cx="317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>
                  <a:latin typeface="Arial" charset="0"/>
                </a:rPr>
                <a:t>э</a:t>
              </a:r>
            </a:p>
          </p:txBody>
        </p:sp>
        <p:sp>
          <p:nvSpPr>
            <p:cNvPr id="32776" name="Text Box 8"/>
            <p:cNvSpPr txBox="1">
              <a:spLocks noChangeArrowheads="1"/>
            </p:cNvSpPr>
            <p:nvPr/>
          </p:nvSpPr>
          <p:spPr bwMode="auto">
            <a:xfrm>
              <a:off x="611" y="1068"/>
              <a:ext cx="726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>
                  <a:latin typeface="Arial" charset="0"/>
                </a:rPr>
                <a:t>с</a:t>
              </a:r>
            </a:p>
          </p:txBody>
        </p:sp>
        <p:sp>
          <p:nvSpPr>
            <p:cNvPr id="32780" name="Text Box 12"/>
            <p:cNvSpPr txBox="1">
              <a:spLocks noChangeArrowheads="1"/>
            </p:cNvSpPr>
            <p:nvPr/>
          </p:nvSpPr>
          <p:spPr bwMode="auto">
            <a:xfrm>
              <a:off x="1157" y="2521"/>
              <a:ext cx="1088" cy="27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>
                  <a:latin typeface="Arial" charset="0"/>
                </a:rPr>
                <a:t>СН</a:t>
              </a:r>
              <a:r>
                <a:rPr lang="ru-RU" baseline="-25000">
                  <a:latin typeface="Arial" charset="0"/>
                </a:rPr>
                <a:t>3 </a:t>
              </a:r>
              <a:r>
                <a:rPr lang="ru-RU">
                  <a:latin typeface="Arial" charset="0"/>
                </a:rPr>
                <a:t>- </a:t>
              </a:r>
              <a:r>
                <a:rPr lang="en-US">
                  <a:latin typeface="Arial" charset="0"/>
                </a:rPr>
                <a:t>G</a:t>
              </a:r>
              <a:r>
                <a:rPr lang="ru-RU">
                  <a:latin typeface="Arial" charset="0"/>
                </a:rPr>
                <a:t> - РРР</a:t>
              </a:r>
            </a:p>
          </p:txBody>
        </p:sp>
        <p:sp>
          <p:nvSpPr>
            <p:cNvPr id="32781" name="Text Box 13"/>
            <p:cNvSpPr txBox="1">
              <a:spLocks noChangeArrowheads="1"/>
            </p:cNvSpPr>
            <p:nvPr/>
          </p:nvSpPr>
          <p:spPr bwMode="auto">
            <a:xfrm>
              <a:off x="1475" y="2751"/>
              <a:ext cx="542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>
                  <a:latin typeface="Arial" charset="0"/>
                </a:rPr>
                <a:t>кэп</a:t>
              </a:r>
            </a:p>
          </p:txBody>
        </p:sp>
        <p:sp>
          <p:nvSpPr>
            <p:cNvPr id="32782" name="Rectangle 14"/>
            <p:cNvSpPr>
              <a:spLocks noChangeArrowheads="1"/>
            </p:cNvSpPr>
            <p:nvPr/>
          </p:nvSpPr>
          <p:spPr bwMode="auto">
            <a:xfrm>
              <a:off x="884" y="1842"/>
              <a:ext cx="227" cy="22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783" name="Rectangle 15"/>
            <p:cNvSpPr>
              <a:spLocks noChangeArrowheads="1"/>
            </p:cNvSpPr>
            <p:nvPr/>
          </p:nvSpPr>
          <p:spPr bwMode="auto">
            <a:xfrm>
              <a:off x="4422" y="1842"/>
              <a:ext cx="907" cy="22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784" name="Text Box 16"/>
            <p:cNvSpPr txBox="1">
              <a:spLocks noChangeArrowheads="1"/>
            </p:cNvSpPr>
            <p:nvPr/>
          </p:nvSpPr>
          <p:spPr bwMode="auto">
            <a:xfrm>
              <a:off x="872" y="1842"/>
              <a:ext cx="247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>
                  <a:latin typeface="Arial" charset="0"/>
                </a:rPr>
                <a:t>5</a:t>
              </a:r>
            </a:p>
          </p:txBody>
        </p:sp>
        <p:sp>
          <p:nvSpPr>
            <p:cNvPr id="32785" name="Line 17"/>
            <p:cNvSpPr>
              <a:spLocks noChangeShapeType="1"/>
            </p:cNvSpPr>
            <p:nvPr/>
          </p:nvSpPr>
          <p:spPr bwMode="auto">
            <a:xfrm>
              <a:off x="1020" y="1842"/>
              <a:ext cx="0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2786" name="Text Box 18"/>
            <p:cNvSpPr txBox="1">
              <a:spLocks noChangeArrowheads="1"/>
            </p:cNvSpPr>
            <p:nvPr/>
          </p:nvSpPr>
          <p:spPr bwMode="auto">
            <a:xfrm>
              <a:off x="4378" y="1840"/>
              <a:ext cx="271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>
                  <a:latin typeface="Arial" charset="0"/>
                </a:rPr>
                <a:t>3</a:t>
              </a:r>
            </a:p>
          </p:txBody>
        </p:sp>
        <p:sp>
          <p:nvSpPr>
            <p:cNvPr id="32787" name="Line 19"/>
            <p:cNvSpPr>
              <a:spLocks noChangeShapeType="1"/>
            </p:cNvSpPr>
            <p:nvPr/>
          </p:nvSpPr>
          <p:spPr bwMode="auto">
            <a:xfrm>
              <a:off x="4513" y="1888"/>
              <a:ext cx="0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2788" name="Text Box 20"/>
            <p:cNvSpPr txBox="1">
              <a:spLocks noChangeArrowheads="1"/>
            </p:cNvSpPr>
            <p:nvPr/>
          </p:nvSpPr>
          <p:spPr bwMode="auto">
            <a:xfrm>
              <a:off x="919" y="2521"/>
              <a:ext cx="246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>
                  <a:latin typeface="Arial" charset="0"/>
                </a:rPr>
                <a:t>5</a:t>
              </a:r>
            </a:p>
          </p:txBody>
        </p:sp>
        <p:sp>
          <p:nvSpPr>
            <p:cNvPr id="32790" name="Text Box 22"/>
            <p:cNvSpPr txBox="1">
              <a:spLocks noChangeArrowheads="1"/>
            </p:cNvSpPr>
            <p:nvPr/>
          </p:nvSpPr>
          <p:spPr bwMode="auto">
            <a:xfrm>
              <a:off x="4195" y="2566"/>
              <a:ext cx="272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>
                  <a:latin typeface="Arial" charset="0"/>
                </a:rPr>
                <a:t>3</a:t>
              </a:r>
            </a:p>
          </p:txBody>
        </p:sp>
        <p:sp>
          <p:nvSpPr>
            <p:cNvPr id="32791" name="Line 23"/>
            <p:cNvSpPr>
              <a:spLocks noChangeShapeType="1"/>
            </p:cNvSpPr>
            <p:nvPr/>
          </p:nvSpPr>
          <p:spPr bwMode="auto">
            <a:xfrm>
              <a:off x="1111" y="2568"/>
              <a:ext cx="0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2792" name="Line 24"/>
            <p:cNvSpPr>
              <a:spLocks noChangeShapeType="1"/>
            </p:cNvSpPr>
            <p:nvPr/>
          </p:nvSpPr>
          <p:spPr bwMode="auto">
            <a:xfrm>
              <a:off x="4377" y="2614"/>
              <a:ext cx="0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2793" name="Text Box 25"/>
            <p:cNvSpPr txBox="1">
              <a:spLocks noChangeArrowheads="1"/>
            </p:cNvSpPr>
            <p:nvPr/>
          </p:nvSpPr>
          <p:spPr bwMode="auto">
            <a:xfrm>
              <a:off x="4286" y="2160"/>
              <a:ext cx="86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b="1" dirty="0" err="1">
                  <a:latin typeface="Arial" charset="0"/>
                </a:rPr>
                <a:t>гяРНК</a:t>
              </a:r>
              <a:endParaRPr lang="ru-RU" b="1" dirty="0">
                <a:latin typeface="Arial" charset="0"/>
              </a:endParaRPr>
            </a:p>
          </p:txBody>
        </p:sp>
      </p:grpSp>
      <p:sp>
        <p:nvSpPr>
          <p:cNvPr id="32797" name="Text Box 29"/>
          <p:cNvSpPr txBox="1">
            <a:spLocks noChangeArrowheads="1"/>
          </p:cNvSpPr>
          <p:nvPr/>
        </p:nvSpPr>
        <p:spPr bwMode="auto">
          <a:xfrm>
            <a:off x="6786578" y="4786322"/>
            <a:ext cx="1079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 err="1">
                <a:latin typeface="Arial" charset="0"/>
              </a:rPr>
              <a:t>иРНК</a:t>
            </a:r>
            <a:endParaRPr lang="ru-RU" b="1" dirty="0">
              <a:latin typeface="Arial" charset="0"/>
            </a:endParaRPr>
          </a:p>
        </p:txBody>
      </p:sp>
      <p:sp>
        <p:nvSpPr>
          <p:cNvPr id="32798" name="Text Box 30"/>
          <p:cNvSpPr txBox="1">
            <a:spLocks noChangeArrowheads="1"/>
          </p:cNvSpPr>
          <p:nvPr/>
        </p:nvSpPr>
        <p:spPr bwMode="auto">
          <a:xfrm>
            <a:off x="214282" y="4786322"/>
            <a:ext cx="3000396" cy="1394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>
              <a:lnSpc>
                <a:spcPct val="80000"/>
              </a:lnSpc>
              <a:spcBef>
                <a:spcPct val="50000"/>
              </a:spcBef>
            </a:pPr>
            <a:r>
              <a:rPr lang="ru-RU" b="1" dirty="0" err="1" smtClean="0">
                <a:latin typeface="Arial" charset="0"/>
              </a:rPr>
              <a:t>Метилирование</a:t>
            </a:r>
            <a:endParaRPr lang="ru-RU" b="1" dirty="0" smtClean="0">
              <a:latin typeface="Arial" charset="0"/>
            </a:endParaRPr>
          </a:p>
          <a:p>
            <a:pPr marL="457200" indent="-457200">
              <a:lnSpc>
                <a:spcPct val="80000"/>
              </a:lnSpc>
              <a:spcBef>
                <a:spcPct val="50000"/>
              </a:spcBef>
            </a:pPr>
            <a:r>
              <a:rPr lang="ru-RU" b="1" dirty="0" smtClean="0">
                <a:latin typeface="Arial" charset="0"/>
              </a:rPr>
              <a:t>Рестрикция</a:t>
            </a:r>
          </a:p>
          <a:p>
            <a:pPr marL="457200" indent="-457200">
              <a:lnSpc>
                <a:spcPct val="80000"/>
              </a:lnSpc>
              <a:spcBef>
                <a:spcPct val="50000"/>
              </a:spcBef>
            </a:pPr>
            <a:r>
              <a:rPr lang="ru-RU" b="1" dirty="0" err="1" smtClean="0">
                <a:latin typeface="Arial" charset="0"/>
              </a:rPr>
              <a:t>Сплайсинг</a:t>
            </a:r>
            <a:endParaRPr lang="ru-RU" b="1" dirty="0" smtClean="0">
              <a:latin typeface="Arial" charset="0"/>
            </a:endParaRPr>
          </a:p>
          <a:p>
            <a:pPr marL="457200" indent="-457200">
              <a:lnSpc>
                <a:spcPct val="80000"/>
              </a:lnSpc>
              <a:spcBef>
                <a:spcPct val="50000"/>
              </a:spcBef>
            </a:pPr>
            <a:r>
              <a:rPr lang="ru-RU" b="1" dirty="0" smtClean="0">
                <a:latin typeface="Arial" charset="0"/>
              </a:rPr>
              <a:t>Полиаденилирование</a:t>
            </a:r>
            <a:endParaRPr lang="ru-RU" b="1" dirty="0">
              <a:latin typeface="Arial" charset="0"/>
            </a:endParaRPr>
          </a:p>
        </p:txBody>
      </p:sp>
      <p:sp>
        <p:nvSpPr>
          <p:cNvPr id="32799" name="Text Box 31"/>
          <p:cNvSpPr txBox="1">
            <a:spLocks noChangeArrowheads="1"/>
          </p:cNvSpPr>
          <p:nvPr/>
        </p:nvSpPr>
        <p:spPr bwMode="auto">
          <a:xfrm>
            <a:off x="214282" y="6143644"/>
            <a:ext cx="270354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 smtClean="0">
                <a:latin typeface="Arial" charset="0"/>
              </a:rPr>
              <a:t> </a:t>
            </a:r>
            <a:endParaRPr lang="ru-RU" b="1" dirty="0">
              <a:latin typeface="Arial" charset="0"/>
            </a:endParaRPr>
          </a:p>
        </p:txBody>
      </p:sp>
      <p:sp>
        <p:nvSpPr>
          <p:cNvPr id="32801" name="Text Box 33"/>
          <p:cNvSpPr txBox="1">
            <a:spLocks noChangeArrowheads="1"/>
          </p:cNvSpPr>
          <p:nvPr/>
        </p:nvSpPr>
        <p:spPr bwMode="auto">
          <a:xfrm>
            <a:off x="500034" y="5929330"/>
            <a:ext cx="270354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ru-RU" b="1" dirty="0">
              <a:latin typeface="Arial" charset="0"/>
            </a:endParaRPr>
          </a:p>
        </p:txBody>
      </p:sp>
      <p:sp>
        <p:nvSpPr>
          <p:cNvPr id="32806" name="Rectangle 38"/>
          <p:cNvSpPr>
            <a:spLocks noChangeArrowheads="1"/>
          </p:cNvSpPr>
          <p:nvPr/>
        </p:nvSpPr>
        <p:spPr bwMode="auto">
          <a:xfrm>
            <a:off x="3419475" y="5445125"/>
            <a:ext cx="1581153" cy="62708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805" name="Freeform 37"/>
          <p:cNvSpPr>
            <a:spLocks/>
          </p:cNvSpPr>
          <p:nvPr/>
        </p:nvSpPr>
        <p:spPr bwMode="auto">
          <a:xfrm>
            <a:off x="3857620" y="5072074"/>
            <a:ext cx="785818" cy="642942"/>
          </a:xfrm>
          <a:custGeom>
            <a:avLst/>
            <a:gdLst/>
            <a:ahLst/>
            <a:cxnLst>
              <a:cxn ang="0">
                <a:pos x="552" y="315"/>
              </a:cxn>
              <a:cxn ang="0">
                <a:pos x="505" y="284"/>
              </a:cxn>
              <a:cxn ang="0">
                <a:pos x="481" y="260"/>
              </a:cxn>
              <a:cxn ang="0">
                <a:pos x="434" y="244"/>
              </a:cxn>
              <a:cxn ang="0">
                <a:pos x="276" y="260"/>
              </a:cxn>
              <a:cxn ang="0">
                <a:pos x="244" y="284"/>
              </a:cxn>
              <a:cxn ang="0">
                <a:pos x="221" y="292"/>
              </a:cxn>
              <a:cxn ang="0">
                <a:pos x="189" y="339"/>
              </a:cxn>
              <a:cxn ang="0">
                <a:pos x="213" y="450"/>
              </a:cxn>
              <a:cxn ang="0">
                <a:pos x="402" y="584"/>
              </a:cxn>
              <a:cxn ang="0">
                <a:pos x="481" y="576"/>
              </a:cxn>
              <a:cxn ang="0">
                <a:pos x="529" y="552"/>
              </a:cxn>
              <a:cxn ang="0">
                <a:pos x="584" y="536"/>
              </a:cxn>
              <a:cxn ang="0">
                <a:pos x="647" y="473"/>
              </a:cxn>
              <a:cxn ang="0">
                <a:pos x="631" y="308"/>
              </a:cxn>
              <a:cxn ang="0">
                <a:pos x="387" y="126"/>
              </a:cxn>
              <a:cxn ang="0">
                <a:pos x="142" y="150"/>
              </a:cxn>
              <a:cxn ang="0">
                <a:pos x="63" y="229"/>
              </a:cxn>
              <a:cxn ang="0">
                <a:pos x="31" y="276"/>
              </a:cxn>
              <a:cxn ang="0">
                <a:pos x="0" y="355"/>
              </a:cxn>
              <a:cxn ang="0">
                <a:pos x="8" y="473"/>
              </a:cxn>
              <a:cxn ang="0">
                <a:pos x="47" y="521"/>
              </a:cxn>
              <a:cxn ang="0">
                <a:pos x="158" y="631"/>
              </a:cxn>
              <a:cxn ang="0">
                <a:pos x="260" y="678"/>
              </a:cxn>
              <a:cxn ang="0">
                <a:pos x="339" y="710"/>
              </a:cxn>
              <a:cxn ang="0">
                <a:pos x="592" y="670"/>
              </a:cxn>
              <a:cxn ang="0">
                <a:pos x="694" y="623"/>
              </a:cxn>
              <a:cxn ang="0">
                <a:pos x="820" y="552"/>
              </a:cxn>
              <a:cxn ang="0">
                <a:pos x="749" y="197"/>
              </a:cxn>
              <a:cxn ang="0">
                <a:pos x="718" y="150"/>
              </a:cxn>
              <a:cxn ang="0">
                <a:pos x="607" y="55"/>
              </a:cxn>
              <a:cxn ang="0">
                <a:pos x="434" y="0"/>
              </a:cxn>
              <a:cxn ang="0">
                <a:pos x="276" y="8"/>
              </a:cxn>
            </a:cxnLst>
            <a:rect l="0" t="0" r="r" b="b"/>
            <a:pathLst>
              <a:path w="859" h="710">
                <a:moveTo>
                  <a:pt x="552" y="315"/>
                </a:moveTo>
                <a:cubicBezTo>
                  <a:pt x="536" y="305"/>
                  <a:pt x="521" y="294"/>
                  <a:pt x="505" y="284"/>
                </a:cubicBezTo>
                <a:cubicBezTo>
                  <a:pt x="496" y="278"/>
                  <a:pt x="491" y="266"/>
                  <a:pt x="481" y="260"/>
                </a:cubicBezTo>
                <a:cubicBezTo>
                  <a:pt x="467" y="252"/>
                  <a:pt x="434" y="244"/>
                  <a:pt x="434" y="244"/>
                </a:cubicBezTo>
                <a:cubicBezTo>
                  <a:pt x="381" y="248"/>
                  <a:pt x="324" y="238"/>
                  <a:pt x="276" y="260"/>
                </a:cubicBezTo>
                <a:cubicBezTo>
                  <a:pt x="264" y="265"/>
                  <a:pt x="256" y="277"/>
                  <a:pt x="244" y="284"/>
                </a:cubicBezTo>
                <a:cubicBezTo>
                  <a:pt x="237" y="288"/>
                  <a:pt x="229" y="289"/>
                  <a:pt x="221" y="292"/>
                </a:cubicBezTo>
                <a:cubicBezTo>
                  <a:pt x="210" y="308"/>
                  <a:pt x="200" y="323"/>
                  <a:pt x="189" y="339"/>
                </a:cubicBezTo>
                <a:cubicBezTo>
                  <a:pt x="166" y="373"/>
                  <a:pt x="200" y="420"/>
                  <a:pt x="213" y="450"/>
                </a:cubicBezTo>
                <a:cubicBezTo>
                  <a:pt x="250" y="534"/>
                  <a:pt x="325" y="552"/>
                  <a:pt x="402" y="584"/>
                </a:cubicBezTo>
                <a:cubicBezTo>
                  <a:pt x="428" y="581"/>
                  <a:pt x="455" y="580"/>
                  <a:pt x="481" y="576"/>
                </a:cubicBezTo>
                <a:cubicBezTo>
                  <a:pt x="509" y="572"/>
                  <a:pt x="503" y="565"/>
                  <a:pt x="529" y="552"/>
                </a:cubicBezTo>
                <a:cubicBezTo>
                  <a:pt x="542" y="546"/>
                  <a:pt x="572" y="539"/>
                  <a:pt x="584" y="536"/>
                </a:cubicBezTo>
                <a:cubicBezTo>
                  <a:pt x="607" y="513"/>
                  <a:pt x="629" y="500"/>
                  <a:pt x="647" y="473"/>
                </a:cubicBezTo>
                <a:cubicBezTo>
                  <a:pt x="655" y="416"/>
                  <a:pt x="666" y="358"/>
                  <a:pt x="631" y="308"/>
                </a:cubicBezTo>
                <a:cubicBezTo>
                  <a:pt x="593" y="193"/>
                  <a:pt x="498" y="149"/>
                  <a:pt x="387" y="126"/>
                </a:cubicBezTo>
                <a:cubicBezTo>
                  <a:pt x="214" y="132"/>
                  <a:pt x="228" y="102"/>
                  <a:pt x="142" y="150"/>
                </a:cubicBezTo>
                <a:cubicBezTo>
                  <a:pt x="108" y="169"/>
                  <a:pt x="86" y="198"/>
                  <a:pt x="63" y="229"/>
                </a:cubicBezTo>
                <a:cubicBezTo>
                  <a:pt x="52" y="244"/>
                  <a:pt x="31" y="276"/>
                  <a:pt x="31" y="276"/>
                </a:cubicBezTo>
                <a:cubicBezTo>
                  <a:pt x="23" y="304"/>
                  <a:pt x="9" y="328"/>
                  <a:pt x="0" y="355"/>
                </a:cubicBezTo>
                <a:cubicBezTo>
                  <a:pt x="3" y="394"/>
                  <a:pt x="2" y="434"/>
                  <a:pt x="8" y="473"/>
                </a:cubicBezTo>
                <a:cubicBezTo>
                  <a:pt x="15" y="516"/>
                  <a:pt x="25" y="496"/>
                  <a:pt x="47" y="521"/>
                </a:cubicBezTo>
                <a:cubicBezTo>
                  <a:pt x="88" y="566"/>
                  <a:pt x="99" y="611"/>
                  <a:pt x="158" y="631"/>
                </a:cubicBezTo>
                <a:cubicBezTo>
                  <a:pt x="193" y="655"/>
                  <a:pt x="221" y="665"/>
                  <a:pt x="260" y="678"/>
                </a:cubicBezTo>
                <a:cubicBezTo>
                  <a:pt x="287" y="687"/>
                  <a:pt x="339" y="710"/>
                  <a:pt x="339" y="710"/>
                </a:cubicBezTo>
                <a:cubicBezTo>
                  <a:pt x="425" y="699"/>
                  <a:pt x="507" y="684"/>
                  <a:pt x="592" y="670"/>
                </a:cubicBezTo>
                <a:cubicBezTo>
                  <a:pt x="626" y="648"/>
                  <a:pt x="659" y="640"/>
                  <a:pt x="694" y="623"/>
                </a:cubicBezTo>
                <a:cubicBezTo>
                  <a:pt x="739" y="601"/>
                  <a:pt x="776" y="575"/>
                  <a:pt x="820" y="552"/>
                </a:cubicBezTo>
                <a:cubicBezTo>
                  <a:pt x="859" y="435"/>
                  <a:pt x="836" y="284"/>
                  <a:pt x="749" y="197"/>
                </a:cubicBezTo>
                <a:cubicBezTo>
                  <a:pt x="736" y="151"/>
                  <a:pt x="752" y="194"/>
                  <a:pt x="718" y="150"/>
                </a:cubicBezTo>
                <a:cubicBezTo>
                  <a:pt x="682" y="105"/>
                  <a:pt x="665" y="74"/>
                  <a:pt x="607" y="55"/>
                </a:cubicBezTo>
                <a:cubicBezTo>
                  <a:pt x="556" y="19"/>
                  <a:pt x="492" y="19"/>
                  <a:pt x="434" y="0"/>
                </a:cubicBezTo>
                <a:cubicBezTo>
                  <a:pt x="281" y="8"/>
                  <a:pt x="334" y="8"/>
                  <a:pt x="276" y="8"/>
                </a:cubicBezTo>
              </a:path>
            </a:pathLst>
          </a:custGeom>
          <a:solidFill>
            <a:schemeClr val="bg1"/>
          </a:solidFill>
          <a:ln w="38100">
            <a:solidFill>
              <a:srgbClr val="00CC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2807" name="Text Box 39"/>
          <p:cNvSpPr txBox="1">
            <a:spLocks noChangeArrowheads="1"/>
          </p:cNvSpPr>
          <p:nvPr/>
        </p:nvSpPr>
        <p:spPr bwMode="auto">
          <a:xfrm>
            <a:off x="4929190" y="5357826"/>
            <a:ext cx="129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/>
              <a:t>БЕЛОК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71480"/>
            <a:ext cx="8572560" cy="1643074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 err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Процессинг</a:t>
            </a:r>
            <a:r>
              <a:rPr lang="ru-RU" sz="32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– </a:t>
            </a:r>
            <a:r>
              <a:rPr lang="ru-RU" sz="3200" b="1" dirty="0" smtClean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промежуточный этап экспрессии генов у эукариот</a:t>
            </a:r>
            <a:endParaRPr lang="ru-RU" sz="3200" b="1" dirty="0">
              <a:solidFill>
                <a:srgbClr val="7030A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357430"/>
            <a:ext cx="8143932" cy="3614750"/>
          </a:xfrm>
        </p:spPr>
        <p:txBody>
          <a:bodyPr/>
          <a:lstStyle/>
          <a:p>
            <a:r>
              <a:rPr lang="ru-RU" sz="2800" dirty="0" smtClean="0">
                <a:latin typeface="Tahoma" pitchFamily="34" charset="0"/>
                <a:cs typeface="Tahoma" pitchFamily="34" charset="0"/>
              </a:rPr>
              <a:t>У прокариот процессы транскрипции и трансляции идут практически одновременно.</a:t>
            </a:r>
          </a:p>
          <a:p>
            <a:r>
              <a:rPr lang="ru-RU" sz="2800" dirty="0" smtClean="0">
                <a:latin typeface="Tahoma" pitchFamily="34" charset="0"/>
                <a:cs typeface="Tahoma" pitchFamily="34" charset="0"/>
              </a:rPr>
              <a:t>У эукариот эти этапы разделены во времени.</a:t>
            </a:r>
          </a:p>
          <a:p>
            <a:r>
              <a:rPr lang="ru-RU" sz="2800" dirty="0" smtClean="0">
                <a:latin typeface="Tahoma" pitchFamily="34" charset="0"/>
                <a:cs typeface="Tahoma" pitchFamily="34" charset="0"/>
              </a:rPr>
              <a:t>У эукариот в результате транскрипции, которая заканчивается в стадии </a:t>
            </a:r>
            <a:r>
              <a:rPr lang="ru-RU" sz="2800" dirty="0" err="1" smtClean="0">
                <a:latin typeface="Tahoma" pitchFamily="34" charset="0"/>
                <a:cs typeface="Tahoma" pitchFamily="34" charset="0"/>
              </a:rPr>
              <a:t>терминации</a:t>
            </a:r>
            <a:r>
              <a:rPr lang="ru-RU" sz="2800" dirty="0" smtClean="0">
                <a:latin typeface="Tahoma" pitchFamily="34" charset="0"/>
                <a:cs typeface="Tahoma" pitchFamily="34" charset="0"/>
              </a:rPr>
              <a:t>, образуется </a:t>
            </a:r>
            <a:r>
              <a:rPr lang="ru-RU" sz="28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гетерогенная ядерная РНК (гя-РНК).</a:t>
            </a: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/>
          </p:cNvGraphicFramePr>
          <p:nvPr/>
        </p:nvGraphicFramePr>
        <p:xfrm>
          <a:off x="428596" y="2214554"/>
          <a:ext cx="6858048" cy="428629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688601"/>
                <a:gridCol w="688601"/>
                <a:gridCol w="908814"/>
                <a:gridCol w="804771"/>
                <a:gridCol w="981179"/>
                <a:gridCol w="500066"/>
                <a:gridCol w="857256"/>
                <a:gridCol w="714380"/>
                <a:gridCol w="714380"/>
              </a:tblGrid>
              <a:tr h="428629">
                <a:tc>
                  <a:txBody>
                    <a:bodyPr/>
                    <a:lstStyle/>
                    <a:p>
                      <a:r>
                        <a:rPr lang="ru-RU" b="1" cap="none" spc="0" dirty="0" smtClean="0">
                          <a:ln w="12700">
                            <a:solidFill>
                              <a:schemeClr val="tx2">
                                <a:satMod val="155000"/>
                              </a:schemeClr>
                            </a:solidFill>
                            <a:prstDash val="solid"/>
                          </a:ln>
                          <a:solidFill>
                            <a:sysClr val="windowText" lastClr="000000"/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1</a:t>
                      </a:r>
                      <a:endParaRPr lang="ru-RU" b="1" cap="none" spc="0" dirty="0">
                        <a:ln w="12700">
                          <a:solidFill>
                            <a:schemeClr val="tx2">
                              <a:satMod val="155000"/>
                            </a:schemeClr>
                          </a:solidFill>
                          <a:prstDash val="solid"/>
                        </a:ln>
                        <a:solidFill>
                          <a:sysClr val="windowText" lastClr="000000"/>
                        </a:solidFill>
                        <a:effectLst>
                          <a:outerShdw blurRad="41275" dist="20320" dir="18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cap="none" spc="0" dirty="0" smtClean="0">
                          <a:ln w="12700">
                            <a:solidFill>
                              <a:schemeClr val="tx2">
                                <a:satMod val="155000"/>
                              </a:schemeClr>
                            </a:solidFill>
                            <a:prstDash val="solid"/>
                          </a:ln>
                          <a:solidFill>
                            <a:sysClr val="windowText" lastClr="000000"/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3</a:t>
                      </a:r>
                      <a:endParaRPr lang="ru-RU" b="1" cap="none" spc="0" dirty="0">
                        <a:ln w="12700">
                          <a:solidFill>
                            <a:schemeClr val="tx2">
                              <a:satMod val="155000"/>
                            </a:schemeClr>
                          </a:solidFill>
                          <a:prstDash val="solid"/>
                        </a:ln>
                        <a:solidFill>
                          <a:sysClr val="windowText" lastClr="000000"/>
                        </a:solidFill>
                        <a:effectLst>
                          <a:outerShdw blurRad="41275" dist="20320" dir="18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cap="none" spc="0" dirty="0" smtClean="0">
                          <a:ln w="12700">
                            <a:solidFill>
                              <a:schemeClr val="tx2">
                                <a:satMod val="155000"/>
                              </a:schemeClr>
                            </a:solidFill>
                            <a:prstDash val="solid"/>
                          </a:ln>
                          <a:solidFill>
                            <a:sysClr val="windowText" lastClr="000000"/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4</a:t>
                      </a:r>
                      <a:endParaRPr lang="ru-RU" b="1" cap="none" spc="0" dirty="0">
                        <a:ln w="12700">
                          <a:solidFill>
                            <a:schemeClr val="tx2">
                              <a:satMod val="155000"/>
                            </a:schemeClr>
                          </a:solidFill>
                          <a:prstDash val="solid"/>
                        </a:ln>
                        <a:solidFill>
                          <a:sysClr val="windowText" lastClr="000000"/>
                        </a:solidFill>
                        <a:effectLst>
                          <a:outerShdw blurRad="41275" dist="20320" dir="18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cap="none" spc="0" dirty="0" smtClean="0">
                          <a:ln w="12700">
                            <a:solidFill>
                              <a:schemeClr val="tx2">
                                <a:satMod val="155000"/>
                              </a:schemeClr>
                            </a:solidFill>
                            <a:prstDash val="solid"/>
                          </a:ln>
                          <a:solidFill>
                            <a:sysClr val="windowText" lastClr="000000"/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3</a:t>
                      </a:r>
                      <a:endParaRPr lang="ru-RU" b="1" cap="none" spc="0" dirty="0">
                        <a:ln w="12700">
                          <a:solidFill>
                            <a:schemeClr val="tx2">
                              <a:satMod val="155000"/>
                            </a:schemeClr>
                          </a:solidFill>
                          <a:prstDash val="solid"/>
                        </a:ln>
                        <a:solidFill>
                          <a:sysClr val="windowText" lastClr="000000"/>
                        </a:solidFill>
                        <a:effectLst>
                          <a:outerShdw blurRad="41275" dist="20320" dir="18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cap="none" spc="0" dirty="0" smtClean="0">
                          <a:ln w="12700">
                            <a:solidFill>
                              <a:schemeClr val="tx2">
                                <a:satMod val="155000"/>
                              </a:schemeClr>
                            </a:solidFill>
                            <a:prstDash val="solid"/>
                          </a:ln>
                          <a:solidFill>
                            <a:sysClr val="windowText" lastClr="000000"/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4</a:t>
                      </a:r>
                      <a:endParaRPr lang="ru-RU" b="1" cap="none" spc="0" dirty="0">
                        <a:ln w="12700">
                          <a:solidFill>
                            <a:schemeClr val="tx2">
                              <a:satMod val="155000"/>
                            </a:schemeClr>
                          </a:solidFill>
                          <a:prstDash val="solid"/>
                        </a:ln>
                        <a:solidFill>
                          <a:sysClr val="windowText" lastClr="000000"/>
                        </a:solidFill>
                        <a:effectLst>
                          <a:outerShdw blurRad="41275" dist="20320" dir="18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cap="none" spc="0" dirty="0" smtClean="0">
                          <a:ln w="12700">
                            <a:solidFill>
                              <a:schemeClr val="tx2">
                                <a:satMod val="155000"/>
                              </a:schemeClr>
                            </a:solidFill>
                            <a:prstDash val="solid"/>
                          </a:ln>
                          <a:solidFill>
                            <a:sysClr val="windowText" lastClr="000000"/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3</a:t>
                      </a:r>
                      <a:endParaRPr lang="ru-RU" b="1" cap="none" spc="0" dirty="0">
                        <a:ln w="12700">
                          <a:solidFill>
                            <a:schemeClr val="tx2">
                              <a:satMod val="155000"/>
                            </a:schemeClr>
                          </a:solidFill>
                          <a:prstDash val="solid"/>
                        </a:ln>
                        <a:solidFill>
                          <a:sysClr val="windowText" lastClr="000000"/>
                        </a:solidFill>
                        <a:effectLst>
                          <a:outerShdw blurRad="41275" dist="20320" dir="18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cap="none" spc="0" dirty="0" smtClean="0">
                          <a:ln w="12700">
                            <a:solidFill>
                              <a:schemeClr val="tx2">
                                <a:satMod val="155000"/>
                              </a:schemeClr>
                            </a:solidFill>
                            <a:prstDash val="solid"/>
                          </a:ln>
                          <a:solidFill>
                            <a:sysClr val="windowText" lastClr="000000"/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4</a:t>
                      </a:r>
                      <a:endParaRPr lang="ru-RU" b="1" cap="none" spc="0" dirty="0">
                        <a:ln w="12700">
                          <a:solidFill>
                            <a:schemeClr val="tx2">
                              <a:satMod val="155000"/>
                            </a:schemeClr>
                          </a:solidFill>
                          <a:prstDash val="solid"/>
                        </a:ln>
                        <a:solidFill>
                          <a:sysClr val="windowText" lastClr="000000"/>
                        </a:solidFill>
                        <a:effectLst>
                          <a:outerShdw blurRad="41275" dist="20320" dir="18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cap="none" spc="0" dirty="0" smtClean="0">
                          <a:ln w="12700">
                            <a:solidFill>
                              <a:schemeClr val="tx2">
                                <a:satMod val="155000"/>
                              </a:schemeClr>
                            </a:solidFill>
                            <a:prstDash val="solid"/>
                          </a:ln>
                          <a:solidFill>
                            <a:sysClr val="windowText" lastClr="000000"/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3</a:t>
                      </a:r>
                      <a:endParaRPr lang="ru-RU" b="1" cap="none" spc="0" dirty="0">
                        <a:ln w="12700">
                          <a:solidFill>
                            <a:schemeClr val="tx2">
                              <a:satMod val="155000"/>
                            </a:schemeClr>
                          </a:solidFill>
                          <a:prstDash val="solid"/>
                        </a:ln>
                        <a:solidFill>
                          <a:sysClr val="windowText" lastClr="000000"/>
                        </a:solidFill>
                        <a:effectLst>
                          <a:outerShdw blurRad="41275" dist="20320" dir="18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cap="none" spc="0" dirty="0" smtClean="0">
                          <a:ln w="12700">
                            <a:solidFill>
                              <a:schemeClr val="tx2">
                                <a:satMod val="155000"/>
                              </a:schemeClr>
                            </a:solidFill>
                            <a:prstDash val="solid"/>
                          </a:ln>
                          <a:solidFill>
                            <a:sysClr val="windowText" lastClr="000000"/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2</a:t>
                      </a:r>
                      <a:endParaRPr lang="ru-RU" b="1" cap="none" spc="0" dirty="0">
                        <a:ln w="12700">
                          <a:solidFill>
                            <a:schemeClr val="tx2">
                              <a:satMod val="155000"/>
                            </a:schemeClr>
                          </a:solidFill>
                          <a:prstDash val="solid"/>
                        </a:ln>
                        <a:solidFill>
                          <a:sysClr val="windowText" lastClr="000000"/>
                        </a:solidFill>
                        <a:effectLst>
                          <a:outerShdw blurRad="41275" dist="20320" dir="18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285984" y="1142984"/>
            <a:ext cx="3571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Структура гя-РНК</a:t>
            </a:r>
            <a:endParaRPr lang="ru-RU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928794" y="3357562"/>
            <a:ext cx="411843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ahoma" pitchFamily="34" charset="0"/>
                <a:cs typeface="Tahoma" pitchFamily="34" charset="0"/>
              </a:rPr>
              <a:t>1</a:t>
            </a:r>
            <a:r>
              <a:rPr lang="ru-RU" dirty="0" smtClean="0"/>
              <a:t> - </a:t>
            </a:r>
            <a:r>
              <a:rPr lang="ru-RU" b="1" dirty="0" smtClean="0">
                <a:latin typeface="Tahoma" pitchFamily="34" charset="0"/>
              </a:rPr>
              <a:t>5</a:t>
            </a:r>
            <a:r>
              <a:rPr lang="en-US" b="1" dirty="0" smtClean="0">
                <a:latin typeface="Tahoma" pitchFamily="34" charset="0"/>
                <a:cs typeface="Times New Roman" pitchFamily="18" charset="0"/>
              </a:rPr>
              <a:t>'</a:t>
            </a:r>
            <a:r>
              <a:rPr lang="ru-RU" b="1" dirty="0" smtClean="0">
                <a:latin typeface="Tahoma" pitchFamily="34" charset="0"/>
                <a:cs typeface="Times New Roman" pitchFamily="18" charset="0"/>
              </a:rPr>
              <a:t>– </a:t>
            </a:r>
            <a:r>
              <a:rPr lang="ru-RU" b="1" dirty="0" err="1" smtClean="0">
                <a:latin typeface="Tahoma" pitchFamily="34" charset="0"/>
                <a:cs typeface="Times New Roman" pitchFamily="18" charset="0"/>
              </a:rPr>
              <a:t>нетранслируемая</a:t>
            </a:r>
            <a:r>
              <a:rPr lang="ru-RU" b="1" dirty="0" smtClean="0">
                <a:latin typeface="Tahoma" pitchFamily="34" charset="0"/>
                <a:cs typeface="Times New Roman" pitchFamily="18" charset="0"/>
              </a:rPr>
              <a:t> область</a:t>
            </a:r>
          </a:p>
          <a:p>
            <a:r>
              <a:rPr lang="ru-RU" b="1" dirty="0" smtClean="0">
                <a:latin typeface="Tahoma" pitchFamily="34" charset="0"/>
                <a:cs typeface="Times New Roman" pitchFamily="18" charset="0"/>
              </a:rPr>
              <a:t>2 - </a:t>
            </a:r>
            <a:r>
              <a:rPr lang="ru-RU" b="1" dirty="0" smtClean="0">
                <a:latin typeface="Tahoma" pitchFamily="34" charset="0"/>
              </a:rPr>
              <a:t>3</a:t>
            </a:r>
            <a:r>
              <a:rPr lang="en-US" b="1" dirty="0" smtClean="0">
                <a:latin typeface="Tahoma" pitchFamily="34" charset="0"/>
                <a:cs typeface="Times New Roman" pitchFamily="18" charset="0"/>
              </a:rPr>
              <a:t>'-</a:t>
            </a:r>
            <a:r>
              <a:rPr lang="ru-RU" b="1" dirty="0" smtClean="0">
                <a:latin typeface="Tahoma" pitchFamily="34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ahoma" pitchFamily="34" charset="0"/>
                <a:cs typeface="Times New Roman" pitchFamily="18" charset="0"/>
              </a:rPr>
              <a:t>нетранслируемая</a:t>
            </a:r>
            <a:r>
              <a:rPr lang="ru-RU" b="1" dirty="0" smtClean="0">
                <a:latin typeface="Tahoma" pitchFamily="34" charset="0"/>
                <a:cs typeface="Times New Roman" pitchFamily="18" charset="0"/>
              </a:rPr>
              <a:t> область</a:t>
            </a:r>
          </a:p>
          <a:p>
            <a:r>
              <a:rPr lang="ru-RU" b="1" dirty="0" smtClean="0">
                <a:latin typeface="Tahoma" pitchFamily="34" charset="0"/>
                <a:cs typeface="Times New Roman" pitchFamily="18" charset="0"/>
              </a:rPr>
              <a:t>3 – копии экзонов</a:t>
            </a:r>
          </a:p>
          <a:p>
            <a:r>
              <a:rPr lang="ru-RU" b="1" dirty="0" smtClean="0">
                <a:latin typeface="Tahoma" pitchFamily="34" charset="0"/>
                <a:cs typeface="Times New Roman" pitchFamily="18" charset="0"/>
              </a:rPr>
              <a:t>4 – копии </a:t>
            </a:r>
            <a:r>
              <a:rPr lang="ru-RU" b="1" dirty="0" err="1" smtClean="0">
                <a:latin typeface="Tahoma" pitchFamily="34" charset="0"/>
                <a:cs typeface="Times New Roman" pitchFamily="18" charset="0"/>
              </a:rPr>
              <a:t>интронов</a:t>
            </a:r>
            <a:endParaRPr lang="ru-RU" b="1" dirty="0" smtClean="0">
              <a:latin typeface="Tahoma" pitchFamily="34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5072074"/>
            <a:ext cx="80010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 smtClean="0">
                <a:latin typeface="Tahoma" pitchFamily="34" charset="0"/>
                <a:cs typeface="Tahoma" pitchFamily="34" charset="0"/>
              </a:rPr>
              <a:t>гяРНК</a:t>
            </a:r>
            <a:r>
              <a:rPr lang="ru-RU" sz="2800" dirty="0" smtClean="0">
                <a:latin typeface="Tahoma" pitchFamily="34" charset="0"/>
                <a:cs typeface="Tahoma" pitchFamily="34" charset="0"/>
              </a:rPr>
              <a:t> обычно в десятки раз больше </a:t>
            </a:r>
            <a:r>
              <a:rPr lang="ru-RU" sz="2800" dirty="0" err="1" smtClean="0">
                <a:latin typeface="Tahoma" pitchFamily="34" charset="0"/>
                <a:cs typeface="Tahoma" pitchFamily="34" charset="0"/>
              </a:rPr>
              <a:t>иРНК</a:t>
            </a:r>
            <a:endParaRPr lang="ru-RU" sz="2800" dirty="0" smtClean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642918"/>
            <a:ext cx="8643998" cy="5286412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err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Процессинг</a:t>
            </a:r>
            <a:r>
              <a:rPr lang="ru-RU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включает:</a:t>
            </a:r>
          </a:p>
          <a:p>
            <a:r>
              <a:rPr lang="ru-RU" b="1" dirty="0" err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Сплайсинг</a:t>
            </a:r>
            <a:r>
              <a:rPr lang="ru-RU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-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вырезание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интронов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 и соединение экзонов;</a:t>
            </a:r>
          </a:p>
          <a:p>
            <a:pPr lvl="2" eaLnBrk="0" hangingPunct="0">
              <a:buClr>
                <a:srgbClr val="A50021"/>
              </a:buClr>
              <a:buFont typeface="Wingdings" pitchFamily="2" charset="2"/>
              <a:buChar char="v"/>
            </a:pPr>
            <a:r>
              <a:rPr lang="ru-RU" sz="2200" b="1" dirty="0" smtClean="0">
                <a:latin typeface="Tahoma" pitchFamily="34" charset="0"/>
                <a:cs typeface="Tahoma" pitchFamily="34" charset="0"/>
              </a:rPr>
              <a:t>В </a:t>
            </a:r>
            <a:r>
              <a:rPr lang="ru-RU" sz="2200" b="1" dirty="0" err="1" smtClean="0">
                <a:latin typeface="Tahoma" pitchFamily="34" charset="0"/>
                <a:cs typeface="Tahoma" pitchFamily="34" charset="0"/>
              </a:rPr>
              <a:t>сплайсинге</a:t>
            </a:r>
            <a:r>
              <a:rPr lang="ru-RU" sz="2200" b="1" dirty="0" smtClean="0">
                <a:latin typeface="Tahoma" pitchFamily="34" charset="0"/>
                <a:cs typeface="Tahoma" pitchFamily="34" charset="0"/>
              </a:rPr>
              <a:t> участвуют органоиды ядра- </a:t>
            </a:r>
            <a:r>
              <a:rPr lang="ru-RU" sz="2200" b="1" i="1" dirty="0" err="1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сплайсосомы</a:t>
            </a:r>
            <a:r>
              <a:rPr lang="ru-RU" sz="2200" b="1" i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,</a:t>
            </a:r>
            <a:r>
              <a:rPr lang="ru-RU" sz="2200" b="1" dirty="0" smtClean="0">
                <a:latin typeface="Tahoma" pitchFamily="34" charset="0"/>
                <a:cs typeface="Tahoma" pitchFamily="34" charset="0"/>
              </a:rPr>
              <a:t> в состав которых входит </a:t>
            </a:r>
            <a:r>
              <a:rPr lang="ru-RU" sz="22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мя–РНК </a:t>
            </a:r>
            <a:r>
              <a:rPr lang="ru-RU" sz="2200" b="1" dirty="0" smtClean="0">
                <a:latin typeface="Tahoma" pitchFamily="34" charset="0"/>
                <a:cs typeface="Tahoma" pitchFamily="34" charset="0"/>
              </a:rPr>
              <a:t>и ферменты</a:t>
            </a:r>
            <a:r>
              <a:rPr lang="en-US" sz="2200" b="1" dirty="0" smtClean="0">
                <a:latin typeface="Tahoma" pitchFamily="34" charset="0"/>
                <a:cs typeface="Tahoma" pitchFamily="34" charset="0"/>
              </a:rPr>
              <a:t>:</a:t>
            </a:r>
            <a:r>
              <a:rPr lang="ru-RU" sz="22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sz="2200" b="1" dirty="0" err="1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рестриктазы</a:t>
            </a:r>
            <a:r>
              <a:rPr lang="ru-RU" sz="2200" b="1" dirty="0" smtClean="0">
                <a:latin typeface="Tahoma" pitchFamily="34" charset="0"/>
                <a:cs typeface="Tahoma" pitchFamily="34" charset="0"/>
              </a:rPr>
              <a:t> – вырезают неинформативные участки; </a:t>
            </a:r>
            <a:r>
              <a:rPr lang="ru-RU" sz="2200" b="1" dirty="0" err="1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лигазы</a:t>
            </a:r>
            <a:r>
              <a:rPr lang="ru-RU" sz="2200" b="1" dirty="0" smtClean="0">
                <a:latin typeface="Tahoma" pitchFamily="34" charset="0"/>
                <a:cs typeface="Tahoma" pitchFamily="34" charset="0"/>
              </a:rPr>
              <a:t> – сшивают информативные участки</a:t>
            </a:r>
            <a:endParaRPr lang="ru-RU" sz="2200" b="1" dirty="0" smtClean="0">
              <a:solidFill>
                <a:schemeClr val="tx1">
                  <a:lumMod val="95000"/>
                  <a:lumOff val="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Кэпирование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cs typeface="Tahoma" pitchFamily="34" charset="0"/>
              </a:rPr>
              <a:t>– присоединение 7-метил-ГТФ к 5</a:t>
            </a:r>
            <a:r>
              <a:rPr lang="en-US" b="1" dirty="0" smtClean="0">
                <a:latin typeface="Tahoma" pitchFamily="34" charset="0"/>
                <a:cs typeface="Times New Roman" pitchFamily="18" charset="0"/>
              </a:rPr>
              <a:t>‘</a:t>
            </a:r>
            <a:r>
              <a:rPr lang="ru-RU" b="1" dirty="0" smtClean="0">
                <a:latin typeface="Tahoma" pitchFamily="34" charset="0"/>
                <a:cs typeface="Times New Roman" pitchFamily="18" charset="0"/>
              </a:rPr>
              <a:t>-концу гя-РНК с образованием «</a:t>
            </a:r>
            <a:r>
              <a:rPr lang="ru-RU" b="1" dirty="0" err="1" smtClean="0">
                <a:latin typeface="Tahoma" pitchFamily="34" charset="0"/>
                <a:cs typeface="Times New Roman" pitchFamily="18" charset="0"/>
              </a:rPr>
              <a:t>кэпа</a:t>
            </a:r>
            <a:r>
              <a:rPr lang="ru-RU" b="1" dirty="0" smtClean="0">
                <a:latin typeface="Tahoma" pitchFamily="34" charset="0"/>
                <a:cs typeface="Times New Roman" pitchFamily="18" charset="0"/>
              </a:rPr>
              <a:t>»;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ahoma" pitchFamily="34" charset="0"/>
                <a:cs typeface="Times New Roman" pitchFamily="18" charset="0"/>
              </a:rPr>
              <a:t>Полиаденилирование </a:t>
            </a:r>
            <a:r>
              <a:rPr lang="ru-RU" b="1" dirty="0" smtClean="0">
                <a:latin typeface="Tahoma" pitchFamily="34" charset="0"/>
                <a:cs typeface="Times New Roman" pitchFamily="18" charset="0"/>
              </a:rPr>
              <a:t>– присоединение к 	3</a:t>
            </a:r>
            <a:r>
              <a:rPr lang="en-US" b="1" dirty="0" smtClean="0">
                <a:latin typeface="Tahoma" pitchFamily="34" charset="0"/>
                <a:cs typeface="Times New Roman" pitchFamily="18" charset="0"/>
              </a:rPr>
              <a:t>‘</a:t>
            </a:r>
            <a:r>
              <a:rPr lang="ru-RU" b="1" dirty="0" smtClean="0">
                <a:latin typeface="Tahoma" pitchFamily="34" charset="0"/>
                <a:cs typeface="Times New Roman" pitchFamily="18" charset="0"/>
              </a:rPr>
              <a:t>-концу </a:t>
            </a:r>
            <a:r>
              <a:rPr lang="ru-RU" b="1" dirty="0" err="1" smtClean="0">
                <a:latin typeface="Tahoma" pitchFamily="34" charset="0"/>
                <a:cs typeface="Times New Roman" pitchFamily="18" charset="0"/>
              </a:rPr>
              <a:t>поли-А</a:t>
            </a:r>
            <a:r>
              <a:rPr lang="ru-RU" b="1" dirty="0" smtClean="0">
                <a:latin typeface="Tahoma" pitchFamily="34" charset="0"/>
                <a:cs typeface="Times New Roman" pitchFamily="18" charset="0"/>
              </a:rPr>
              <a:t> размером в 100 – 250 нуклеотидов</a:t>
            </a:r>
          </a:p>
          <a:p>
            <a:endParaRPr lang="ru-RU" b="1" dirty="0" smtClean="0">
              <a:solidFill>
                <a:schemeClr val="tx1">
                  <a:lumMod val="95000"/>
                  <a:lumOff val="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endParaRPr lang="ru-RU" b="1" dirty="0" smtClean="0">
              <a:solidFill>
                <a:schemeClr val="tx1">
                  <a:lumMod val="95000"/>
                  <a:lumOff val="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s://upload.wikimedia.org/wikipedia/commons/thumb/d/d8/7-Methylguanosine.svg/250px-7-Methylguanosine.svg.png"/>
          <p:cNvPicPr/>
          <p:nvPr/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000100" y="571480"/>
            <a:ext cx="2381250" cy="18859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4000496" y="1428736"/>
            <a:ext cx="18605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7-метилгуанозин</a:t>
            </a:r>
            <a:endParaRPr lang="ru-RU" dirty="0"/>
          </a:p>
        </p:txBody>
      </p:sp>
      <p:pic>
        <p:nvPicPr>
          <p:cNvPr id="7" name="Рисунок 6" descr="https://upload.wikimedia.org/wikipedia/commons/thumb/1/10/MRNA_structure_-_ru.svg/1280px-MRNA_structure_-_ru.svg.png"/>
          <p:cNvPicPr/>
          <p:nvPr/>
        </p:nvPicPr>
        <p:blipFill>
          <a:blip r:embed="rId3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3143249"/>
            <a:ext cx="9001156" cy="2071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857232"/>
            <a:ext cx="8358246" cy="4873752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ahoma" pitchFamily="34" charset="0"/>
                <a:cs typeface="Tahoma" pitchFamily="34" charset="0"/>
              </a:rPr>
              <a:t>Предполагается</a:t>
            </a:r>
            <a:r>
              <a:rPr lang="ru-RU" sz="2800" dirty="0" smtClean="0">
                <a:latin typeface="Tahoma" pitchFamily="34" charset="0"/>
                <a:cs typeface="Tahoma" pitchFamily="34" charset="0"/>
              </a:rPr>
              <a:t>, что функция «</a:t>
            </a:r>
            <a:r>
              <a:rPr lang="ru-RU" sz="2800" dirty="0" err="1" smtClean="0">
                <a:latin typeface="Tahoma" pitchFamily="34" charset="0"/>
                <a:cs typeface="Tahoma" pitchFamily="34" charset="0"/>
              </a:rPr>
              <a:t>кэпа</a:t>
            </a:r>
            <a:r>
              <a:rPr lang="ru-RU" sz="2800" dirty="0" smtClean="0">
                <a:latin typeface="Tahoma" pitchFamily="34" charset="0"/>
                <a:cs typeface="Tahoma" pitchFamily="34" charset="0"/>
              </a:rPr>
              <a:t>» связана с инициацией процесса трансляции.</a:t>
            </a:r>
          </a:p>
          <a:p>
            <a:r>
              <a:rPr lang="ru-RU" sz="2800" dirty="0" err="1" smtClean="0">
                <a:latin typeface="Tahoma" pitchFamily="34" charset="0"/>
                <a:cs typeface="Tahoma" pitchFamily="34" charset="0"/>
              </a:rPr>
              <a:t>Полиадениловый</a:t>
            </a:r>
            <a:r>
              <a:rPr lang="ru-RU" sz="2800" dirty="0" smtClean="0">
                <a:latin typeface="Tahoma" pitchFamily="34" charset="0"/>
                <a:cs typeface="Tahoma" pitchFamily="34" charset="0"/>
              </a:rPr>
              <a:t> «хвост» защищает </a:t>
            </a:r>
            <a:r>
              <a:rPr lang="ru-RU" sz="2800" dirty="0" err="1" smtClean="0">
                <a:latin typeface="Tahoma" pitchFamily="34" charset="0"/>
                <a:cs typeface="Tahoma" pitchFamily="34" charset="0"/>
              </a:rPr>
              <a:t>м-РНК</a:t>
            </a:r>
            <a:r>
              <a:rPr lang="ru-RU" sz="2800" dirty="0" smtClean="0">
                <a:latin typeface="Tahoma" pitchFamily="34" charset="0"/>
                <a:cs typeface="Tahoma" pitchFamily="34" charset="0"/>
              </a:rPr>
              <a:t> во время транспортировки к рибосомам.</a:t>
            </a:r>
          </a:p>
          <a:p>
            <a:r>
              <a:rPr lang="ru-RU" sz="2800" b="1" dirty="0" smtClean="0">
                <a:latin typeface="Tahoma" pitchFamily="34" charset="0"/>
                <a:cs typeface="Tahoma" pitchFamily="34" charset="0"/>
              </a:rPr>
              <a:t>Точность </a:t>
            </a:r>
            <a:r>
              <a:rPr lang="ru-RU" sz="2800" b="1" dirty="0" err="1" smtClean="0">
                <a:latin typeface="Tahoma" pitchFamily="34" charset="0"/>
                <a:cs typeface="Tahoma" pitchFamily="34" charset="0"/>
              </a:rPr>
              <a:t>сплайсинга</a:t>
            </a:r>
            <a:r>
              <a:rPr lang="ru-RU" sz="2800" b="1" dirty="0" smtClean="0">
                <a:latin typeface="Tahoma" pitchFamily="34" charset="0"/>
                <a:cs typeface="Tahoma" pitchFamily="34" charset="0"/>
              </a:rPr>
              <a:t> регулируется мя-РНК, которые имеют участки, </a:t>
            </a:r>
            <a:r>
              <a:rPr lang="ru-RU" sz="2800" b="1" dirty="0" err="1" smtClean="0">
                <a:latin typeface="Tahoma" pitchFamily="34" charset="0"/>
                <a:cs typeface="Tahoma" pitchFamily="34" charset="0"/>
              </a:rPr>
              <a:t>комплементарные</a:t>
            </a:r>
            <a:r>
              <a:rPr lang="ru-RU" sz="2800" b="1" dirty="0" smtClean="0">
                <a:latin typeface="Tahoma" pitchFamily="34" charset="0"/>
                <a:cs typeface="Tahoma" pitchFamily="34" charset="0"/>
              </a:rPr>
              <a:t> концам </a:t>
            </a:r>
            <a:r>
              <a:rPr lang="ru-RU" sz="2800" b="1" dirty="0" err="1" smtClean="0">
                <a:latin typeface="Tahoma" pitchFamily="34" charset="0"/>
                <a:cs typeface="Tahoma" pitchFamily="34" charset="0"/>
              </a:rPr>
              <a:t>интронов</a:t>
            </a:r>
            <a:r>
              <a:rPr lang="ru-RU" sz="2800" dirty="0" smtClean="0">
                <a:latin typeface="Tahoma" pitchFamily="34" charset="0"/>
                <a:cs typeface="Tahoma" pitchFamily="34" charset="0"/>
              </a:rPr>
              <a:t>.</a:t>
            </a:r>
            <a:endParaRPr lang="ru-RU" sz="2800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428604"/>
            <a:ext cx="8572560" cy="5643602"/>
          </a:xfrm>
        </p:spPr>
        <p:txBody>
          <a:bodyPr>
            <a:normAutofit/>
          </a:bodyPr>
          <a:lstStyle/>
          <a:p>
            <a:pPr eaLnBrk="0" hangingPunct="0">
              <a:buFont typeface="Wingdings" pitchFamily="2" charset="2"/>
              <a:buChar char="v"/>
            </a:pPr>
            <a:r>
              <a:rPr lang="ru-RU" b="1" dirty="0" smtClean="0"/>
              <a:t>Представления </a:t>
            </a:r>
            <a:r>
              <a:rPr lang="ru-RU" b="1" dirty="0" smtClean="0"/>
              <a:t>о сложной структуре гена возникли в  20- </a:t>
            </a:r>
            <a:r>
              <a:rPr lang="ru-RU" b="1" dirty="0" err="1" smtClean="0"/>
              <a:t>х</a:t>
            </a:r>
            <a:r>
              <a:rPr lang="ru-RU" b="1" dirty="0" smtClean="0"/>
              <a:t> годах прошлого столетия. </a:t>
            </a:r>
          </a:p>
          <a:p>
            <a:pPr eaLnBrk="0" hangingPunct="0">
              <a:buFont typeface="Wingdings" pitchFamily="2" charset="2"/>
              <a:buChar char="v"/>
            </a:pPr>
            <a:r>
              <a:rPr lang="ru-RU" b="1" dirty="0" smtClean="0"/>
              <a:t>Советские генетики</a:t>
            </a:r>
            <a:r>
              <a:rPr lang="ru-RU" b="1" dirty="0" smtClean="0">
                <a:solidFill>
                  <a:schemeClr val="hlink"/>
                </a:solidFill>
              </a:rPr>
              <a:t> </a:t>
            </a:r>
            <a:r>
              <a:rPr lang="ru-RU" b="1" dirty="0" smtClean="0">
                <a:solidFill>
                  <a:srgbClr val="0070C0"/>
                </a:solidFill>
              </a:rPr>
              <a:t>А.С. Серебровский </a:t>
            </a:r>
            <a:r>
              <a:rPr lang="ru-RU" b="1" dirty="0" smtClean="0"/>
              <a:t>и </a:t>
            </a:r>
            <a:r>
              <a:rPr lang="ru-RU" b="1" dirty="0" smtClean="0">
                <a:solidFill>
                  <a:srgbClr val="0070C0"/>
                </a:solidFill>
              </a:rPr>
              <a:t>Н.П.Дубинин</a:t>
            </a:r>
            <a:r>
              <a:rPr lang="ru-RU" b="1" dirty="0" smtClean="0"/>
              <a:t> выдвинули предположение о дискретной структуре гена.</a:t>
            </a:r>
          </a:p>
          <a:p>
            <a:pPr eaLnBrk="0" hangingPunct="0">
              <a:buFont typeface="Wingdings" pitchFamily="2" charset="2"/>
              <a:buChar char="v"/>
            </a:pPr>
            <a:r>
              <a:rPr lang="ru-RU" b="1" dirty="0" smtClean="0"/>
              <a:t>Важным этапом в развитии теории гена были работы </a:t>
            </a:r>
            <a:r>
              <a:rPr lang="ru-RU" b="1" dirty="0" smtClean="0">
                <a:solidFill>
                  <a:srgbClr val="0070C0"/>
                </a:solidFill>
              </a:rPr>
              <a:t>С. </a:t>
            </a:r>
            <a:r>
              <a:rPr lang="ru-RU" b="1" dirty="0" err="1" smtClean="0">
                <a:solidFill>
                  <a:srgbClr val="0070C0"/>
                </a:solidFill>
              </a:rPr>
              <a:t>Бензера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 smtClean="0"/>
              <a:t>в конце 50-х годов.</a:t>
            </a:r>
          </a:p>
          <a:p>
            <a:pPr lvl="1" eaLnBrk="0" hangingPunct="0">
              <a:buFont typeface="Arial" pitchFamily="34" charset="0"/>
              <a:buChar char="•"/>
            </a:pPr>
            <a:r>
              <a:rPr lang="ru-RU" b="1" dirty="0" smtClean="0"/>
              <a:t>В этих работах было показано, что ген, представляющий собой нуклеотидную последовательность не является неделимой единицей рекомбинаций и мутаций.</a:t>
            </a:r>
          </a:p>
          <a:p>
            <a:pPr eaLnBrk="0" hangingPunct="0">
              <a:buFont typeface="Arial" pitchFamily="34" charset="0"/>
              <a:buChar char="•"/>
            </a:pPr>
            <a:endParaRPr lang="ru-RU" b="1" dirty="0" smtClean="0"/>
          </a:p>
          <a:p>
            <a:pPr eaLnBrk="0" hangingPunct="0">
              <a:buFont typeface="Arial" pitchFamily="34" charset="0"/>
              <a:buChar char="•"/>
            </a:pPr>
            <a:endParaRPr lang="ru-RU" b="1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/>
          </p:cNvGraphicFramePr>
          <p:nvPr/>
        </p:nvGraphicFramePr>
        <p:xfrm>
          <a:off x="2071670" y="2000240"/>
          <a:ext cx="4110799" cy="428629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688601"/>
                <a:gridCol w="597283"/>
                <a:gridCol w="642942"/>
                <a:gridCol w="753213"/>
                <a:gridCol w="714380"/>
                <a:gridCol w="714380"/>
              </a:tblGrid>
              <a:tr h="428629">
                <a:tc>
                  <a:txBody>
                    <a:bodyPr/>
                    <a:lstStyle/>
                    <a:p>
                      <a:r>
                        <a:rPr lang="ru-RU" b="1" cap="none" spc="0" dirty="0" smtClean="0">
                          <a:ln w="12700">
                            <a:solidFill>
                              <a:schemeClr val="tx2">
                                <a:satMod val="155000"/>
                              </a:schemeClr>
                            </a:solidFill>
                            <a:prstDash val="solid"/>
                          </a:ln>
                          <a:solidFill>
                            <a:sysClr val="windowText" lastClr="000000"/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1</a:t>
                      </a:r>
                      <a:endParaRPr lang="ru-RU" b="1" cap="none" spc="0" dirty="0">
                        <a:ln w="12700">
                          <a:solidFill>
                            <a:schemeClr val="tx2">
                              <a:satMod val="155000"/>
                            </a:schemeClr>
                          </a:solidFill>
                          <a:prstDash val="solid"/>
                        </a:ln>
                        <a:solidFill>
                          <a:sysClr val="windowText" lastClr="000000"/>
                        </a:solidFill>
                        <a:effectLst>
                          <a:outerShdw blurRad="41275" dist="20320" dir="18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cap="none" spc="0" dirty="0" smtClean="0">
                          <a:ln w="12700">
                            <a:solidFill>
                              <a:schemeClr val="tx2">
                                <a:satMod val="155000"/>
                              </a:schemeClr>
                            </a:solidFill>
                            <a:prstDash val="solid"/>
                          </a:ln>
                          <a:solidFill>
                            <a:sysClr val="windowText" lastClr="000000"/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2</a:t>
                      </a:r>
                      <a:endParaRPr lang="ru-RU" b="1" cap="none" spc="0" dirty="0">
                        <a:ln w="12700">
                          <a:solidFill>
                            <a:schemeClr val="tx2">
                              <a:satMod val="155000"/>
                            </a:schemeClr>
                          </a:solidFill>
                          <a:prstDash val="solid"/>
                        </a:ln>
                        <a:solidFill>
                          <a:sysClr val="windowText" lastClr="000000"/>
                        </a:solidFill>
                        <a:effectLst>
                          <a:outerShdw blurRad="41275" dist="20320" dir="18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cap="none" spc="0" dirty="0" smtClean="0">
                          <a:ln w="12700">
                            <a:solidFill>
                              <a:schemeClr val="tx2">
                                <a:satMod val="155000"/>
                              </a:schemeClr>
                            </a:solidFill>
                            <a:prstDash val="solid"/>
                          </a:ln>
                          <a:solidFill>
                            <a:sysClr val="windowText" lastClr="000000"/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3</a:t>
                      </a:r>
                      <a:endParaRPr lang="ru-RU" b="1" cap="none" spc="0" dirty="0">
                        <a:ln w="12700">
                          <a:solidFill>
                            <a:schemeClr val="tx2">
                              <a:satMod val="155000"/>
                            </a:schemeClr>
                          </a:solidFill>
                          <a:prstDash val="solid"/>
                        </a:ln>
                        <a:solidFill>
                          <a:sysClr val="windowText" lastClr="000000"/>
                        </a:solidFill>
                        <a:effectLst>
                          <a:outerShdw blurRad="41275" dist="20320" dir="18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cap="none" spc="0" dirty="0" smtClean="0">
                          <a:ln w="12700">
                            <a:solidFill>
                              <a:schemeClr val="tx2">
                                <a:satMod val="155000"/>
                              </a:schemeClr>
                            </a:solidFill>
                            <a:prstDash val="solid"/>
                          </a:ln>
                          <a:solidFill>
                            <a:sysClr val="windowText" lastClr="000000"/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3</a:t>
                      </a:r>
                      <a:endParaRPr lang="ru-RU" b="1" cap="none" spc="0" dirty="0">
                        <a:ln w="12700">
                          <a:solidFill>
                            <a:schemeClr val="tx2">
                              <a:satMod val="155000"/>
                            </a:schemeClr>
                          </a:solidFill>
                          <a:prstDash val="solid"/>
                        </a:ln>
                        <a:solidFill>
                          <a:sysClr val="windowText" lastClr="000000"/>
                        </a:solidFill>
                        <a:effectLst>
                          <a:outerShdw blurRad="41275" dist="20320" dir="18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cap="none" spc="0" dirty="0" smtClean="0">
                          <a:ln w="12700">
                            <a:solidFill>
                              <a:schemeClr val="tx2">
                                <a:satMod val="155000"/>
                              </a:schemeClr>
                            </a:solidFill>
                            <a:prstDash val="solid"/>
                          </a:ln>
                          <a:solidFill>
                            <a:sysClr val="windowText" lastClr="000000"/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3</a:t>
                      </a:r>
                      <a:endParaRPr lang="ru-RU" b="1" cap="none" spc="0" dirty="0">
                        <a:ln w="12700">
                          <a:solidFill>
                            <a:schemeClr val="tx2">
                              <a:satMod val="155000"/>
                            </a:schemeClr>
                          </a:solidFill>
                          <a:prstDash val="solid"/>
                        </a:ln>
                        <a:solidFill>
                          <a:sysClr val="windowText" lastClr="000000"/>
                        </a:solidFill>
                        <a:effectLst>
                          <a:outerShdw blurRad="41275" dist="20320" dir="18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cap="none" spc="0" dirty="0" smtClean="0">
                          <a:ln w="12700">
                            <a:solidFill>
                              <a:schemeClr val="tx2">
                                <a:satMod val="155000"/>
                              </a:schemeClr>
                            </a:solidFill>
                            <a:prstDash val="solid"/>
                          </a:ln>
                          <a:solidFill>
                            <a:sysClr val="windowText" lastClr="000000"/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2</a:t>
                      </a:r>
                      <a:endParaRPr lang="ru-RU" b="1" cap="none" spc="0" dirty="0">
                        <a:ln w="12700">
                          <a:solidFill>
                            <a:schemeClr val="tx2">
                              <a:satMod val="155000"/>
                            </a:schemeClr>
                          </a:solidFill>
                          <a:prstDash val="solid"/>
                        </a:ln>
                        <a:solidFill>
                          <a:sysClr val="windowText" lastClr="000000"/>
                        </a:solidFill>
                        <a:effectLst>
                          <a:outerShdw blurRad="41275" dist="20320" dir="18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285984" y="1142984"/>
            <a:ext cx="3571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Структура </a:t>
            </a:r>
            <a:r>
              <a:rPr lang="ru-RU" sz="2800" b="1" dirty="0" err="1" smtClean="0"/>
              <a:t>иРНК</a:t>
            </a:r>
            <a:endParaRPr lang="ru-RU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928794" y="3357562"/>
            <a:ext cx="411843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ahoma" pitchFamily="34" charset="0"/>
                <a:cs typeface="Tahoma" pitchFamily="34" charset="0"/>
              </a:rPr>
              <a:t>1</a:t>
            </a:r>
            <a:r>
              <a:rPr lang="ru-RU" sz="2800" dirty="0" smtClean="0"/>
              <a:t> – </a:t>
            </a:r>
            <a:r>
              <a:rPr lang="ru-RU" sz="2800" b="1" dirty="0" smtClean="0">
                <a:latin typeface="Tahoma" pitchFamily="34" charset="0"/>
              </a:rPr>
              <a:t>«</a:t>
            </a:r>
            <a:r>
              <a:rPr lang="ru-RU" sz="2800" b="1" dirty="0" err="1" smtClean="0">
                <a:latin typeface="Tahoma" pitchFamily="34" charset="0"/>
              </a:rPr>
              <a:t>кэп</a:t>
            </a:r>
            <a:r>
              <a:rPr lang="ru-RU" sz="2800" b="1" dirty="0" smtClean="0">
                <a:latin typeface="Tahoma" pitchFamily="34" charset="0"/>
              </a:rPr>
              <a:t>»</a:t>
            </a:r>
            <a:endParaRPr lang="ru-RU" sz="2800" b="1" dirty="0" smtClean="0">
              <a:latin typeface="Tahoma" pitchFamily="34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ahoma" pitchFamily="34" charset="0"/>
                <a:cs typeface="Times New Roman" pitchFamily="18" charset="0"/>
              </a:rPr>
              <a:t>2 – </a:t>
            </a:r>
            <a:r>
              <a:rPr lang="ru-RU" sz="2800" b="1" dirty="0" err="1" smtClean="0">
                <a:latin typeface="Tahoma" pitchFamily="34" charset="0"/>
              </a:rPr>
              <a:t>поли-А-участок</a:t>
            </a:r>
            <a:endParaRPr lang="ru-RU" sz="2800" b="1" dirty="0" smtClean="0">
              <a:latin typeface="Tahoma" pitchFamily="34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ahoma" pitchFamily="34" charset="0"/>
                <a:cs typeface="Times New Roman" pitchFamily="18" charset="0"/>
              </a:rPr>
              <a:t>3 – копии экзонов</a:t>
            </a:r>
            <a:endParaRPr lang="ru-RU" sz="2800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762000"/>
          </a:xfrm>
        </p:spPr>
        <p:txBody>
          <a:bodyPr>
            <a:normAutofit/>
          </a:bodyPr>
          <a:lstStyle/>
          <a:p>
            <a:pPr eaLnBrk="1" hangingPunct="1"/>
            <a:r>
              <a:rPr lang="ru-RU" sz="4000" b="1" dirty="0" smtClean="0">
                <a:solidFill>
                  <a:srgbClr val="C00000"/>
                </a:solidFill>
                <a:latin typeface="Tahoma" pitchFamily="34" charset="0"/>
              </a:rPr>
              <a:t>Альтернативный </a:t>
            </a:r>
            <a:r>
              <a:rPr lang="ru-RU" sz="4000" b="1" dirty="0" err="1" smtClean="0">
                <a:solidFill>
                  <a:srgbClr val="C00000"/>
                </a:solidFill>
                <a:latin typeface="Tahoma" pitchFamily="34" charset="0"/>
              </a:rPr>
              <a:t>сплайсинг</a:t>
            </a:r>
            <a:endParaRPr lang="ru-RU" sz="4000" b="1" dirty="0" smtClean="0">
              <a:solidFill>
                <a:srgbClr val="C00000"/>
              </a:solidFill>
              <a:latin typeface="Tahoma" pitchFamily="34" charset="0"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Некоторые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экзоны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мРНК могут сшиваться в разных комбинациях с образованием различных матричных последовательностей.</a:t>
            </a:r>
          </a:p>
          <a:p>
            <a:pPr lvl="2"/>
            <a:r>
              <a:rPr lang="ru-RU" sz="2600" b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Открыт впервые у аденовирусов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Это позволяет организму синтезировать разные по структуре и свойствам белки на базе одного гена.</a:t>
            </a:r>
          </a:p>
          <a:p>
            <a:endParaRPr lang="ru-RU" b="1" dirty="0" smtClean="0">
              <a:solidFill>
                <a:srgbClr val="A50021"/>
              </a:solidFill>
            </a:endParaRPr>
          </a:p>
          <a:p>
            <a:pPr eaLnBrk="1" hangingPunct="1">
              <a:buNone/>
            </a:pPr>
            <a:endParaRPr lang="ru-RU" sz="2400" b="1" dirty="0" smtClean="0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upload.wikimedia.org/wikipedia/commons/0/0a/DNA_alternative_splicing.gif"/>
          <p:cNvPicPr/>
          <p:nvPr/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85720" y="357166"/>
            <a:ext cx="8643998" cy="62151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29642" cy="1725602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Трансляция – </a:t>
            </a:r>
            <a:r>
              <a:rPr lang="ru-RU" sz="3200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процесс синтеза полипептидной цепи на нити </a:t>
            </a:r>
            <a:r>
              <a:rPr lang="ru-RU" sz="3200" b="1" dirty="0" err="1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иРНК</a:t>
            </a:r>
            <a:endParaRPr lang="ru-RU" sz="3200" b="1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285992"/>
            <a:ext cx="8286808" cy="3143272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ahoma" pitchFamily="34" charset="0"/>
                <a:cs typeface="Tahoma" pitchFamily="34" charset="0"/>
              </a:rPr>
              <a:t>В процессе трансляции различают стадии:</a:t>
            </a:r>
          </a:p>
          <a:p>
            <a:pPr marL="880110" lvl="1" indent="-514350">
              <a:buFont typeface="+mj-lt"/>
              <a:buAutoNum type="arabicPeriod"/>
            </a:pPr>
            <a:r>
              <a:rPr lang="ru-RU" sz="28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Стадия активации аминокислот</a:t>
            </a:r>
          </a:p>
          <a:p>
            <a:pPr marL="880110" lvl="1" indent="-514350">
              <a:buFont typeface="+mj-lt"/>
              <a:buAutoNum type="arabicPeriod"/>
            </a:pPr>
            <a:r>
              <a:rPr lang="ru-RU" sz="28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Инициация</a:t>
            </a:r>
          </a:p>
          <a:p>
            <a:pPr marL="880110" lvl="1" indent="-514350">
              <a:buFont typeface="+mj-lt"/>
              <a:buAutoNum type="arabicPeriod"/>
            </a:pPr>
            <a:r>
              <a:rPr lang="ru-RU" sz="28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Элонгация</a:t>
            </a:r>
          </a:p>
          <a:p>
            <a:pPr marL="880110" lvl="1" indent="-514350">
              <a:buFont typeface="+mj-lt"/>
              <a:buAutoNum type="arabicPeriod"/>
            </a:pPr>
            <a:r>
              <a:rPr lang="ru-RU" sz="2800" b="1" dirty="0" err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Терминация</a:t>
            </a:r>
            <a:endParaRPr lang="ru-RU" sz="2800" b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4714876" y="285728"/>
            <a:ext cx="4071966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kumimoji="0" lang="ru-RU" sz="2800" b="1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тРНК</a:t>
            </a:r>
            <a:r>
              <a:rPr kumimoji="0"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dirty="0">
                <a:latin typeface="Times New Roman" pitchFamily="18" charset="0"/>
                <a:cs typeface="Times New Roman" pitchFamily="18" charset="0"/>
              </a:rPr>
              <a:t>обеспечивают перевод нуклеотидной последовательности в аминокислотную</a:t>
            </a:r>
          </a:p>
        </p:txBody>
      </p:sp>
      <p:pic>
        <p:nvPicPr>
          <p:cNvPr id="4" name="Picture 3" descr="Т-РНК - двухмерн  Сорос ж"/>
          <p:cNvPicPr>
            <a:picLocks noChangeAspect="1" noChangeArrowheads="1"/>
          </p:cNvPicPr>
          <p:nvPr/>
        </p:nvPicPr>
        <p:blipFill>
          <a:blip r:embed="rId2" cstate="print">
            <a:lum bright="-24000" contrast="42000"/>
          </a:blip>
          <a:srcRect b="16888"/>
          <a:stretch>
            <a:fillRect/>
          </a:stretch>
        </p:blipFill>
        <p:spPr bwMode="auto">
          <a:xfrm>
            <a:off x="285720" y="642918"/>
            <a:ext cx="4018781" cy="4429156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>
            <p:ph sz="half" idx="1"/>
          </p:nvPr>
        </p:nvPicPr>
        <p:blipFill>
          <a:blip r:embed="rId3">
            <a:lum bright="-24000" contrast="60000"/>
          </a:blip>
          <a:srcRect/>
          <a:stretch>
            <a:fillRect/>
          </a:stretch>
        </p:blipFill>
        <p:spPr>
          <a:xfrm>
            <a:off x="5572132" y="2071678"/>
            <a:ext cx="2767977" cy="422435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40" name="Rectangle 8"/>
          <p:cNvSpPr>
            <a:spLocks noGrp="1" noChangeArrowheads="1"/>
          </p:cNvSpPr>
          <p:nvPr>
            <p:ph idx="1"/>
          </p:nvPr>
        </p:nvSpPr>
        <p:spPr>
          <a:xfrm>
            <a:off x="285720" y="285728"/>
            <a:ext cx="8429684" cy="534988"/>
          </a:xfrm>
          <a:noFill/>
        </p:spPr>
        <p:txBody>
          <a:bodyPr>
            <a:noAutofit/>
          </a:bodyPr>
          <a:lstStyle/>
          <a:p>
            <a:pPr>
              <a:buNone/>
            </a:pP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</a:rPr>
              <a:t>Активация и транспорт аминокислот</a:t>
            </a: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4429124" y="1571612"/>
            <a:ext cx="4500594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kumimoji="0" lang="ru-RU" sz="2800" b="1" dirty="0">
                <a:latin typeface="Times New Roman" pitchFamily="18" charset="0"/>
              </a:rPr>
              <a:t>Участвуют</a:t>
            </a:r>
            <a:r>
              <a:rPr kumimoji="0" lang="en-US" sz="2800" b="1" dirty="0" smtClean="0">
                <a:latin typeface="Times New Roman" pitchFamily="18" charset="0"/>
              </a:rPr>
              <a:t>:</a:t>
            </a:r>
            <a:endParaRPr kumimoji="0" lang="ru-RU" sz="2800" b="1" dirty="0" smtClean="0">
              <a:latin typeface="Times New Roman" pitchFamily="18" charset="0"/>
            </a:endParaRPr>
          </a:p>
          <a:p>
            <a:pPr eaLnBrk="0" hangingPunct="0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</a:rPr>
              <a:t>1.Т–РНК</a:t>
            </a:r>
          </a:p>
          <a:p>
            <a:pPr eaLnBrk="0" hangingPunct="0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</a:rPr>
              <a:t>2. Ферменты – 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</a:rPr>
              <a:t>аминоацил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</a:rPr>
              <a:t> - т - РНК – 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</a:rPr>
              <a:t>синтетазы</a:t>
            </a:r>
            <a:endParaRPr lang="ru-RU" sz="2800" b="1" dirty="0" smtClean="0">
              <a:solidFill>
                <a:srgbClr val="C00000"/>
              </a:solidFill>
              <a:latin typeface="Times New Roman" pitchFamily="18" charset="0"/>
            </a:endParaRPr>
          </a:p>
          <a:p>
            <a:pPr eaLnBrk="0" hangingPunct="0"/>
            <a:r>
              <a:rPr kumimoji="0" lang="ru-RU" sz="2800" b="1" dirty="0" smtClean="0">
                <a:solidFill>
                  <a:srgbClr val="C00000"/>
                </a:solidFill>
                <a:latin typeface="Times New Roman" pitchFamily="18" charset="0"/>
              </a:rPr>
              <a:t>3. АТФ</a:t>
            </a:r>
            <a:endParaRPr kumimoji="0" lang="ru-RU" sz="2800" b="1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572000" y="4429132"/>
            <a:ext cx="42862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/>
            <a:r>
              <a:rPr lang="ru-RU" sz="2800" b="1" dirty="0" smtClean="0">
                <a:solidFill>
                  <a:srgbClr val="002060"/>
                </a:solidFill>
              </a:rPr>
              <a:t>Они обеспечивают </a:t>
            </a:r>
            <a:r>
              <a:rPr lang="ru-RU" sz="2800" b="1" dirty="0" err="1" smtClean="0">
                <a:solidFill>
                  <a:srgbClr val="002060"/>
                </a:solidFill>
              </a:rPr>
              <a:t>посттранскрипционную</a:t>
            </a:r>
            <a:r>
              <a:rPr lang="ru-RU" sz="2800" b="1" dirty="0" smtClean="0">
                <a:solidFill>
                  <a:srgbClr val="002060"/>
                </a:solidFill>
              </a:rPr>
              <a:t> регуляцию</a:t>
            </a:r>
          </a:p>
        </p:txBody>
      </p:sp>
      <p:pic>
        <p:nvPicPr>
          <p:cNvPr id="6" name="Picture 4" descr="Т-РНК - трехмерн"/>
          <p:cNvPicPr>
            <a:picLocks noChangeAspect="1" noChangeArrowheads="1"/>
          </p:cNvPicPr>
          <p:nvPr/>
        </p:nvPicPr>
        <p:blipFill>
          <a:blip r:embed="rId2" cstate="print">
            <a:lum bright="-18000" contrast="30000"/>
          </a:blip>
          <a:srcRect b="20540"/>
          <a:stretch>
            <a:fillRect/>
          </a:stretch>
        </p:blipFill>
        <p:spPr bwMode="auto">
          <a:xfrm>
            <a:off x="285719" y="1165867"/>
            <a:ext cx="4013431" cy="4334835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3" name="Picture 3" descr="Связывание тРНК с ферментом из Мушкамб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24000" contrast="36000"/>
          </a:blip>
          <a:srcRect l="9135" t="27209" r="7278" b="33321"/>
          <a:stretch>
            <a:fillRect/>
          </a:stretch>
        </p:blipFill>
        <p:spPr>
          <a:xfrm>
            <a:off x="285720" y="428604"/>
            <a:ext cx="3429000" cy="4114800"/>
          </a:xfrm>
          <a:noFill/>
          <a:ln w="38100">
            <a:solidFill>
              <a:schemeClr val="accent1"/>
            </a:solidFill>
          </a:ln>
        </p:spPr>
      </p:pic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214282" y="4929198"/>
            <a:ext cx="3429000" cy="61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70000"/>
              </a:lnSpc>
            </a:pPr>
            <a:r>
              <a:rPr kumimoji="0" lang="ru-RU" sz="2400" b="1" dirty="0">
                <a:solidFill>
                  <a:srgbClr val="002060"/>
                </a:solidFill>
                <a:latin typeface="Times New Roman" pitchFamily="18" charset="0"/>
              </a:rPr>
              <a:t>Связывание тРНК </a:t>
            </a:r>
          </a:p>
          <a:p>
            <a:pPr>
              <a:lnSpc>
                <a:spcPct val="70000"/>
              </a:lnSpc>
            </a:pPr>
            <a:r>
              <a:rPr kumimoji="0" lang="ru-RU" sz="2400" b="1" dirty="0">
                <a:solidFill>
                  <a:srgbClr val="002060"/>
                </a:solidFill>
                <a:latin typeface="Times New Roman" pitchFamily="18" charset="0"/>
              </a:rPr>
              <a:t>с аминокислотой</a:t>
            </a:r>
          </a:p>
        </p:txBody>
      </p:sp>
      <p:pic>
        <p:nvPicPr>
          <p:cNvPr id="46085" name="Picture 5" descr="Т-РНК - трёхмерн"/>
          <p:cNvPicPr>
            <a:picLocks noChangeAspect="1" noChangeArrowheads="1"/>
          </p:cNvPicPr>
          <p:nvPr/>
        </p:nvPicPr>
        <p:blipFill>
          <a:blip r:embed="rId3" cstate="print"/>
          <a:srcRect l="11194" t="2525" r="15437" b="42029"/>
          <a:stretch>
            <a:fillRect/>
          </a:stretch>
        </p:blipFill>
        <p:spPr bwMode="auto">
          <a:xfrm>
            <a:off x="4113688" y="214290"/>
            <a:ext cx="4614246" cy="4143404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4143372" y="4500571"/>
            <a:ext cx="4343400" cy="1865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kumimoji="0" lang="ru-RU" sz="2400" b="1" dirty="0">
                <a:solidFill>
                  <a:srgbClr val="002060"/>
                </a:solidFill>
                <a:latin typeface="Times New Roman" pitchFamily="18" charset="0"/>
              </a:rPr>
              <a:t>Комплекс </a:t>
            </a:r>
            <a:r>
              <a:rPr kumimoji="0" lang="ru-RU" sz="2400" b="1" dirty="0" err="1">
                <a:solidFill>
                  <a:srgbClr val="002060"/>
                </a:solidFill>
                <a:latin typeface="Times New Roman" pitchFamily="18" charset="0"/>
              </a:rPr>
              <a:t>глутаминил-тРНК-синтетазы</a:t>
            </a:r>
            <a:r>
              <a:rPr kumimoji="0" lang="ru-RU" sz="24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</a:p>
          <a:p>
            <a:pPr>
              <a:lnSpc>
                <a:spcPct val="80000"/>
              </a:lnSpc>
            </a:pPr>
            <a:r>
              <a:rPr kumimoji="0" lang="ru-RU" sz="2400" b="1" dirty="0">
                <a:solidFill>
                  <a:srgbClr val="002060"/>
                </a:solidFill>
                <a:latin typeface="Times New Roman" pitchFamily="18" charset="0"/>
              </a:rPr>
              <a:t>с </a:t>
            </a:r>
            <a:r>
              <a:rPr kumimoji="0" lang="ru-RU" sz="2400" b="1" dirty="0" err="1">
                <a:solidFill>
                  <a:srgbClr val="002060"/>
                </a:solidFill>
                <a:latin typeface="Times New Roman" pitchFamily="18" charset="0"/>
              </a:rPr>
              <a:t>глутаминовой</a:t>
            </a:r>
            <a:r>
              <a:rPr kumimoji="0" lang="ru-RU" sz="2400" b="1" dirty="0">
                <a:solidFill>
                  <a:srgbClr val="002060"/>
                </a:solidFill>
                <a:latin typeface="Times New Roman" pitchFamily="18" charset="0"/>
              </a:rPr>
              <a:t> тРНК </a:t>
            </a:r>
          </a:p>
          <a:p>
            <a:pPr>
              <a:lnSpc>
                <a:spcPct val="80000"/>
              </a:lnSpc>
            </a:pPr>
            <a:r>
              <a:rPr kumimoji="0" lang="ru-RU" sz="2400" b="1" dirty="0">
                <a:solidFill>
                  <a:srgbClr val="002060"/>
                </a:solidFill>
                <a:latin typeface="Times New Roman" pitchFamily="18" charset="0"/>
              </a:rPr>
              <a:t>и АТФ по данным рентгеноструктурного анализа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Файл:Translation overall schem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9594" y="714356"/>
            <a:ext cx="8438314" cy="314327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282" y="3811012"/>
            <a:ext cx="871543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500" b="1" i="1" dirty="0" smtClean="0"/>
              <a:t>Инициация.</a:t>
            </a:r>
            <a:r>
              <a:rPr lang="ru-RU" sz="1500" b="1" dirty="0" smtClean="0"/>
              <a:t> </a:t>
            </a:r>
            <a:r>
              <a:rPr lang="ru-RU" sz="1500" dirty="0" smtClean="0"/>
              <a:t>1. Узнавание стартового кодона (AUG), сопровождается присоединением тРНК </a:t>
            </a:r>
            <a:r>
              <a:rPr lang="ru-RU" sz="1500" dirty="0" err="1" smtClean="0"/>
              <a:t>аминоацилированной</a:t>
            </a:r>
            <a:r>
              <a:rPr lang="ru-RU" sz="1500" dirty="0" smtClean="0"/>
              <a:t> метионином (М) и сборкой рибосомы из большой и малой субъединиц.</a:t>
            </a:r>
            <a:br>
              <a:rPr lang="ru-RU" sz="1500" dirty="0" smtClean="0"/>
            </a:br>
            <a:r>
              <a:rPr lang="ru-RU" sz="1500" b="1" i="1" dirty="0" smtClean="0"/>
              <a:t>Элонгация</a:t>
            </a:r>
            <a:r>
              <a:rPr lang="ru-RU" sz="1500" i="1" dirty="0" smtClean="0"/>
              <a:t>.</a:t>
            </a:r>
            <a:r>
              <a:rPr lang="ru-RU" sz="1500" dirty="0" smtClean="0"/>
              <a:t> 2. Узнавание текущего кодона соответствующей ему </a:t>
            </a:r>
            <a:r>
              <a:rPr lang="ru-RU" sz="1500" dirty="0" err="1" smtClean="0"/>
              <a:t>аминоацил-тРНК</a:t>
            </a:r>
            <a:r>
              <a:rPr lang="ru-RU" sz="1500" dirty="0" smtClean="0"/>
              <a:t> (</a:t>
            </a:r>
            <a:r>
              <a:rPr lang="ru-RU" sz="1500" dirty="0" err="1" smtClean="0"/>
              <a:t>комплементарное</a:t>
            </a:r>
            <a:r>
              <a:rPr lang="ru-RU" sz="1500" dirty="0" smtClean="0"/>
              <a:t> взаимодействие кодона мРНК и антикодона тРНК увеличено). 3. Присоединение аминокислоты, принесённой тРНК, к концу растущей полипептидной цепи. 4. Продвижение рибосомы вдоль матрицы, сопровождающееся высвобождением молекулы тРНК. 5. </a:t>
            </a:r>
            <a:r>
              <a:rPr lang="ru-RU" sz="1500" dirty="0" err="1" smtClean="0"/>
              <a:t>Аминоацилирование</a:t>
            </a:r>
            <a:r>
              <a:rPr lang="ru-RU" sz="1500" dirty="0" smtClean="0"/>
              <a:t> высвободившейся молекулы тРНК соответствующей ей </a:t>
            </a:r>
            <a:r>
              <a:rPr lang="ru-RU" sz="1500" dirty="0" err="1" smtClean="0"/>
              <a:t>аминоацил-тРНК-синтетазой</a:t>
            </a:r>
            <a:r>
              <a:rPr lang="ru-RU" sz="1500" dirty="0" smtClean="0"/>
              <a:t>. 6. Присоединение следующей молекулы </a:t>
            </a:r>
            <a:r>
              <a:rPr lang="ru-RU" sz="1500" dirty="0" err="1" smtClean="0"/>
              <a:t>аминоацил-тРНК</a:t>
            </a:r>
            <a:r>
              <a:rPr lang="ru-RU" sz="1500" dirty="0" smtClean="0"/>
              <a:t>, аналогично стадии (2). 7. Движение рибосомы по молекуле мРНК до </a:t>
            </a:r>
            <a:r>
              <a:rPr lang="ru-RU" sz="1500" dirty="0" err="1" smtClean="0"/>
              <a:t>стоп-кодона</a:t>
            </a:r>
            <a:r>
              <a:rPr lang="ru-RU" sz="1500" dirty="0" smtClean="0"/>
              <a:t> (в данном случае UAG).</a:t>
            </a:r>
            <a:br>
              <a:rPr lang="ru-RU" sz="1500" dirty="0" smtClean="0"/>
            </a:br>
            <a:r>
              <a:rPr lang="ru-RU" sz="1500" b="1" i="1" dirty="0" err="1" smtClean="0"/>
              <a:t>Терминация</a:t>
            </a:r>
            <a:r>
              <a:rPr lang="ru-RU" sz="1500" i="1" dirty="0" smtClean="0"/>
              <a:t>.</a:t>
            </a:r>
            <a:r>
              <a:rPr lang="ru-RU" sz="1500" dirty="0" smtClean="0"/>
              <a:t> Узнавание рибосомой </a:t>
            </a:r>
            <a:r>
              <a:rPr lang="ru-RU" sz="1500" dirty="0" err="1" smtClean="0"/>
              <a:t>стоп-кодона</a:t>
            </a:r>
            <a:r>
              <a:rPr lang="ru-RU" sz="1500" dirty="0" smtClean="0"/>
              <a:t> сопровождается (8) отсоединением </a:t>
            </a:r>
            <a:r>
              <a:rPr lang="ru-RU" sz="1500" dirty="0" err="1" smtClean="0"/>
              <a:t>новосинтезированного</a:t>
            </a:r>
            <a:r>
              <a:rPr lang="ru-RU" sz="1500" dirty="0" smtClean="0"/>
              <a:t> белка и в некоторых случаях (9) диссоциацией рибосомы</a:t>
            </a:r>
            <a:endParaRPr lang="ru-RU" sz="15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643174" y="285728"/>
            <a:ext cx="27456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Общая схема трансляции</a:t>
            </a:r>
            <a:endParaRPr lang="ru-RU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Файл:Translation overall schem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9594" y="714356"/>
            <a:ext cx="8438314" cy="314327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282" y="4000504"/>
            <a:ext cx="871543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2400" b="1" i="1" dirty="0" smtClean="0"/>
              <a:t>Инициация.</a:t>
            </a:r>
            <a:r>
              <a:rPr lang="ru-RU" sz="2400" b="1" dirty="0" smtClean="0"/>
              <a:t> </a:t>
            </a:r>
            <a:r>
              <a:rPr lang="ru-RU" sz="2400" dirty="0" smtClean="0"/>
              <a:t>1. Узнавание стартового кодона (</a:t>
            </a:r>
            <a:r>
              <a:rPr lang="ru-RU" sz="2400" dirty="0" smtClean="0"/>
              <a:t>AУГ), </a:t>
            </a:r>
            <a:r>
              <a:rPr lang="ru-RU" sz="2400" dirty="0" smtClean="0"/>
              <a:t>сопровождается присоединением тРНК </a:t>
            </a:r>
            <a:r>
              <a:rPr lang="ru-RU" sz="2400" dirty="0" err="1" smtClean="0"/>
              <a:t>аминоацилированной</a:t>
            </a:r>
            <a:r>
              <a:rPr lang="ru-RU" sz="2400" dirty="0" smtClean="0"/>
              <a:t> метионином (М) и сборкой рибосомы из большой и малой </a:t>
            </a:r>
            <a:r>
              <a:rPr lang="ru-RU" sz="2400" dirty="0" smtClean="0"/>
              <a:t>субъединиц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643174" y="285728"/>
            <a:ext cx="27456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Общая схема трансляции</a:t>
            </a:r>
            <a:endParaRPr lang="ru-RU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Файл:Translation overall schem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9594" y="714356"/>
            <a:ext cx="8438314" cy="314327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282" y="3811012"/>
            <a:ext cx="871543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/>
              <a:t>Элонгация</a:t>
            </a:r>
            <a:r>
              <a:rPr lang="ru-RU" sz="2000" i="1" dirty="0" smtClean="0"/>
              <a:t>.</a:t>
            </a:r>
            <a:r>
              <a:rPr lang="ru-RU" sz="2000" dirty="0" smtClean="0"/>
              <a:t> 2. Узнавание текущего кодона соответствующей ему </a:t>
            </a:r>
            <a:r>
              <a:rPr lang="ru-RU" sz="2000" dirty="0" err="1" smtClean="0"/>
              <a:t>аминоацил-тРНК</a:t>
            </a:r>
            <a:r>
              <a:rPr lang="ru-RU" sz="2000" dirty="0" smtClean="0"/>
              <a:t>. </a:t>
            </a:r>
            <a:r>
              <a:rPr lang="ru-RU" sz="2000" dirty="0" smtClean="0"/>
              <a:t>3. Присоединение аминокислоты, принесённой тРНК, к концу растущей полипептидной цепи. 4. Продвижение рибосомы вдоль матрицы, сопровождающееся высвобождением молекулы тРНК. 5. </a:t>
            </a:r>
            <a:r>
              <a:rPr lang="ru-RU" sz="2000" dirty="0" err="1" smtClean="0"/>
              <a:t>Аминоацилирование</a:t>
            </a:r>
            <a:r>
              <a:rPr lang="ru-RU" sz="2000" dirty="0" smtClean="0"/>
              <a:t> высвободившейся молекулы тРНК соответствующей ей </a:t>
            </a:r>
            <a:r>
              <a:rPr lang="ru-RU" sz="2000" dirty="0" err="1" smtClean="0"/>
              <a:t>аминоацил-тРНК-синтетазой</a:t>
            </a:r>
            <a:r>
              <a:rPr lang="ru-RU" sz="2000" dirty="0" smtClean="0"/>
              <a:t>. 6. Присоединение следующей молекулы </a:t>
            </a:r>
            <a:r>
              <a:rPr lang="ru-RU" sz="2000" dirty="0" err="1" smtClean="0"/>
              <a:t>аминоацил-тРНК</a:t>
            </a:r>
            <a:r>
              <a:rPr lang="ru-RU" sz="2000" dirty="0" smtClean="0"/>
              <a:t>, аналогично стадии (2). 7. Движение рибосомы по молекуле мРНК до </a:t>
            </a:r>
            <a:r>
              <a:rPr lang="ru-RU" sz="2000" dirty="0" err="1" smtClean="0"/>
              <a:t>стоп-кодона</a:t>
            </a:r>
            <a:r>
              <a:rPr lang="ru-RU" sz="2000" dirty="0" smtClean="0"/>
              <a:t> (в данном случае </a:t>
            </a:r>
            <a:r>
              <a:rPr lang="ru-RU" sz="2000" dirty="0" smtClean="0"/>
              <a:t>УАГ).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643174" y="285728"/>
            <a:ext cx="27456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Общая схема трансляции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58204" cy="6045348"/>
          </a:xfrm>
        </p:spPr>
        <p:txBody>
          <a:bodyPr/>
          <a:lstStyle/>
          <a:p>
            <a:r>
              <a:rPr lang="ru-RU" dirty="0" smtClean="0"/>
              <a:t>Организация структур, в которых хранится наследственная информация у прокариот и у эукариот отличается. 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Соответственно </a:t>
            </a:r>
            <a:r>
              <a:rPr lang="ru-RU" dirty="0" smtClean="0"/>
              <a:t>и структура гена и процесс реализации наследственной информации у этих организмов тоже разные.</a:t>
            </a:r>
            <a:endParaRPr lang="ru-RU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Файл:Translation overall schem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642918"/>
            <a:ext cx="8438314" cy="314327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282" y="4572008"/>
            <a:ext cx="87154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err="1" smtClean="0"/>
              <a:t>Терминация</a:t>
            </a:r>
            <a:r>
              <a:rPr lang="ru-RU" sz="2400" i="1" dirty="0" smtClean="0"/>
              <a:t>.</a:t>
            </a:r>
            <a:r>
              <a:rPr lang="ru-RU" sz="2400" dirty="0" smtClean="0"/>
              <a:t> Узнавание рибосомой </a:t>
            </a:r>
            <a:r>
              <a:rPr lang="ru-RU" sz="2400" dirty="0" err="1" smtClean="0"/>
              <a:t>стоп-кодона</a:t>
            </a:r>
            <a:r>
              <a:rPr lang="ru-RU" sz="2400" dirty="0" smtClean="0"/>
              <a:t> сопровождается (8) отсоединением </a:t>
            </a:r>
            <a:r>
              <a:rPr lang="ru-RU" sz="2400" dirty="0" err="1" smtClean="0"/>
              <a:t>новосинтезированного</a:t>
            </a:r>
            <a:r>
              <a:rPr lang="ru-RU" sz="2400" dirty="0" smtClean="0"/>
              <a:t> белка и в некоторых случаях (9) диссоциацией </a:t>
            </a:r>
            <a:r>
              <a:rPr lang="ru-RU" sz="2400" dirty="0" smtClean="0"/>
              <a:t>рибосомы.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643174" y="285728"/>
            <a:ext cx="27456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Общая схема трансляции</a:t>
            </a:r>
            <a:endParaRPr lang="ru-RU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857364"/>
            <a:ext cx="7896228" cy="114300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</a:rPr>
              <a:t>Регуляция 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</a:rPr>
              <a:t>экспрессии генов</a:t>
            </a:r>
            <a:endParaRPr lang="ru-RU" sz="4000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0108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</a:rPr>
              <a:t>Регуляция экспрессии 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</a:rPr>
              <a:t>у прокариот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Большинство гипотез регуляции экспрессии генов у эукариот основывается на модели оперона </a:t>
            </a:r>
            <a:r>
              <a:rPr lang="ru-RU" dirty="0" err="1" smtClean="0"/>
              <a:t>Жакоба</a:t>
            </a:r>
            <a:r>
              <a:rPr lang="ru-RU" dirty="0" smtClean="0"/>
              <a:t> и </a:t>
            </a:r>
            <a:r>
              <a:rPr lang="ru-RU" dirty="0" smtClean="0"/>
              <a:t>Моно, </a:t>
            </a:r>
            <a:r>
              <a:rPr lang="ru-RU" dirty="0" smtClean="0"/>
              <a:t>разработанной ими в 1961 г. для кишечной палочки (</a:t>
            </a:r>
            <a:r>
              <a:rPr lang="la-Latn" i="1" dirty="0" smtClean="0"/>
              <a:t>Escherichia coli</a:t>
            </a:r>
            <a:r>
              <a:rPr lang="ru-RU" dirty="0" smtClean="0"/>
              <a:t>).</a:t>
            </a:r>
          </a:p>
          <a:p>
            <a:r>
              <a:rPr lang="ru-RU" dirty="0" smtClean="0"/>
              <a:t>Регуляция </a:t>
            </a:r>
            <a:r>
              <a:rPr lang="ru-RU" dirty="0" smtClean="0"/>
              <a:t>транскрипции у прокариот происходит преимущественно на стадии инициации и связана с деятельностью регуляторных белков – активаторов  и репрессоров транскрипции.</a:t>
            </a:r>
            <a:endParaRPr lang="ru-RU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егуляция транскрипции прокариот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85728"/>
            <a:ext cx="7572427" cy="535785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42910" y="5786454"/>
            <a:ext cx="80010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Регуляции </a:t>
            </a:r>
            <a:r>
              <a:rPr lang="ru-RU" sz="2400" dirty="0" smtClean="0"/>
              <a:t>транскрипции у прокариот на примере </a:t>
            </a:r>
            <a:r>
              <a:rPr lang="ru-RU" sz="2400" dirty="0" err="1" smtClean="0"/>
              <a:t>лактозного</a:t>
            </a:r>
            <a:r>
              <a:rPr lang="ru-RU" sz="2400" dirty="0" smtClean="0"/>
              <a:t> (</a:t>
            </a:r>
            <a:r>
              <a:rPr lang="en-US" sz="2400" b="1" dirty="0" err="1" smtClean="0"/>
              <a:t>lac</a:t>
            </a:r>
            <a:r>
              <a:rPr lang="ru-RU" sz="2400" b="1" dirty="0" smtClean="0"/>
              <a:t>) – оперона. </a:t>
            </a:r>
            <a:endParaRPr lang="ru-RU" sz="2400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</a:rPr>
              <a:t>Регуляция экспрессии у 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</a:rPr>
              <a:t>эукариот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Регуляция транскрипции генов у эукариот </a:t>
            </a:r>
            <a:r>
              <a:rPr lang="ru-RU" dirty="0" smtClean="0"/>
              <a:t>идёт сложнее, т.к. сложнее организован геном эукариот.</a:t>
            </a:r>
          </a:p>
          <a:p>
            <a:r>
              <a:rPr lang="ru-RU" dirty="0" smtClean="0"/>
              <a:t>Модель </a:t>
            </a:r>
            <a:r>
              <a:rPr lang="ru-RU" dirty="0" smtClean="0"/>
              <a:t>регуляции активности генов </a:t>
            </a:r>
            <a:r>
              <a:rPr lang="ru-RU" dirty="0" smtClean="0"/>
              <a:t>для эукариот  предложили Бриттен </a:t>
            </a:r>
            <a:r>
              <a:rPr lang="ru-RU" dirty="0" smtClean="0"/>
              <a:t>и </a:t>
            </a:r>
            <a:r>
              <a:rPr lang="ru-RU" dirty="0" err="1" smtClean="0"/>
              <a:t>Дэвидсон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b="1" dirty="0" smtClean="0">
                <a:latin typeface="Tahoma" pitchFamily="34" charset="0"/>
              </a:rPr>
              <a:t>К основным компонентам системы регуляции генов у эукариот относятся в модели </a:t>
            </a:r>
            <a:r>
              <a:rPr lang="ru-RU" dirty="0" smtClean="0"/>
              <a:t>Бриттена и </a:t>
            </a:r>
            <a:r>
              <a:rPr lang="ru-RU" dirty="0" err="1" smtClean="0"/>
              <a:t>Дэвидсона</a:t>
            </a:r>
            <a:r>
              <a:rPr lang="ru-RU" dirty="0" smtClean="0"/>
              <a:t> относятся </a:t>
            </a:r>
            <a:r>
              <a:rPr lang="en-US" b="1" dirty="0" smtClean="0">
                <a:latin typeface="Tahoma" pitchFamily="34" charset="0"/>
              </a:rPr>
              <a:t>:  </a:t>
            </a:r>
            <a:endParaRPr lang="ru-RU" b="1" dirty="0" smtClean="0">
              <a:latin typeface="Tahoma" pitchFamily="34" charset="0"/>
            </a:endParaRPr>
          </a:p>
          <a:p>
            <a:pPr>
              <a:buClr>
                <a:srgbClr val="FF0000"/>
              </a:buClr>
              <a:buFontTx/>
              <a:buChar char="•"/>
            </a:pPr>
            <a:r>
              <a:rPr lang="ru-RU" b="1" dirty="0" smtClean="0">
                <a:solidFill>
                  <a:schemeClr val="accent2"/>
                </a:solidFill>
                <a:latin typeface="Tahoma" pitchFamily="34" charset="0"/>
              </a:rPr>
              <a:t> Ген – интегратор с сенсорным сайтом</a:t>
            </a:r>
          </a:p>
          <a:p>
            <a:pPr>
              <a:buClr>
                <a:srgbClr val="FF0000"/>
              </a:buClr>
              <a:buFontTx/>
              <a:buChar char="•"/>
            </a:pPr>
            <a:r>
              <a:rPr lang="ru-RU" b="1" dirty="0" smtClean="0">
                <a:solidFill>
                  <a:schemeClr val="accent2"/>
                </a:solidFill>
                <a:latin typeface="Tahoma" pitchFamily="34" charset="0"/>
              </a:rPr>
              <a:t> Структурный ген с рецепторным сайтом,</a:t>
            </a:r>
            <a:r>
              <a:rPr lang="ru-RU" b="1" dirty="0" smtClean="0">
                <a:latin typeface="Tahoma" pitchFamily="34" charset="0"/>
              </a:rPr>
              <a:t> находящимся под контролем продукта гена-интегратора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dirty="0" smtClean="0"/>
              <a:t>Регуляция транскрипции у эукариот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7950" y="1744663"/>
            <a:ext cx="7931150" cy="125253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b="1" dirty="0" smtClean="0">
                <a:latin typeface="Book Antiqua" pitchFamily="18" charset="0"/>
              </a:rPr>
              <a:t>Схема Бриттена - </a:t>
            </a:r>
            <a:r>
              <a:rPr lang="ru-RU" b="1" dirty="0" err="1" smtClean="0">
                <a:latin typeface="Book Antiqua" pitchFamily="18" charset="0"/>
              </a:rPr>
              <a:t>Девидсона</a:t>
            </a:r>
            <a:endParaRPr lang="ru-RU" b="1" dirty="0" smtClean="0">
              <a:latin typeface="Book Antiqua" pitchFamily="18" charset="0"/>
            </a:endParaRP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214283" y="4643434"/>
            <a:ext cx="8715436" cy="730250"/>
            <a:chOff x="450" y="2925"/>
            <a:chExt cx="5097" cy="460"/>
          </a:xfrm>
        </p:grpSpPr>
        <p:pic>
          <p:nvPicPr>
            <p:cNvPr id="20497" name="Picture 4"/>
            <p:cNvPicPr>
              <a:picLocks noChangeAspect="1" noChangeArrowheads="1"/>
            </p:cNvPicPr>
            <p:nvPr/>
          </p:nvPicPr>
          <p:blipFill>
            <a:blip r:embed="rId2">
              <a:lum bright="-18000" contrast="24000"/>
            </a:blip>
            <a:srcRect t="9290" r="66113" b="88179"/>
            <a:stretch>
              <a:fillRect/>
            </a:stretch>
          </p:blipFill>
          <p:spPr bwMode="auto">
            <a:xfrm>
              <a:off x="450" y="2925"/>
              <a:ext cx="2385" cy="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98" name="Picture 6"/>
            <p:cNvPicPr>
              <a:picLocks noChangeAspect="1" noChangeArrowheads="1"/>
            </p:cNvPicPr>
            <p:nvPr/>
          </p:nvPicPr>
          <p:blipFill>
            <a:blip r:embed="rId2">
              <a:lum bright="-18000" contrast="24000"/>
            </a:blip>
            <a:srcRect t="9378" r="66389" b="88249"/>
            <a:stretch>
              <a:fillRect/>
            </a:stretch>
          </p:blipFill>
          <p:spPr bwMode="auto">
            <a:xfrm>
              <a:off x="3296" y="2976"/>
              <a:ext cx="2251" cy="4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485" name="Text Box 8"/>
          <p:cNvSpPr txBox="1">
            <a:spLocks noChangeArrowheads="1"/>
          </p:cNvSpPr>
          <p:nvPr/>
        </p:nvSpPr>
        <p:spPr bwMode="auto">
          <a:xfrm>
            <a:off x="214282" y="5286388"/>
            <a:ext cx="25209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latin typeface="Bookman Old Style" pitchFamily="18" charset="0"/>
              </a:rPr>
              <a:t>Сенсорный сайт</a:t>
            </a:r>
          </a:p>
        </p:txBody>
      </p:sp>
      <p:sp>
        <p:nvSpPr>
          <p:cNvPr id="20486" name="Text Box 9"/>
          <p:cNvSpPr txBox="1">
            <a:spLocks noChangeArrowheads="1"/>
          </p:cNvSpPr>
          <p:nvPr/>
        </p:nvSpPr>
        <p:spPr bwMode="auto">
          <a:xfrm>
            <a:off x="2571736" y="5429264"/>
            <a:ext cx="21605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latin typeface="Bookman Old Style" pitchFamily="18" charset="0"/>
              </a:rPr>
              <a:t>Интегратор</a:t>
            </a:r>
          </a:p>
        </p:txBody>
      </p:sp>
      <p:sp>
        <p:nvSpPr>
          <p:cNvPr id="20487" name="Text Box 10"/>
          <p:cNvSpPr txBox="1">
            <a:spLocks noChangeArrowheads="1"/>
          </p:cNvSpPr>
          <p:nvPr/>
        </p:nvSpPr>
        <p:spPr bwMode="auto">
          <a:xfrm>
            <a:off x="5076825" y="5419725"/>
            <a:ext cx="2232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latin typeface="Bookman Old Style" pitchFamily="18" charset="0"/>
              </a:rPr>
              <a:t>Рецептор</a:t>
            </a:r>
          </a:p>
        </p:txBody>
      </p:sp>
      <p:sp>
        <p:nvSpPr>
          <p:cNvPr id="20488" name="Text Box 11"/>
          <p:cNvSpPr txBox="1">
            <a:spLocks noChangeArrowheads="1"/>
          </p:cNvSpPr>
          <p:nvPr/>
        </p:nvSpPr>
        <p:spPr bwMode="auto">
          <a:xfrm>
            <a:off x="6877050" y="5445125"/>
            <a:ext cx="22320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 err="1">
                <a:latin typeface="Bookman Old Style" pitchFamily="18" charset="0"/>
              </a:rPr>
              <a:t>Структур-ный</a:t>
            </a:r>
            <a:r>
              <a:rPr lang="ru-RU" sz="2400" b="1" dirty="0">
                <a:latin typeface="Bookman Old Style" pitchFamily="18" charset="0"/>
              </a:rPr>
              <a:t> ген</a:t>
            </a:r>
          </a:p>
        </p:txBody>
      </p:sp>
      <p:pic>
        <p:nvPicPr>
          <p:cNvPr id="20489" name="Picture 12"/>
          <p:cNvPicPr>
            <a:picLocks noChangeAspect="1" noChangeArrowheads="1"/>
          </p:cNvPicPr>
          <p:nvPr/>
        </p:nvPicPr>
        <p:blipFill>
          <a:blip r:embed="rId2">
            <a:lum bright="-18000" contrast="24000"/>
          </a:blip>
          <a:srcRect l="23163" t="9639" r="66389" b="88249"/>
          <a:stretch>
            <a:fillRect/>
          </a:stretch>
        </p:blipFill>
        <p:spPr bwMode="auto">
          <a:xfrm>
            <a:off x="6948488" y="4795838"/>
            <a:ext cx="1331912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0" name="Freeform 13"/>
          <p:cNvSpPr>
            <a:spLocks/>
          </p:cNvSpPr>
          <p:nvPr/>
        </p:nvSpPr>
        <p:spPr bwMode="auto">
          <a:xfrm>
            <a:off x="3255963" y="2924175"/>
            <a:ext cx="2036762" cy="414338"/>
          </a:xfrm>
          <a:custGeom>
            <a:avLst/>
            <a:gdLst>
              <a:gd name="T0" fmla="*/ 0 w 2145"/>
              <a:gd name="T1" fmla="*/ 328613 h 261"/>
              <a:gd name="T2" fmla="*/ 161422 w 2145"/>
              <a:gd name="T3" fmla="*/ 6350 h 261"/>
              <a:gd name="T4" fmla="*/ 399756 w 2145"/>
              <a:gd name="T5" fmla="*/ 366713 h 261"/>
              <a:gd name="T6" fmla="*/ 592513 w 2145"/>
              <a:gd name="T7" fmla="*/ 6350 h 261"/>
              <a:gd name="T8" fmla="*/ 854585 w 2145"/>
              <a:gd name="T9" fmla="*/ 354013 h 261"/>
              <a:gd name="T10" fmla="*/ 1085323 w 2145"/>
              <a:gd name="T11" fmla="*/ 19050 h 261"/>
              <a:gd name="T12" fmla="*/ 1223956 w 2145"/>
              <a:gd name="T13" fmla="*/ 290513 h 261"/>
              <a:gd name="T14" fmla="*/ 1347396 w 2145"/>
              <a:gd name="T15" fmla="*/ 366713 h 261"/>
              <a:gd name="T16" fmla="*/ 1502171 w 2145"/>
              <a:gd name="T17" fmla="*/ 6350 h 261"/>
              <a:gd name="T18" fmla="*/ 1692079 w 2145"/>
              <a:gd name="T19" fmla="*/ 366713 h 261"/>
              <a:gd name="T20" fmla="*/ 1894331 w 2145"/>
              <a:gd name="T21" fmla="*/ 33338 h 261"/>
              <a:gd name="T22" fmla="*/ 2036762 w 2145"/>
              <a:gd name="T23" fmla="*/ 366713 h 26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145"/>
              <a:gd name="T37" fmla="*/ 0 h 261"/>
              <a:gd name="T38" fmla="*/ 2145 w 2145"/>
              <a:gd name="T39" fmla="*/ 261 h 261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145" h="261">
                <a:moveTo>
                  <a:pt x="0" y="207"/>
                </a:moveTo>
                <a:cubicBezTo>
                  <a:pt x="30" y="173"/>
                  <a:pt x="100" y="0"/>
                  <a:pt x="170" y="4"/>
                </a:cubicBezTo>
                <a:cubicBezTo>
                  <a:pt x="240" y="8"/>
                  <a:pt x="345" y="231"/>
                  <a:pt x="421" y="231"/>
                </a:cubicBezTo>
                <a:cubicBezTo>
                  <a:pt x="497" y="231"/>
                  <a:pt x="544" y="5"/>
                  <a:pt x="624" y="4"/>
                </a:cubicBezTo>
                <a:cubicBezTo>
                  <a:pt x="704" y="3"/>
                  <a:pt x="814" y="222"/>
                  <a:pt x="900" y="223"/>
                </a:cubicBezTo>
                <a:cubicBezTo>
                  <a:pt x="986" y="224"/>
                  <a:pt x="1078" y="19"/>
                  <a:pt x="1143" y="12"/>
                </a:cubicBezTo>
                <a:cubicBezTo>
                  <a:pt x="1208" y="5"/>
                  <a:pt x="1243" y="147"/>
                  <a:pt x="1289" y="183"/>
                </a:cubicBezTo>
                <a:cubicBezTo>
                  <a:pt x="1335" y="219"/>
                  <a:pt x="1370" y="261"/>
                  <a:pt x="1419" y="231"/>
                </a:cubicBezTo>
                <a:cubicBezTo>
                  <a:pt x="1468" y="201"/>
                  <a:pt x="1522" y="4"/>
                  <a:pt x="1582" y="4"/>
                </a:cubicBezTo>
                <a:cubicBezTo>
                  <a:pt x="1642" y="4"/>
                  <a:pt x="1713" y="228"/>
                  <a:pt x="1782" y="231"/>
                </a:cubicBezTo>
                <a:cubicBezTo>
                  <a:pt x="1851" y="234"/>
                  <a:pt x="1935" y="21"/>
                  <a:pt x="1995" y="21"/>
                </a:cubicBezTo>
                <a:cubicBezTo>
                  <a:pt x="2055" y="21"/>
                  <a:pt x="2114" y="187"/>
                  <a:pt x="2145" y="231"/>
                </a:cubicBezTo>
              </a:path>
            </a:pathLst>
          </a:custGeom>
          <a:noFill/>
          <a:ln w="47625">
            <a:solidFill>
              <a:srgbClr val="33CCCC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91" name="Text Box 14"/>
          <p:cNvSpPr txBox="1">
            <a:spLocks noChangeArrowheads="1"/>
          </p:cNvSpPr>
          <p:nvPr/>
        </p:nvSpPr>
        <p:spPr bwMode="auto">
          <a:xfrm>
            <a:off x="2916238" y="2527300"/>
            <a:ext cx="2952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latin typeface="Bookman Old Style" pitchFamily="18" charset="0"/>
              </a:rPr>
              <a:t>РНК - активатор</a:t>
            </a:r>
          </a:p>
        </p:txBody>
      </p:sp>
      <p:sp>
        <p:nvSpPr>
          <p:cNvPr id="20492" name="AutoShape 17"/>
          <p:cNvSpPr>
            <a:spLocks noChangeArrowheads="1"/>
          </p:cNvSpPr>
          <p:nvPr/>
        </p:nvSpPr>
        <p:spPr bwMode="auto">
          <a:xfrm rot="5400000">
            <a:off x="5039519" y="3680619"/>
            <a:ext cx="1512888" cy="431800"/>
          </a:xfrm>
          <a:custGeom>
            <a:avLst/>
            <a:gdLst>
              <a:gd name="T0" fmla="*/ 72835743 w 21600"/>
              <a:gd name="T1" fmla="*/ 0 h 21600"/>
              <a:gd name="T2" fmla="*/ 72835743 w 21600"/>
              <a:gd name="T3" fmla="*/ 4858689 h 21600"/>
              <a:gd name="T4" fmla="*/ 9512284 w 21600"/>
              <a:gd name="T5" fmla="*/ 8632001 h 21600"/>
              <a:gd name="T6" fmla="*/ 105964353 w 21600"/>
              <a:gd name="T7" fmla="*/ 2429355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4182 h 21600"/>
              <a:gd name="T14" fmla="*/ 19493 w 21600"/>
              <a:gd name="T15" fmla="*/ 797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4847" y="0"/>
                </a:lnTo>
                <a:lnTo>
                  <a:pt x="14847" y="4182"/>
                </a:lnTo>
                <a:lnTo>
                  <a:pt x="12427" y="4182"/>
                </a:lnTo>
                <a:cubicBezTo>
                  <a:pt x="5564" y="4182"/>
                  <a:pt x="0" y="7753"/>
                  <a:pt x="0" y="12158"/>
                </a:cubicBezTo>
                <a:lnTo>
                  <a:pt x="0" y="21600"/>
                </a:lnTo>
                <a:lnTo>
                  <a:pt x="3878" y="21600"/>
                </a:lnTo>
                <a:lnTo>
                  <a:pt x="3878" y="12158"/>
                </a:lnTo>
                <a:cubicBezTo>
                  <a:pt x="3878" y="9848"/>
                  <a:pt x="7706" y="7976"/>
                  <a:pt x="12427" y="7976"/>
                </a:cubicBezTo>
                <a:lnTo>
                  <a:pt x="14847" y="7976"/>
                </a:lnTo>
                <a:lnTo>
                  <a:pt x="14847" y="12158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493" name="AutoShape 18"/>
          <p:cNvSpPr>
            <a:spLocks noChangeArrowheads="1"/>
          </p:cNvSpPr>
          <p:nvPr/>
        </p:nvSpPr>
        <p:spPr bwMode="auto">
          <a:xfrm>
            <a:off x="3286116" y="3500438"/>
            <a:ext cx="287338" cy="863600"/>
          </a:xfrm>
          <a:prstGeom prst="upArrow">
            <a:avLst>
              <a:gd name="adj1" fmla="val 50000"/>
              <a:gd name="adj2" fmla="val 75138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494" name="Freeform 19"/>
          <p:cNvSpPr>
            <a:spLocks/>
          </p:cNvSpPr>
          <p:nvPr/>
        </p:nvSpPr>
        <p:spPr bwMode="auto">
          <a:xfrm>
            <a:off x="7242175" y="2997200"/>
            <a:ext cx="1577975" cy="225425"/>
          </a:xfrm>
          <a:custGeom>
            <a:avLst/>
            <a:gdLst>
              <a:gd name="T0" fmla="*/ 0 w 994"/>
              <a:gd name="T1" fmla="*/ 219075 h 142"/>
              <a:gd name="T2" fmla="*/ 287338 w 994"/>
              <a:gd name="T3" fmla="*/ 3175 h 142"/>
              <a:gd name="T4" fmla="*/ 495300 w 994"/>
              <a:gd name="T5" fmla="*/ 200025 h 142"/>
              <a:gd name="T6" fmla="*/ 792162 w 994"/>
              <a:gd name="T7" fmla="*/ 3175 h 142"/>
              <a:gd name="T8" fmla="*/ 1049338 w 994"/>
              <a:gd name="T9" fmla="*/ 212725 h 142"/>
              <a:gd name="T10" fmla="*/ 1319213 w 994"/>
              <a:gd name="T11" fmla="*/ 19050 h 142"/>
              <a:gd name="T12" fmla="*/ 1577975 w 994"/>
              <a:gd name="T13" fmla="*/ 225425 h 14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94"/>
              <a:gd name="T22" fmla="*/ 0 h 142"/>
              <a:gd name="T23" fmla="*/ 994 w 994"/>
              <a:gd name="T24" fmla="*/ 142 h 14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94" h="142">
                <a:moveTo>
                  <a:pt x="0" y="138"/>
                </a:moveTo>
                <a:cubicBezTo>
                  <a:pt x="60" y="70"/>
                  <a:pt x="129" y="4"/>
                  <a:pt x="181" y="2"/>
                </a:cubicBezTo>
                <a:cubicBezTo>
                  <a:pt x="233" y="0"/>
                  <a:pt x="259" y="126"/>
                  <a:pt x="312" y="126"/>
                </a:cubicBezTo>
                <a:cubicBezTo>
                  <a:pt x="365" y="126"/>
                  <a:pt x="441" y="1"/>
                  <a:pt x="499" y="2"/>
                </a:cubicBezTo>
                <a:cubicBezTo>
                  <a:pt x="557" y="3"/>
                  <a:pt x="606" y="132"/>
                  <a:pt x="661" y="134"/>
                </a:cubicBezTo>
                <a:cubicBezTo>
                  <a:pt x="716" y="136"/>
                  <a:pt x="776" y="11"/>
                  <a:pt x="831" y="12"/>
                </a:cubicBezTo>
                <a:cubicBezTo>
                  <a:pt x="886" y="13"/>
                  <a:pt x="960" y="115"/>
                  <a:pt x="994" y="142"/>
                </a:cubicBezTo>
              </a:path>
            </a:pathLst>
          </a:custGeom>
          <a:noFill/>
          <a:ln w="47625">
            <a:solidFill>
              <a:srgbClr val="33CCCC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95" name="AutoShape 20"/>
          <p:cNvSpPr>
            <a:spLocks noChangeArrowheads="1"/>
          </p:cNvSpPr>
          <p:nvPr/>
        </p:nvSpPr>
        <p:spPr bwMode="auto">
          <a:xfrm>
            <a:off x="7956550" y="3500438"/>
            <a:ext cx="287338" cy="863600"/>
          </a:xfrm>
          <a:prstGeom prst="upArrow">
            <a:avLst>
              <a:gd name="adj1" fmla="val 50000"/>
              <a:gd name="adj2" fmla="val 75138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496" name="Text Box 21"/>
          <p:cNvSpPr txBox="1">
            <a:spLocks noChangeArrowheads="1"/>
          </p:cNvSpPr>
          <p:nvPr/>
        </p:nvSpPr>
        <p:spPr bwMode="auto">
          <a:xfrm>
            <a:off x="7596188" y="2527300"/>
            <a:ext cx="1368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latin typeface="Bookman Old Style" pitchFamily="18" charset="0"/>
              </a:rPr>
              <a:t>мРНК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40369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Показана позитивная регуляция активности структурного гена, которую обеспечивает прилегающий к нему рецепторный сайт. </a:t>
            </a:r>
            <a:endParaRPr lang="ru-RU" dirty="0" smtClean="0"/>
          </a:p>
          <a:p>
            <a:r>
              <a:rPr lang="ru-RU" dirty="0" smtClean="0"/>
              <a:t>Его </a:t>
            </a:r>
            <a:r>
              <a:rPr lang="ru-RU" dirty="0" smtClean="0"/>
              <a:t>строение соответствует строению молекулы активатора, который на данной модели представлен РНК, но может быть и белком, часто гормоном. </a:t>
            </a:r>
            <a:endParaRPr lang="ru-RU" dirty="0" smtClean="0"/>
          </a:p>
          <a:p>
            <a:r>
              <a:rPr lang="ru-RU" dirty="0" smtClean="0"/>
              <a:t>Активатор </a:t>
            </a:r>
            <a:r>
              <a:rPr lang="ru-RU" dirty="0" smtClean="0"/>
              <a:t>синтезируется в результате работы гена – интегратора, являющегося аналогом гена – регулятора прокариот. </a:t>
            </a:r>
            <a:endParaRPr lang="ru-RU" dirty="0" smtClean="0"/>
          </a:p>
          <a:p>
            <a:r>
              <a:rPr lang="ru-RU" dirty="0" smtClean="0"/>
              <a:t>Структурный </a:t>
            </a:r>
            <a:r>
              <a:rPr lang="ru-RU" dirty="0" smtClean="0"/>
              <a:t>ген будет работать, пока сенсорный сайт </a:t>
            </a:r>
            <a:r>
              <a:rPr lang="ru-RU" dirty="0" err="1" smtClean="0"/>
              <a:t>испытвает</a:t>
            </a:r>
            <a:r>
              <a:rPr lang="ru-RU" dirty="0" smtClean="0"/>
              <a:t> побуждающее действие активатора.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</a:rPr>
              <a:t>Уровни регуляции экспрессии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Регуляция экспрессии генов может происходит как на уровне транскрипции, </a:t>
            </a:r>
            <a:r>
              <a:rPr lang="ru-RU" dirty="0" smtClean="0"/>
              <a:t>так и </a:t>
            </a:r>
            <a:r>
              <a:rPr lang="ru-RU" dirty="0" smtClean="0"/>
              <a:t>на </a:t>
            </a:r>
            <a:r>
              <a:rPr lang="ru-RU" dirty="0" smtClean="0"/>
              <a:t>других </a:t>
            </a:r>
            <a:r>
              <a:rPr lang="ru-RU" dirty="0" smtClean="0"/>
              <a:t>уровнях: </a:t>
            </a:r>
            <a:r>
              <a:rPr lang="ru-RU" dirty="0" err="1" smtClean="0"/>
              <a:t>процессинга</a:t>
            </a:r>
            <a:r>
              <a:rPr lang="ru-RU" dirty="0" smtClean="0"/>
              <a:t>, трансляции, причём на всех этапах, а также после окончания трансляции – на </a:t>
            </a:r>
            <a:r>
              <a:rPr lang="ru-RU" dirty="0" err="1" smtClean="0"/>
              <a:t>посттрансляционном</a:t>
            </a:r>
            <a:r>
              <a:rPr lang="ru-RU" dirty="0" smtClean="0"/>
              <a:t> уровне.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1285852" y="142852"/>
            <a:ext cx="62563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4000" b="1" dirty="0">
                <a:solidFill>
                  <a:srgbClr val="990099"/>
                </a:solidFill>
                <a:latin typeface="Tahoma" pitchFamily="34" charset="0"/>
              </a:rPr>
              <a:t>Регуляция трансляции</a:t>
            </a:r>
          </a:p>
        </p:txBody>
      </p:sp>
      <p:pic>
        <p:nvPicPr>
          <p:cNvPr id="62468" name="Picture 4" descr="Функциональные участки на  мРН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928670"/>
            <a:ext cx="8305800" cy="46482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85720" y="5715016"/>
            <a:ext cx="8429684" cy="4616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 smtClean="0">
                <a:solidFill>
                  <a:srgbClr val="002060"/>
                </a:solidFill>
                <a:latin typeface="Tahoma" pitchFamily="34" charset="0"/>
              </a:rPr>
              <a:t>Расположение функциональных участков на </a:t>
            </a:r>
            <a:r>
              <a:rPr lang="ru-RU" sz="2400" b="1" dirty="0" err="1" smtClean="0">
                <a:solidFill>
                  <a:srgbClr val="002060"/>
                </a:solidFill>
                <a:latin typeface="Tahoma" pitchFamily="34" charset="0"/>
              </a:rPr>
              <a:t>мРНК</a:t>
            </a:r>
            <a:endParaRPr lang="ru-RU" sz="2400" b="1" dirty="0">
              <a:solidFill>
                <a:srgbClr val="002060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14290"/>
            <a:ext cx="8572560" cy="557216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В геноме прокариот гены объединены в кластеры. </a:t>
            </a:r>
            <a:endParaRPr lang="ru-RU" sz="2800" dirty="0" smtClean="0"/>
          </a:p>
          <a:p>
            <a:r>
              <a:rPr lang="ru-RU" sz="2800" dirty="0" smtClean="0"/>
              <a:t>Гены </a:t>
            </a:r>
            <a:r>
              <a:rPr lang="ru-RU" sz="2800" dirty="0" smtClean="0"/>
              <a:t>одного кластера кодируют ферменты одного биосинтетического пути и транскрибируются на одну </a:t>
            </a:r>
            <a:r>
              <a:rPr lang="ru-RU" sz="2800" dirty="0" err="1" smtClean="0"/>
              <a:t>мРНК</a:t>
            </a:r>
            <a:r>
              <a:rPr lang="ru-RU" sz="2800" dirty="0" smtClean="0"/>
              <a:t>, которая называется </a:t>
            </a:r>
            <a:r>
              <a:rPr lang="ru-RU" sz="2800" dirty="0" err="1" smtClean="0"/>
              <a:t>полицистронной</a:t>
            </a:r>
            <a:r>
              <a:rPr lang="ru-RU" sz="2800" dirty="0" smtClean="0"/>
              <a:t>. </a:t>
            </a:r>
            <a:endParaRPr lang="ru-RU" sz="2800" dirty="0" smtClean="0"/>
          </a:p>
          <a:p>
            <a:r>
              <a:rPr lang="ru-RU" sz="2800" dirty="0" smtClean="0"/>
              <a:t>Группа </a:t>
            </a:r>
            <a:r>
              <a:rPr lang="ru-RU" sz="2800" dirty="0" smtClean="0"/>
              <a:t>структурных генов прокариот, находящаяся под контролем одного регуляторного участка, называется опероном</a:t>
            </a:r>
            <a:r>
              <a:rPr lang="ru-RU" sz="2800" dirty="0" smtClean="0"/>
              <a:t>.</a:t>
            </a:r>
          </a:p>
          <a:p>
            <a:r>
              <a:rPr lang="ru-RU" sz="2800" b="1" dirty="0" smtClean="0"/>
              <a:t>Группа </a:t>
            </a:r>
            <a:r>
              <a:rPr lang="ru-RU" sz="2800" b="1" dirty="0" smtClean="0"/>
              <a:t>структурных генов прокариот, находящаяся под контролем одного регуляторного участка, называется </a:t>
            </a:r>
            <a:r>
              <a:rPr lang="ru-RU" sz="2800" b="1" dirty="0" smtClean="0">
                <a:solidFill>
                  <a:srgbClr val="C00000"/>
                </a:solidFill>
              </a:rPr>
              <a:t>опероном.</a:t>
            </a:r>
          </a:p>
          <a:p>
            <a:r>
              <a:rPr lang="ru-RU" sz="2800" b="1" dirty="0" smtClean="0">
                <a:solidFill>
                  <a:srgbClr val="C00000"/>
                </a:solidFill>
              </a:rPr>
              <a:t>Оперон </a:t>
            </a:r>
            <a:r>
              <a:rPr lang="ru-RU" sz="2800" b="1" dirty="0" smtClean="0">
                <a:solidFill>
                  <a:srgbClr val="C00000"/>
                </a:solidFill>
              </a:rPr>
              <a:t>является единицей транскрипции</a:t>
            </a:r>
            <a:r>
              <a:rPr lang="ru-RU" sz="2500" b="1" dirty="0" smtClean="0">
                <a:solidFill>
                  <a:srgbClr val="C00000"/>
                </a:solidFill>
              </a:rPr>
              <a:t>.</a:t>
            </a:r>
            <a:endParaRPr lang="ru-RU" sz="25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2082792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</a:rPr>
              <a:t>Регуляция железом трансляции 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ru-RU" b="1" dirty="0" err="1" smtClean="0">
                <a:solidFill>
                  <a:srgbClr val="0000FF"/>
                </a:solidFill>
                <a:latin typeface="Times New Roman" pitchFamily="18" charset="0"/>
              </a:rPr>
              <a:t>мРНК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00FF"/>
                </a:solidFill>
                <a:latin typeface="Times New Roman" pitchFamily="18" charset="0"/>
              </a:rPr>
              <a:t>ферретина</a:t>
            </a:r>
            <a:endParaRPr lang="ru-RU" b="1" dirty="0" smtClean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000372"/>
            <a:ext cx="8229600" cy="3125791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Пример регуляции трансляции </a:t>
            </a:r>
            <a:r>
              <a:rPr lang="ru-RU" b="1" dirty="0" err="1" smtClean="0">
                <a:solidFill>
                  <a:srgbClr val="002060"/>
                </a:solidFill>
              </a:rPr>
              <a:t>мРНК</a:t>
            </a:r>
            <a:r>
              <a:rPr lang="ru-RU" b="1" dirty="0" smtClean="0">
                <a:solidFill>
                  <a:srgbClr val="002060"/>
                </a:solidFill>
              </a:rPr>
              <a:t> в </a:t>
            </a:r>
            <a:r>
              <a:rPr lang="ru-RU" b="1" dirty="0" err="1" smtClean="0">
                <a:solidFill>
                  <a:srgbClr val="002060"/>
                </a:solidFill>
              </a:rPr>
              <a:t>эукариотических</a:t>
            </a:r>
            <a:r>
              <a:rPr lang="ru-RU" b="1" dirty="0" smtClean="0">
                <a:solidFill>
                  <a:srgbClr val="002060"/>
                </a:solidFill>
              </a:rPr>
              <a:t> клетках – поддержание в клетках уровня свободного железа.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000108"/>
            <a:ext cx="8572560" cy="4429156"/>
          </a:xfrm>
        </p:spPr>
        <p:txBody>
          <a:bodyPr>
            <a:normAutofit/>
          </a:bodyPr>
          <a:lstStyle/>
          <a:p>
            <a:r>
              <a:rPr lang="ru-RU" dirty="0" smtClean="0"/>
              <a:t>Железо </a:t>
            </a:r>
            <a:r>
              <a:rPr lang="ru-RU" dirty="0" smtClean="0"/>
              <a:t>входит в состав активных центров очень многих белков, таких, например, как гемоглобин , миоглобин, </a:t>
            </a:r>
            <a:r>
              <a:rPr lang="ru-RU" dirty="0" err="1" smtClean="0"/>
              <a:t>цитохромы</a:t>
            </a:r>
            <a:r>
              <a:rPr lang="ru-RU" dirty="0" smtClean="0"/>
              <a:t>, однако ионы свободного железа токсичны для клетки и поэтому связываются и переводятся в нетоксичную форму белком </a:t>
            </a:r>
            <a:r>
              <a:rPr lang="ru-RU" b="1" dirty="0" err="1" smtClean="0">
                <a:solidFill>
                  <a:srgbClr val="C00000"/>
                </a:solidFill>
              </a:rPr>
              <a:t>ферритином</a:t>
            </a:r>
            <a:r>
              <a:rPr lang="ru-RU" dirty="0" smtClean="0"/>
              <a:t>. 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043890" cy="3571900"/>
          </a:xfrm>
        </p:spPr>
        <p:txBody>
          <a:bodyPr>
            <a:normAutofit lnSpcReduction="10000"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Синтез </a:t>
            </a:r>
            <a:r>
              <a:rPr lang="ru-RU" sz="3200" b="1" dirty="0" err="1" smtClean="0">
                <a:solidFill>
                  <a:srgbClr val="C00000"/>
                </a:solidFill>
              </a:rPr>
              <a:t>ферритина</a:t>
            </a:r>
            <a:r>
              <a:rPr lang="ru-RU" sz="3200" b="1" dirty="0" smtClean="0">
                <a:solidFill>
                  <a:srgbClr val="C00000"/>
                </a:solidFill>
              </a:rPr>
              <a:t> в клетке, в свою очередь, зависит от уровня свободного железа:</a:t>
            </a:r>
            <a:r>
              <a:rPr lang="ru-RU" sz="3200" b="1" dirty="0" smtClean="0"/>
              <a:t> </a:t>
            </a:r>
          </a:p>
          <a:p>
            <a:pPr lvl="1"/>
            <a:r>
              <a:rPr lang="ru-RU" sz="2800" b="1" dirty="0" smtClean="0"/>
              <a:t>в присутствии железа </a:t>
            </a:r>
            <a:r>
              <a:rPr lang="ru-RU" sz="2800" b="1" dirty="0" err="1" smtClean="0"/>
              <a:t>ферритин</a:t>
            </a:r>
            <a:r>
              <a:rPr lang="ru-RU" sz="2800" b="1" dirty="0" smtClean="0"/>
              <a:t> синтезируется</a:t>
            </a:r>
          </a:p>
          <a:p>
            <a:pPr lvl="1"/>
            <a:r>
              <a:rPr lang="ru-RU" sz="2800" b="1" dirty="0" smtClean="0"/>
              <a:t>при его недостатке трансляция мРНК </a:t>
            </a:r>
            <a:r>
              <a:rPr lang="ru-RU" sz="2800" b="1" dirty="0" err="1" smtClean="0"/>
              <a:t>ферритина</a:t>
            </a:r>
            <a:r>
              <a:rPr lang="ru-RU" sz="2800" b="1" dirty="0" smtClean="0"/>
              <a:t> останавливается на стадии инициации</a:t>
            </a:r>
            <a:r>
              <a:rPr lang="ru-RU" b="1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142844" y="500042"/>
            <a:ext cx="8286808" cy="103981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None/>
            </a:pP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</a:rPr>
              <a:t>Регуляция железом трансляции мРНК ферретина</a:t>
            </a:r>
          </a:p>
        </p:txBody>
      </p:sp>
      <p:pic>
        <p:nvPicPr>
          <p:cNvPr id="52228" name="Picture 4" descr="Регуляция железа"/>
          <p:cNvPicPr>
            <a:picLocks noChangeAspect="1" noChangeArrowheads="1"/>
          </p:cNvPicPr>
          <p:nvPr/>
        </p:nvPicPr>
        <p:blipFill>
          <a:blip r:embed="rId2" cstate="print"/>
          <a:srcRect l="1048" t="1819" r="868" b="9091"/>
          <a:stretch>
            <a:fillRect/>
          </a:stretch>
        </p:blipFill>
        <p:spPr bwMode="auto">
          <a:xfrm>
            <a:off x="142844" y="1071546"/>
            <a:ext cx="8559439" cy="4572032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357166"/>
            <a:ext cx="8715436" cy="5572164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Регуляция синтеза </a:t>
            </a:r>
            <a:r>
              <a:rPr lang="ru-RU" dirty="0" err="1" smtClean="0"/>
              <a:t>ферритина</a:t>
            </a:r>
            <a:r>
              <a:rPr lang="ru-RU" dirty="0" smtClean="0"/>
              <a:t> целиком зависит от специфической последовательности длиной 26 нуклеотидов, образующей шпилечную структуру в 5'-НТО мРНК </a:t>
            </a:r>
            <a:r>
              <a:rPr lang="ru-RU" dirty="0" err="1" smtClean="0"/>
              <a:t>ферритина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Этот регуляторный элемент при отсутствии железа связывается со специфическим белком (</a:t>
            </a:r>
            <a:r>
              <a:rPr lang="ru-RU" b="1" dirty="0" err="1" smtClean="0">
                <a:solidFill>
                  <a:srgbClr val="FF0000"/>
                </a:solidFill>
              </a:rPr>
              <a:t>аконитазой</a:t>
            </a:r>
            <a:r>
              <a:rPr lang="ru-RU" dirty="0" smtClean="0"/>
              <a:t>), который препятствует сканированию 5'-НТО рибосомами и, таким образом, подавляет трансляцию мРНК на стадии ее инициации. </a:t>
            </a:r>
          </a:p>
          <a:p>
            <a:r>
              <a:rPr lang="ru-RU" dirty="0" smtClean="0"/>
              <a:t>А при связывании с ионами железа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аконитаза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перестает связываться с </a:t>
            </a:r>
            <a:r>
              <a:rPr lang="ru-RU" dirty="0" err="1" smtClean="0"/>
              <a:t>ферритиновой</a:t>
            </a:r>
            <a:r>
              <a:rPr lang="ru-RU" dirty="0" smtClean="0"/>
              <a:t> мРНК.</a:t>
            </a:r>
          </a:p>
          <a:p>
            <a:r>
              <a:rPr lang="ru-RU" dirty="0" smtClean="0"/>
              <a:t>После диссоциации белка мРНК становится активной в синтезе </a:t>
            </a:r>
            <a:r>
              <a:rPr lang="ru-RU" dirty="0" err="1" smtClean="0"/>
              <a:t>ферритина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928670"/>
            <a:ext cx="8358246" cy="5072098"/>
          </a:xfrm>
        </p:spPr>
        <p:txBody>
          <a:bodyPr/>
          <a:lstStyle/>
          <a:p>
            <a:r>
              <a:rPr lang="ru-RU" dirty="0" smtClean="0"/>
              <a:t>Вновь синтезированный </a:t>
            </a:r>
            <a:r>
              <a:rPr lang="ru-RU" dirty="0" err="1" smtClean="0">
                <a:solidFill>
                  <a:srgbClr val="FF0000"/>
                </a:solidFill>
              </a:rPr>
              <a:t>ферритин</a:t>
            </a:r>
            <a:r>
              <a:rPr lang="ru-RU" dirty="0" smtClean="0"/>
              <a:t> отнимает железо у репрессора (</a:t>
            </a:r>
            <a:r>
              <a:rPr lang="ru-RU" dirty="0" err="1" smtClean="0"/>
              <a:t>аконитазы</a:t>
            </a:r>
            <a:r>
              <a:rPr lang="ru-RU" dirty="0" smtClean="0"/>
              <a:t>).</a:t>
            </a:r>
          </a:p>
          <a:p>
            <a:r>
              <a:rPr lang="ru-RU" dirty="0" smtClean="0"/>
              <a:t>Утратив железо, репрессор опять приобретает сродство к регуляторному элементу </a:t>
            </a:r>
            <a:r>
              <a:rPr lang="ru-RU" dirty="0" err="1" smtClean="0"/>
              <a:t>ферритиновой</a:t>
            </a:r>
            <a:r>
              <a:rPr lang="ru-RU" dirty="0" smtClean="0"/>
              <a:t> мРНК, связывается с ним и останавливает синтез </a:t>
            </a:r>
            <a:r>
              <a:rPr lang="ru-RU" dirty="0" err="1" smtClean="0"/>
              <a:t>ферритина</a:t>
            </a:r>
            <a:r>
              <a:rPr lang="ru-RU" dirty="0" smtClean="0"/>
              <a:t>.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43890" cy="939784"/>
          </a:xfrm>
        </p:spPr>
        <p:txBody>
          <a:bodyPr/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Посттрансляционная регуляция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714488"/>
            <a:ext cx="8215370" cy="278608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На примере гормонов гипофиза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В разных долях гипофиза в зависимости от потребности могут синтезироваться разные гормоны на основе одной РНК.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1000108"/>
            <a:ext cx="8686800" cy="5334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</a:rPr>
              <a:t>Экспрессия генов ПОМК 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</a:rPr>
              <a:t>(</a:t>
            </a:r>
            <a:r>
              <a:rPr lang="ru-RU" sz="2400" b="1" dirty="0" err="1" smtClean="0">
                <a:solidFill>
                  <a:srgbClr val="0000FF"/>
                </a:solidFill>
                <a:latin typeface="Times New Roman" pitchFamily="18" charset="0"/>
              </a:rPr>
              <a:t>проопиомеланокортин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</a:rPr>
              <a:t>)</a:t>
            </a:r>
            <a:endParaRPr lang="ru-RU" sz="2400" b="1" dirty="0" smtClean="0">
              <a:solidFill>
                <a:srgbClr val="0000FF"/>
              </a:solidFill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079625" y="1752600"/>
            <a:ext cx="4102100" cy="304800"/>
            <a:chOff x="528" y="2592"/>
            <a:chExt cx="4608" cy="336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528" y="2592"/>
              <a:ext cx="768" cy="336"/>
              <a:chOff x="528" y="2592"/>
              <a:chExt cx="768" cy="336"/>
            </a:xfrm>
          </p:grpSpPr>
          <p:cxnSp>
            <p:nvCxnSpPr>
              <p:cNvPr id="54532" name="AutoShape 5"/>
              <p:cNvCxnSpPr>
                <a:cxnSpLocks noChangeShapeType="1"/>
              </p:cNvCxnSpPr>
              <p:nvPr/>
            </p:nvCxnSpPr>
            <p:spPr bwMode="auto">
              <a:xfrm>
                <a:off x="528" y="2592"/>
                <a:ext cx="384" cy="336"/>
              </a:xfrm>
              <a:prstGeom prst="curvedConnector3">
                <a:avLst>
                  <a:gd name="adj1" fmla="val 50000"/>
                </a:avLst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54533" name="AutoShape 6"/>
              <p:cNvCxnSpPr>
                <a:cxnSpLocks noChangeShapeType="1"/>
              </p:cNvCxnSpPr>
              <p:nvPr/>
            </p:nvCxnSpPr>
            <p:spPr bwMode="auto">
              <a:xfrm rot="10800000" flipV="1">
                <a:off x="912" y="2592"/>
                <a:ext cx="384" cy="336"/>
              </a:xfrm>
              <a:prstGeom prst="curvedConnector3">
                <a:avLst>
                  <a:gd name="adj1" fmla="val 50000"/>
                </a:avLst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</p:cxnSp>
        </p:grpSp>
        <p:grpSp>
          <p:nvGrpSpPr>
            <p:cNvPr id="4" name="Group 7"/>
            <p:cNvGrpSpPr>
              <a:grpSpLocks/>
            </p:cNvGrpSpPr>
            <p:nvPr/>
          </p:nvGrpSpPr>
          <p:grpSpPr bwMode="auto">
            <a:xfrm>
              <a:off x="1296" y="2592"/>
              <a:ext cx="768" cy="336"/>
              <a:chOff x="528" y="2592"/>
              <a:chExt cx="768" cy="336"/>
            </a:xfrm>
          </p:grpSpPr>
          <p:cxnSp>
            <p:nvCxnSpPr>
              <p:cNvPr id="54530" name="AutoShape 8"/>
              <p:cNvCxnSpPr>
                <a:cxnSpLocks noChangeShapeType="1"/>
              </p:cNvCxnSpPr>
              <p:nvPr/>
            </p:nvCxnSpPr>
            <p:spPr bwMode="auto">
              <a:xfrm>
                <a:off x="528" y="2592"/>
                <a:ext cx="384" cy="336"/>
              </a:xfrm>
              <a:prstGeom prst="curvedConnector3">
                <a:avLst>
                  <a:gd name="adj1" fmla="val 50000"/>
                </a:avLst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54531" name="AutoShape 9"/>
              <p:cNvCxnSpPr>
                <a:cxnSpLocks noChangeShapeType="1"/>
              </p:cNvCxnSpPr>
              <p:nvPr/>
            </p:nvCxnSpPr>
            <p:spPr bwMode="auto">
              <a:xfrm rot="10800000" flipV="1">
                <a:off x="912" y="2592"/>
                <a:ext cx="384" cy="336"/>
              </a:xfrm>
              <a:prstGeom prst="curvedConnector3">
                <a:avLst>
                  <a:gd name="adj1" fmla="val 50000"/>
                </a:avLst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</p:cxnSp>
        </p:grpSp>
        <p:grpSp>
          <p:nvGrpSpPr>
            <p:cNvPr id="5" name="Group 10"/>
            <p:cNvGrpSpPr>
              <a:grpSpLocks/>
            </p:cNvGrpSpPr>
            <p:nvPr/>
          </p:nvGrpSpPr>
          <p:grpSpPr bwMode="auto">
            <a:xfrm>
              <a:off x="2064" y="2592"/>
              <a:ext cx="768" cy="336"/>
              <a:chOff x="528" y="2592"/>
              <a:chExt cx="768" cy="336"/>
            </a:xfrm>
          </p:grpSpPr>
          <p:cxnSp>
            <p:nvCxnSpPr>
              <p:cNvPr id="54528" name="AutoShape 11"/>
              <p:cNvCxnSpPr>
                <a:cxnSpLocks noChangeShapeType="1"/>
              </p:cNvCxnSpPr>
              <p:nvPr/>
            </p:nvCxnSpPr>
            <p:spPr bwMode="auto">
              <a:xfrm>
                <a:off x="528" y="2592"/>
                <a:ext cx="384" cy="336"/>
              </a:xfrm>
              <a:prstGeom prst="curvedConnector3">
                <a:avLst>
                  <a:gd name="adj1" fmla="val 50000"/>
                </a:avLst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54529" name="AutoShape 12"/>
              <p:cNvCxnSpPr>
                <a:cxnSpLocks noChangeShapeType="1"/>
              </p:cNvCxnSpPr>
              <p:nvPr/>
            </p:nvCxnSpPr>
            <p:spPr bwMode="auto">
              <a:xfrm rot="10800000" flipV="1">
                <a:off x="912" y="2592"/>
                <a:ext cx="384" cy="336"/>
              </a:xfrm>
              <a:prstGeom prst="curvedConnector3">
                <a:avLst>
                  <a:gd name="adj1" fmla="val 50000"/>
                </a:avLst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</p:cxnSp>
        </p:grpSp>
        <p:grpSp>
          <p:nvGrpSpPr>
            <p:cNvPr id="6" name="Group 13"/>
            <p:cNvGrpSpPr>
              <a:grpSpLocks/>
            </p:cNvGrpSpPr>
            <p:nvPr/>
          </p:nvGrpSpPr>
          <p:grpSpPr bwMode="auto">
            <a:xfrm>
              <a:off x="2832" y="2592"/>
              <a:ext cx="768" cy="336"/>
              <a:chOff x="528" y="2592"/>
              <a:chExt cx="768" cy="336"/>
            </a:xfrm>
          </p:grpSpPr>
          <p:cxnSp>
            <p:nvCxnSpPr>
              <p:cNvPr id="54526" name="AutoShape 14"/>
              <p:cNvCxnSpPr>
                <a:cxnSpLocks noChangeShapeType="1"/>
              </p:cNvCxnSpPr>
              <p:nvPr/>
            </p:nvCxnSpPr>
            <p:spPr bwMode="auto">
              <a:xfrm>
                <a:off x="528" y="2592"/>
                <a:ext cx="384" cy="336"/>
              </a:xfrm>
              <a:prstGeom prst="curvedConnector3">
                <a:avLst>
                  <a:gd name="adj1" fmla="val 50000"/>
                </a:avLst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54527" name="AutoShape 15"/>
              <p:cNvCxnSpPr>
                <a:cxnSpLocks noChangeShapeType="1"/>
              </p:cNvCxnSpPr>
              <p:nvPr/>
            </p:nvCxnSpPr>
            <p:spPr bwMode="auto">
              <a:xfrm rot="10800000" flipV="1">
                <a:off x="912" y="2592"/>
                <a:ext cx="384" cy="336"/>
              </a:xfrm>
              <a:prstGeom prst="curvedConnector3">
                <a:avLst>
                  <a:gd name="adj1" fmla="val 50000"/>
                </a:avLst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</p:cxnSp>
        </p:grpSp>
        <p:grpSp>
          <p:nvGrpSpPr>
            <p:cNvPr id="7" name="Group 16"/>
            <p:cNvGrpSpPr>
              <a:grpSpLocks/>
            </p:cNvGrpSpPr>
            <p:nvPr/>
          </p:nvGrpSpPr>
          <p:grpSpPr bwMode="auto">
            <a:xfrm>
              <a:off x="3600" y="2592"/>
              <a:ext cx="768" cy="336"/>
              <a:chOff x="528" y="2592"/>
              <a:chExt cx="768" cy="336"/>
            </a:xfrm>
          </p:grpSpPr>
          <p:cxnSp>
            <p:nvCxnSpPr>
              <p:cNvPr id="54524" name="AutoShape 17"/>
              <p:cNvCxnSpPr>
                <a:cxnSpLocks noChangeShapeType="1"/>
              </p:cNvCxnSpPr>
              <p:nvPr/>
            </p:nvCxnSpPr>
            <p:spPr bwMode="auto">
              <a:xfrm>
                <a:off x="528" y="2592"/>
                <a:ext cx="384" cy="336"/>
              </a:xfrm>
              <a:prstGeom prst="curvedConnector3">
                <a:avLst>
                  <a:gd name="adj1" fmla="val 50000"/>
                </a:avLst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54525" name="AutoShape 18"/>
              <p:cNvCxnSpPr>
                <a:cxnSpLocks noChangeShapeType="1"/>
              </p:cNvCxnSpPr>
              <p:nvPr/>
            </p:nvCxnSpPr>
            <p:spPr bwMode="auto">
              <a:xfrm rot="10800000" flipV="1">
                <a:off x="912" y="2592"/>
                <a:ext cx="384" cy="336"/>
              </a:xfrm>
              <a:prstGeom prst="curvedConnector3">
                <a:avLst>
                  <a:gd name="adj1" fmla="val 50000"/>
                </a:avLst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</p:cxnSp>
        </p:grpSp>
        <p:grpSp>
          <p:nvGrpSpPr>
            <p:cNvPr id="8" name="Group 19"/>
            <p:cNvGrpSpPr>
              <a:grpSpLocks/>
            </p:cNvGrpSpPr>
            <p:nvPr/>
          </p:nvGrpSpPr>
          <p:grpSpPr bwMode="auto">
            <a:xfrm>
              <a:off x="4368" y="2592"/>
              <a:ext cx="768" cy="336"/>
              <a:chOff x="528" y="2592"/>
              <a:chExt cx="768" cy="336"/>
            </a:xfrm>
          </p:grpSpPr>
          <p:cxnSp>
            <p:nvCxnSpPr>
              <p:cNvPr id="54522" name="AutoShape 20"/>
              <p:cNvCxnSpPr>
                <a:cxnSpLocks noChangeShapeType="1"/>
              </p:cNvCxnSpPr>
              <p:nvPr/>
            </p:nvCxnSpPr>
            <p:spPr bwMode="auto">
              <a:xfrm>
                <a:off x="528" y="2592"/>
                <a:ext cx="384" cy="336"/>
              </a:xfrm>
              <a:prstGeom prst="curvedConnector3">
                <a:avLst>
                  <a:gd name="adj1" fmla="val 50000"/>
                </a:avLst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54523" name="AutoShape 21"/>
              <p:cNvCxnSpPr>
                <a:cxnSpLocks noChangeShapeType="1"/>
              </p:cNvCxnSpPr>
              <p:nvPr/>
            </p:nvCxnSpPr>
            <p:spPr bwMode="auto">
              <a:xfrm rot="10800000" flipV="1">
                <a:off x="912" y="2592"/>
                <a:ext cx="384" cy="336"/>
              </a:xfrm>
              <a:prstGeom prst="curvedConnector3">
                <a:avLst>
                  <a:gd name="adj1" fmla="val 50000"/>
                </a:avLst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</p:cxnSp>
        </p:grpSp>
      </p:grpSp>
      <p:cxnSp>
        <p:nvCxnSpPr>
          <p:cNvPr id="54276" name="AutoShape 22"/>
          <p:cNvCxnSpPr>
            <a:cxnSpLocks noChangeShapeType="1"/>
          </p:cNvCxnSpPr>
          <p:nvPr/>
        </p:nvCxnSpPr>
        <p:spPr bwMode="auto">
          <a:xfrm>
            <a:off x="6181725" y="1752600"/>
            <a:ext cx="341313" cy="304800"/>
          </a:xfrm>
          <a:prstGeom prst="curvedConnector3">
            <a:avLst>
              <a:gd name="adj1" fmla="val 49769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54277" name="AutoShape 23"/>
          <p:cNvCxnSpPr>
            <a:cxnSpLocks noChangeShapeType="1"/>
          </p:cNvCxnSpPr>
          <p:nvPr/>
        </p:nvCxnSpPr>
        <p:spPr bwMode="auto">
          <a:xfrm rot="10800000" flipV="1">
            <a:off x="1951038" y="1752600"/>
            <a:ext cx="341312" cy="304800"/>
          </a:xfrm>
          <a:prstGeom prst="curvedConnector3">
            <a:avLst>
              <a:gd name="adj1" fmla="val 49769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</p:cxnSp>
      <p:grpSp>
        <p:nvGrpSpPr>
          <p:cNvPr id="9" name="Group 24"/>
          <p:cNvGrpSpPr>
            <a:grpSpLocks/>
          </p:cNvGrpSpPr>
          <p:nvPr/>
        </p:nvGrpSpPr>
        <p:grpSpPr bwMode="auto">
          <a:xfrm>
            <a:off x="2292350" y="1752600"/>
            <a:ext cx="4102100" cy="304800"/>
            <a:chOff x="528" y="2592"/>
            <a:chExt cx="4608" cy="336"/>
          </a:xfrm>
        </p:grpSpPr>
        <p:grpSp>
          <p:nvGrpSpPr>
            <p:cNvPr id="10" name="Group 25"/>
            <p:cNvGrpSpPr>
              <a:grpSpLocks/>
            </p:cNvGrpSpPr>
            <p:nvPr/>
          </p:nvGrpSpPr>
          <p:grpSpPr bwMode="auto">
            <a:xfrm>
              <a:off x="528" y="2592"/>
              <a:ext cx="768" cy="336"/>
              <a:chOff x="528" y="2592"/>
              <a:chExt cx="768" cy="336"/>
            </a:xfrm>
          </p:grpSpPr>
          <p:cxnSp>
            <p:nvCxnSpPr>
              <p:cNvPr id="54514" name="AutoShape 26"/>
              <p:cNvCxnSpPr>
                <a:cxnSpLocks noChangeShapeType="1"/>
              </p:cNvCxnSpPr>
              <p:nvPr/>
            </p:nvCxnSpPr>
            <p:spPr bwMode="auto">
              <a:xfrm>
                <a:off x="528" y="2592"/>
                <a:ext cx="384" cy="336"/>
              </a:xfrm>
              <a:prstGeom prst="curvedConnector3">
                <a:avLst>
                  <a:gd name="adj1" fmla="val 50000"/>
                </a:avLst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54515" name="AutoShape 27"/>
              <p:cNvCxnSpPr>
                <a:cxnSpLocks noChangeShapeType="1"/>
              </p:cNvCxnSpPr>
              <p:nvPr/>
            </p:nvCxnSpPr>
            <p:spPr bwMode="auto">
              <a:xfrm rot="10800000" flipV="1">
                <a:off x="912" y="2592"/>
                <a:ext cx="384" cy="336"/>
              </a:xfrm>
              <a:prstGeom prst="curvedConnector3">
                <a:avLst>
                  <a:gd name="adj1" fmla="val 50000"/>
                </a:avLst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</p:cxnSp>
        </p:grpSp>
        <p:grpSp>
          <p:nvGrpSpPr>
            <p:cNvPr id="11" name="Group 28"/>
            <p:cNvGrpSpPr>
              <a:grpSpLocks/>
            </p:cNvGrpSpPr>
            <p:nvPr/>
          </p:nvGrpSpPr>
          <p:grpSpPr bwMode="auto">
            <a:xfrm>
              <a:off x="1296" y="2592"/>
              <a:ext cx="768" cy="336"/>
              <a:chOff x="528" y="2592"/>
              <a:chExt cx="768" cy="336"/>
            </a:xfrm>
          </p:grpSpPr>
          <p:cxnSp>
            <p:nvCxnSpPr>
              <p:cNvPr id="54512" name="AutoShape 29"/>
              <p:cNvCxnSpPr>
                <a:cxnSpLocks noChangeShapeType="1"/>
              </p:cNvCxnSpPr>
              <p:nvPr/>
            </p:nvCxnSpPr>
            <p:spPr bwMode="auto">
              <a:xfrm>
                <a:off x="528" y="2592"/>
                <a:ext cx="384" cy="336"/>
              </a:xfrm>
              <a:prstGeom prst="curvedConnector3">
                <a:avLst>
                  <a:gd name="adj1" fmla="val 50000"/>
                </a:avLst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54513" name="AutoShape 30"/>
              <p:cNvCxnSpPr>
                <a:cxnSpLocks noChangeShapeType="1"/>
              </p:cNvCxnSpPr>
              <p:nvPr/>
            </p:nvCxnSpPr>
            <p:spPr bwMode="auto">
              <a:xfrm rot="10800000" flipV="1">
                <a:off x="912" y="2592"/>
                <a:ext cx="384" cy="336"/>
              </a:xfrm>
              <a:prstGeom prst="curvedConnector3">
                <a:avLst>
                  <a:gd name="adj1" fmla="val 50000"/>
                </a:avLst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</p:cxnSp>
        </p:grpSp>
        <p:grpSp>
          <p:nvGrpSpPr>
            <p:cNvPr id="12" name="Group 31"/>
            <p:cNvGrpSpPr>
              <a:grpSpLocks/>
            </p:cNvGrpSpPr>
            <p:nvPr/>
          </p:nvGrpSpPr>
          <p:grpSpPr bwMode="auto">
            <a:xfrm>
              <a:off x="2064" y="2592"/>
              <a:ext cx="768" cy="336"/>
              <a:chOff x="528" y="2592"/>
              <a:chExt cx="768" cy="336"/>
            </a:xfrm>
          </p:grpSpPr>
          <p:cxnSp>
            <p:nvCxnSpPr>
              <p:cNvPr id="54510" name="AutoShape 32"/>
              <p:cNvCxnSpPr>
                <a:cxnSpLocks noChangeShapeType="1"/>
              </p:cNvCxnSpPr>
              <p:nvPr/>
            </p:nvCxnSpPr>
            <p:spPr bwMode="auto">
              <a:xfrm>
                <a:off x="528" y="2592"/>
                <a:ext cx="384" cy="336"/>
              </a:xfrm>
              <a:prstGeom prst="curvedConnector3">
                <a:avLst>
                  <a:gd name="adj1" fmla="val 50000"/>
                </a:avLst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54511" name="AutoShape 33"/>
              <p:cNvCxnSpPr>
                <a:cxnSpLocks noChangeShapeType="1"/>
              </p:cNvCxnSpPr>
              <p:nvPr/>
            </p:nvCxnSpPr>
            <p:spPr bwMode="auto">
              <a:xfrm rot="10800000" flipV="1">
                <a:off x="912" y="2592"/>
                <a:ext cx="384" cy="336"/>
              </a:xfrm>
              <a:prstGeom prst="curvedConnector3">
                <a:avLst>
                  <a:gd name="adj1" fmla="val 50000"/>
                </a:avLst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</p:cxnSp>
        </p:grpSp>
        <p:grpSp>
          <p:nvGrpSpPr>
            <p:cNvPr id="13" name="Group 34"/>
            <p:cNvGrpSpPr>
              <a:grpSpLocks/>
            </p:cNvGrpSpPr>
            <p:nvPr/>
          </p:nvGrpSpPr>
          <p:grpSpPr bwMode="auto">
            <a:xfrm>
              <a:off x="2832" y="2592"/>
              <a:ext cx="768" cy="336"/>
              <a:chOff x="528" y="2592"/>
              <a:chExt cx="768" cy="336"/>
            </a:xfrm>
          </p:grpSpPr>
          <p:cxnSp>
            <p:nvCxnSpPr>
              <p:cNvPr id="54508" name="AutoShape 35"/>
              <p:cNvCxnSpPr>
                <a:cxnSpLocks noChangeShapeType="1"/>
              </p:cNvCxnSpPr>
              <p:nvPr/>
            </p:nvCxnSpPr>
            <p:spPr bwMode="auto">
              <a:xfrm>
                <a:off x="528" y="2592"/>
                <a:ext cx="384" cy="336"/>
              </a:xfrm>
              <a:prstGeom prst="curvedConnector3">
                <a:avLst>
                  <a:gd name="adj1" fmla="val 50000"/>
                </a:avLst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54509" name="AutoShape 36"/>
              <p:cNvCxnSpPr>
                <a:cxnSpLocks noChangeShapeType="1"/>
              </p:cNvCxnSpPr>
              <p:nvPr/>
            </p:nvCxnSpPr>
            <p:spPr bwMode="auto">
              <a:xfrm rot="10800000" flipV="1">
                <a:off x="912" y="2592"/>
                <a:ext cx="384" cy="336"/>
              </a:xfrm>
              <a:prstGeom prst="curvedConnector3">
                <a:avLst>
                  <a:gd name="adj1" fmla="val 50000"/>
                </a:avLst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</p:cxnSp>
        </p:grpSp>
        <p:grpSp>
          <p:nvGrpSpPr>
            <p:cNvPr id="14" name="Group 37"/>
            <p:cNvGrpSpPr>
              <a:grpSpLocks/>
            </p:cNvGrpSpPr>
            <p:nvPr/>
          </p:nvGrpSpPr>
          <p:grpSpPr bwMode="auto">
            <a:xfrm>
              <a:off x="3600" y="2592"/>
              <a:ext cx="768" cy="336"/>
              <a:chOff x="528" y="2592"/>
              <a:chExt cx="768" cy="336"/>
            </a:xfrm>
          </p:grpSpPr>
          <p:cxnSp>
            <p:nvCxnSpPr>
              <p:cNvPr id="54506" name="AutoShape 38"/>
              <p:cNvCxnSpPr>
                <a:cxnSpLocks noChangeShapeType="1"/>
              </p:cNvCxnSpPr>
              <p:nvPr/>
            </p:nvCxnSpPr>
            <p:spPr bwMode="auto">
              <a:xfrm>
                <a:off x="528" y="2592"/>
                <a:ext cx="384" cy="336"/>
              </a:xfrm>
              <a:prstGeom prst="curvedConnector3">
                <a:avLst>
                  <a:gd name="adj1" fmla="val 50000"/>
                </a:avLst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54507" name="AutoShape 39"/>
              <p:cNvCxnSpPr>
                <a:cxnSpLocks noChangeShapeType="1"/>
              </p:cNvCxnSpPr>
              <p:nvPr/>
            </p:nvCxnSpPr>
            <p:spPr bwMode="auto">
              <a:xfrm rot="10800000" flipV="1">
                <a:off x="912" y="2592"/>
                <a:ext cx="384" cy="336"/>
              </a:xfrm>
              <a:prstGeom prst="curvedConnector3">
                <a:avLst>
                  <a:gd name="adj1" fmla="val 50000"/>
                </a:avLst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</p:cxnSp>
        </p:grpSp>
        <p:grpSp>
          <p:nvGrpSpPr>
            <p:cNvPr id="15" name="Group 40"/>
            <p:cNvGrpSpPr>
              <a:grpSpLocks/>
            </p:cNvGrpSpPr>
            <p:nvPr/>
          </p:nvGrpSpPr>
          <p:grpSpPr bwMode="auto">
            <a:xfrm>
              <a:off x="4368" y="2592"/>
              <a:ext cx="768" cy="336"/>
              <a:chOff x="528" y="2592"/>
              <a:chExt cx="768" cy="336"/>
            </a:xfrm>
          </p:grpSpPr>
          <p:cxnSp>
            <p:nvCxnSpPr>
              <p:cNvPr id="54504" name="AutoShape 41"/>
              <p:cNvCxnSpPr>
                <a:cxnSpLocks noChangeShapeType="1"/>
              </p:cNvCxnSpPr>
              <p:nvPr/>
            </p:nvCxnSpPr>
            <p:spPr bwMode="auto">
              <a:xfrm>
                <a:off x="528" y="2592"/>
                <a:ext cx="384" cy="336"/>
              </a:xfrm>
              <a:prstGeom prst="curvedConnector3">
                <a:avLst>
                  <a:gd name="adj1" fmla="val 50000"/>
                </a:avLst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54505" name="AutoShape 42"/>
              <p:cNvCxnSpPr>
                <a:cxnSpLocks noChangeShapeType="1"/>
              </p:cNvCxnSpPr>
              <p:nvPr/>
            </p:nvCxnSpPr>
            <p:spPr bwMode="auto">
              <a:xfrm rot="10800000" flipV="1">
                <a:off x="912" y="2592"/>
                <a:ext cx="384" cy="336"/>
              </a:xfrm>
              <a:prstGeom prst="curvedConnector3">
                <a:avLst>
                  <a:gd name="adj1" fmla="val 50000"/>
                </a:avLst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</p:cxnSp>
        </p:grpSp>
      </p:grpSp>
      <p:sp>
        <p:nvSpPr>
          <p:cNvPr id="54279" name="Freeform 43"/>
          <p:cNvSpPr>
            <a:spLocks/>
          </p:cNvSpPr>
          <p:nvPr/>
        </p:nvSpPr>
        <p:spPr bwMode="auto">
          <a:xfrm>
            <a:off x="1874838" y="2438400"/>
            <a:ext cx="4922837" cy="152400"/>
          </a:xfrm>
          <a:custGeom>
            <a:avLst/>
            <a:gdLst>
              <a:gd name="T0" fmla="*/ 0 w 3101"/>
              <a:gd name="T1" fmla="*/ 105 h 163"/>
              <a:gd name="T2" fmla="*/ 163 w 3101"/>
              <a:gd name="T3" fmla="*/ 57 h 163"/>
              <a:gd name="T4" fmla="*/ 423 w 3101"/>
              <a:gd name="T5" fmla="*/ 96 h 163"/>
              <a:gd name="T6" fmla="*/ 643 w 3101"/>
              <a:gd name="T7" fmla="*/ 57 h 163"/>
              <a:gd name="T8" fmla="*/ 730 w 3101"/>
              <a:gd name="T9" fmla="*/ 67 h 163"/>
              <a:gd name="T10" fmla="*/ 768 w 3101"/>
              <a:gd name="T11" fmla="*/ 86 h 163"/>
              <a:gd name="T12" fmla="*/ 1008 w 3101"/>
              <a:gd name="T13" fmla="*/ 105 h 163"/>
              <a:gd name="T14" fmla="*/ 1066 w 3101"/>
              <a:gd name="T15" fmla="*/ 144 h 163"/>
              <a:gd name="T16" fmla="*/ 1171 w 3101"/>
              <a:gd name="T17" fmla="*/ 163 h 163"/>
              <a:gd name="T18" fmla="*/ 1363 w 3101"/>
              <a:gd name="T19" fmla="*/ 153 h 163"/>
              <a:gd name="T20" fmla="*/ 1431 w 3101"/>
              <a:gd name="T21" fmla="*/ 125 h 163"/>
              <a:gd name="T22" fmla="*/ 1613 w 3101"/>
              <a:gd name="T23" fmla="*/ 96 h 163"/>
              <a:gd name="T24" fmla="*/ 1843 w 3101"/>
              <a:gd name="T25" fmla="*/ 38 h 163"/>
              <a:gd name="T26" fmla="*/ 1930 w 3101"/>
              <a:gd name="T27" fmla="*/ 9 h 163"/>
              <a:gd name="T28" fmla="*/ 2410 w 3101"/>
              <a:gd name="T29" fmla="*/ 0 h 163"/>
              <a:gd name="T30" fmla="*/ 2957 w 3101"/>
              <a:gd name="T31" fmla="*/ 38 h 163"/>
              <a:gd name="T32" fmla="*/ 3043 w 3101"/>
              <a:gd name="T33" fmla="*/ 29 h 163"/>
              <a:gd name="T34" fmla="*/ 3072 w 3101"/>
              <a:gd name="T35" fmla="*/ 19 h 163"/>
              <a:gd name="T36" fmla="*/ 3101 w 3101"/>
              <a:gd name="T37" fmla="*/ 9 h 163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3101"/>
              <a:gd name="T58" fmla="*/ 0 h 163"/>
              <a:gd name="T59" fmla="*/ 3101 w 3101"/>
              <a:gd name="T60" fmla="*/ 163 h 163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3101" h="163">
                <a:moveTo>
                  <a:pt x="0" y="105"/>
                </a:moveTo>
                <a:cubicBezTo>
                  <a:pt x="55" y="92"/>
                  <a:pt x="108" y="72"/>
                  <a:pt x="163" y="57"/>
                </a:cubicBezTo>
                <a:cubicBezTo>
                  <a:pt x="271" y="64"/>
                  <a:pt x="331" y="64"/>
                  <a:pt x="423" y="96"/>
                </a:cubicBezTo>
                <a:cubicBezTo>
                  <a:pt x="645" y="81"/>
                  <a:pt x="515" y="91"/>
                  <a:pt x="643" y="57"/>
                </a:cubicBezTo>
                <a:cubicBezTo>
                  <a:pt x="672" y="60"/>
                  <a:pt x="702" y="60"/>
                  <a:pt x="730" y="67"/>
                </a:cubicBezTo>
                <a:cubicBezTo>
                  <a:pt x="744" y="70"/>
                  <a:pt x="754" y="84"/>
                  <a:pt x="768" y="86"/>
                </a:cubicBezTo>
                <a:cubicBezTo>
                  <a:pt x="847" y="99"/>
                  <a:pt x="928" y="98"/>
                  <a:pt x="1008" y="105"/>
                </a:cubicBezTo>
                <a:cubicBezTo>
                  <a:pt x="1035" y="132"/>
                  <a:pt x="1031" y="136"/>
                  <a:pt x="1066" y="144"/>
                </a:cubicBezTo>
                <a:cubicBezTo>
                  <a:pt x="1101" y="152"/>
                  <a:pt x="1171" y="163"/>
                  <a:pt x="1171" y="163"/>
                </a:cubicBezTo>
                <a:cubicBezTo>
                  <a:pt x="1235" y="160"/>
                  <a:pt x="1299" y="158"/>
                  <a:pt x="1363" y="153"/>
                </a:cubicBezTo>
                <a:cubicBezTo>
                  <a:pt x="1388" y="151"/>
                  <a:pt x="1409" y="132"/>
                  <a:pt x="1431" y="125"/>
                </a:cubicBezTo>
                <a:cubicBezTo>
                  <a:pt x="1508" y="99"/>
                  <a:pt x="1526" y="103"/>
                  <a:pt x="1613" y="96"/>
                </a:cubicBezTo>
                <a:cubicBezTo>
                  <a:pt x="1688" y="76"/>
                  <a:pt x="1771" y="65"/>
                  <a:pt x="1843" y="38"/>
                </a:cubicBezTo>
                <a:cubicBezTo>
                  <a:pt x="1886" y="22"/>
                  <a:pt x="1880" y="11"/>
                  <a:pt x="1930" y="9"/>
                </a:cubicBezTo>
                <a:cubicBezTo>
                  <a:pt x="2090" y="3"/>
                  <a:pt x="2250" y="3"/>
                  <a:pt x="2410" y="0"/>
                </a:cubicBezTo>
                <a:cubicBezTo>
                  <a:pt x="2616" y="24"/>
                  <a:pt x="2703" y="32"/>
                  <a:pt x="2957" y="38"/>
                </a:cubicBezTo>
                <a:cubicBezTo>
                  <a:pt x="3005" y="54"/>
                  <a:pt x="2977" y="51"/>
                  <a:pt x="3043" y="29"/>
                </a:cubicBezTo>
                <a:cubicBezTo>
                  <a:pt x="3053" y="26"/>
                  <a:pt x="3062" y="22"/>
                  <a:pt x="3072" y="19"/>
                </a:cubicBezTo>
                <a:cubicBezTo>
                  <a:pt x="3082" y="16"/>
                  <a:pt x="3101" y="9"/>
                  <a:pt x="3101" y="9"/>
                </a:cubicBezTo>
              </a:path>
            </a:pathLst>
          </a:cu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4280" name="Freeform 44"/>
          <p:cNvSpPr>
            <a:spLocks/>
          </p:cNvSpPr>
          <p:nvPr/>
        </p:nvSpPr>
        <p:spPr bwMode="auto">
          <a:xfrm>
            <a:off x="1828800" y="3048000"/>
            <a:ext cx="4922838" cy="152400"/>
          </a:xfrm>
          <a:custGeom>
            <a:avLst/>
            <a:gdLst>
              <a:gd name="T0" fmla="*/ 0 w 3101"/>
              <a:gd name="T1" fmla="*/ 105 h 163"/>
              <a:gd name="T2" fmla="*/ 163 w 3101"/>
              <a:gd name="T3" fmla="*/ 57 h 163"/>
              <a:gd name="T4" fmla="*/ 423 w 3101"/>
              <a:gd name="T5" fmla="*/ 96 h 163"/>
              <a:gd name="T6" fmla="*/ 643 w 3101"/>
              <a:gd name="T7" fmla="*/ 57 h 163"/>
              <a:gd name="T8" fmla="*/ 730 w 3101"/>
              <a:gd name="T9" fmla="*/ 67 h 163"/>
              <a:gd name="T10" fmla="*/ 768 w 3101"/>
              <a:gd name="T11" fmla="*/ 86 h 163"/>
              <a:gd name="T12" fmla="*/ 1008 w 3101"/>
              <a:gd name="T13" fmla="*/ 105 h 163"/>
              <a:gd name="T14" fmla="*/ 1066 w 3101"/>
              <a:gd name="T15" fmla="*/ 144 h 163"/>
              <a:gd name="T16" fmla="*/ 1171 w 3101"/>
              <a:gd name="T17" fmla="*/ 163 h 163"/>
              <a:gd name="T18" fmla="*/ 1363 w 3101"/>
              <a:gd name="T19" fmla="*/ 153 h 163"/>
              <a:gd name="T20" fmla="*/ 1431 w 3101"/>
              <a:gd name="T21" fmla="*/ 125 h 163"/>
              <a:gd name="T22" fmla="*/ 1613 w 3101"/>
              <a:gd name="T23" fmla="*/ 96 h 163"/>
              <a:gd name="T24" fmla="*/ 1843 w 3101"/>
              <a:gd name="T25" fmla="*/ 38 h 163"/>
              <a:gd name="T26" fmla="*/ 1930 w 3101"/>
              <a:gd name="T27" fmla="*/ 9 h 163"/>
              <a:gd name="T28" fmla="*/ 2410 w 3101"/>
              <a:gd name="T29" fmla="*/ 0 h 163"/>
              <a:gd name="T30" fmla="*/ 2957 w 3101"/>
              <a:gd name="T31" fmla="*/ 38 h 163"/>
              <a:gd name="T32" fmla="*/ 3043 w 3101"/>
              <a:gd name="T33" fmla="*/ 29 h 163"/>
              <a:gd name="T34" fmla="*/ 3072 w 3101"/>
              <a:gd name="T35" fmla="*/ 19 h 163"/>
              <a:gd name="T36" fmla="*/ 3101 w 3101"/>
              <a:gd name="T37" fmla="*/ 9 h 163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3101"/>
              <a:gd name="T58" fmla="*/ 0 h 163"/>
              <a:gd name="T59" fmla="*/ 3101 w 3101"/>
              <a:gd name="T60" fmla="*/ 163 h 163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3101" h="163">
                <a:moveTo>
                  <a:pt x="0" y="105"/>
                </a:moveTo>
                <a:cubicBezTo>
                  <a:pt x="55" y="92"/>
                  <a:pt x="108" y="72"/>
                  <a:pt x="163" y="57"/>
                </a:cubicBezTo>
                <a:cubicBezTo>
                  <a:pt x="271" y="64"/>
                  <a:pt x="331" y="64"/>
                  <a:pt x="423" y="96"/>
                </a:cubicBezTo>
                <a:cubicBezTo>
                  <a:pt x="645" y="81"/>
                  <a:pt x="515" y="91"/>
                  <a:pt x="643" y="57"/>
                </a:cubicBezTo>
                <a:cubicBezTo>
                  <a:pt x="672" y="60"/>
                  <a:pt x="702" y="60"/>
                  <a:pt x="730" y="67"/>
                </a:cubicBezTo>
                <a:cubicBezTo>
                  <a:pt x="744" y="70"/>
                  <a:pt x="754" y="84"/>
                  <a:pt x="768" y="86"/>
                </a:cubicBezTo>
                <a:cubicBezTo>
                  <a:pt x="847" y="99"/>
                  <a:pt x="928" y="98"/>
                  <a:pt x="1008" y="105"/>
                </a:cubicBezTo>
                <a:cubicBezTo>
                  <a:pt x="1035" y="132"/>
                  <a:pt x="1031" y="136"/>
                  <a:pt x="1066" y="144"/>
                </a:cubicBezTo>
                <a:cubicBezTo>
                  <a:pt x="1101" y="152"/>
                  <a:pt x="1171" y="163"/>
                  <a:pt x="1171" y="163"/>
                </a:cubicBezTo>
                <a:cubicBezTo>
                  <a:pt x="1235" y="160"/>
                  <a:pt x="1299" y="158"/>
                  <a:pt x="1363" y="153"/>
                </a:cubicBezTo>
                <a:cubicBezTo>
                  <a:pt x="1388" y="151"/>
                  <a:pt x="1409" y="132"/>
                  <a:pt x="1431" y="125"/>
                </a:cubicBezTo>
                <a:cubicBezTo>
                  <a:pt x="1508" y="99"/>
                  <a:pt x="1526" y="103"/>
                  <a:pt x="1613" y="96"/>
                </a:cubicBezTo>
                <a:cubicBezTo>
                  <a:pt x="1688" y="76"/>
                  <a:pt x="1771" y="65"/>
                  <a:pt x="1843" y="38"/>
                </a:cubicBezTo>
                <a:cubicBezTo>
                  <a:pt x="1886" y="22"/>
                  <a:pt x="1880" y="11"/>
                  <a:pt x="1930" y="9"/>
                </a:cubicBezTo>
                <a:cubicBezTo>
                  <a:pt x="2090" y="3"/>
                  <a:pt x="2250" y="3"/>
                  <a:pt x="2410" y="0"/>
                </a:cubicBezTo>
                <a:cubicBezTo>
                  <a:pt x="2616" y="24"/>
                  <a:pt x="2703" y="32"/>
                  <a:pt x="2957" y="38"/>
                </a:cubicBezTo>
                <a:cubicBezTo>
                  <a:pt x="3005" y="54"/>
                  <a:pt x="2977" y="51"/>
                  <a:pt x="3043" y="29"/>
                </a:cubicBezTo>
                <a:cubicBezTo>
                  <a:pt x="3053" y="26"/>
                  <a:pt x="3062" y="22"/>
                  <a:pt x="3072" y="19"/>
                </a:cubicBezTo>
                <a:cubicBezTo>
                  <a:pt x="3082" y="16"/>
                  <a:pt x="3101" y="9"/>
                  <a:pt x="3101" y="9"/>
                </a:cubicBezTo>
              </a:path>
            </a:pathLst>
          </a:cu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4281" name="Line 45"/>
          <p:cNvSpPr>
            <a:spLocks noChangeShapeType="1"/>
          </p:cNvSpPr>
          <p:nvPr/>
        </p:nvSpPr>
        <p:spPr bwMode="auto">
          <a:xfrm>
            <a:off x="4008438" y="2209800"/>
            <a:ext cx="0" cy="3048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4282" name="Line 46"/>
          <p:cNvSpPr>
            <a:spLocks noChangeShapeType="1"/>
          </p:cNvSpPr>
          <p:nvPr/>
        </p:nvSpPr>
        <p:spPr bwMode="auto">
          <a:xfrm>
            <a:off x="4008438" y="2743200"/>
            <a:ext cx="0" cy="3048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4283" name="Text Box 47"/>
          <p:cNvSpPr txBox="1">
            <a:spLocks noChangeArrowheads="1"/>
          </p:cNvSpPr>
          <p:nvPr/>
        </p:nvSpPr>
        <p:spPr bwMode="auto">
          <a:xfrm>
            <a:off x="6751638" y="198120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ru-RU" b="1">
                <a:latin typeface="Times New Roman" pitchFamily="18" charset="0"/>
              </a:rPr>
              <a:t>Транскрипция</a:t>
            </a:r>
          </a:p>
        </p:txBody>
      </p:sp>
      <p:sp>
        <p:nvSpPr>
          <p:cNvPr id="54284" name="Text Box 48"/>
          <p:cNvSpPr txBox="1">
            <a:spLocks noChangeArrowheads="1"/>
          </p:cNvSpPr>
          <p:nvPr/>
        </p:nvSpPr>
        <p:spPr bwMode="auto">
          <a:xfrm>
            <a:off x="6751638" y="25146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ru-RU" b="1" dirty="0">
                <a:latin typeface="Times New Roman" pitchFamily="18" charset="0"/>
              </a:rPr>
              <a:t>Сплайсинг</a:t>
            </a:r>
          </a:p>
        </p:txBody>
      </p:sp>
      <p:sp>
        <p:nvSpPr>
          <p:cNvPr id="54285" name="Text Box 49"/>
          <p:cNvSpPr txBox="1">
            <a:spLocks noChangeArrowheads="1"/>
          </p:cNvSpPr>
          <p:nvPr/>
        </p:nvSpPr>
        <p:spPr bwMode="auto">
          <a:xfrm>
            <a:off x="6751638" y="31242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ru-RU" b="1">
                <a:latin typeface="Times New Roman" pitchFamily="18" charset="0"/>
              </a:rPr>
              <a:t>Трансляция</a:t>
            </a:r>
          </a:p>
        </p:txBody>
      </p:sp>
      <p:grpSp>
        <p:nvGrpSpPr>
          <p:cNvPr id="16" name="Group 50"/>
          <p:cNvGrpSpPr>
            <a:grpSpLocks/>
          </p:cNvGrpSpPr>
          <p:nvPr/>
        </p:nvGrpSpPr>
        <p:grpSpPr bwMode="auto">
          <a:xfrm>
            <a:off x="2047875" y="3733800"/>
            <a:ext cx="2882900" cy="228600"/>
            <a:chOff x="392" y="2928"/>
            <a:chExt cx="5176" cy="192"/>
          </a:xfrm>
        </p:grpSpPr>
        <p:grpSp>
          <p:nvGrpSpPr>
            <p:cNvPr id="17" name="Group 51"/>
            <p:cNvGrpSpPr>
              <a:grpSpLocks/>
            </p:cNvGrpSpPr>
            <p:nvPr/>
          </p:nvGrpSpPr>
          <p:grpSpPr bwMode="auto">
            <a:xfrm>
              <a:off x="392" y="2928"/>
              <a:ext cx="2584" cy="192"/>
              <a:chOff x="528" y="2592"/>
              <a:chExt cx="4608" cy="336"/>
            </a:xfrm>
          </p:grpSpPr>
          <p:grpSp>
            <p:nvGrpSpPr>
              <p:cNvPr id="18" name="Group 52"/>
              <p:cNvGrpSpPr>
                <a:grpSpLocks/>
              </p:cNvGrpSpPr>
              <p:nvPr/>
            </p:nvGrpSpPr>
            <p:grpSpPr bwMode="auto">
              <a:xfrm>
                <a:off x="528" y="2592"/>
                <a:ext cx="768" cy="336"/>
                <a:chOff x="528" y="2592"/>
                <a:chExt cx="768" cy="336"/>
              </a:xfrm>
            </p:grpSpPr>
            <p:cxnSp>
              <p:nvCxnSpPr>
                <p:cNvPr id="54496" name="AutoShape 53"/>
                <p:cNvCxnSpPr>
                  <a:cxnSpLocks noChangeShapeType="1"/>
                </p:cNvCxnSpPr>
                <p:nvPr/>
              </p:nvCxnSpPr>
              <p:spPr bwMode="auto">
                <a:xfrm>
                  <a:off x="528" y="2592"/>
                  <a:ext cx="384" cy="336"/>
                </a:xfrm>
                <a:prstGeom prst="curvedConnector3">
                  <a:avLst>
                    <a:gd name="adj1" fmla="val 50000"/>
                  </a:avLst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54497" name="AutoShape 54"/>
                <p:cNvCxnSpPr>
                  <a:cxnSpLocks noChangeShapeType="1"/>
                </p:cNvCxnSpPr>
                <p:nvPr/>
              </p:nvCxnSpPr>
              <p:spPr bwMode="auto">
                <a:xfrm rot="10800000" flipV="1">
                  <a:off x="912" y="2592"/>
                  <a:ext cx="384" cy="336"/>
                </a:xfrm>
                <a:prstGeom prst="curvedConnector3">
                  <a:avLst>
                    <a:gd name="adj1" fmla="val 50000"/>
                  </a:avLst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</p:grpSp>
          <p:grpSp>
            <p:nvGrpSpPr>
              <p:cNvPr id="19" name="Group 55"/>
              <p:cNvGrpSpPr>
                <a:grpSpLocks/>
              </p:cNvGrpSpPr>
              <p:nvPr/>
            </p:nvGrpSpPr>
            <p:grpSpPr bwMode="auto">
              <a:xfrm>
                <a:off x="1296" y="2592"/>
                <a:ext cx="768" cy="336"/>
                <a:chOff x="528" y="2592"/>
                <a:chExt cx="768" cy="336"/>
              </a:xfrm>
            </p:grpSpPr>
            <p:cxnSp>
              <p:nvCxnSpPr>
                <p:cNvPr id="54494" name="AutoShape 56"/>
                <p:cNvCxnSpPr>
                  <a:cxnSpLocks noChangeShapeType="1"/>
                </p:cNvCxnSpPr>
                <p:nvPr/>
              </p:nvCxnSpPr>
              <p:spPr bwMode="auto">
                <a:xfrm>
                  <a:off x="528" y="2592"/>
                  <a:ext cx="384" cy="336"/>
                </a:xfrm>
                <a:prstGeom prst="curvedConnector3">
                  <a:avLst>
                    <a:gd name="adj1" fmla="val 50000"/>
                  </a:avLst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54495" name="AutoShape 57"/>
                <p:cNvCxnSpPr>
                  <a:cxnSpLocks noChangeShapeType="1"/>
                </p:cNvCxnSpPr>
                <p:nvPr/>
              </p:nvCxnSpPr>
              <p:spPr bwMode="auto">
                <a:xfrm rot="10800000" flipV="1">
                  <a:off x="912" y="2592"/>
                  <a:ext cx="384" cy="336"/>
                </a:xfrm>
                <a:prstGeom prst="curvedConnector3">
                  <a:avLst>
                    <a:gd name="adj1" fmla="val 50000"/>
                  </a:avLst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</p:grpSp>
          <p:grpSp>
            <p:nvGrpSpPr>
              <p:cNvPr id="20" name="Group 58"/>
              <p:cNvGrpSpPr>
                <a:grpSpLocks/>
              </p:cNvGrpSpPr>
              <p:nvPr/>
            </p:nvGrpSpPr>
            <p:grpSpPr bwMode="auto">
              <a:xfrm>
                <a:off x="2064" y="2592"/>
                <a:ext cx="768" cy="336"/>
                <a:chOff x="528" y="2592"/>
                <a:chExt cx="768" cy="336"/>
              </a:xfrm>
            </p:grpSpPr>
            <p:cxnSp>
              <p:nvCxnSpPr>
                <p:cNvPr id="54492" name="AutoShape 59"/>
                <p:cNvCxnSpPr>
                  <a:cxnSpLocks noChangeShapeType="1"/>
                </p:cNvCxnSpPr>
                <p:nvPr/>
              </p:nvCxnSpPr>
              <p:spPr bwMode="auto">
                <a:xfrm>
                  <a:off x="528" y="2592"/>
                  <a:ext cx="384" cy="336"/>
                </a:xfrm>
                <a:prstGeom prst="curvedConnector3">
                  <a:avLst>
                    <a:gd name="adj1" fmla="val 50000"/>
                  </a:avLst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54493" name="AutoShape 60"/>
                <p:cNvCxnSpPr>
                  <a:cxnSpLocks noChangeShapeType="1"/>
                </p:cNvCxnSpPr>
                <p:nvPr/>
              </p:nvCxnSpPr>
              <p:spPr bwMode="auto">
                <a:xfrm rot="10800000" flipV="1">
                  <a:off x="912" y="2592"/>
                  <a:ext cx="384" cy="336"/>
                </a:xfrm>
                <a:prstGeom prst="curvedConnector3">
                  <a:avLst>
                    <a:gd name="adj1" fmla="val 50000"/>
                  </a:avLst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</p:grpSp>
          <p:grpSp>
            <p:nvGrpSpPr>
              <p:cNvPr id="21" name="Group 61"/>
              <p:cNvGrpSpPr>
                <a:grpSpLocks/>
              </p:cNvGrpSpPr>
              <p:nvPr/>
            </p:nvGrpSpPr>
            <p:grpSpPr bwMode="auto">
              <a:xfrm>
                <a:off x="2832" y="2592"/>
                <a:ext cx="768" cy="336"/>
                <a:chOff x="528" y="2592"/>
                <a:chExt cx="768" cy="336"/>
              </a:xfrm>
            </p:grpSpPr>
            <p:cxnSp>
              <p:nvCxnSpPr>
                <p:cNvPr id="54490" name="AutoShape 62"/>
                <p:cNvCxnSpPr>
                  <a:cxnSpLocks noChangeShapeType="1"/>
                </p:cNvCxnSpPr>
                <p:nvPr/>
              </p:nvCxnSpPr>
              <p:spPr bwMode="auto">
                <a:xfrm>
                  <a:off x="528" y="2592"/>
                  <a:ext cx="384" cy="336"/>
                </a:xfrm>
                <a:prstGeom prst="curvedConnector3">
                  <a:avLst>
                    <a:gd name="adj1" fmla="val 50000"/>
                  </a:avLst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54491" name="AutoShape 63"/>
                <p:cNvCxnSpPr>
                  <a:cxnSpLocks noChangeShapeType="1"/>
                </p:cNvCxnSpPr>
                <p:nvPr/>
              </p:nvCxnSpPr>
              <p:spPr bwMode="auto">
                <a:xfrm rot="10800000" flipV="1">
                  <a:off x="912" y="2592"/>
                  <a:ext cx="384" cy="336"/>
                </a:xfrm>
                <a:prstGeom prst="curvedConnector3">
                  <a:avLst>
                    <a:gd name="adj1" fmla="val 50000"/>
                  </a:avLst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</p:grpSp>
          <p:grpSp>
            <p:nvGrpSpPr>
              <p:cNvPr id="22" name="Group 64"/>
              <p:cNvGrpSpPr>
                <a:grpSpLocks/>
              </p:cNvGrpSpPr>
              <p:nvPr/>
            </p:nvGrpSpPr>
            <p:grpSpPr bwMode="auto">
              <a:xfrm>
                <a:off x="3600" y="2592"/>
                <a:ext cx="768" cy="336"/>
                <a:chOff x="528" y="2592"/>
                <a:chExt cx="768" cy="336"/>
              </a:xfrm>
            </p:grpSpPr>
            <p:cxnSp>
              <p:nvCxnSpPr>
                <p:cNvPr id="54488" name="AutoShape 65"/>
                <p:cNvCxnSpPr>
                  <a:cxnSpLocks noChangeShapeType="1"/>
                </p:cNvCxnSpPr>
                <p:nvPr/>
              </p:nvCxnSpPr>
              <p:spPr bwMode="auto">
                <a:xfrm>
                  <a:off x="528" y="2592"/>
                  <a:ext cx="384" cy="336"/>
                </a:xfrm>
                <a:prstGeom prst="curvedConnector3">
                  <a:avLst>
                    <a:gd name="adj1" fmla="val 50000"/>
                  </a:avLst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54489" name="AutoShape 66"/>
                <p:cNvCxnSpPr>
                  <a:cxnSpLocks noChangeShapeType="1"/>
                </p:cNvCxnSpPr>
                <p:nvPr/>
              </p:nvCxnSpPr>
              <p:spPr bwMode="auto">
                <a:xfrm rot="10800000" flipV="1">
                  <a:off x="912" y="2592"/>
                  <a:ext cx="384" cy="336"/>
                </a:xfrm>
                <a:prstGeom prst="curvedConnector3">
                  <a:avLst>
                    <a:gd name="adj1" fmla="val 50000"/>
                  </a:avLst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</p:grpSp>
          <p:grpSp>
            <p:nvGrpSpPr>
              <p:cNvPr id="23" name="Group 67"/>
              <p:cNvGrpSpPr>
                <a:grpSpLocks/>
              </p:cNvGrpSpPr>
              <p:nvPr/>
            </p:nvGrpSpPr>
            <p:grpSpPr bwMode="auto">
              <a:xfrm>
                <a:off x="4368" y="2592"/>
                <a:ext cx="768" cy="336"/>
                <a:chOff x="528" y="2592"/>
                <a:chExt cx="768" cy="336"/>
              </a:xfrm>
            </p:grpSpPr>
            <p:cxnSp>
              <p:nvCxnSpPr>
                <p:cNvPr id="54486" name="AutoShape 68"/>
                <p:cNvCxnSpPr>
                  <a:cxnSpLocks noChangeShapeType="1"/>
                </p:cNvCxnSpPr>
                <p:nvPr/>
              </p:nvCxnSpPr>
              <p:spPr bwMode="auto">
                <a:xfrm>
                  <a:off x="528" y="2592"/>
                  <a:ext cx="384" cy="336"/>
                </a:xfrm>
                <a:prstGeom prst="curvedConnector3">
                  <a:avLst>
                    <a:gd name="adj1" fmla="val 50000"/>
                  </a:avLst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54487" name="AutoShape 69"/>
                <p:cNvCxnSpPr>
                  <a:cxnSpLocks noChangeShapeType="1"/>
                </p:cNvCxnSpPr>
                <p:nvPr/>
              </p:nvCxnSpPr>
              <p:spPr bwMode="auto">
                <a:xfrm rot="10800000" flipV="1">
                  <a:off x="912" y="2592"/>
                  <a:ext cx="384" cy="336"/>
                </a:xfrm>
                <a:prstGeom prst="curvedConnector3">
                  <a:avLst>
                    <a:gd name="adj1" fmla="val 50000"/>
                  </a:avLst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</p:grpSp>
        </p:grpSp>
        <p:grpSp>
          <p:nvGrpSpPr>
            <p:cNvPr id="24" name="Group 70"/>
            <p:cNvGrpSpPr>
              <a:grpSpLocks/>
            </p:cNvGrpSpPr>
            <p:nvPr/>
          </p:nvGrpSpPr>
          <p:grpSpPr bwMode="auto">
            <a:xfrm>
              <a:off x="2984" y="2928"/>
              <a:ext cx="2584" cy="192"/>
              <a:chOff x="528" y="2592"/>
              <a:chExt cx="4608" cy="336"/>
            </a:xfrm>
          </p:grpSpPr>
          <p:grpSp>
            <p:nvGrpSpPr>
              <p:cNvPr id="25" name="Group 71"/>
              <p:cNvGrpSpPr>
                <a:grpSpLocks/>
              </p:cNvGrpSpPr>
              <p:nvPr/>
            </p:nvGrpSpPr>
            <p:grpSpPr bwMode="auto">
              <a:xfrm>
                <a:off x="528" y="2592"/>
                <a:ext cx="768" cy="336"/>
                <a:chOff x="528" y="2592"/>
                <a:chExt cx="768" cy="336"/>
              </a:xfrm>
            </p:grpSpPr>
            <p:cxnSp>
              <p:nvCxnSpPr>
                <p:cNvPr id="54478" name="AutoShape 72"/>
                <p:cNvCxnSpPr>
                  <a:cxnSpLocks noChangeShapeType="1"/>
                </p:cNvCxnSpPr>
                <p:nvPr/>
              </p:nvCxnSpPr>
              <p:spPr bwMode="auto">
                <a:xfrm>
                  <a:off x="528" y="2592"/>
                  <a:ext cx="384" cy="336"/>
                </a:xfrm>
                <a:prstGeom prst="curvedConnector3">
                  <a:avLst>
                    <a:gd name="adj1" fmla="val 50000"/>
                  </a:avLst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54479" name="AutoShape 73"/>
                <p:cNvCxnSpPr>
                  <a:cxnSpLocks noChangeShapeType="1"/>
                </p:cNvCxnSpPr>
                <p:nvPr/>
              </p:nvCxnSpPr>
              <p:spPr bwMode="auto">
                <a:xfrm rot="10800000" flipV="1">
                  <a:off x="912" y="2592"/>
                  <a:ext cx="384" cy="336"/>
                </a:xfrm>
                <a:prstGeom prst="curvedConnector3">
                  <a:avLst>
                    <a:gd name="adj1" fmla="val 50000"/>
                  </a:avLst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</p:grpSp>
          <p:grpSp>
            <p:nvGrpSpPr>
              <p:cNvPr id="26" name="Group 74"/>
              <p:cNvGrpSpPr>
                <a:grpSpLocks/>
              </p:cNvGrpSpPr>
              <p:nvPr/>
            </p:nvGrpSpPr>
            <p:grpSpPr bwMode="auto">
              <a:xfrm>
                <a:off x="1296" y="2592"/>
                <a:ext cx="768" cy="336"/>
                <a:chOff x="528" y="2592"/>
                <a:chExt cx="768" cy="336"/>
              </a:xfrm>
            </p:grpSpPr>
            <p:cxnSp>
              <p:nvCxnSpPr>
                <p:cNvPr id="54476" name="AutoShape 75"/>
                <p:cNvCxnSpPr>
                  <a:cxnSpLocks noChangeShapeType="1"/>
                </p:cNvCxnSpPr>
                <p:nvPr/>
              </p:nvCxnSpPr>
              <p:spPr bwMode="auto">
                <a:xfrm>
                  <a:off x="528" y="2592"/>
                  <a:ext cx="384" cy="336"/>
                </a:xfrm>
                <a:prstGeom prst="curvedConnector3">
                  <a:avLst>
                    <a:gd name="adj1" fmla="val 50000"/>
                  </a:avLst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54477" name="AutoShape 76"/>
                <p:cNvCxnSpPr>
                  <a:cxnSpLocks noChangeShapeType="1"/>
                </p:cNvCxnSpPr>
                <p:nvPr/>
              </p:nvCxnSpPr>
              <p:spPr bwMode="auto">
                <a:xfrm rot="10800000" flipV="1">
                  <a:off x="912" y="2592"/>
                  <a:ext cx="384" cy="336"/>
                </a:xfrm>
                <a:prstGeom prst="curvedConnector3">
                  <a:avLst>
                    <a:gd name="adj1" fmla="val 50000"/>
                  </a:avLst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</p:grpSp>
          <p:grpSp>
            <p:nvGrpSpPr>
              <p:cNvPr id="27" name="Group 77"/>
              <p:cNvGrpSpPr>
                <a:grpSpLocks/>
              </p:cNvGrpSpPr>
              <p:nvPr/>
            </p:nvGrpSpPr>
            <p:grpSpPr bwMode="auto">
              <a:xfrm>
                <a:off x="2064" y="2592"/>
                <a:ext cx="768" cy="336"/>
                <a:chOff x="528" y="2592"/>
                <a:chExt cx="768" cy="336"/>
              </a:xfrm>
            </p:grpSpPr>
            <p:cxnSp>
              <p:nvCxnSpPr>
                <p:cNvPr id="54474" name="AutoShape 78"/>
                <p:cNvCxnSpPr>
                  <a:cxnSpLocks noChangeShapeType="1"/>
                </p:cNvCxnSpPr>
                <p:nvPr/>
              </p:nvCxnSpPr>
              <p:spPr bwMode="auto">
                <a:xfrm>
                  <a:off x="528" y="2592"/>
                  <a:ext cx="384" cy="336"/>
                </a:xfrm>
                <a:prstGeom prst="curvedConnector3">
                  <a:avLst>
                    <a:gd name="adj1" fmla="val 50000"/>
                  </a:avLst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54475" name="AutoShape 79"/>
                <p:cNvCxnSpPr>
                  <a:cxnSpLocks noChangeShapeType="1"/>
                </p:cNvCxnSpPr>
                <p:nvPr/>
              </p:nvCxnSpPr>
              <p:spPr bwMode="auto">
                <a:xfrm rot="10800000" flipV="1">
                  <a:off x="912" y="2592"/>
                  <a:ext cx="384" cy="336"/>
                </a:xfrm>
                <a:prstGeom prst="curvedConnector3">
                  <a:avLst>
                    <a:gd name="adj1" fmla="val 50000"/>
                  </a:avLst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</p:grpSp>
          <p:grpSp>
            <p:nvGrpSpPr>
              <p:cNvPr id="28" name="Group 80"/>
              <p:cNvGrpSpPr>
                <a:grpSpLocks/>
              </p:cNvGrpSpPr>
              <p:nvPr/>
            </p:nvGrpSpPr>
            <p:grpSpPr bwMode="auto">
              <a:xfrm>
                <a:off x="2832" y="2592"/>
                <a:ext cx="768" cy="336"/>
                <a:chOff x="528" y="2592"/>
                <a:chExt cx="768" cy="336"/>
              </a:xfrm>
            </p:grpSpPr>
            <p:cxnSp>
              <p:nvCxnSpPr>
                <p:cNvPr id="54472" name="AutoShape 81"/>
                <p:cNvCxnSpPr>
                  <a:cxnSpLocks noChangeShapeType="1"/>
                </p:cNvCxnSpPr>
                <p:nvPr/>
              </p:nvCxnSpPr>
              <p:spPr bwMode="auto">
                <a:xfrm>
                  <a:off x="528" y="2592"/>
                  <a:ext cx="384" cy="336"/>
                </a:xfrm>
                <a:prstGeom prst="curvedConnector3">
                  <a:avLst>
                    <a:gd name="adj1" fmla="val 50000"/>
                  </a:avLst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54473" name="AutoShape 82"/>
                <p:cNvCxnSpPr>
                  <a:cxnSpLocks noChangeShapeType="1"/>
                </p:cNvCxnSpPr>
                <p:nvPr/>
              </p:nvCxnSpPr>
              <p:spPr bwMode="auto">
                <a:xfrm rot="10800000" flipV="1">
                  <a:off x="912" y="2592"/>
                  <a:ext cx="384" cy="336"/>
                </a:xfrm>
                <a:prstGeom prst="curvedConnector3">
                  <a:avLst>
                    <a:gd name="adj1" fmla="val 50000"/>
                  </a:avLst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</p:grpSp>
          <p:grpSp>
            <p:nvGrpSpPr>
              <p:cNvPr id="29" name="Group 83"/>
              <p:cNvGrpSpPr>
                <a:grpSpLocks/>
              </p:cNvGrpSpPr>
              <p:nvPr/>
            </p:nvGrpSpPr>
            <p:grpSpPr bwMode="auto">
              <a:xfrm>
                <a:off x="3600" y="2592"/>
                <a:ext cx="768" cy="336"/>
                <a:chOff x="528" y="2592"/>
                <a:chExt cx="768" cy="336"/>
              </a:xfrm>
            </p:grpSpPr>
            <p:cxnSp>
              <p:nvCxnSpPr>
                <p:cNvPr id="54470" name="AutoShape 84"/>
                <p:cNvCxnSpPr>
                  <a:cxnSpLocks noChangeShapeType="1"/>
                </p:cNvCxnSpPr>
                <p:nvPr/>
              </p:nvCxnSpPr>
              <p:spPr bwMode="auto">
                <a:xfrm>
                  <a:off x="528" y="2592"/>
                  <a:ext cx="384" cy="336"/>
                </a:xfrm>
                <a:prstGeom prst="curvedConnector3">
                  <a:avLst>
                    <a:gd name="adj1" fmla="val 50000"/>
                  </a:avLst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54471" name="AutoShape 85"/>
                <p:cNvCxnSpPr>
                  <a:cxnSpLocks noChangeShapeType="1"/>
                </p:cNvCxnSpPr>
                <p:nvPr/>
              </p:nvCxnSpPr>
              <p:spPr bwMode="auto">
                <a:xfrm rot="10800000" flipV="1">
                  <a:off x="912" y="2592"/>
                  <a:ext cx="384" cy="336"/>
                </a:xfrm>
                <a:prstGeom prst="curvedConnector3">
                  <a:avLst>
                    <a:gd name="adj1" fmla="val 50000"/>
                  </a:avLst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</p:grpSp>
          <p:grpSp>
            <p:nvGrpSpPr>
              <p:cNvPr id="30" name="Group 86"/>
              <p:cNvGrpSpPr>
                <a:grpSpLocks/>
              </p:cNvGrpSpPr>
              <p:nvPr/>
            </p:nvGrpSpPr>
            <p:grpSpPr bwMode="auto">
              <a:xfrm>
                <a:off x="4368" y="2592"/>
                <a:ext cx="768" cy="336"/>
                <a:chOff x="528" y="2592"/>
                <a:chExt cx="768" cy="336"/>
              </a:xfrm>
            </p:grpSpPr>
            <p:cxnSp>
              <p:nvCxnSpPr>
                <p:cNvPr id="54468" name="AutoShape 87"/>
                <p:cNvCxnSpPr>
                  <a:cxnSpLocks noChangeShapeType="1"/>
                </p:cNvCxnSpPr>
                <p:nvPr/>
              </p:nvCxnSpPr>
              <p:spPr bwMode="auto">
                <a:xfrm>
                  <a:off x="528" y="2592"/>
                  <a:ext cx="384" cy="336"/>
                </a:xfrm>
                <a:prstGeom prst="curvedConnector3">
                  <a:avLst>
                    <a:gd name="adj1" fmla="val 50000"/>
                  </a:avLst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54469" name="AutoShape 88"/>
                <p:cNvCxnSpPr>
                  <a:cxnSpLocks noChangeShapeType="1"/>
                </p:cNvCxnSpPr>
                <p:nvPr/>
              </p:nvCxnSpPr>
              <p:spPr bwMode="auto">
                <a:xfrm rot="10800000" flipV="1">
                  <a:off x="912" y="2592"/>
                  <a:ext cx="384" cy="336"/>
                </a:xfrm>
                <a:prstGeom prst="curvedConnector3">
                  <a:avLst>
                    <a:gd name="adj1" fmla="val 50000"/>
                  </a:avLst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</p:grpSp>
        </p:grpSp>
      </p:grpSp>
      <p:grpSp>
        <p:nvGrpSpPr>
          <p:cNvPr id="31" name="Group 89"/>
          <p:cNvGrpSpPr>
            <a:grpSpLocks/>
          </p:cNvGrpSpPr>
          <p:nvPr/>
        </p:nvGrpSpPr>
        <p:grpSpPr bwMode="auto">
          <a:xfrm>
            <a:off x="5006975" y="3733800"/>
            <a:ext cx="1439863" cy="228600"/>
            <a:chOff x="528" y="2592"/>
            <a:chExt cx="4608" cy="336"/>
          </a:xfrm>
        </p:grpSpPr>
        <p:grpSp>
          <p:nvGrpSpPr>
            <p:cNvPr id="54442" name="Group 90"/>
            <p:cNvGrpSpPr>
              <a:grpSpLocks/>
            </p:cNvGrpSpPr>
            <p:nvPr/>
          </p:nvGrpSpPr>
          <p:grpSpPr bwMode="auto">
            <a:xfrm>
              <a:off x="528" y="2592"/>
              <a:ext cx="768" cy="336"/>
              <a:chOff x="528" y="2592"/>
              <a:chExt cx="768" cy="336"/>
            </a:xfrm>
          </p:grpSpPr>
          <p:cxnSp>
            <p:nvCxnSpPr>
              <p:cNvPr id="54458" name="AutoShape 91"/>
              <p:cNvCxnSpPr>
                <a:cxnSpLocks noChangeShapeType="1"/>
              </p:cNvCxnSpPr>
              <p:nvPr/>
            </p:nvCxnSpPr>
            <p:spPr bwMode="auto">
              <a:xfrm>
                <a:off x="528" y="2592"/>
                <a:ext cx="384" cy="336"/>
              </a:xfrm>
              <a:prstGeom prst="curvedConnector3">
                <a:avLst>
                  <a:gd name="adj1" fmla="val 50000"/>
                </a:avLst>
              </a:pr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</p:cxnSp>
          <p:cxnSp>
            <p:nvCxnSpPr>
              <p:cNvPr id="54459" name="AutoShape 92"/>
              <p:cNvCxnSpPr>
                <a:cxnSpLocks noChangeShapeType="1"/>
              </p:cNvCxnSpPr>
              <p:nvPr/>
            </p:nvCxnSpPr>
            <p:spPr bwMode="auto">
              <a:xfrm rot="10800000" flipV="1">
                <a:off x="912" y="2592"/>
                <a:ext cx="384" cy="336"/>
              </a:xfrm>
              <a:prstGeom prst="curvedConnector3">
                <a:avLst>
                  <a:gd name="adj1" fmla="val 50000"/>
                </a:avLst>
              </a:pr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</p:cxnSp>
        </p:grpSp>
        <p:grpSp>
          <p:nvGrpSpPr>
            <p:cNvPr id="54443" name="Group 93"/>
            <p:cNvGrpSpPr>
              <a:grpSpLocks/>
            </p:cNvGrpSpPr>
            <p:nvPr/>
          </p:nvGrpSpPr>
          <p:grpSpPr bwMode="auto">
            <a:xfrm>
              <a:off x="1296" y="2592"/>
              <a:ext cx="768" cy="336"/>
              <a:chOff x="528" y="2592"/>
              <a:chExt cx="768" cy="336"/>
            </a:xfrm>
          </p:grpSpPr>
          <p:cxnSp>
            <p:nvCxnSpPr>
              <p:cNvPr id="54456" name="AutoShape 94"/>
              <p:cNvCxnSpPr>
                <a:cxnSpLocks noChangeShapeType="1"/>
              </p:cNvCxnSpPr>
              <p:nvPr/>
            </p:nvCxnSpPr>
            <p:spPr bwMode="auto">
              <a:xfrm>
                <a:off x="528" y="2592"/>
                <a:ext cx="384" cy="336"/>
              </a:xfrm>
              <a:prstGeom prst="curvedConnector3">
                <a:avLst>
                  <a:gd name="adj1" fmla="val 50000"/>
                </a:avLst>
              </a:pr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</p:cxnSp>
          <p:cxnSp>
            <p:nvCxnSpPr>
              <p:cNvPr id="54457" name="AutoShape 95"/>
              <p:cNvCxnSpPr>
                <a:cxnSpLocks noChangeShapeType="1"/>
              </p:cNvCxnSpPr>
              <p:nvPr/>
            </p:nvCxnSpPr>
            <p:spPr bwMode="auto">
              <a:xfrm rot="10800000" flipV="1">
                <a:off x="912" y="2592"/>
                <a:ext cx="384" cy="336"/>
              </a:xfrm>
              <a:prstGeom prst="curvedConnector3">
                <a:avLst>
                  <a:gd name="adj1" fmla="val 50000"/>
                </a:avLst>
              </a:pr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</p:cxnSp>
        </p:grpSp>
        <p:grpSp>
          <p:nvGrpSpPr>
            <p:cNvPr id="54444" name="Group 96"/>
            <p:cNvGrpSpPr>
              <a:grpSpLocks/>
            </p:cNvGrpSpPr>
            <p:nvPr/>
          </p:nvGrpSpPr>
          <p:grpSpPr bwMode="auto">
            <a:xfrm>
              <a:off x="2064" y="2592"/>
              <a:ext cx="768" cy="336"/>
              <a:chOff x="528" y="2592"/>
              <a:chExt cx="768" cy="336"/>
            </a:xfrm>
          </p:grpSpPr>
          <p:cxnSp>
            <p:nvCxnSpPr>
              <p:cNvPr id="54454" name="AutoShape 97"/>
              <p:cNvCxnSpPr>
                <a:cxnSpLocks noChangeShapeType="1"/>
              </p:cNvCxnSpPr>
              <p:nvPr/>
            </p:nvCxnSpPr>
            <p:spPr bwMode="auto">
              <a:xfrm>
                <a:off x="528" y="2592"/>
                <a:ext cx="384" cy="336"/>
              </a:xfrm>
              <a:prstGeom prst="curvedConnector3">
                <a:avLst>
                  <a:gd name="adj1" fmla="val 50000"/>
                </a:avLst>
              </a:pr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</p:cxnSp>
          <p:cxnSp>
            <p:nvCxnSpPr>
              <p:cNvPr id="54455" name="AutoShape 98"/>
              <p:cNvCxnSpPr>
                <a:cxnSpLocks noChangeShapeType="1"/>
              </p:cNvCxnSpPr>
              <p:nvPr/>
            </p:nvCxnSpPr>
            <p:spPr bwMode="auto">
              <a:xfrm rot="10800000" flipV="1">
                <a:off x="912" y="2592"/>
                <a:ext cx="384" cy="336"/>
              </a:xfrm>
              <a:prstGeom prst="curvedConnector3">
                <a:avLst>
                  <a:gd name="adj1" fmla="val 50000"/>
                </a:avLst>
              </a:pr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</p:cxnSp>
        </p:grpSp>
        <p:grpSp>
          <p:nvGrpSpPr>
            <p:cNvPr id="54445" name="Group 99"/>
            <p:cNvGrpSpPr>
              <a:grpSpLocks/>
            </p:cNvGrpSpPr>
            <p:nvPr/>
          </p:nvGrpSpPr>
          <p:grpSpPr bwMode="auto">
            <a:xfrm>
              <a:off x="2832" y="2592"/>
              <a:ext cx="768" cy="336"/>
              <a:chOff x="528" y="2592"/>
              <a:chExt cx="768" cy="336"/>
            </a:xfrm>
          </p:grpSpPr>
          <p:cxnSp>
            <p:nvCxnSpPr>
              <p:cNvPr id="54452" name="AutoShape 100"/>
              <p:cNvCxnSpPr>
                <a:cxnSpLocks noChangeShapeType="1"/>
              </p:cNvCxnSpPr>
              <p:nvPr/>
            </p:nvCxnSpPr>
            <p:spPr bwMode="auto">
              <a:xfrm>
                <a:off x="528" y="2592"/>
                <a:ext cx="384" cy="336"/>
              </a:xfrm>
              <a:prstGeom prst="curvedConnector3">
                <a:avLst>
                  <a:gd name="adj1" fmla="val 50000"/>
                </a:avLst>
              </a:pr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</p:cxnSp>
          <p:cxnSp>
            <p:nvCxnSpPr>
              <p:cNvPr id="54453" name="AutoShape 101"/>
              <p:cNvCxnSpPr>
                <a:cxnSpLocks noChangeShapeType="1"/>
              </p:cNvCxnSpPr>
              <p:nvPr/>
            </p:nvCxnSpPr>
            <p:spPr bwMode="auto">
              <a:xfrm rot="10800000" flipV="1">
                <a:off x="912" y="2592"/>
                <a:ext cx="384" cy="336"/>
              </a:xfrm>
              <a:prstGeom prst="curvedConnector3">
                <a:avLst>
                  <a:gd name="adj1" fmla="val 50000"/>
                </a:avLst>
              </a:pr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</p:cxnSp>
        </p:grpSp>
        <p:grpSp>
          <p:nvGrpSpPr>
            <p:cNvPr id="54446" name="Group 102"/>
            <p:cNvGrpSpPr>
              <a:grpSpLocks/>
            </p:cNvGrpSpPr>
            <p:nvPr/>
          </p:nvGrpSpPr>
          <p:grpSpPr bwMode="auto">
            <a:xfrm>
              <a:off x="3600" y="2592"/>
              <a:ext cx="768" cy="336"/>
              <a:chOff x="528" y="2592"/>
              <a:chExt cx="768" cy="336"/>
            </a:xfrm>
          </p:grpSpPr>
          <p:cxnSp>
            <p:nvCxnSpPr>
              <p:cNvPr id="54450" name="AutoShape 103"/>
              <p:cNvCxnSpPr>
                <a:cxnSpLocks noChangeShapeType="1"/>
              </p:cNvCxnSpPr>
              <p:nvPr/>
            </p:nvCxnSpPr>
            <p:spPr bwMode="auto">
              <a:xfrm>
                <a:off x="528" y="2592"/>
                <a:ext cx="384" cy="336"/>
              </a:xfrm>
              <a:prstGeom prst="curvedConnector3">
                <a:avLst>
                  <a:gd name="adj1" fmla="val 50000"/>
                </a:avLst>
              </a:pr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</p:cxnSp>
          <p:cxnSp>
            <p:nvCxnSpPr>
              <p:cNvPr id="54451" name="AutoShape 104"/>
              <p:cNvCxnSpPr>
                <a:cxnSpLocks noChangeShapeType="1"/>
              </p:cNvCxnSpPr>
              <p:nvPr/>
            </p:nvCxnSpPr>
            <p:spPr bwMode="auto">
              <a:xfrm rot="10800000" flipV="1">
                <a:off x="912" y="2592"/>
                <a:ext cx="384" cy="336"/>
              </a:xfrm>
              <a:prstGeom prst="curvedConnector3">
                <a:avLst>
                  <a:gd name="adj1" fmla="val 50000"/>
                </a:avLst>
              </a:pr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</p:cxnSp>
        </p:grpSp>
        <p:grpSp>
          <p:nvGrpSpPr>
            <p:cNvPr id="54447" name="Group 105"/>
            <p:cNvGrpSpPr>
              <a:grpSpLocks/>
            </p:cNvGrpSpPr>
            <p:nvPr/>
          </p:nvGrpSpPr>
          <p:grpSpPr bwMode="auto">
            <a:xfrm>
              <a:off x="4368" y="2592"/>
              <a:ext cx="768" cy="336"/>
              <a:chOff x="528" y="2592"/>
              <a:chExt cx="768" cy="336"/>
            </a:xfrm>
          </p:grpSpPr>
          <p:cxnSp>
            <p:nvCxnSpPr>
              <p:cNvPr id="54448" name="AutoShape 106"/>
              <p:cNvCxnSpPr>
                <a:cxnSpLocks noChangeShapeType="1"/>
              </p:cNvCxnSpPr>
              <p:nvPr/>
            </p:nvCxnSpPr>
            <p:spPr bwMode="auto">
              <a:xfrm>
                <a:off x="528" y="2592"/>
                <a:ext cx="384" cy="336"/>
              </a:xfrm>
              <a:prstGeom prst="curvedConnector3">
                <a:avLst>
                  <a:gd name="adj1" fmla="val 50000"/>
                </a:avLst>
              </a:pr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</p:cxnSp>
          <p:cxnSp>
            <p:nvCxnSpPr>
              <p:cNvPr id="54449" name="AutoShape 107"/>
              <p:cNvCxnSpPr>
                <a:cxnSpLocks noChangeShapeType="1"/>
              </p:cNvCxnSpPr>
              <p:nvPr/>
            </p:nvCxnSpPr>
            <p:spPr bwMode="auto">
              <a:xfrm rot="10800000" flipV="1">
                <a:off x="912" y="2592"/>
                <a:ext cx="384" cy="336"/>
              </a:xfrm>
              <a:prstGeom prst="curvedConnector3">
                <a:avLst>
                  <a:gd name="adj1" fmla="val 50000"/>
                </a:avLst>
              </a:pr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</p:cxnSp>
        </p:grpSp>
      </p:grpSp>
      <p:sp>
        <p:nvSpPr>
          <p:cNvPr id="54288" name="Text Box 108"/>
          <p:cNvSpPr txBox="1">
            <a:spLocks noChangeArrowheads="1"/>
          </p:cNvSpPr>
          <p:nvPr/>
        </p:nvSpPr>
        <p:spPr bwMode="auto">
          <a:xfrm>
            <a:off x="2720975" y="32766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l-GR" b="1" dirty="0">
                <a:latin typeface="Times New Roman" pitchFamily="18" charset="0"/>
                <a:cs typeface="Times New Roman" pitchFamily="18" charset="0"/>
              </a:rPr>
              <a:t>γ</a:t>
            </a:r>
            <a:r>
              <a:rPr kumimoji="0" lang="ru-RU" b="1" dirty="0">
                <a:latin typeface="Times New Roman" pitchFamily="18" charset="0"/>
              </a:rPr>
              <a:t>-МСГ</a:t>
            </a:r>
          </a:p>
        </p:txBody>
      </p:sp>
      <p:sp>
        <p:nvSpPr>
          <p:cNvPr id="54289" name="Text Box 109"/>
          <p:cNvSpPr txBox="1">
            <a:spLocks noChangeArrowheads="1"/>
          </p:cNvSpPr>
          <p:nvPr/>
        </p:nvSpPr>
        <p:spPr bwMode="auto">
          <a:xfrm>
            <a:off x="5006975" y="32766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l-GR" b="1">
                <a:latin typeface="Times New Roman" pitchFamily="18" charset="0"/>
                <a:cs typeface="Times New Roman" pitchFamily="18" charset="0"/>
              </a:rPr>
              <a:t>β</a:t>
            </a:r>
            <a:r>
              <a:rPr kumimoji="0" lang="ru-RU" b="1">
                <a:latin typeface="Times New Roman" pitchFamily="18" charset="0"/>
              </a:rPr>
              <a:t>-МСГ</a:t>
            </a:r>
          </a:p>
        </p:txBody>
      </p:sp>
      <p:sp>
        <p:nvSpPr>
          <p:cNvPr id="54290" name="Line 110"/>
          <p:cNvSpPr>
            <a:spLocks noChangeShapeType="1"/>
          </p:cNvSpPr>
          <p:nvPr/>
        </p:nvSpPr>
        <p:spPr bwMode="auto">
          <a:xfrm>
            <a:off x="5456238" y="40386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4291" name="Line 111"/>
          <p:cNvSpPr>
            <a:spLocks noChangeShapeType="1"/>
          </p:cNvSpPr>
          <p:nvPr/>
        </p:nvSpPr>
        <p:spPr bwMode="auto">
          <a:xfrm>
            <a:off x="4008438" y="3276600"/>
            <a:ext cx="0" cy="3048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grpSp>
        <p:nvGrpSpPr>
          <p:cNvPr id="54460" name="Group 112"/>
          <p:cNvGrpSpPr>
            <a:grpSpLocks/>
          </p:cNvGrpSpPr>
          <p:nvPr/>
        </p:nvGrpSpPr>
        <p:grpSpPr bwMode="auto">
          <a:xfrm>
            <a:off x="2027238" y="4495800"/>
            <a:ext cx="2882900" cy="228600"/>
            <a:chOff x="392" y="2928"/>
            <a:chExt cx="5176" cy="192"/>
          </a:xfrm>
        </p:grpSpPr>
        <p:grpSp>
          <p:nvGrpSpPr>
            <p:cNvPr id="54461" name="Group 113"/>
            <p:cNvGrpSpPr>
              <a:grpSpLocks/>
            </p:cNvGrpSpPr>
            <p:nvPr/>
          </p:nvGrpSpPr>
          <p:grpSpPr bwMode="auto">
            <a:xfrm>
              <a:off x="392" y="2928"/>
              <a:ext cx="2584" cy="192"/>
              <a:chOff x="528" y="2592"/>
              <a:chExt cx="4608" cy="336"/>
            </a:xfrm>
          </p:grpSpPr>
          <p:grpSp>
            <p:nvGrpSpPr>
              <p:cNvPr id="54462" name="Group 114"/>
              <p:cNvGrpSpPr>
                <a:grpSpLocks/>
              </p:cNvGrpSpPr>
              <p:nvPr/>
            </p:nvGrpSpPr>
            <p:grpSpPr bwMode="auto">
              <a:xfrm>
                <a:off x="528" y="2592"/>
                <a:ext cx="768" cy="336"/>
                <a:chOff x="528" y="2592"/>
                <a:chExt cx="768" cy="336"/>
              </a:xfrm>
            </p:grpSpPr>
            <p:cxnSp>
              <p:nvCxnSpPr>
                <p:cNvPr id="54440" name="AutoShape 115"/>
                <p:cNvCxnSpPr>
                  <a:cxnSpLocks noChangeShapeType="1"/>
                </p:cNvCxnSpPr>
                <p:nvPr/>
              </p:nvCxnSpPr>
              <p:spPr bwMode="auto">
                <a:xfrm>
                  <a:off x="528" y="2592"/>
                  <a:ext cx="384" cy="336"/>
                </a:xfrm>
                <a:prstGeom prst="curvedConnector3">
                  <a:avLst>
                    <a:gd name="adj1" fmla="val 50000"/>
                  </a:avLst>
                </a:prstGeom>
                <a:noFill/>
                <a:ln w="38100">
                  <a:solidFill>
                    <a:srgbClr val="3366FF"/>
                  </a:solidFill>
                  <a:round/>
                  <a:headEnd/>
                  <a:tailEnd/>
                </a:ln>
              </p:spPr>
            </p:cxnSp>
            <p:cxnSp>
              <p:nvCxnSpPr>
                <p:cNvPr id="54441" name="AutoShape 116"/>
                <p:cNvCxnSpPr>
                  <a:cxnSpLocks noChangeShapeType="1"/>
                </p:cNvCxnSpPr>
                <p:nvPr/>
              </p:nvCxnSpPr>
              <p:spPr bwMode="auto">
                <a:xfrm rot="10800000" flipV="1">
                  <a:off x="912" y="2592"/>
                  <a:ext cx="384" cy="336"/>
                </a:xfrm>
                <a:prstGeom prst="curvedConnector3">
                  <a:avLst>
                    <a:gd name="adj1" fmla="val 50000"/>
                  </a:avLst>
                </a:prstGeom>
                <a:noFill/>
                <a:ln w="38100">
                  <a:solidFill>
                    <a:srgbClr val="3366FF"/>
                  </a:solidFill>
                  <a:round/>
                  <a:headEnd/>
                  <a:tailEnd/>
                </a:ln>
              </p:spPr>
            </p:cxnSp>
          </p:grpSp>
          <p:grpSp>
            <p:nvGrpSpPr>
              <p:cNvPr id="54463" name="Group 117"/>
              <p:cNvGrpSpPr>
                <a:grpSpLocks/>
              </p:cNvGrpSpPr>
              <p:nvPr/>
            </p:nvGrpSpPr>
            <p:grpSpPr bwMode="auto">
              <a:xfrm>
                <a:off x="1296" y="2592"/>
                <a:ext cx="768" cy="336"/>
                <a:chOff x="528" y="2592"/>
                <a:chExt cx="768" cy="336"/>
              </a:xfrm>
            </p:grpSpPr>
            <p:cxnSp>
              <p:nvCxnSpPr>
                <p:cNvPr id="54438" name="AutoShape 118"/>
                <p:cNvCxnSpPr>
                  <a:cxnSpLocks noChangeShapeType="1"/>
                </p:cNvCxnSpPr>
                <p:nvPr/>
              </p:nvCxnSpPr>
              <p:spPr bwMode="auto">
                <a:xfrm>
                  <a:off x="528" y="2592"/>
                  <a:ext cx="384" cy="336"/>
                </a:xfrm>
                <a:prstGeom prst="curvedConnector3">
                  <a:avLst>
                    <a:gd name="adj1" fmla="val 50000"/>
                  </a:avLst>
                </a:prstGeom>
                <a:noFill/>
                <a:ln w="38100">
                  <a:solidFill>
                    <a:srgbClr val="3366FF"/>
                  </a:solidFill>
                  <a:round/>
                  <a:headEnd/>
                  <a:tailEnd/>
                </a:ln>
              </p:spPr>
            </p:cxnSp>
            <p:cxnSp>
              <p:nvCxnSpPr>
                <p:cNvPr id="54439" name="AutoShape 119"/>
                <p:cNvCxnSpPr>
                  <a:cxnSpLocks noChangeShapeType="1"/>
                </p:cNvCxnSpPr>
                <p:nvPr/>
              </p:nvCxnSpPr>
              <p:spPr bwMode="auto">
                <a:xfrm rot="10800000" flipV="1">
                  <a:off x="912" y="2592"/>
                  <a:ext cx="384" cy="336"/>
                </a:xfrm>
                <a:prstGeom prst="curvedConnector3">
                  <a:avLst>
                    <a:gd name="adj1" fmla="val 50000"/>
                  </a:avLst>
                </a:prstGeom>
                <a:noFill/>
                <a:ln w="38100">
                  <a:solidFill>
                    <a:srgbClr val="3366FF"/>
                  </a:solidFill>
                  <a:round/>
                  <a:headEnd/>
                  <a:tailEnd/>
                </a:ln>
              </p:spPr>
            </p:cxnSp>
          </p:grpSp>
          <p:grpSp>
            <p:nvGrpSpPr>
              <p:cNvPr id="54464" name="Group 120"/>
              <p:cNvGrpSpPr>
                <a:grpSpLocks/>
              </p:cNvGrpSpPr>
              <p:nvPr/>
            </p:nvGrpSpPr>
            <p:grpSpPr bwMode="auto">
              <a:xfrm>
                <a:off x="2064" y="2592"/>
                <a:ext cx="768" cy="336"/>
                <a:chOff x="528" y="2592"/>
                <a:chExt cx="768" cy="336"/>
              </a:xfrm>
            </p:grpSpPr>
            <p:cxnSp>
              <p:nvCxnSpPr>
                <p:cNvPr id="54436" name="AutoShape 121"/>
                <p:cNvCxnSpPr>
                  <a:cxnSpLocks noChangeShapeType="1"/>
                </p:cNvCxnSpPr>
                <p:nvPr/>
              </p:nvCxnSpPr>
              <p:spPr bwMode="auto">
                <a:xfrm>
                  <a:off x="528" y="2592"/>
                  <a:ext cx="384" cy="336"/>
                </a:xfrm>
                <a:prstGeom prst="curvedConnector3">
                  <a:avLst>
                    <a:gd name="adj1" fmla="val 50000"/>
                  </a:avLst>
                </a:prstGeom>
                <a:noFill/>
                <a:ln w="38100">
                  <a:solidFill>
                    <a:srgbClr val="3366FF"/>
                  </a:solidFill>
                  <a:round/>
                  <a:headEnd/>
                  <a:tailEnd/>
                </a:ln>
              </p:spPr>
            </p:cxnSp>
            <p:cxnSp>
              <p:nvCxnSpPr>
                <p:cNvPr id="54437" name="AutoShape 122"/>
                <p:cNvCxnSpPr>
                  <a:cxnSpLocks noChangeShapeType="1"/>
                </p:cNvCxnSpPr>
                <p:nvPr/>
              </p:nvCxnSpPr>
              <p:spPr bwMode="auto">
                <a:xfrm rot="10800000" flipV="1">
                  <a:off x="912" y="2592"/>
                  <a:ext cx="384" cy="336"/>
                </a:xfrm>
                <a:prstGeom prst="curvedConnector3">
                  <a:avLst>
                    <a:gd name="adj1" fmla="val 50000"/>
                  </a:avLst>
                </a:prstGeom>
                <a:noFill/>
                <a:ln w="38100">
                  <a:solidFill>
                    <a:srgbClr val="3366FF"/>
                  </a:solidFill>
                  <a:round/>
                  <a:headEnd/>
                  <a:tailEnd/>
                </a:ln>
              </p:spPr>
            </p:cxnSp>
          </p:grpSp>
          <p:grpSp>
            <p:nvGrpSpPr>
              <p:cNvPr id="54465" name="Group 123"/>
              <p:cNvGrpSpPr>
                <a:grpSpLocks/>
              </p:cNvGrpSpPr>
              <p:nvPr/>
            </p:nvGrpSpPr>
            <p:grpSpPr bwMode="auto">
              <a:xfrm>
                <a:off x="2832" y="2592"/>
                <a:ext cx="768" cy="336"/>
                <a:chOff x="528" y="2592"/>
                <a:chExt cx="768" cy="336"/>
              </a:xfrm>
            </p:grpSpPr>
            <p:cxnSp>
              <p:nvCxnSpPr>
                <p:cNvPr id="54434" name="AutoShape 124"/>
                <p:cNvCxnSpPr>
                  <a:cxnSpLocks noChangeShapeType="1"/>
                </p:cNvCxnSpPr>
                <p:nvPr/>
              </p:nvCxnSpPr>
              <p:spPr bwMode="auto">
                <a:xfrm>
                  <a:off x="528" y="2592"/>
                  <a:ext cx="384" cy="336"/>
                </a:xfrm>
                <a:prstGeom prst="curvedConnector3">
                  <a:avLst>
                    <a:gd name="adj1" fmla="val 50000"/>
                  </a:avLst>
                </a:prstGeom>
                <a:noFill/>
                <a:ln w="38100">
                  <a:solidFill>
                    <a:srgbClr val="3366FF"/>
                  </a:solidFill>
                  <a:round/>
                  <a:headEnd/>
                  <a:tailEnd/>
                </a:ln>
              </p:spPr>
            </p:cxnSp>
            <p:cxnSp>
              <p:nvCxnSpPr>
                <p:cNvPr id="54435" name="AutoShape 125"/>
                <p:cNvCxnSpPr>
                  <a:cxnSpLocks noChangeShapeType="1"/>
                </p:cNvCxnSpPr>
                <p:nvPr/>
              </p:nvCxnSpPr>
              <p:spPr bwMode="auto">
                <a:xfrm rot="10800000" flipV="1">
                  <a:off x="912" y="2592"/>
                  <a:ext cx="384" cy="336"/>
                </a:xfrm>
                <a:prstGeom prst="curvedConnector3">
                  <a:avLst>
                    <a:gd name="adj1" fmla="val 50000"/>
                  </a:avLst>
                </a:prstGeom>
                <a:noFill/>
                <a:ln w="38100">
                  <a:solidFill>
                    <a:srgbClr val="3366FF"/>
                  </a:solidFill>
                  <a:round/>
                  <a:headEnd/>
                  <a:tailEnd/>
                </a:ln>
              </p:spPr>
            </p:cxnSp>
          </p:grpSp>
          <p:grpSp>
            <p:nvGrpSpPr>
              <p:cNvPr id="54466" name="Group 126"/>
              <p:cNvGrpSpPr>
                <a:grpSpLocks/>
              </p:cNvGrpSpPr>
              <p:nvPr/>
            </p:nvGrpSpPr>
            <p:grpSpPr bwMode="auto">
              <a:xfrm>
                <a:off x="3600" y="2592"/>
                <a:ext cx="768" cy="336"/>
                <a:chOff x="528" y="2592"/>
                <a:chExt cx="768" cy="336"/>
              </a:xfrm>
            </p:grpSpPr>
            <p:cxnSp>
              <p:nvCxnSpPr>
                <p:cNvPr id="54432" name="AutoShape 127"/>
                <p:cNvCxnSpPr>
                  <a:cxnSpLocks noChangeShapeType="1"/>
                </p:cNvCxnSpPr>
                <p:nvPr/>
              </p:nvCxnSpPr>
              <p:spPr bwMode="auto">
                <a:xfrm>
                  <a:off x="528" y="2592"/>
                  <a:ext cx="384" cy="336"/>
                </a:xfrm>
                <a:prstGeom prst="curvedConnector3">
                  <a:avLst>
                    <a:gd name="adj1" fmla="val 50000"/>
                  </a:avLst>
                </a:prstGeom>
                <a:noFill/>
                <a:ln w="38100">
                  <a:solidFill>
                    <a:srgbClr val="3366FF"/>
                  </a:solidFill>
                  <a:round/>
                  <a:headEnd/>
                  <a:tailEnd/>
                </a:ln>
              </p:spPr>
            </p:cxnSp>
            <p:cxnSp>
              <p:nvCxnSpPr>
                <p:cNvPr id="54433" name="AutoShape 128"/>
                <p:cNvCxnSpPr>
                  <a:cxnSpLocks noChangeShapeType="1"/>
                </p:cNvCxnSpPr>
                <p:nvPr/>
              </p:nvCxnSpPr>
              <p:spPr bwMode="auto">
                <a:xfrm rot="10800000" flipV="1">
                  <a:off x="912" y="2592"/>
                  <a:ext cx="384" cy="336"/>
                </a:xfrm>
                <a:prstGeom prst="curvedConnector3">
                  <a:avLst>
                    <a:gd name="adj1" fmla="val 50000"/>
                  </a:avLst>
                </a:prstGeom>
                <a:noFill/>
                <a:ln w="38100">
                  <a:solidFill>
                    <a:srgbClr val="3366FF"/>
                  </a:solidFill>
                  <a:round/>
                  <a:headEnd/>
                  <a:tailEnd/>
                </a:ln>
              </p:spPr>
            </p:cxnSp>
          </p:grpSp>
          <p:grpSp>
            <p:nvGrpSpPr>
              <p:cNvPr id="54467" name="Group 129"/>
              <p:cNvGrpSpPr>
                <a:grpSpLocks/>
              </p:cNvGrpSpPr>
              <p:nvPr/>
            </p:nvGrpSpPr>
            <p:grpSpPr bwMode="auto">
              <a:xfrm>
                <a:off x="4368" y="2592"/>
                <a:ext cx="768" cy="336"/>
                <a:chOff x="528" y="2592"/>
                <a:chExt cx="768" cy="336"/>
              </a:xfrm>
            </p:grpSpPr>
            <p:cxnSp>
              <p:nvCxnSpPr>
                <p:cNvPr id="54430" name="AutoShape 130"/>
                <p:cNvCxnSpPr>
                  <a:cxnSpLocks noChangeShapeType="1"/>
                </p:cNvCxnSpPr>
                <p:nvPr/>
              </p:nvCxnSpPr>
              <p:spPr bwMode="auto">
                <a:xfrm>
                  <a:off x="528" y="2592"/>
                  <a:ext cx="384" cy="336"/>
                </a:xfrm>
                <a:prstGeom prst="curvedConnector3">
                  <a:avLst>
                    <a:gd name="adj1" fmla="val 50000"/>
                  </a:avLst>
                </a:prstGeom>
                <a:noFill/>
                <a:ln w="38100">
                  <a:solidFill>
                    <a:srgbClr val="3366FF"/>
                  </a:solidFill>
                  <a:round/>
                  <a:headEnd/>
                  <a:tailEnd/>
                </a:ln>
              </p:spPr>
            </p:cxnSp>
            <p:cxnSp>
              <p:nvCxnSpPr>
                <p:cNvPr id="54431" name="AutoShape 131"/>
                <p:cNvCxnSpPr>
                  <a:cxnSpLocks noChangeShapeType="1"/>
                </p:cNvCxnSpPr>
                <p:nvPr/>
              </p:nvCxnSpPr>
              <p:spPr bwMode="auto">
                <a:xfrm rot="10800000" flipV="1">
                  <a:off x="912" y="2592"/>
                  <a:ext cx="384" cy="336"/>
                </a:xfrm>
                <a:prstGeom prst="curvedConnector3">
                  <a:avLst>
                    <a:gd name="adj1" fmla="val 50000"/>
                  </a:avLst>
                </a:prstGeom>
                <a:noFill/>
                <a:ln w="38100">
                  <a:solidFill>
                    <a:srgbClr val="3366FF"/>
                  </a:solidFill>
                  <a:round/>
                  <a:headEnd/>
                  <a:tailEnd/>
                </a:ln>
              </p:spPr>
            </p:cxnSp>
          </p:grpSp>
        </p:grpSp>
        <p:grpSp>
          <p:nvGrpSpPr>
            <p:cNvPr id="54480" name="Group 132"/>
            <p:cNvGrpSpPr>
              <a:grpSpLocks/>
            </p:cNvGrpSpPr>
            <p:nvPr/>
          </p:nvGrpSpPr>
          <p:grpSpPr bwMode="auto">
            <a:xfrm>
              <a:off x="2984" y="2928"/>
              <a:ext cx="2584" cy="192"/>
              <a:chOff x="528" y="2592"/>
              <a:chExt cx="4608" cy="336"/>
            </a:xfrm>
          </p:grpSpPr>
          <p:grpSp>
            <p:nvGrpSpPr>
              <p:cNvPr id="54481" name="Group 133"/>
              <p:cNvGrpSpPr>
                <a:grpSpLocks/>
              </p:cNvGrpSpPr>
              <p:nvPr/>
            </p:nvGrpSpPr>
            <p:grpSpPr bwMode="auto">
              <a:xfrm>
                <a:off x="528" y="2592"/>
                <a:ext cx="768" cy="336"/>
                <a:chOff x="528" y="2592"/>
                <a:chExt cx="768" cy="336"/>
              </a:xfrm>
            </p:grpSpPr>
            <p:cxnSp>
              <p:nvCxnSpPr>
                <p:cNvPr id="54422" name="AutoShape 134"/>
                <p:cNvCxnSpPr>
                  <a:cxnSpLocks noChangeShapeType="1"/>
                </p:cNvCxnSpPr>
                <p:nvPr/>
              </p:nvCxnSpPr>
              <p:spPr bwMode="auto">
                <a:xfrm>
                  <a:off x="528" y="2592"/>
                  <a:ext cx="384" cy="336"/>
                </a:xfrm>
                <a:prstGeom prst="curvedConnector3">
                  <a:avLst>
                    <a:gd name="adj1" fmla="val 50000"/>
                  </a:avLst>
                </a:prstGeom>
                <a:noFill/>
                <a:ln w="38100">
                  <a:solidFill>
                    <a:srgbClr val="3366FF"/>
                  </a:solidFill>
                  <a:round/>
                  <a:headEnd/>
                  <a:tailEnd/>
                </a:ln>
              </p:spPr>
            </p:cxnSp>
            <p:cxnSp>
              <p:nvCxnSpPr>
                <p:cNvPr id="54423" name="AutoShape 135"/>
                <p:cNvCxnSpPr>
                  <a:cxnSpLocks noChangeShapeType="1"/>
                </p:cNvCxnSpPr>
                <p:nvPr/>
              </p:nvCxnSpPr>
              <p:spPr bwMode="auto">
                <a:xfrm rot="10800000" flipV="1">
                  <a:off x="912" y="2592"/>
                  <a:ext cx="384" cy="336"/>
                </a:xfrm>
                <a:prstGeom prst="curvedConnector3">
                  <a:avLst>
                    <a:gd name="adj1" fmla="val 50000"/>
                  </a:avLst>
                </a:prstGeom>
                <a:noFill/>
                <a:ln w="38100">
                  <a:solidFill>
                    <a:srgbClr val="3366FF"/>
                  </a:solidFill>
                  <a:round/>
                  <a:headEnd/>
                  <a:tailEnd/>
                </a:ln>
              </p:spPr>
            </p:cxnSp>
          </p:grpSp>
          <p:grpSp>
            <p:nvGrpSpPr>
              <p:cNvPr id="54482" name="Group 136"/>
              <p:cNvGrpSpPr>
                <a:grpSpLocks/>
              </p:cNvGrpSpPr>
              <p:nvPr/>
            </p:nvGrpSpPr>
            <p:grpSpPr bwMode="auto">
              <a:xfrm>
                <a:off x="1296" y="2592"/>
                <a:ext cx="768" cy="336"/>
                <a:chOff x="528" y="2592"/>
                <a:chExt cx="768" cy="336"/>
              </a:xfrm>
            </p:grpSpPr>
            <p:cxnSp>
              <p:nvCxnSpPr>
                <p:cNvPr id="54420" name="AutoShape 137"/>
                <p:cNvCxnSpPr>
                  <a:cxnSpLocks noChangeShapeType="1"/>
                </p:cNvCxnSpPr>
                <p:nvPr/>
              </p:nvCxnSpPr>
              <p:spPr bwMode="auto">
                <a:xfrm>
                  <a:off x="528" y="2592"/>
                  <a:ext cx="384" cy="336"/>
                </a:xfrm>
                <a:prstGeom prst="curvedConnector3">
                  <a:avLst>
                    <a:gd name="adj1" fmla="val 50000"/>
                  </a:avLst>
                </a:prstGeom>
                <a:noFill/>
                <a:ln w="38100">
                  <a:solidFill>
                    <a:srgbClr val="3366FF"/>
                  </a:solidFill>
                  <a:round/>
                  <a:headEnd/>
                  <a:tailEnd/>
                </a:ln>
              </p:spPr>
            </p:cxnSp>
            <p:cxnSp>
              <p:nvCxnSpPr>
                <p:cNvPr id="54421" name="AutoShape 138"/>
                <p:cNvCxnSpPr>
                  <a:cxnSpLocks noChangeShapeType="1"/>
                </p:cNvCxnSpPr>
                <p:nvPr/>
              </p:nvCxnSpPr>
              <p:spPr bwMode="auto">
                <a:xfrm rot="10800000" flipV="1">
                  <a:off x="912" y="2592"/>
                  <a:ext cx="384" cy="336"/>
                </a:xfrm>
                <a:prstGeom prst="curvedConnector3">
                  <a:avLst>
                    <a:gd name="adj1" fmla="val 50000"/>
                  </a:avLst>
                </a:prstGeom>
                <a:noFill/>
                <a:ln w="38100">
                  <a:solidFill>
                    <a:srgbClr val="3366FF"/>
                  </a:solidFill>
                  <a:round/>
                  <a:headEnd/>
                  <a:tailEnd/>
                </a:ln>
              </p:spPr>
            </p:cxnSp>
          </p:grpSp>
          <p:grpSp>
            <p:nvGrpSpPr>
              <p:cNvPr id="54483" name="Group 139"/>
              <p:cNvGrpSpPr>
                <a:grpSpLocks/>
              </p:cNvGrpSpPr>
              <p:nvPr/>
            </p:nvGrpSpPr>
            <p:grpSpPr bwMode="auto">
              <a:xfrm>
                <a:off x="2064" y="2592"/>
                <a:ext cx="768" cy="336"/>
                <a:chOff x="528" y="2592"/>
                <a:chExt cx="768" cy="336"/>
              </a:xfrm>
            </p:grpSpPr>
            <p:cxnSp>
              <p:nvCxnSpPr>
                <p:cNvPr id="54418" name="AutoShape 140"/>
                <p:cNvCxnSpPr>
                  <a:cxnSpLocks noChangeShapeType="1"/>
                </p:cNvCxnSpPr>
                <p:nvPr/>
              </p:nvCxnSpPr>
              <p:spPr bwMode="auto">
                <a:xfrm>
                  <a:off x="528" y="2592"/>
                  <a:ext cx="384" cy="336"/>
                </a:xfrm>
                <a:prstGeom prst="curvedConnector3">
                  <a:avLst>
                    <a:gd name="adj1" fmla="val 50000"/>
                  </a:avLst>
                </a:prstGeom>
                <a:noFill/>
                <a:ln w="38100">
                  <a:solidFill>
                    <a:srgbClr val="3366FF"/>
                  </a:solidFill>
                  <a:round/>
                  <a:headEnd/>
                  <a:tailEnd/>
                </a:ln>
              </p:spPr>
            </p:cxnSp>
            <p:cxnSp>
              <p:nvCxnSpPr>
                <p:cNvPr id="54419" name="AutoShape 141"/>
                <p:cNvCxnSpPr>
                  <a:cxnSpLocks noChangeShapeType="1"/>
                </p:cNvCxnSpPr>
                <p:nvPr/>
              </p:nvCxnSpPr>
              <p:spPr bwMode="auto">
                <a:xfrm rot="10800000" flipV="1">
                  <a:off x="912" y="2592"/>
                  <a:ext cx="384" cy="336"/>
                </a:xfrm>
                <a:prstGeom prst="curvedConnector3">
                  <a:avLst>
                    <a:gd name="adj1" fmla="val 50000"/>
                  </a:avLst>
                </a:prstGeom>
                <a:noFill/>
                <a:ln w="38100">
                  <a:solidFill>
                    <a:srgbClr val="3366FF"/>
                  </a:solidFill>
                  <a:round/>
                  <a:headEnd/>
                  <a:tailEnd/>
                </a:ln>
              </p:spPr>
            </p:cxnSp>
          </p:grpSp>
          <p:grpSp>
            <p:nvGrpSpPr>
              <p:cNvPr id="54484" name="Group 142"/>
              <p:cNvGrpSpPr>
                <a:grpSpLocks/>
              </p:cNvGrpSpPr>
              <p:nvPr/>
            </p:nvGrpSpPr>
            <p:grpSpPr bwMode="auto">
              <a:xfrm>
                <a:off x="2832" y="2592"/>
                <a:ext cx="768" cy="336"/>
                <a:chOff x="528" y="2592"/>
                <a:chExt cx="768" cy="336"/>
              </a:xfrm>
            </p:grpSpPr>
            <p:cxnSp>
              <p:nvCxnSpPr>
                <p:cNvPr id="54416" name="AutoShape 143"/>
                <p:cNvCxnSpPr>
                  <a:cxnSpLocks noChangeShapeType="1"/>
                </p:cNvCxnSpPr>
                <p:nvPr/>
              </p:nvCxnSpPr>
              <p:spPr bwMode="auto">
                <a:xfrm>
                  <a:off x="528" y="2592"/>
                  <a:ext cx="384" cy="336"/>
                </a:xfrm>
                <a:prstGeom prst="curvedConnector3">
                  <a:avLst>
                    <a:gd name="adj1" fmla="val 50000"/>
                  </a:avLst>
                </a:prstGeom>
                <a:noFill/>
                <a:ln w="38100">
                  <a:solidFill>
                    <a:srgbClr val="3366FF"/>
                  </a:solidFill>
                  <a:round/>
                  <a:headEnd/>
                  <a:tailEnd/>
                </a:ln>
              </p:spPr>
            </p:cxnSp>
            <p:cxnSp>
              <p:nvCxnSpPr>
                <p:cNvPr id="54417" name="AutoShape 144"/>
                <p:cNvCxnSpPr>
                  <a:cxnSpLocks noChangeShapeType="1"/>
                </p:cNvCxnSpPr>
                <p:nvPr/>
              </p:nvCxnSpPr>
              <p:spPr bwMode="auto">
                <a:xfrm rot="10800000" flipV="1">
                  <a:off x="912" y="2592"/>
                  <a:ext cx="384" cy="336"/>
                </a:xfrm>
                <a:prstGeom prst="curvedConnector3">
                  <a:avLst>
                    <a:gd name="adj1" fmla="val 50000"/>
                  </a:avLst>
                </a:prstGeom>
                <a:noFill/>
                <a:ln w="38100">
                  <a:solidFill>
                    <a:srgbClr val="3366FF"/>
                  </a:solidFill>
                  <a:round/>
                  <a:headEnd/>
                  <a:tailEnd/>
                </a:ln>
              </p:spPr>
            </p:cxnSp>
          </p:grpSp>
          <p:grpSp>
            <p:nvGrpSpPr>
              <p:cNvPr id="54485" name="Group 145"/>
              <p:cNvGrpSpPr>
                <a:grpSpLocks/>
              </p:cNvGrpSpPr>
              <p:nvPr/>
            </p:nvGrpSpPr>
            <p:grpSpPr bwMode="auto">
              <a:xfrm>
                <a:off x="3600" y="2592"/>
                <a:ext cx="768" cy="336"/>
                <a:chOff x="528" y="2592"/>
                <a:chExt cx="768" cy="336"/>
              </a:xfrm>
            </p:grpSpPr>
            <p:cxnSp>
              <p:nvCxnSpPr>
                <p:cNvPr id="54414" name="AutoShape 146"/>
                <p:cNvCxnSpPr>
                  <a:cxnSpLocks noChangeShapeType="1"/>
                </p:cNvCxnSpPr>
                <p:nvPr/>
              </p:nvCxnSpPr>
              <p:spPr bwMode="auto">
                <a:xfrm>
                  <a:off x="528" y="2592"/>
                  <a:ext cx="384" cy="336"/>
                </a:xfrm>
                <a:prstGeom prst="curvedConnector3">
                  <a:avLst>
                    <a:gd name="adj1" fmla="val 50000"/>
                  </a:avLst>
                </a:prstGeom>
                <a:noFill/>
                <a:ln w="38100">
                  <a:solidFill>
                    <a:srgbClr val="3366FF"/>
                  </a:solidFill>
                  <a:round/>
                  <a:headEnd/>
                  <a:tailEnd/>
                </a:ln>
              </p:spPr>
            </p:cxnSp>
            <p:cxnSp>
              <p:nvCxnSpPr>
                <p:cNvPr id="54415" name="AutoShape 147"/>
                <p:cNvCxnSpPr>
                  <a:cxnSpLocks noChangeShapeType="1"/>
                </p:cNvCxnSpPr>
                <p:nvPr/>
              </p:nvCxnSpPr>
              <p:spPr bwMode="auto">
                <a:xfrm rot="10800000" flipV="1">
                  <a:off x="912" y="2592"/>
                  <a:ext cx="384" cy="336"/>
                </a:xfrm>
                <a:prstGeom prst="curvedConnector3">
                  <a:avLst>
                    <a:gd name="adj1" fmla="val 50000"/>
                  </a:avLst>
                </a:prstGeom>
                <a:noFill/>
                <a:ln w="38100">
                  <a:solidFill>
                    <a:srgbClr val="3366FF"/>
                  </a:solidFill>
                  <a:round/>
                  <a:headEnd/>
                  <a:tailEnd/>
                </a:ln>
              </p:spPr>
            </p:cxnSp>
          </p:grpSp>
          <p:grpSp>
            <p:nvGrpSpPr>
              <p:cNvPr id="54272" name="Group 148"/>
              <p:cNvGrpSpPr>
                <a:grpSpLocks/>
              </p:cNvGrpSpPr>
              <p:nvPr/>
            </p:nvGrpSpPr>
            <p:grpSpPr bwMode="auto">
              <a:xfrm>
                <a:off x="4368" y="2592"/>
                <a:ext cx="768" cy="336"/>
                <a:chOff x="528" y="2592"/>
                <a:chExt cx="768" cy="336"/>
              </a:xfrm>
            </p:grpSpPr>
            <p:cxnSp>
              <p:nvCxnSpPr>
                <p:cNvPr id="54412" name="AutoShape 149"/>
                <p:cNvCxnSpPr>
                  <a:cxnSpLocks noChangeShapeType="1"/>
                </p:cNvCxnSpPr>
                <p:nvPr/>
              </p:nvCxnSpPr>
              <p:spPr bwMode="auto">
                <a:xfrm>
                  <a:off x="528" y="2592"/>
                  <a:ext cx="384" cy="336"/>
                </a:xfrm>
                <a:prstGeom prst="curvedConnector3">
                  <a:avLst>
                    <a:gd name="adj1" fmla="val 50000"/>
                  </a:avLst>
                </a:prstGeom>
                <a:noFill/>
                <a:ln w="38100">
                  <a:solidFill>
                    <a:srgbClr val="3366FF"/>
                  </a:solidFill>
                  <a:round/>
                  <a:headEnd/>
                  <a:tailEnd/>
                </a:ln>
              </p:spPr>
            </p:cxnSp>
            <p:cxnSp>
              <p:nvCxnSpPr>
                <p:cNvPr id="54413" name="AutoShape 150"/>
                <p:cNvCxnSpPr>
                  <a:cxnSpLocks noChangeShapeType="1"/>
                </p:cNvCxnSpPr>
                <p:nvPr/>
              </p:nvCxnSpPr>
              <p:spPr bwMode="auto">
                <a:xfrm rot="10800000" flipV="1">
                  <a:off x="912" y="2592"/>
                  <a:ext cx="384" cy="336"/>
                </a:xfrm>
                <a:prstGeom prst="curvedConnector3">
                  <a:avLst>
                    <a:gd name="adj1" fmla="val 50000"/>
                  </a:avLst>
                </a:prstGeom>
                <a:noFill/>
                <a:ln w="38100">
                  <a:solidFill>
                    <a:srgbClr val="3366FF"/>
                  </a:solidFill>
                  <a:round/>
                  <a:headEnd/>
                  <a:tailEnd/>
                </a:ln>
              </p:spPr>
            </p:cxnSp>
          </p:grpSp>
        </p:grpSp>
      </p:grpSp>
      <p:grpSp>
        <p:nvGrpSpPr>
          <p:cNvPr id="54273" name="Group 151"/>
          <p:cNvGrpSpPr>
            <a:grpSpLocks/>
          </p:cNvGrpSpPr>
          <p:nvPr/>
        </p:nvGrpSpPr>
        <p:grpSpPr bwMode="auto">
          <a:xfrm>
            <a:off x="4986338" y="4495800"/>
            <a:ext cx="1439862" cy="228600"/>
            <a:chOff x="528" y="2592"/>
            <a:chExt cx="4608" cy="336"/>
          </a:xfrm>
        </p:grpSpPr>
        <p:grpSp>
          <p:nvGrpSpPr>
            <p:cNvPr id="54275" name="Group 152"/>
            <p:cNvGrpSpPr>
              <a:grpSpLocks/>
            </p:cNvGrpSpPr>
            <p:nvPr/>
          </p:nvGrpSpPr>
          <p:grpSpPr bwMode="auto">
            <a:xfrm>
              <a:off x="528" y="2592"/>
              <a:ext cx="768" cy="336"/>
              <a:chOff x="528" y="2592"/>
              <a:chExt cx="768" cy="336"/>
            </a:xfrm>
          </p:grpSpPr>
          <p:cxnSp>
            <p:nvCxnSpPr>
              <p:cNvPr id="54402" name="AutoShape 153"/>
              <p:cNvCxnSpPr>
                <a:cxnSpLocks noChangeShapeType="1"/>
              </p:cNvCxnSpPr>
              <p:nvPr/>
            </p:nvCxnSpPr>
            <p:spPr bwMode="auto">
              <a:xfrm>
                <a:off x="528" y="2592"/>
                <a:ext cx="384" cy="336"/>
              </a:xfrm>
              <a:prstGeom prst="curvedConnector3">
                <a:avLst>
                  <a:gd name="adj1" fmla="val 50000"/>
                </a:avLst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54403" name="AutoShape 154"/>
              <p:cNvCxnSpPr>
                <a:cxnSpLocks noChangeShapeType="1"/>
              </p:cNvCxnSpPr>
              <p:nvPr/>
            </p:nvCxnSpPr>
            <p:spPr bwMode="auto">
              <a:xfrm rot="10800000" flipV="1">
                <a:off x="912" y="2592"/>
                <a:ext cx="384" cy="336"/>
              </a:xfrm>
              <a:prstGeom prst="curvedConnector3">
                <a:avLst>
                  <a:gd name="adj1" fmla="val 50000"/>
                </a:avLst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</p:cxnSp>
        </p:grpSp>
        <p:grpSp>
          <p:nvGrpSpPr>
            <p:cNvPr id="54278" name="Group 155"/>
            <p:cNvGrpSpPr>
              <a:grpSpLocks/>
            </p:cNvGrpSpPr>
            <p:nvPr/>
          </p:nvGrpSpPr>
          <p:grpSpPr bwMode="auto">
            <a:xfrm>
              <a:off x="1296" y="2592"/>
              <a:ext cx="768" cy="336"/>
              <a:chOff x="528" y="2592"/>
              <a:chExt cx="768" cy="336"/>
            </a:xfrm>
          </p:grpSpPr>
          <p:cxnSp>
            <p:nvCxnSpPr>
              <p:cNvPr id="54400" name="AutoShape 156"/>
              <p:cNvCxnSpPr>
                <a:cxnSpLocks noChangeShapeType="1"/>
              </p:cNvCxnSpPr>
              <p:nvPr/>
            </p:nvCxnSpPr>
            <p:spPr bwMode="auto">
              <a:xfrm>
                <a:off x="528" y="2592"/>
                <a:ext cx="384" cy="336"/>
              </a:xfrm>
              <a:prstGeom prst="curvedConnector3">
                <a:avLst>
                  <a:gd name="adj1" fmla="val 50000"/>
                </a:avLst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54401" name="AutoShape 157"/>
              <p:cNvCxnSpPr>
                <a:cxnSpLocks noChangeShapeType="1"/>
              </p:cNvCxnSpPr>
              <p:nvPr/>
            </p:nvCxnSpPr>
            <p:spPr bwMode="auto">
              <a:xfrm rot="10800000" flipV="1">
                <a:off x="912" y="2592"/>
                <a:ext cx="384" cy="336"/>
              </a:xfrm>
              <a:prstGeom prst="curvedConnector3">
                <a:avLst>
                  <a:gd name="adj1" fmla="val 50000"/>
                </a:avLst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</p:cxnSp>
        </p:grpSp>
        <p:grpSp>
          <p:nvGrpSpPr>
            <p:cNvPr id="54286" name="Group 158"/>
            <p:cNvGrpSpPr>
              <a:grpSpLocks/>
            </p:cNvGrpSpPr>
            <p:nvPr/>
          </p:nvGrpSpPr>
          <p:grpSpPr bwMode="auto">
            <a:xfrm>
              <a:off x="2064" y="2592"/>
              <a:ext cx="768" cy="336"/>
              <a:chOff x="528" y="2592"/>
              <a:chExt cx="768" cy="336"/>
            </a:xfrm>
          </p:grpSpPr>
          <p:cxnSp>
            <p:nvCxnSpPr>
              <p:cNvPr id="54398" name="AutoShape 159"/>
              <p:cNvCxnSpPr>
                <a:cxnSpLocks noChangeShapeType="1"/>
              </p:cNvCxnSpPr>
              <p:nvPr/>
            </p:nvCxnSpPr>
            <p:spPr bwMode="auto">
              <a:xfrm>
                <a:off x="528" y="2592"/>
                <a:ext cx="384" cy="336"/>
              </a:xfrm>
              <a:prstGeom prst="curvedConnector3">
                <a:avLst>
                  <a:gd name="adj1" fmla="val 50000"/>
                </a:avLst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54399" name="AutoShape 160"/>
              <p:cNvCxnSpPr>
                <a:cxnSpLocks noChangeShapeType="1"/>
              </p:cNvCxnSpPr>
              <p:nvPr/>
            </p:nvCxnSpPr>
            <p:spPr bwMode="auto">
              <a:xfrm rot="10800000" flipV="1">
                <a:off x="912" y="2592"/>
                <a:ext cx="384" cy="336"/>
              </a:xfrm>
              <a:prstGeom prst="curvedConnector3">
                <a:avLst>
                  <a:gd name="adj1" fmla="val 50000"/>
                </a:avLst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</p:cxnSp>
        </p:grpSp>
        <p:grpSp>
          <p:nvGrpSpPr>
            <p:cNvPr id="54287" name="Group 161"/>
            <p:cNvGrpSpPr>
              <a:grpSpLocks/>
            </p:cNvGrpSpPr>
            <p:nvPr/>
          </p:nvGrpSpPr>
          <p:grpSpPr bwMode="auto">
            <a:xfrm>
              <a:off x="2832" y="2592"/>
              <a:ext cx="768" cy="336"/>
              <a:chOff x="528" y="2592"/>
              <a:chExt cx="768" cy="336"/>
            </a:xfrm>
          </p:grpSpPr>
          <p:cxnSp>
            <p:nvCxnSpPr>
              <p:cNvPr id="54396" name="AutoShape 162"/>
              <p:cNvCxnSpPr>
                <a:cxnSpLocks noChangeShapeType="1"/>
              </p:cNvCxnSpPr>
              <p:nvPr/>
            </p:nvCxnSpPr>
            <p:spPr bwMode="auto">
              <a:xfrm>
                <a:off x="528" y="2592"/>
                <a:ext cx="384" cy="336"/>
              </a:xfrm>
              <a:prstGeom prst="curvedConnector3">
                <a:avLst>
                  <a:gd name="adj1" fmla="val 50000"/>
                </a:avLst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54397" name="AutoShape 163"/>
              <p:cNvCxnSpPr>
                <a:cxnSpLocks noChangeShapeType="1"/>
              </p:cNvCxnSpPr>
              <p:nvPr/>
            </p:nvCxnSpPr>
            <p:spPr bwMode="auto">
              <a:xfrm rot="10800000" flipV="1">
                <a:off x="912" y="2592"/>
                <a:ext cx="384" cy="336"/>
              </a:xfrm>
              <a:prstGeom prst="curvedConnector3">
                <a:avLst>
                  <a:gd name="adj1" fmla="val 50000"/>
                </a:avLst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</p:cxnSp>
        </p:grpSp>
        <p:grpSp>
          <p:nvGrpSpPr>
            <p:cNvPr id="54292" name="Group 164"/>
            <p:cNvGrpSpPr>
              <a:grpSpLocks/>
            </p:cNvGrpSpPr>
            <p:nvPr/>
          </p:nvGrpSpPr>
          <p:grpSpPr bwMode="auto">
            <a:xfrm>
              <a:off x="3600" y="2592"/>
              <a:ext cx="768" cy="336"/>
              <a:chOff x="528" y="2592"/>
              <a:chExt cx="768" cy="336"/>
            </a:xfrm>
          </p:grpSpPr>
          <p:cxnSp>
            <p:nvCxnSpPr>
              <p:cNvPr id="54394" name="AutoShape 165"/>
              <p:cNvCxnSpPr>
                <a:cxnSpLocks noChangeShapeType="1"/>
              </p:cNvCxnSpPr>
              <p:nvPr/>
            </p:nvCxnSpPr>
            <p:spPr bwMode="auto">
              <a:xfrm>
                <a:off x="528" y="2592"/>
                <a:ext cx="384" cy="336"/>
              </a:xfrm>
              <a:prstGeom prst="curvedConnector3">
                <a:avLst>
                  <a:gd name="adj1" fmla="val 50000"/>
                </a:avLst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54395" name="AutoShape 166"/>
              <p:cNvCxnSpPr>
                <a:cxnSpLocks noChangeShapeType="1"/>
              </p:cNvCxnSpPr>
              <p:nvPr/>
            </p:nvCxnSpPr>
            <p:spPr bwMode="auto">
              <a:xfrm rot="10800000" flipV="1">
                <a:off x="912" y="2592"/>
                <a:ext cx="384" cy="336"/>
              </a:xfrm>
              <a:prstGeom prst="curvedConnector3">
                <a:avLst>
                  <a:gd name="adj1" fmla="val 50000"/>
                </a:avLst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</p:cxnSp>
        </p:grpSp>
        <p:grpSp>
          <p:nvGrpSpPr>
            <p:cNvPr id="54293" name="Group 167"/>
            <p:cNvGrpSpPr>
              <a:grpSpLocks/>
            </p:cNvGrpSpPr>
            <p:nvPr/>
          </p:nvGrpSpPr>
          <p:grpSpPr bwMode="auto">
            <a:xfrm>
              <a:off x="4368" y="2592"/>
              <a:ext cx="768" cy="336"/>
              <a:chOff x="528" y="2592"/>
              <a:chExt cx="768" cy="336"/>
            </a:xfrm>
          </p:grpSpPr>
          <p:cxnSp>
            <p:nvCxnSpPr>
              <p:cNvPr id="54392" name="AutoShape 168"/>
              <p:cNvCxnSpPr>
                <a:cxnSpLocks noChangeShapeType="1"/>
              </p:cNvCxnSpPr>
              <p:nvPr/>
            </p:nvCxnSpPr>
            <p:spPr bwMode="auto">
              <a:xfrm>
                <a:off x="528" y="2592"/>
                <a:ext cx="384" cy="336"/>
              </a:xfrm>
              <a:prstGeom prst="curvedConnector3">
                <a:avLst>
                  <a:gd name="adj1" fmla="val 50000"/>
                </a:avLst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54393" name="AutoShape 169"/>
              <p:cNvCxnSpPr>
                <a:cxnSpLocks noChangeShapeType="1"/>
              </p:cNvCxnSpPr>
              <p:nvPr/>
            </p:nvCxnSpPr>
            <p:spPr bwMode="auto">
              <a:xfrm rot="10800000" flipV="1">
                <a:off x="912" y="2592"/>
                <a:ext cx="384" cy="336"/>
              </a:xfrm>
              <a:prstGeom prst="curvedConnector3">
                <a:avLst>
                  <a:gd name="adj1" fmla="val 50000"/>
                </a:avLst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</p:cxnSp>
        </p:grpSp>
      </p:grpSp>
      <p:sp>
        <p:nvSpPr>
          <p:cNvPr id="54294" name="Text Box 170"/>
          <p:cNvSpPr txBox="1">
            <a:spLocks noChangeArrowheads="1"/>
          </p:cNvSpPr>
          <p:nvPr/>
        </p:nvSpPr>
        <p:spPr bwMode="auto">
          <a:xfrm>
            <a:off x="1874838" y="4038600"/>
            <a:ext cx="327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b="1">
                <a:latin typeface="Times New Roman" pitchFamily="18" charset="0"/>
              </a:rPr>
              <a:t>N-</a:t>
            </a:r>
            <a:r>
              <a:rPr kumimoji="0" lang="ru-RU" b="1">
                <a:latin typeface="Times New Roman" pitchFamily="18" charset="0"/>
              </a:rPr>
              <a:t>концевой участок</a:t>
            </a:r>
          </a:p>
        </p:txBody>
      </p:sp>
      <p:sp>
        <p:nvSpPr>
          <p:cNvPr id="54295" name="Text Box 171"/>
          <p:cNvSpPr txBox="1">
            <a:spLocks noChangeArrowheads="1"/>
          </p:cNvSpPr>
          <p:nvPr/>
        </p:nvSpPr>
        <p:spPr bwMode="auto">
          <a:xfrm>
            <a:off x="5532438" y="4038600"/>
            <a:ext cx="220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l-GR" b="1" dirty="0">
                <a:latin typeface="Times New Roman" pitchFamily="18" charset="0"/>
                <a:cs typeface="Times New Roman" pitchFamily="18" charset="0"/>
              </a:rPr>
              <a:t>β</a:t>
            </a:r>
            <a:r>
              <a:rPr kumimoji="0" lang="ru-RU" b="1" dirty="0">
                <a:latin typeface="Times New Roman" pitchFamily="18" charset="0"/>
              </a:rPr>
              <a:t>-</a:t>
            </a:r>
            <a:r>
              <a:rPr kumimoji="0" lang="ru-RU" b="1" dirty="0" err="1">
                <a:latin typeface="Times New Roman" pitchFamily="18" charset="0"/>
              </a:rPr>
              <a:t>липотропин</a:t>
            </a:r>
            <a:endParaRPr kumimoji="0" lang="ru-RU" b="1" dirty="0">
              <a:latin typeface="Times New Roman" pitchFamily="18" charset="0"/>
            </a:endParaRPr>
          </a:p>
        </p:txBody>
      </p:sp>
      <p:sp>
        <p:nvSpPr>
          <p:cNvPr id="54296" name="Line 172"/>
          <p:cNvSpPr>
            <a:spLocks noChangeShapeType="1"/>
          </p:cNvSpPr>
          <p:nvPr/>
        </p:nvSpPr>
        <p:spPr bwMode="auto">
          <a:xfrm>
            <a:off x="4541838" y="48006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grpSp>
        <p:nvGrpSpPr>
          <p:cNvPr id="54297" name="Group 173"/>
          <p:cNvGrpSpPr>
            <a:grpSpLocks/>
          </p:cNvGrpSpPr>
          <p:nvPr/>
        </p:nvGrpSpPr>
        <p:grpSpPr bwMode="auto">
          <a:xfrm>
            <a:off x="2039938" y="5257800"/>
            <a:ext cx="2882900" cy="228600"/>
            <a:chOff x="392" y="2928"/>
            <a:chExt cx="5176" cy="192"/>
          </a:xfrm>
        </p:grpSpPr>
        <p:grpSp>
          <p:nvGrpSpPr>
            <p:cNvPr id="54299" name="Group 174"/>
            <p:cNvGrpSpPr>
              <a:grpSpLocks/>
            </p:cNvGrpSpPr>
            <p:nvPr/>
          </p:nvGrpSpPr>
          <p:grpSpPr bwMode="auto">
            <a:xfrm>
              <a:off x="392" y="2928"/>
              <a:ext cx="2584" cy="192"/>
              <a:chOff x="528" y="2592"/>
              <a:chExt cx="4608" cy="336"/>
            </a:xfrm>
          </p:grpSpPr>
          <p:grpSp>
            <p:nvGrpSpPr>
              <p:cNvPr id="54300" name="Group 175"/>
              <p:cNvGrpSpPr>
                <a:grpSpLocks/>
              </p:cNvGrpSpPr>
              <p:nvPr/>
            </p:nvGrpSpPr>
            <p:grpSpPr bwMode="auto">
              <a:xfrm>
                <a:off x="528" y="2592"/>
                <a:ext cx="768" cy="336"/>
                <a:chOff x="528" y="2592"/>
                <a:chExt cx="768" cy="336"/>
              </a:xfrm>
            </p:grpSpPr>
            <p:cxnSp>
              <p:nvCxnSpPr>
                <p:cNvPr id="54384" name="AutoShape 176"/>
                <p:cNvCxnSpPr>
                  <a:cxnSpLocks noChangeShapeType="1"/>
                </p:cNvCxnSpPr>
                <p:nvPr/>
              </p:nvCxnSpPr>
              <p:spPr bwMode="auto">
                <a:xfrm>
                  <a:off x="528" y="2592"/>
                  <a:ext cx="384" cy="336"/>
                </a:xfrm>
                <a:prstGeom prst="curvedConnector3">
                  <a:avLst>
                    <a:gd name="adj1" fmla="val 50000"/>
                  </a:avLst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54385" name="AutoShape 177"/>
                <p:cNvCxnSpPr>
                  <a:cxnSpLocks noChangeShapeType="1"/>
                </p:cNvCxnSpPr>
                <p:nvPr/>
              </p:nvCxnSpPr>
              <p:spPr bwMode="auto">
                <a:xfrm rot="10800000" flipV="1">
                  <a:off x="912" y="2592"/>
                  <a:ext cx="384" cy="336"/>
                </a:xfrm>
                <a:prstGeom prst="curvedConnector3">
                  <a:avLst>
                    <a:gd name="adj1" fmla="val 50000"/>
                  </a:avLst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</p:grpSp>
          <p:grpSp>
            <p:nvGrpSpPr>
              <p:cNvPr id="54498" name="Group 178"/>
              <p:cNvGrpSpPr>
                <a:grpSpLocks/>
              </p:cNvGrpSpPr>
              <p:nvPr/>
            </p:nvGrpSpPr>
            <p:grpSpPr bwMode="auto">
              <a:xfrm>
                <a:off x="1296" y="2592"/>
                <a:ext cx="768" cy="336"/>
                <a:chOff x="528" y="2592"/>
                <a:chExt cx="768" cy="336"/>
              </a:xfrm>
            </p:grpSpPr>
            <p:cxnSp>
              <p:nvCxnSpPr>
                <p:cNvPr id="54382" name="AutoShape 179"/>
                <p:cNvCxnSpPr>
                  <a:cxnSpLocks noChangeShapeType="1"/>
                </p:cNvCxnSpPr>
                <p:nvPr/>
              </p:nvCxnSpPr>
              <p:spPr bwMode="auto">
                <a:xfrm>
                  <a:off x="528" y="2592"/>
                  <a:ext cx="384" cy="336"/>
                </a:xfrm>
                <a:prstGeom prst="curvedConnector3">
                  <a:avLst>
                    <a:gd name="adj1" fmla="val 50000"/>
                  </a:avLst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54383" name="AutoShape 180"/>
                <p:cNvCxnSpPr>
                  <a:cxnSpLocks noChangeShapeType="1"/>
                </p:cNvCxnSpPr>
                <p:nvPr/>
              </p:nvCxnSpPr>
              <p:spPr bwMode="auto">
                <a:xfrm rot="10800000" flipV="1">
                  <a:off x="912" y="2592"/>
                  <a:ext cx="384" cy="336"/>
                </a:xfrm>
                <a:prstGeom prst="curvedConnector3">
                  <a:avLst>
                    <a:gd name="adj1" fmla="val 50000"/>
                  </a:avLst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</p:grpSp>
          <p:grpSp>
            <p:nvGrpSpPr>
              <p:cNvPr id="54499" name="Group 181"/>
              <p:cNvGrpSpPr>
                <a:grpSpLocks/>
              </p:cNvGrpSpPr>
              <p:nvPr/>
            </p:nvGrpSpPr>
            <p:grpSpPr bwMode="auto">
              <a:xfrm>
                <a:off x="2064" y="2592"/>
                <a:ext cx="768" cy="336"/>
                <a:chOff x="528" y="2592"/>
                <a:chExt cx="768" cy="336"/>
              </a:xfrm>
            </p:grpSpPr>
            <p:cxnSp>
              <p:nvCxnSpPr>
                <p:cNvPr id="54380" name="AutoShape 182"/>
                <p:cNvCxnSpPr>
                  <a:cxnSpLocks noChangeShapeType="1"/>
                </p:cNvCxnSpPr>
                <p:nvPr/>
              </p:nvCxnSpPr>
              <p:spPr bwMode="auto">
                <a:xfrm>
                  <a:off x="528" y="2592"/>
                  <a:ext cx="384" cy="336"/>
                </a:xfrm>
                <a:prstGeom prst="curvedConnector3">
                  <a:avLst>
                    <a:gd name="adj1" fmla="val 50000"/>
                  </a:avLst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54381" name="AutoShape 183"/>
                <p:cNvCxnSpPr>
                  <a:cxnSpLocks noChangeShapeType="1"/>
                </p:cNvCxnSpPr>
                <p:nvPr/>
              </p:nvCxnSpPr>
              <p:spPr bwMode="auto">
                <a:xfrm rot="10800000" flipV="1">
                  <a:off x="912" y="2592"/>
                  <a:ext cx="384" cy="336"/>
                </a:xfrm>
                <a:prstGeom prst="curvedConnector3">
                  <a:avLst>
                    <a:gd name="adj1" fmla="val 50000"/>
                  </a:avLst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</p:grpSp>
          <p:grpSp>
            <p:nvGrpSpPr>
              <p:cNvPr id="54500" name="Group 184"/>
              <p:cNvGrpSpPr>
                <a:grpSpLocks/>
              </p:cNvGrpSpPr>
              <p:nvPr/>
            </p:nvGrpSpPr>
            <p:grpSpPr bwMode="auto">
              <a:xfrm>
                <a:off x="2832" y="2592"/>
                <a:ext cx="768" cy="336"/>
                <a:chOff x="528" y="2592"/>
                <a:chExt cx="768" cy="336"/>
              </a:xfrm>
            </p:grpSpPr>
            <p:cxnSp>
              <p:nvCxnSpPr>
                <p:cNvPr id="54378" name="AutoShape 185"/>
                <p:cNvCxnSpPr>
                  <a:cxnSpLocks noChangeShapeType="1"/>
                </p:cNvCxnSpPr>
                <p:nvPr/>
              </p:nvCxnSpPr>
              <p:spPr bwMode="auto">
                <a:xfrm>
                  <a:off x="528" y="2592"/>
                  <a:ext cx="384" cy="336"/>
                </a:xfrm>
                <a:prstGeom prst="curvedConnector3">
                  <a:avLst>
                    <a:gd name="adj1" fmla="val 50000"/>
                  </a:avLst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54379" name="AutoShape 186"/>
                <p:cNvCxnSpPr>
                  <a:cxnSpLocks noChangeShapeType="1"/>
                </p:cNvCxnSpPr>
                <p:nvPr/>
              </p:nvCxnSpPr>
              <p:spPr bwMode="auto">
                <a:xfrm rot="10800000" flipV="1">
                  <a:off x="912" y="2592"/>
                  <a:ext cx="384" cy="336"/>
                </a:xfrm>
                <a:prstGeom prst="curvedConnector3">
                  <a:avLst>
                    <a:gd name="adj1" fmla="val 50000"/>
                  </a:avLst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</p:grpSp>
          <p:grpSp>
            <p:nvGrpSpPr>
              <p:cNvPr id="54501" name="Group 187"/>
              <p:cNvGrpSpPr>
                <a:grpSpLocks/>
              </p:cNvGrpSpPr>
              <p:nvPr/>
            </p:nvGrpSpPr>
            <p:grpSpPr bwMode="auto">
              <a:xfrm>
                <a:off x="3600" y="2592"/>
                <a:ext cx="768" cy="336"/>
                <a:chOff x="528" y="2592"/>
                <a:chExt cx="768" cy="336"/>
              </a:xfrm>
            </p:grpSpPr>
            <p:cxnSp>
              <p:nvCxnSpPr>
                <p:cNvPr id="54376" name="AutoShape 188"/>
                <p:cNvCxnSpPr>
                  <a:cxnSpLocks noChangeShapeType="1"/>
                </p:cNvCxnSpPr>
                <p:nvPr/>
              </p:nvCxnSpPr>
              <p:spPr bwMode="auto">
                <a:xfrm>
                  <a:off x="528" y="2592"/>
                  <a:ext cx="384" cy="336"/>
                </a:xfrm>
                <a:prstGeom prst="curvedConnector3">
                  <a:avLst>
                    <a:gd name="adj1" fmla="val 50000"/>
                  </a:avLst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54377" name="AutoShape 189"/>
                <p:cNvCxnSpPr>
                  <a:cxnSpLocks noChangeShapeType="1"/>
                </p:cNvCxnSpPr>
                <p:nvPr/>
              </p:nvCxnSpPr>
              <p:spPr bwMode="auto">
                <a:xfrm rot="10800000" flipV="1">
                  <a:off x="912" y="2592"/>
                  <a:ext cx="384" cy="336"/>
                </a:xfrm>
                <a:prstGeom prst="curvedConnector3">
                  <a:avLst>
                    <a:gd name="adj1" fmla="val 50000"/>
                  </a:avLst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</p:grpSp>
          <p:grpSp>
            <p:nvGrpSpPr>
              <p:cNvPr id="54502" name="Group 190"/>
              <p:cNvGrpSpPr>
                <a:grpSpLocks/>
              </p:cNvGrpSpPr>
              <p:nvPr/>
            </p:nvGrpSpPr>
            <p:grpSpPr bwMode="auto">
              <a:xfrm>
                <a:off x="4368" y="2592"/>
                <a:ext cx="768" cy="336"/>
                <a:chOff x="528" y="2592"/>
                <a:chExt cx="768" cy="336"/>
              </a:xfrm>
            </p:grpSpPr>
            <p:cxnSp>
              <p:nvCxnSpPr>
                <p:cNvPr id="54374" name="AutoShape 191"/>
                <p:cNvCxnSpPr>
                  <a:cxnSpLocks noChangeShapeType="1"/>
                </p:cNvCxnSpPr>
                <p:nvPr/>
              </p:nvCxnSpPr>
              <p:spPr bwMode="auto">
                <a:xfrm>
                  <a:off x="528" y="2592"/>
                  <a:ext cx="384" cy="336"/>
                </a:xfrm>
                <a:prstGeom prst="curvedConnector3">
                  <a:avLst>
                    <a:gd name="adj1" fmla="val 50000"/>
                  </a:avLst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54375" name="AutoShape 192"/>
                <p:cNvCxnSpPr>
                  <a:cxnSpLocks noChangeShapeType="1"/>
                </p:cNvCxnSpPr>
                <p:nvPr/>
              </p:nvCxnSpPr>
              <p:spPr bwMode="auto">
                <a:xfrm rot="10800000" flipV="1">
                  <a:off x="912" y="2592"/>
                  <a:ext cx="384" cy="336"/>
                </a:xfrm>
                <a:prstGeom prst="curvedConnector3">
                  <a:avLst>
                    <a:gd name="adj1" fmla="val 50000"/>
                  </a:avLst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</p:grpSp>
        </p:grpSp>
        <p:grpSp>
          <p:nvGrpSpPr>
            <p:cNvPr id="54503" name="Group 193"/>
            <p:cNvGrpSpPr>
              <a:grpSpLocks/>
            </p:cNvGrpSpPr>
            <p:nvPr/>
          </p:nvGrpSpPr>
          <p:grpSpPr bwMode="auto">
            <a:xfrm>
              <a:off x="2984" y="2928"/>
              <a:ext cx="2584" cy="192"/>
              <a:chOff x="528" y="2592"/>
              <a:chExt cx="4608" cy="336"/>
            </a:xfrm>
          </p:grpSpPr>
          <p:grpSp>
            <p:nvGrpSpPr>
              <p:cNvPr id="54516" name="Group 194"/>
              <p:cNvGrpSpPr>
                <a:grpSpLocks/>
              </p:cNvGrpSpPr>
              <p:nvPr/>
            </p:nvGrpSpPr>
            <p:grpSpPr bwMode="auto">
              <a:xfrm>
                <a:off x="528" y="2592"/>
                <a:ext cx="768" cy="336"/>
                <a:chOff x="528" y="2592"/>
                <a:chExt cx="768" cy="336"/>
              </a:xfrm>
            </p:grpSpPr>
            <p:cxnSp>
              <p:nvCxnSpPr>
                <p:cNvPr id="54366" name="AutoShape 195"/>
                <p:cNvCxnSpPr>
                  <a:cxnSpLocks noChangeShapeType="1"/>
                </p:cNvCxnSpPr>
                <p:nvPr/>
              </p:nvCxnSpPr>
              <p:spPr bwMode="auto">
                <a:xfrm>
                  <a:off x="528" y="2592"/>
                  <a:ext cx="384" cy="336"/>
                </a:xfrm>
                <a:prstGeom prst="curvedConnector3">
                  <a:avLst>
                    <a:gd name="adj1" fmla="val 50000"/>
                  </a:avLst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54367" name="AutoShape 196"/>
                <p:cNvCxnSpPr>
                  <a:cxnSpLocks noChangeShapeType="1"/>
                </p:cNvCxnSpPr>
                <p:nvPr/>
              </p:nvCxnSpPr>
              <p:spPr bwMode="auto">
                <a:xfrm rot="10800000" flipV="1">
                  <a:off x="912" y="2592"/>
                  <a:ext cx="384" cy="336"/>
                </a:xfrm>
                <a:prstGeom prst="curvedConnector3">
                  <a:avLst>
                    <a:gd name="adj1" fmla="val 50000"/>
                  </a:avLst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</p:grpSp>
          <p:grpSp>
            <p:nvGrpSpPr>
              <p:cNvPr id="54517" name="Group 197"/>
              <p:cNvGrpSpPr>
                <a:grpSpLocks/>
              </p:cNvGrpSpPr>
              <p:nvPr/>
            </p:nvGrpSpPr>
            <p:grpSpPr bwMode="auto">
              <a:xfrm>
                <a:off x="1296" y="2592"/>
                <a:ext cx="768" cy="336"/>
                <a:chOff x="528" y="2592"/>
                <a:chExt cx="768" cy="336"/>
              </a:xfrm>
            </p:grpSpPr>
            <p:cxnSp>
              <p:nvCxnSpPr>
                <p:cNvPr id="54364" name="AutoShape 198"/>
                <p:cNvCxnSpPr>
                  <a:cxnSpLocks noChangeShapeType="1"/>
                </p:cNvCxnSpPr>
                <p:nvPr/>
              </p:nvCxnSpPr>
              <p:spPr bwMode="auto">
                <a:xfrm>
                  <a:off x="528" y="2592"/>
                  <a:ext cx="384" cy="336"/>
                </a:xfrm>
                <a:prstGeom prst="curvedConnector3">
                  <a:avLst>
                    <a:gd name="adj1" fmla="val 50000"/>
                  </a:avLst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54365" name="AutoShape 199"/>
                <p:cNvCxnSpPr>
                  <a:cxnSpLocks noChangeShapeType="1"/>
                </p:cNvCxnSpPr>
                <p:nvPr/>
              </p:nvCxnSpPr>
              <p:spPr bwMode="auto">
                <a:xfrm rot="10800000" flipV="1">
                  <a:off x="912" y="2592"/>
                  <a:ext cx="384" cy="336"/>
                </a:xfrm>
                <a:prstGeom prst="curvedConnector3">
                  <a:avLst>
                    <a:gd name="adj1" fmla="val 50000"/>
                  </a:avLst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</p:grpSp>
          <p:grpSp>
            <p:nvGrpSpPr>
              <p:cNvPr id="54518" name="Group 200"/>
              <p:cNvGrpSpPr>
                <a:grpSpLocks/>
              </p:cNvGrpSpPr>
              <p:nvPr/>
            </p:nvGrpSpPr>
            <p:grpSpPr bwMode="auto">
              <a:xfrm>
                <a:off x="2064" y="2592"/>
                <a:ext cx="768" cy="336"/>
                <a:chOff x="528" y="2592"/>
                <a:chExt cx="768" cy="336"/>
              </a:xfrm>
            </p:grpSpPr>
            <p:cxnSp>
              <p:nvCxnSpPr>
                <p:cNvPr id="54362" name="AutoShape 201"/>
                <p:cNvCxnSpPr>
                  <a:cxnSpLocks noChangeShapeType="1"/>
                </p:cNvCxnSpPr>
                <p:nvPr/>
              </p:nvCxnSpPr>
              <p:spPr bwMode="auto">
                <a:xfrm>
                  <a:off x="528" y="2592"/>
                  <a:ext cx="384" cy="336"/>
                </a:xfrm>
                <a:prstGeom prst="curvedConnector3">
                  <a:avLst>
                    <a:gd name="adj1" fmla="val 50000"/>
                  </a:avLst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54363" name="AutoShape 202"/>
                <p:cNvCxnSpPr>
                  <a:cxnSpLocks noChangeShapeType="1"/>
                </p:cNvCxnSpPr>
                <p:nvPr/>
              </p:nvCxnSpPr>
              <p:spPr bwMode="auto">
                <a:xfrm rot="10800000" flipV="1">
                  <a:off x="912" y="2592"/>
                  <a:ext cx="384" cy="336"/>
                </a:xfrm>
                <a:prstGeom prst="curvedConnector3">
                  <a:avLst>
                    <a:gd name="adj1" fmla="val 50000"/>
                  </a:avLst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</p:grpSp>
          <p:grpSp>
            <p:nvGrpSpPr>
              <p:cNvPr id="54519" name="Group 203"/>
              <p:cNvGrpSpPr>
                <a:grpSpLocks/>
              </p:cNvGrpSpPr>
              <p:nvPr/>
            </p:nvGrpSpPr>
            <p:grpSpPr bwMode="auto">
              <a:xfrm>
                <a:off x="2832" y="2592"/>
                <a:ext cx="768" cy="336"/>
                <a:chOff x="528" y="2592"/>
                <a:chExt cx="768" cy="336"/>
              </a:xfrm>
            </p:grpSpPr>
            <p:cxnSp>
              <p:nvCxnSpPr>
                <p:cNvPr id="54360" name="AutoShape 204"/>
                <p:cNvCxnSpPr>
                  <a:cxnSpLocks noChangeShapeType="1"/>
                </p:cNvCxnSpPr>
                <p:nvPr/>
              </p:nvCxnSpPr>
              <p:spPr bwMode="auto">
                <a:xfrm>
                  <a:off x="528" y="2592"/>
                  <a:ext cx="384" cy="336"/>
                </a:xfrm>
                <a:prstGeom prst="curvedConnector3">
                  <a:avLst>
                    <a:gd name="adj1" fmla="val 50000"/>
                  </a:avLst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54361" name="AutoShape 205"/>
                <p:cNvCxnSpPr>
                  <a:cxnSpLocks noChangeShapeType="1"/>
                </p:cNvCxnSpPr>
                <p:nvPr/>
              </p:nvCxnSpPr>
              <p:spPr bwMode="auto">
                <a:xfrm rot="10800000" flipV="1">
                  <a:off x="912" y="2592"/>
                  <a:ext cx="384" cy="336"/>
                </a:xfrm>
                <a:prstGeom prst="curvedConnector3">
                  <a:avLst>
                    <a:gd name="adj1" fmla="val 50000"/>
                  </a:avLst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</p:grpSp>
          <p:grpSp>
            <p:nvGrpSpPr>
              <p:cNvPr id="54520" name="Group 206"/>
              <p:cNvGrpSpPr>
                <a:grpSpLocks/>
              </p:cNvGrpSpPr>
              <p:nvPr/>
            </p:nvGrpSpPr>
            <p:grpSpPr bwMode="auto">
              <a:xfrm>
                <a:off x="3600" y="2592"/>
                <a:ext cx="768" cy="336"/>
                <a:chOff x="528" y="2592"/>
                <a:chExt cx="768" cy="336"/>
              </a:xfrm>
            </p:grpSpPr>
            <p:cxnSp>
              <p:nvCxnSpPr>
                <p:cNvPr id="54358" name="AutoShape 207"/>
                <p:cNvCxnSpPr>
                  <a:cxnSpLocks noChangeShapeType="1"/>
                </p:cNvCxnSpPr>
                <p:nvPr/>
              </p:nvCxnSpPr>
              <p:spPr bwMode="auto">
                <a:xfrm>
                  <a:off x="528" y="2592"/>
                  <a:ext cx="384" cy="336"/>
                </a:xfrm>
                <a:prstGeom prst="curvedConnector3">
                  <a:avLst>
                    <a:gd name="adj1" fmla="val 50000"/>
                  </a:avLst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54359" name="AutoShape 208"/>
                <p:cNvCxnSpPr>
                  <a:cxnSpLocks noChangeShapeType="1"/>
                </p:cNvCxnSpPr>
                <p:nvPr/>
              </p:nvCxnSpPr>
              <p:spPr bwMode="auto">
                <a:xfrm rot="10800000" flipV="1">
                  <a:off x="912" y="2592"/>
                  <a:ext cx="384" cy="336"/>
                </a:xfrm>
                <a:prstGeom prst="curvedConnector3">
                  <a:avLst>
                    <a:gd name="adj1" fmla="val 50000"/>
                  </a:avLst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</p:grpSp>
          <p:grpSp>
            <p:nvGrpSpPr>
              <p:cNvPr id="54521" name="Group 209"/>
              <p:cNvGrpSpPr>
                <a:grpSpLocks/>
              </p:cNvGrpSpPr>
              <p:nvPr/>
            </p:nvGrpSpPr>
            <p:grpSpPr bwMode="auto">
              <a:xfrm>
                <a:off x="4368" y="2592"/>
                <a:ext cx="768" cy="336"/>
                <a:chOff x="528" y="2592"/>
                <a:chExt cx="768" cy="336"/>
              </a:xfrm>
            </p:grpSpPr>
            <p:cxnSp>
              <p:nvCxnSpPr>
                <p:cNvPr id="54356" name="AutoShape 210"/>
                <p:cNvCxnSpPr>
                  <a:cxnSpLocks noChangeShapeType="1"/>
                </p:cNvCxnSpPr>
                <p:nvPr/>
              </p:nvCxnSpPr>
              <p:spPr bwMode="auto">
                <a:xfrm>
                  <a:off x="528" y="2592"/>
                  <a:ext cx="384" cy="336"/>
                </a:xfrm>
                <a:prstGeom prst="curvedConnector3">
                  <a:avLst>
                    <a:gd name="adj1" fmla="val 50000"/>
                  </a:avLst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54357" name="AutoShape 211"/>
                <p:cNvCxnSpPr>
                  <a:cxnSpLocks noChangeShapeType="1"/>
                </p:cNvCxnSpPr>
                <p:nvPr/>
              </p:nvCxnSpPr>
              <p:spPr bwMode="auto">
                <a:xfrm rot="10800000" flipV="1">
                  <a:off x="912" y="2592"/>
                  <a:ext cx="384" cy="336"/>
                </a:xfrm>
                <a:prstGeom prst="curvedConnector3">
                  <a:avLst>
                    <a:gd name="adj1" fmla="val 50000"/>
                  </a:avLst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</p:grpSp>
        </p:grpSp>
      </p:grpSp>
      <p:sp>
        <p:nvSpPr>
          <p:cNvPr id="54298" name="Text Box 212"/>
          <p:cNvSpPr txBox="1">
            <a:spLocks noChangeArrowheads="1"/>
          </p:cNvSpPr>
          <p:nvPr/>
        </p:nvSpPr>
        <p:spPr bwMode="auto">
          <a:xfrm>
            <a:off x="2941638" y="48768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ru-RU" b="1">
                <a:latin typeface="Times New Roman" pitchFamily="18" charset="0"/>
              </a:rPr>
              <a:t>АКТГ</a:t>
            </a:r>
          </a:p>
        </p:txBody>
      </p:sp>
      <p:grpSp>
        <p:nvGrpSpPr>
          <p:cNvPr id="54310" name="Group 213"/>
          <p:cNvGrpSpPr>
            <a:grpSpLocks/>
          </p:cNvGrpSpPr>
          <p:nvPr/>
        </p:nvGrpSpPr>
        <p:grpSpPr bwMode="auto">
          <a:xfrm>
            <a:off x="3551238" y="6172200"/>
            <a:ext cx="1439862" cy="228600"/>
            <a:chOff x="528" y="2592"/>
            <a:chExt cx="4608" cy="336"/>
          </a:xfrm>
        </p:grpSpPr>
        <p:grpSp>
          <p:nvGrpSpPr>
            <p:cNvPr id="54312" name="Group 214"/>
            <p:cNvGrpSpPr>
              <a:grpSpLocks/>
            </p:cNvGrpSpPr>
            <p:nvPr/>
          </p:nvGrpSpPr>
          <p:grpSpPr bwMode="auto">
            <a:xfrm>
              <a:off x="528" y="2592"/>
              <a:ext cx="768" cy="336"/>
              <a:chOff x="528" y="2592"/>
              <a:chExt cx="768" cy="336"/>
            </a:xfrm>
          </p:grpSpPr>
          <p:cxnSp>
            <p:nvCxnSpPr>
              <p:cNvPr id="54346" name="AutoShape 215"/>
              <p:cNvCxnSpPr>
                <a:cxnSpLocks noChangeShapeType="1"/>
              </p:cNvCxnSpPr>
              <p:nvPr/>
            </p:nvCxnSpPr>
            <p:spPr bwMode="auto">
              <a:xfrm>
                <a:off x="528" y="2592"/>
                <a:ext cx="384" cy="336"/>
              </a:xfrm>
              <a:prstGeom prst="curvedConnector3">
                <a:avLst>
                  <a:gd name="adj1" fmla="val 50000"/>
                </a:avLst>
              </a:pr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</p:cxnSp>
          <p:cxnSp>
            <p:nvCxnSpPr>
              <p:cNvPr id="54347" name="AutoShape 216"/>
              <p:cNvCxnSpPr>
                <a:cxnSpLocks noChangeShapeType="1"/>
              </p:cNvCxnSpPr>
              <p:nvPr/>
            </p:nvCxnSpPr>
            <p:spPr bwMode="auto">
              <a:xfrm rot="10800000" flipV="1">
                <a:off x="912" y="2592"/>
                <a:ext cx="384" cy="336"/>
              </a:xfrm>
              <a:prstGeom prst="curvedConnector3">
                <a:avLst>
                  <a:gd name="adj1" fmla="val 50000"/>
                </a:avLst>
              </a:pr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</p:cxnSp>
        </p:grpSp>
        <p:grpSp>
          <p:nvGrpSpPr>
            <p:cNvPr id="54313" name="Group 217"/>
            <p:cNvGrpSpPr>
              <a:grpSpLocks/>
            </p:cNvGrpSpPr>
            <p:nvPr/>
          </p:nvGrpSpPr>
          <p:grpSpPr bwMode="auto">
            <a:xfrm>
              <a:off x="1296" y="2592"/>
              <a:ext cx="768" cy="336"/>
              <a:chOff x="528" y="2592"/>
              <a:chExt cx="768" cy="336"/>
            </a:xfrm>
          </p:grpSpPr>
          <p:cxnSp>
            <p:nvCxnSpPr>
              <p:cNvPr id="54344" name="AutoShape 218"/>
              <p:cNvCxnSpPr>
                <a:cxnSpLocks noChangeShapeType="1"/>
              </p:cNvCxnSpPr>
              <p:nvPr/>
            </p:nvCxnSpPr>
            <p:spPr bwMode="auto">
              <a:xfrm>
                <a:off x="528" y="2592"/>
                <a:ext cx="384" cy="336"/>
              </a:xfrm>
              <a:prstGeom prst="curvedConnector3">
                <a:avLst>
                  <a:gd name="adj1" fmla="val 50000"/>
                </a:avLst>
              </a:pr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</p:cxnSp>
          <p:cxnSp>
            <p:nvCxnSpPr>
              <p:cNvPr id="54345" name="AutoShape 219"/>
              <p:cNvCxnSpPr>
                <a:cxnSpLocks noChangeShapeType="1"/>
              </p:cNvCxnSpPr>
              <p:nvPr/>
            </p:nvCxnSpPr>
            <p:spPr bwMode="auto">
              <a:xfrm rot="10800000" flipV="1">
                <a:off x="912" y="2592"/>
                <a:ext cx="384" cy="336"/>
              </a:xfrm>
              <a:prstGeom prst="curvedConnector3">
                <a:avLst>
                  <a:gd name="adj1" fmla="val 50000"/>
                </a:avLst>
              </a:pr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</p:cxnSp>
        </p:grpSp>
        <p:grpSp>
          <p:nvGrpSpPr>
            <p:cNvPr id="54314" name="Group 220"/>
            <p:cNvGrpSpPr>
              <a:grpSpLocks/>
            </p:cNvGrpSpPr>
            <p:nvPr/>
          </p:nvGrpSpPr>
          <p:grpSpPr bwMode="auto">
            <a:xfrm>
              <a:off x="2064" y="2592"/>
              <a:ext cx="768" cy="336"/>
              <a:chOff x="528" y="2592"/>
              <a:chExt cx="768" cy="336"/>
            </a:xfrm>
          </p:grpSpPr>
          <p:cxnSp>
            <p:nvCxnSpPr>
              <p:cNvPr id="54342" name="AutoShape 221"/>
              <p:cNvCxnSpPr>
                <a:cxnSpLocks noChangeShapeType="1"/>
              </p:cNvCxnSpPr>
              <p:nvPr/>
            </p:nvCxnSpPr>
            <p:spPr bwMode="auto">
              <a:xfrm>
                <a:off x="528" y="2592"/>
                <a:ext cx="384" cy="336"/>
              </a:xfrm>
              <a:prstGeom prst="curvedConnector3">
                <a:avLst>
                  <a:gd name="adj1" fmla="val 50000"/>
                </a:avLst>
              </a:pr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</p:cxnSp>
          <p:cxnSp>
            <p:nvCxnSpPr>
              <p:cNvPr id="54343" name="AutoShape 222"/>
              <p:cNvCxnSpPr>
                <a:cxnSpLocks noChangeShapeType="1"/>
              </p:cNvCxnSpPr>
              <p:nvPr/>
            </p:nvCxnSpPr>
            <p:spPr bwMode="auto">
              <a:xfrm rot="10800000" flipV="1">
                <a:off x="912" y="2592"/>
                <a:ext cx="384" cy="336"/>
              </a:xfrm>
              <a:prstGeom prst="curvedConnector3">
                <a:avLst>
                  <a:gd name="adj1" fmla="val 50000"/>
                </a:avLst>
              </a:pr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</p:cxnSp>
        </p:grpSp>
        <p:grpSp>
          <p:nvGrpSpPr>
            <p:cNvPr id="54315" name="Group 223"/>
            <p:cNvGrpSpPr>
              <a:grpSpLocks/>
            </p:cNvGrpSpPr>
            <p:nvPr/>
          </p:nvGrpSpPr>
          <p:grpSpPr bwMode="auto">
            <a:xfrm>
              <a:off x="2832" y="2592"/>
              <a:ext cx="768" cy="336"/>
              <a:chOff x="528" y="2592"/>
              <a:chExt cx="768" cy="336"/>
            </a:xfrm>
          </p:grpSpPr>
          <p:cxnSp>
            <p:nvCxnSpPr>
              <p:cNvPr id="54340" name="AutoShape 224"/>
              <p:cNvCxnSpPr>
                <a:cxnSpLocks noChangeShapeType="1"/>
              </p:cNvCxnSpPr>
              <p:nvPr/>
            </p:nvCxnSpPr>
            <p:spPr bwMode="auto">
              <a:xfrm>
                <a:off x="528" y="2592"/>
                <a:ext cx="384" cy="336"/>
              </a:xfrm>
              <a:prstGeom prst="curvedConnector3">
                <a:avLst>
                  <a:gd name="adj1" fmla="val 50000"/>
                </a:avLst>
              </a:pr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</p:cxnSp>
          <p:cxnSp>
            <p:nvCxnSpPr>
              <p:cNvPr id="54341" name="AutoShape 225"/>
              <p:cNvCxnSpPr>
                <a:cxnSpLocks noChangeShapeType="1"/>
              </p:cNvCxnSpPr>
              <p:nvPr/>
            </p:nvCxnSpPr>
            <p:spPr bwMode="auto">
              <a:xfrm rot="10800000" flipV="1">
                <a:off x="912" y="2592"/>
                <a:ext cx="384" cy="336"/>
              </a:xfrm>
              <a:prstGeom prst="curvedConnector3">
                <a:avLst>
                  <a:gd name="adj1" fmla="val 50000"/>
                </a:avLst>
              </a:pr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</p:cxnSp>
        </p:grpSp>
        <p:grpSp>
          <p:nvGrpSpPr>
            <p:cNvPr id="54316" name="Group 226"/>
            <p:cNvGrpSpPr>
              <a:grpSpLocks/>
            </p:cNvGrpSpPr>
            <p:nvPr/>
          </p:nvGrpSpPr>
          <p:grpSpPr bwMode="auto">
            <a:xfrm>
              <a:off x="3600" y="2592"/>
              <a:ext cx="768" cy="336"/>
              <a:chOff x="528" y="2592"/>
              <a:chExt cx="768" cy="336"/>
            </a:xfrm>
          </p:grpSpPr>
          <p:cxnSp>
            <p:nvCxnSpPr>
              <p:cNvPr id="54338" name="AutoShape 227"/>
              <p:cNvCxnSpPr>
                <a:cxnSpLocks noChangeShapeType="1"/>
              </p:cNvCxnSpPr>
              <p:nvPr/>
            </p:nvCxnSpPr>
            <p:spPr bwMode="auto">
              <a:xfrm>
                <a:off x="528" y="2592"/>
                <a:ext cx="384" cy="336"/>
              </a:xfrm>
              <a:prstGeom prst="curvedConnector3">
                <a:avLst>
                  <a:gd name="adj1" fmla="val 50000"/>
                </a:avLst>
              </a:pr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</p:cxnSp>
          <p:cxnSp>
            <p:nvCxnSpPr>
              <p:cNvPr id="54339" name="AutoShape 228"/>
              <p:cNvCxnSpPr>
                <a:cxnSpLocks noChangeShapeType="1"/>
              </p:cNvCxnSpPr>
              <p:nvPr/>
            </p:nvCxnSpPr>
            <p:spPr bwMode="auto">
              <a:xfrm rot="10800000" flipV="1">
                <a:off x="912" y="2592"/>
                <a:ext cx="384" cy="336"/>
              </a:xfrm>
              <a:prstGeom prst="curvedConnector3">
                <a:avLst>
                  <a:gd name="adj1" fmla="val 50000"/>
                </a:avLst>
              </a:pr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</p:cxnSp>
        </p:grpSp>
        <p:grpSp>
          <p:nvGrpSpPr>
            <p:cNvPr id="54317" name="Group 229"/>
            <p:cNvGrpSpPr>
              <a:grpSpLocks/>
            </p:cNvGrpSpPr>
            <p:nvPr/>
          </p:nvGrpSpPr>
          <p:grpSpPr bwMode="auto">
            <a:xfrm>
              <a:off x="4368" y="2592"/>
              <a:ext cx="768" cy="336"/>
              <a:chOff x="528" y="2592"/>
              <a:chExt cx="768" cy="336"/>
            </a:xfrm>
          </p:grpSpPr>
          <p:cxnSp>
            <p:nvCxnSpPr>
              <p:cNvPr id="54336" name="AutoShape 230"/>
              <p:cNvCxnSpPr>
                <a:cxnSpLocks noChangeShapeType="1"/>
              </p:cNvCxnSpPr>
              <p:nvPr/>
            </p:nvCxnSpPr>
            <p:spPr bwMode="auto">
              <a:xfrm>
                <a:off x="528" y="2592"/>
                <a:ext cx="384" cy="336"/>
              </a:xfrm>
              <a:prstGeom prst="curvedConnector3">
                <a:avLst>
                  <a:gd name="adj1" fmla="val 50000"/>
                </a:avLst>
              </a:pr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</p:cxnSp>
          <p:cxnSp>
            <p:nvCxnSpPr>
              <p:cNvPr id="54337" name="AutoShape 231"/>
              <p:cNvCxnSpPr>
                <a:cxnSpLocks noChangeShapeType="1"/>
              </p:cNvCxnSpPr>
              <p:nvPr/>
            </p:nvCxnSpPr>
            <p:spPr bwMode="auto">
              <a:xfrm rot="10800000" flipV="1">
                <a:off x="912" y="2592"/>
                <a:ext cx="384" cy="336"/>
              </a:xfrm>
              <a:prstGeom prst="curvedConnector3">
                <a:avLst>
                  <a:gd name="adj1" fmla="val 50000"/>
                </a:avLst>
              </a:pr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</p:cxnSp>
        </p:grpSp>
      </p:grpSp>
      <p:grpSp>
        <p:nvGrpSpPr>
          <p:cNvPr id="54330" name="Group 232"/>
          <p:cNvGrpSpPr>
            <a:grpSpLocks/>
          </p:cNvGrpSpPr>
          <p:nvPr/>
        </p:nvGrpSpPr>
        <p:grpSpPr bwMode="auto">
          <a:xfrm>
            <a:off x="5540375" y="6096000"/>
            <a:ext cx="1439863" cy="228600"/>
            <a:chOff x="528" y="2592"/>
            <a:chExt cx="4608" cy="336"/>
          </a:xfrm>
        </p:grpSpPr>
        <p:grpSp>
          <p:nvGrpSpPr>
            <p:cNvPr id="54331" name="Group 233"/>
            <p:cNvGrpSpPr>
              <a:grpSpLocks/>
            </p:cNvGrpSpPr>
            <p:nvPr/>
          </p:nvGrpSpPr>
          <p:grpSpPr bwMode="auto">
            <a:xfrm>
              <a:off x="528" y="2592"/>
              <a:ext cx="768" cy="336"/>
              <a:chOff x="528" y="2592"/>
              <a:chExt cx="768" cy="336"/>
            </a:xfrm>
          </p:grpSpPr>
          <p:cxnSp>
            <p:nvCxnSpPr>
              <p:cNvPr id="54328" name="AutoShape 234"/>
              <p:cNvCxnSpPr>
                <a:cxnSpLocks noChangeShapeType="1"/>
              </p:cNvCxnSpPr>
              <p:nvPr/>
            </p:nvCxnSpPr>
            <p:spPr bwMode="auto">
              <a:xfrm>
                <a:off x="528" y="2592"/>
                <a:ext cx="384" cy="336"/>
              </a:xfrm>
              <a:prstGeom prst="curvedConnector3">
                <a:avLst>
                  <a:gd name="adj1" fmla="val 50000"/>
                </a:avLst>
              </a:pr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</p:cxnSp>
          <p:cxnSp>
            <p:nvCxnSpPr>
              <p:cNvPr id="54329" name="AutoShape 235"/>
              <p:cNvCxnSpPr>
                <a:cxnSpLocks noChangeShapeType="1"/>
              </p:cNvCxnSpPr>
              <p:nvPr/>
            </p:nvCxnSpPr>
            <p:spPr bwMode="auto">
              <a:xfrm rot="10800000" flipV="1">
                <a:off x="912" y="2592"/>
                <a:ext cx="384" cy="336"/>
              </a:xfrm>
              <a:prstGeom prst="curvedConnector3">
                <a:avLst>
                  <a:gd name="adj1" fmla="val 50000"/>
                </a:avLst>
              </a:pr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</p:cxnSp>
        </p:grpSp>
        <p:grpSp>
          <p:nvGrpSpPr>
            <p:cNvPr id="54332" name="Group 236"/>
            <p:cNvGrpSpPr>
              <a:grpSpLocks/>
            </p:cNvGrpSpPr>
            <p:nvPr/>
          </p:nvGrpSpPr>
          <p:grpSpPr bwMode="auto">
            <a:xfrm>
              <a:off x="1296" y="2592"/>
              <a:ext cx="768" cy="336"/>
              <a:chOff x="528" y="2592"/>
              <a:chExt cx="768" cy="336"/>
            </a:xfrm>
          </p:grpSpPr>
          <p:cxnSp>
            <p:nvCxnSpPr>
              <p:cNvPr id="54326" name="AutoShape 237"/>
              <p:cNvCxnSpPr>
                <a:cxnSpLocks noChangeShapeType="1"/>
              </p:cNvCxnSpPr>
              <p:nvPr/>
            </p:nvCxnSpPr>
            <p:spPr bwMode="auto">
              <a:xfrm>
                <a:off x="528" y="2592"/>
                <a:ext cx="384" cy="336"/>
              </a:xfrm>
              <a:prstGeom prst="curvedConnector3">
                <a:avLst>
                  <a:gd name="adj1" fmla="val 50000"/>
                </a:avLst>
              </a:pr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</p:cxnSp>
          <p:cxnSp>
            <p:nvCxnSpPr>
              <p:cNvPr id="54327" name="AutoShape 238"/>
              <p:cNvCxnSpPr>
                <a:cxnSpLocks noChangeShapeType="1"/>
              </p:cNvCxnSpPr>
              <p:nvPr/>
            </p:nvCxnSpPr>
            <p:spPr bwMode="auto">
              <a:xfrm rot="10800000" flipV="1">
                <a:off x="912" y="2592"/>
                <a:ext cx="384" cy="336"/>
              </a:xfrm>
              <a:prstGeom prst="curvedConnector3">
                <a:avLst>
                  <a:gd name="adj1" fmla="val 50000"/>
                </a:avLst>
              </a:pr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</p:cxnSp>
        </p:grpSp>
        <p:grpSp>
          <p:nvGrpSpPr>
            <p:cNvPr id="54333" name="Group 239"/>
            <p:cNvGrpSpPr>
              <a:grpSpLocks/>
            </p:cNvGrpSpPr>
            <p:nvPr/>
          </p:nvGrpSpPr>
          <p:grpSpPr bwMode="auto">
            <a:xfrm>
              <a:off x="2064" y="2592"/>
              <a:ext cx="768" cy="336"/>
              <a:chOff x="528" y="2592"/>
              <a:chExt cx="768" cy="336"/>
            </a:xfrm>
          </p:grpSpPr>
          <p:cxnSp>
            <p:nvCxnSpPr>
              <p:cNvPr id="54324" name="AutoShape 240"/>
              <p:cNvCxnSpPr>
                <a:cxnSpLocks noChangeShapeType="1"/>
              </p:cNvCxnSpPr>
              <p:nvPr/>
            </p:nvCxnSpPr>
            <p:spPr bwMode="auto">
              <a:xfrm>
                <a:off x="528" y="2592"/>
                <a:ext cx="384" cy="336"/>
              </a:xfrm>
              <a:prstGeom prst="curvedConnector3">
                <a:avLst>
                  <a:gd name="adj1" fmla="val 50000"/>
                </a:avLst>
              </a:pr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</p:cxnSp>
          <p:cxnSp>
            <p:nvCxnSpPr>
              <p:cNvPr id="54325" name="AutoShape 241"/>
              <p:cNvCxnSpPr>
                <a:cxnSpLocks noChangeShapeType="1"/>
              </p:cNvCxnSpPr>
              <p:nvPr/>
            </p:nvCxnSpPr>
            <p:spPr bwMode="auto">
              <a:xfrm rot="10800000" flipV="1">
                <a:off x="912" y="2592"/>
                <a:ext cx="384" cy="336"/>
              </a:xfrm>
              <a:prstGeom prst="curvedConnector3">
                <a:avLst>
                  <a:gd name="adj1" fmla="val 50000"/>
                </a:avLst>
              </a:pr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</p:cxnSp>
        </p:grpSp>
        <p:grpSp>
          <p:nvGrpSpPr>
            <p:cNvPr id="54334" name="Group 242"/>
            <p:cNvGrpSpPr>
              <a:grpSpLocks/>
            </p:cNvGrpSpPr>
            <p:nvPr/>
          </p:nvGrpSpPr>
          <p:grpSpPr bwMode="auto">
            <a:xfrm>
              <a:off x="2832" y="2592"/>
              <a:ext cx="768" cy="336"/>
              <a:chOff x="528" y="2592"/>
              <a:chExt cx="768" cy="336"/>
            </a:xfrm>
          </p:grpSpPr>
          <p:cxnSp>
            <p:nvCxnSpPr>
              <p:cNvPr id="54322" name="AutoShape 243"/>
              <p:cNvCxnSpPr>
                <a:cxnSpLocks noChangeShapeType="1"/>
              </p:cNvCxnSpPr>
              <p:nvPr/>
            </p:nvCxnSpPr>
            <p:spPr bwMode="auto">
              <a:xfrm>
                <a:off x="528" y="2592"/>
                <a:ext cx="384" cy="336"/>
              </a:xfrm>
              <a:prstGeom prst="curvedConnector3">
                <a:avLst>
                  <a:gd name="adj1" fmla="val 50000"/>
                </a:avLst>
              </a:pr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</p:cxnSp>
          <p:cxnSp>
            <p:nvCxnSpPr>
              <p:cNvPr id="54323" name="AutoShape 244"/>
              <p:cNvCxnSpPr>
                <a:cxnSpLocks noChangeShapeType="1"/>
              </p:cNvCxnSpPr>
              <p:nvPr/>
            </p:nvCxnSpPr>
            <p:spPr bwMode="auto">
              <a:xfrm rot="10800000" flipV="1">
                <a:off x="912" y="2592"/>
                <a:ext cx="384" cy="336"/>
              </a:xfrm>
              <a:prstGeom prst="curvedConnector3">
                <a:avLst>
                  <a:gd name="adj1" fmla="val 50000"/>
                </a:avLst>
              </a:pr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</p:cxnSp>
        </p:grpSp>
        <p:grpSp>
          <p:nvGrpSpPr>
            <p:cNvPr id="54335" name="Group 245"/>
            <p:cNvGrpSpPr>
              <a:grpSpLocks/>
            </p:cNvGrpSpPr>
            <p:nvPr/>
          </p:nvGrpSpPr>
          <p:grpSpPr bwMode="auto">
            <a:xfrm>
              <a:off x="3600" y="2592"/>
              <a:ext cx="768" cy="336"/>
              <a:chOff x="528" y="2592"/>
              <a:chExt cx="768" cy="336"/>
            </a:xfrm>
          </p:grpSpPr>
          <p:cxnSp>
            <p:nvCxnSpPr>
              <p:cNvPr id="54320" name="AutoShape 246"/>
              <p:cNvCxnSpPr>
                <a:cxnSpLocks noChangeShapeType="1"/>
              </p:cNvCxnSpPr>
              <p:nvPr/>
            </p:nvCxnSpPr>
            <p:spPr bwMode="auto">
              <a:xfrm>
                <a:off x="528" y="2592"/>
                <a:ext cx="384" cy="336"/>
              </a:xfrm>
              <a:prstGeom prst="curvedConnector3">
                <a:avLst>
                  <a:gd name="adj1" fmla="val 50000"/>
                </a:avLst>
              </a:pr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</p:cxnSp>
          <p:cxnSp>
            <p:nvCxnSpPr>
              <p:cNvPr id="54321" name="AutoShape 247"/>
              <p:cNvCxnSpPr>
                <a:cxnSpLocks noChangeShapeType="1"/>
              </p:cNvCxnSpPr>
              <p:nvPr/>
            </p:nvCxnSpPr>
            <p:spPr bwMode="auto">
              <a:xfrm rot="10800000" flipV="1">
                <a:off x="912" y="2592"/>
                <a:ext cx="384" cy="336"/>
              </a:xfrm>
              <a:prstGeom prst="curvedConnector3">
                <a:avLst>
                  <a:gd name="adj1" fmla="val 50000"/>
                </a:avLst>
              </a:pr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</p:cxnSp>
        </p:grpSp>
        <p:grpSp>
          <p:nvGrpSpPr>
            <p:cNvPr id="54534" name="Group 248"/>
            <p:cNvGrpSpPr>
              <a:grpSpLocks/>
            </p:cNvGrpSpPr>
            <p:nvPr/>
          </p:nvGrpSpPr>
          <p:grpSpPr bwMode="auto">
            <a:xfrm>
              <a:off x="4368" y="2592"/>
              <a:ext cx="768" cy="336"/>
              <a:chOff x="528" y="2592"/>
              <a:chExt cx="768" cy="336"/>
            </a:xfrm>
          </p:grpSpPr>
          <p:cxnSp>
            <p:nvCxnSpPr>
              <p:cNvPr id="54318" name="AutoShape 249"/>
              <p:cNvCxnSpPr>
                <a:cxnSpLocks noChangeShapeType="1"/>
              </p:cNvCxnSpPr>
              <p:nvPr/>
            </p:nvCxnSpPr>
            <p:spPr bwMode="auto">
              <a:xfrm>
                <a:off x="528" y="2592"/>
                <a:ext cx="384" cy="336"/>
              </a:xfrm>
              <a:prstGeom prst="curvedConnector3">
                <a:avLst>
                  <a:gd name="adj1" fmla="val 50000"/>
                </a:avLst>
              </a:pr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</p:cxnSp>
          <p:cxnSp>
            <p:nvCxnSpPr>
              <p:cNvPr id="54319" name="AutoShape 250"/>
              <p:cNvCxnSpPr>
                <a:cxnSpLocks noChangeShapeType="1"/>
              </p:cNvCxnSpPr>
              <p:nvPr/>
            </p:nvCxnSpPr>
            <p:spPr bwMode="auto">
              <a:xfrm rot="10800000" flipV="1">
                <a:off x="912" y="2592"/>
                <a:ext cx="384" cy="336"/>
              </a:xfrm>
              <a:prstGeom prst="curvedConnector3">
                <a:avLst>
                  <a:gd name="adj1" fmla="val 50000"/>
                </a:avLst>
              </a:prstGeom>
              <a:noFill/>
              <a:ln w="38100">
                <a:solidFill>
                  <a:srgbClr val="3366FF"/>
                </a:solidFill>
                <a:round/>
                <a:headEnd/>
                <a:tailEnd/>
              </a:ln>
            </p:spPr>
          </p:cxnSp>
        </p:grpSp>
      </p:grpSp>
      <p:sp>
        <p:nvSpPr>
          <p:cNvPr id="54301" name="Line 251"/>
          <p:cNvSpPr>
            <a:spLocks noChangeShapeType="1"/>
          </p:cNvSpPr>
          <p:nvPr/>
        </p:nvSpPr>
        <p:spPr bwMode="auto">
          <a:xfrm>
            <a:off x="6218238" y="4800600"/>
            <a:ext cx="0" cy="11430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4302" name="Line 252"/>
          <p:cNvSpPr>
            <a:spLocks noChangeShapeType="1"/>
          </p:cNvSpPr>
          <p:nvPr/>
        </p:nvSpPr>
        <p:spPr bwMode="auto">
          <a:xfrm>
            <a:off x="4541838" y="55626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4303" name="Text Box 253"/>
          <p:cNvSpPr txBox="1">
            <a:spLocks noChangeArrowheads="1"/>
          </p:cNvSpPr>
          <p:nvPr/>
        </p:nvSpPr>
        <p:spPr bwMode="auto">
          <a:xfrm>
            <a:off x="3856038" y="63246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l-GR" b="1">
                <a:latin typeface="Times New Roman" pitchFamily="18" charset="0"/>
                <a:cs typeface="Times New Roman" pitchFamily="18" charset="0"/>
              </a:rPr>
              <a:t>α</a:t>
            </a:r>
            <a:r>
              <a:rPr kumimoji="0" lang="ru-RU" b="1">
                <a:latin typeface="Times New Roman" pitchFamily="18" charset="0"/>
              </a:rPr>
              <a:t>-МСГ</a:t>
            </a:r>
          </a:p>
        </p:txBody>
      </p:sp>
      <p:sp>
        <p:nvSpPr>
          <p:cNvPr id="54304" name="Text Box 254"/>
          <p:cNvSpPr txBox="1">
            <a:spLocks noChangeArrowheads="1"/>
          </p:cNvSpPr>
          <p:nvPr/>
        </p:nvSpPr>
        <p:spPr bwMode="auto">
          <a:xfrm>
            <a:off x="5761038" y="6324600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l-GR" b="1">
                <a:latin typeface="Times New Roman" pitchFamily="18" charset="0"/>
                <a:cs typeface="Times New Roman" pitchFamily="18" charset="0"/>
              </a:rPr>
              <a:t>β</a:t>
            </a:r>
            <a:r>
              <a:rPr kumimoji="0" lang="ru-RU" b="1">
                <a:latin typeface="Times New Roman" pitchFamily="18" charset="0"/>
                <a:cs typeface="Times New Roman" pitchFamily="18" charset="0"/>
              </a:rPr>
              <a:t>- Эндорфин</a:t>
            </a:r>
            <a:endParaRPr kumimoji="0" lang="el-GR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305" name="AutoShape 255"/>
          <p:cNvSpPr>
            <a:spLocks/>
          </p:cNvSpPr>
          <p:nvPr/>
        </p:nvSpPr>
        <p:spPr bwMode="auto">
          <a:xfrm>
            <a:off x="1600200" y="3505200"/>
            <a:ext cx="152400" cy="2057400"/>
          </a:xfrm>
          <a:prstGeom prst="leftBrace">
            <a:avLst>
              <a:gd name="adj1" fmla="val 112500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4306" name="AutoShape 256"/>
          <p:cNvSpPr>
            <a:spLocks/>
          </p:cNvSpPr>
          <p:nvPr/>
        </p:nvSpPr>
        <p:spPr bwMode="auto">
          <a:xfrm>
            <a:off x="1676400" y="5715000"/>
            <a:ext cx="76200" cy="914400"/>
          </a:xfrm>
          <a:prstGeom prst="leftBrace">
            <a:avLst>
              <a:gd name="adj1" fmla="val 100000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4307" name="Text Box 257"/>
          <p:cNvSpPr txBox="1">
            <a:spLocks noChangeArrowheads="1"/>
          </p:cNvSpPr>
          <p:nvPr/>
        </p:nvSpPr>
        <p:spPr bwMode="auto">
          <a:xfrm rot="-5400000">
            <a:off x="107157" y="3702843"/>
            <a:ext cx="182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ru-RU" sz="1800" b="1">
                <a:latin typeface="Times New Roman" pitchFamily="18" charset="0"/>
              </a:rPr>
              <a:t>Передняя доля</a:t>
            </a:r>
          </a:p>
        </p:txBody>
      </p:sp>
      <p:sp>
        <p:nvSpPr>
          <p:cNvPr id="54308" name="Text Box 258"/>
          <p:cNvSpPr txBox="1">
            <a:spLocks noChangeArrowheads="1"/>
          </p:cNvSpPr>
          <p:nvPr/>
        </p:nvSpPr>
        <p:spPr bwMode="auto">
          <a:xfrm rot="-5400000">
            <a:off x="-136525" y="5622925"/>
            <a:ext cx="2590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ru-RU" sz="1800" b="1">
                <a:latin typeface="Times New Roman" pitchFamily="18" charset="0"/>
              </a:rPr>
              <a:t>Промежуточная </a:t>
            </a:r>
          </a:p>
          <a:p>
            <a:pPr algn="ctr"/>
            <a:r>
              <a:rPr kumimoji="0" lang="ru-RU" sz="1800" b="1">
                <a:latin typeface="Times New Roman" pitchFamily="18" charset="0"/>
              </a:rPr>
              <a:t>доля</a:t>
            </a:r>
          </a:p>
        </p:txBody>
      </p:sp>
      <p:sp>
        <p:nvSpPr>
          <p:cNvPr id="54309" name="Text Box 259"/>
          <p:cNvSpPr txBox="1">
            <a:spLocks noChangeArrowheads="1"/>
          </p:cNvSpPr>
          <p:nvPr/>
        </p:nvSpPr>
        <p:spPr bwMode="auto">
          <a:xfrm rot="-5400000">
            <a:off x="-465138" y="4487863"/>
            <a:ext cx="1997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ru-RU" b="1" dirty="0">
                <a:solidFill>
                  <a:schemeClr val="accent2"/>
                </a:solidFill>
                <a:latin typeface="Times New Roman" pitchFamily="18" charset="0"/>
              </a:rPr>
              <a:t>Процессинг</a:t>
            </a:r>
          </a:p>
        </p:txBody>
      </p:sp>
      <p:sp>
        <p:nvSpPr>
          <p:cNvPr id="54311" name="Text Box 261"/>
          <p:cNvSpPr txBox="1">
            <a:spLocks noChangeArrowheads="1"/>
          </p:cNvSpPr>
          <p:nvPr/>
        </p:nvSpPr>
        <p:spPr bwMode="auto">
          <a:xfrm>
            <a:off x="0" y="15240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ru-RU" sz="4000" b="1" dirty="0" err="1">
                <a:solidFill>
                  <a:srgbClr val="990099"/>
                </a:solidFill>
              </a:rPr>
              <a:t>Посттрансляционная</a:t>
            </a:r>
            <a:r>
              <a:rPr kumimoji="0" lang="ru-RU" sz="4000" b="1" dirty="0">
                <a:solidFill>
                  <a:srgbClr val="990099"/>
                </a:solidFill>
              </a:rPr>
              <a:t> </a:t>
            </a:r>
            <a:r>
              <a:rPr kumimoji="0" lang="ru-RU" sz="4000" b="1" dirty="0" smtClean="0">
                <a:solidFill>
                  <a:srgbClr val="990099"/>
                </a:solidFill>
              </a:rPr>
              <a:t>регуляция</a:t>
            </a:r>
            <a:endParaRPr kumimoji="0" lang="ru-RU" sz="4000" b="1" dirty="0">
              <a:solidFill>
                <a:srgbClr val="99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428992" y="2857496"/>
            <a:ext cx="928694" cy="5715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CUP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42976" y="1857364"/>
            <a:ext cx="1285884" cy="571504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 smtClean="0">
                <a:solidFill>
                  <a:schemeClr val="tx1"/>
                </a:solidFill>
              </a:rPr>
              <a:t>γ-</a:t>
            </a:r>
            <a:r>
              <a:rPr lang="ru-RU" sz="2000" dirty="0" smtClean="0">
                <a:solidFill>
                  <a:schemeClr val="tx1"/>
                </a:solidFill>
              </a:rPr>
              <a:t>МСГ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00298" y="1857364"/>
            <a:ext cx="1785950" cy="57150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i="1" dirty="0" smtClean="0">
                <a:solidFill>
                  <a:schemeClr val="tx1"/>
                </a:solidFill>
              </a:rPr>
              <a:t>АКТГ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857752" y="3786190"/>
            <a:ext cx="1428760" cy="57150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 smtClean="0">
                <a:solidFill>
                  <a:schemeClr val="tx1"/>
                </a:solidFill>
              </a:rPr>
              <a:t>β-</a:t>
            </a:r>
            <a:r>
              <a:rPr lang="ru-RU" sz="2000" dirty="0" smtClean="0">
                <a:solidFill>
                  <a:schemeClr val="tx1"/>
                </a:solidFill>
              </a:rPr>
              <a:t>МСГ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357686" y="1857364"/>
            <a:ext cx="3857652" cy="5715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i="1" dirty="0" smtClean="0">
                <a:solidFill>
                  <a:schemeClr val="tx1"/>
                </a:solidFill>
              </a:rPr>
              <a:t>β-</a:t>
            </a:r>
            <a:r>
              <a:rPr lang="ru-RU" sz="2000" i="1" dirty="0" err="1" smtClean="0">
                <a:solidFill>
                  <a:schemeClr val="tx1"/>
                </a:solidFill>
              </a:rPr>
              <a:t>липотропин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142976" y="571480"/>
            <a:ext cx="7000924" cy="57150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Проопиомеланокортин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500298" y="2857496"/>
            <a:ext cx="1000132" cy="57150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 smtClean="0">
                <a:solidFill>
                  <a:schemeClr val="tx1"/>
                </a:solidFill>
              </a:rPr>
              <a:t>α-</a:t>
            </a:r>
            <a:r>
              <a:rPr lang="ru-RU" sz="2000" dirty="0" smtClean="0">
                <a:solidFill>
                  <a:schemeClr val="tx1"/>
                </a:solidFill>
              </a:rPr>
              <a:t>МСГ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500562" y="2857496"/>
            <a:ext cx="1857388" cy="5715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i="1" dirty="0" smtClean="0">
                <a:solidFill>
                  <a:schemeClr val="tx1"/>
                </a:solidFill>
              </a:rPr>
              <a:t>γ-</a:t>
            </a:r>
            <a:r>
              <a:rPr lang="ru-RU" i="1" dirty="0" err="1" smtClean="0">
                <a:solidFill>
                  <a:schemeClr val="tx1"/>
                </a:solidFill>
              </a:rPr>
              <a:t>липотропин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357950" y="2857496"/>
            <a:ext cx="1857388" cy="57150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solidFill>
                  <a:schemeClr val="tx1"/>
                </a:solidFill>
              </a:rPr>
              <a:t>β</a:t>
            </a:r>
            <a:r>
              <a:rPr lang="ru-RU" b="1" dirty="0" smtClean="0">
                <a:solidFill>
                  <a:schemeClr val="tx1"/>
                </a:solidFill>
              </a:rPr>
              <a:t>-</a:t>
            </a:r>
            <a:r>
              <a:rPr lang="ru-RU" b="1" dirty="0" err="1" smtClean="0">
                <a:solidFill>
                  <a:schemeClr val="tx1"/>
                </a:solidFill>
              </a:rPr>
              <a:t>эндорфин</a:t>
            </a:r>
            <a:r>
              <a:rPr lang="ru-RU" dirty="0" smtClean="0"/>
              <a:t> </a:t>
            </a:r>
            <a:endParaRPr lang="ru-RU" dirty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00042"/>
            <a:ext cx="8186766" cy="5572164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Проопиомеланокортин</a:t>
            </a:r>
            <a:r>
              <a:rPr lang="ru-RU" dirty="0" smtClean="0"/>
              <a:t>, или сокращённо </a:t>
            </a:r>
            <a:r>
              <a:rPr lang="ru-RU" i="1" dirty="0" smtClean="0"/>
              <a:t>ПОМК</a:t>
            </a:r>
            <a:r>
              <a:rPr lang="ru-RU" dirty="0" smtClean="0"/>
              <a:t> – прогормон, сложный полипептид.</a:t>
            </a:r>
          </a:p>
          <a:p>
            <a:pPr lvl="1"/>
            <a:r>
              <a:rPr lang="ru-RU" dirty="0" err="1" smtClean="0"/>
              <a:t>синтезируеется</a:t>
            </a:r>
            <a:r>
              <a:rPr lang="ru-RU" dirty="0" smtClean="0"/>
              <a:t> кортикотропными клетками передней доли гипофиза и </a:t>
            </a:r>
            <a:r>
              <a:rPr lang="ru-RU" dirty="0" err="1" smtClean="0"/>
              <a:t>меланотропными</a:t>
            </a:r>
            <a:r>
              <a:rPr lang="ru-RU" dirty="0" smtClean="0"/>
              <a:t> клетками средней доли гипофиза.</a:t>
            </a:r>
          </a:p>
          <a:p>
            <a:pPr lvl="1"/>
            <a:r>
              <a:rPr lang="ru-RU" dirty="0" smtClean="0"/>
              <a:t>состоит из 241аминокислоты.</a:t>
            </a:r>
          </a:p>
          <a:p>
            <a:r>
              <a:rPr lang="ru-RU" dirty="0" smtClean="0"/>
              <a:t>Из него вырезаются три основные разновидности МСГ:</a:t>
            </a:r>
          </a:p>
          <a:p>
            <a:pPr lvl="1"/>
            <a:r>
              <a:rPr lang="el-GR" dirty="0" smtClean="0">
                <a:latin typeface="Times New Roman"/>
                <a:cs typeface="Times New Roman"/>
              </a:rPr>
              <a:t>α</a:t>
            </a:r>
            <a:r>
              <a:rPr lang="ru-RU" dirty="0" smtClean="0"/>
              <a:t>-</a:t>
            </a:r>
            <a:r>
              <a:rPr lang="ru-RU" dirty="0" err="1" smtClean="0"/>
              <a:t>меланоцитстимулирующий</a:t>
            </a:r>
            <a:r>
              <a:rPr lang="ru-RU" dirty="0" smtClean="0"/>
              <a:t> гормон (</a:t>
            </a:r>
            <a:r>
              <a:rPr lang="ru-RU" dirty="0" err="1" smtClean="0">
                <a:solidFill>
                  <a:srgbClr val="FF0000"/>
                </a:solidFill>
              </a:rPr>
              <a:t>α-МСГ</a:t>
            </a:r>
            <a:r>
              <a:rPr lang="ru-RU" dirty="0" smtClean="0"/>
              <a:t>)</a:t>
            </a:r>
          </a:p>
          <a:p>
            <a:pPr lvl="1"/>
            <a:r>
              <a:rPr lang="el-GR" dirty="0" smtClean="0">
                <a:latin typeface="Times New Roman"/>
                <a:cs typeface="Times New Roman"/>
              </a:rPr>
              <a:t>β</a:t>
            </a:r>
            <a:r>
              <a:rPr lang="ru-RU" dirty="0" smtClean="0"/>
              <a:t>-</a:t>
            </a:r>
            <a:r>
              <a:rPr lang="ru-RU" dirty="0" err="1" smtClean="0"/>
              <a:t>меланоцитстимулирующий</a:t>
            </a:r>
            <a:r>
              <a:rPr lang="ru-RU" dirty="0" smtClean="0"/>
              <a:t> гормон (</a:t>
            </a:r>
            <a:r>
              <a:rPr lang="ru-RU" dirty="0" err="1" smtClean="0">
                <a:solidFill>
                  <a:srgbClr val="FF0000"/>
                </a:solidFill>
              </a:rPr>
              <a:t>β-МСГ</a:t>
            </a:r>
            <a:r>
              <a:rPr lang="ru-RU" dirty="0" smtClean="0"/>
              <a:t>)</a:t>
            </a:r>
          </a:p>
          <a:p>
            <a:pPr lvl="1"/>
            <a:r>
              <a:rPr lang="el-GR" dirty="0" smtClean="0">
                <a:latin typeface="Times New Roman"/>
                <a:cs typeface="Times New Roman"/>
              </a:rPr>
              <a:t>γ</a:t>
            </a:r>
            <a:r>
              <a:rPr lang="ru-RU" dirty="0" smtClean="0"/>
              <a:t>-</a:t>
            </a:r>
            <a:r>
              <a:rPr lang="ru-RU" dirty="0" err="1" smtClean="0"/>
              <a:t>меланоцитстимулирующий</a:t>
            </a:r>
            <a:r>
              <a:rPr lang="ru-RU" dirty="0" smtClean="0"/>
              <a:t> гормон (</a:t>
            </a:r>
            <a:r>
              <a:rPr lang="ru-RU" dirty="0" err="1" smtClean="0">
                <a:solidFill>
                  <a:srgbClr val="FF0000"/>
                </a:solidFill>
              </a:rPr>
              <a:t>γ-МСГ</a:t>
            </a:r>
            <a:r>
              <a:rPr lang="ru-RU" dirty="0" smtClean="0"/>
              <a:t>)</a:t>
            </a:r>
          </a:p>
          <a:p>
            <a:endParaRPr lang="ru-RU" dirty="0" smtClean="0"/>
          </a:p>
          <a:p>
            <a:r>
              <a:rPr lang="en-US" dirty="0" smtClean="0"/>
              <a:t>CUP</a:t>
            </a:r>
            <a:r>
              <a:rPr lang="ru-RU" dirty="0" smtClean="0"/>
              <a:t> – </a:t>
            </a:r>
            <a:r>
              <a:rPr lang="ru-RU" dirty="0" err="1" smtClean="0"/>
              <a:t>кортикотропиноподобный</a:t>
            </a:r>
            <a:r>
              <a:rPr lang="ru-RU" dirty="0" smtClean="0"/>
              <a:t> промежуточный пептид 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8"/>
          <p:cNvSpPr>
            <a:spLocks noChangeArrowheads="1"/>
          </p:cNvSpPr>
          <p:nvPr/>
        </p:nvSpPr>
        <p:spPr bwMode="auto">
          <a:xfrm>
            <a:off x="609600" y="12954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5125" name="Picture 5" descr="Строение прокариотических генов  Коничев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12000" contrast="36000"/>
          </a:blip>
          <a:srcRect r="6320" b="19140"/>
          <a:stretch>
            <a:fillRect/>
          </a:stretch>
        </p:blipFill>
        <p:spPr>
          <a:xfrm>
            <a:off x="142844" y="306966"/>
            <a:ext cx="8786874" cy="4907984"/>
          </a:xfrm>
          <a:solidFill>
            <a:schemeClr val="accent3">
              <a:lumMod val="20000"/>
              <a:lumOff val="80000"/>
            </a:schemeClr>
          </a:solidFill>
        </p:spPr>
      </p:pic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1785918" y="214290"/>
            <a:ext cx="534354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kumimoji="0" lang="ru-RU" sz="2800" b="1" dirty="0" smtClean="0">
                <a:solidFill>
                  <a:srgbClr val="CC0000"/>
                </a:solidFill>
              </a:rPr>
              <a:t>Структура </a:t>
            </a:r>
            <a:r>
              <a:rPr kumimoji="0" lang="ru-RU" sz="2800" b="1" dirty="0">
                <a:solidFill>
                  <a:srgbClr val="CC0000"/>
                </a:solidFill>
              </a:rPr>
              <a:t>гена </a:t>
            </a:r>
            <a:r>
              <a:rPr kumimoji="0" lang="ru-RU" sz="2800" b="1" dirty="0" smtClean="0">
                <a:solidFill>
                  <a:srgbClr val="CC0000"/>
                </a:solidFill>
              </a:rPr>
              <a:t>прокариот</a:t>
            </a:r>
            <a:endParaRPr kumimoji="0" lang="ru-RU" sz="2800" b="1" dirty="0">
              <a:solidFill>
                <a:srgbClr val="CC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14348" y="5214950"/>
            <a:ext cx="6357982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eaLnBrk="0" hangingPunct="0">
              <a:buClr>
                <a:srgbClr val="990099"/>
              </a:buClr>
            </a:pP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</a:rPr>
              <a:t>А – ген, кодирующий один белок</a:t>
            </a:r>
          </a:p>
          <a:p>
            <a:pPr marL="514350" indent="-514350" eaLnBrk="0" hangingPunct="0">
              <a:buClr>
                <a:srgbClr val="990099"/>
              </a:buClr>
            </a:pP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</a:rPr>
              <a:t>Б – гены, кодирующие рРНК и тРНК</a:t>
            </a:r>
          </a:p>
          <a:p>
            <a:pPr marL="514350" indent="-514350" eaLnBrk="0" hangingPunct="0">
              <a:buClr>
                <a:srgbClr val="990099"/>
              </a:buClr>
            </a:pPr>
            <a:endParaRPr lang="ru-RU" b="1" dirty="0" smtClean="0">
              <a:solidFill>
                <a:srgbClr val="0000F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57158" y="1600200"/>
          <a:ext cx="8215370" cy="1371600"/>
        </p:xfrm>
        <a:graphic>
          <a:graphicData uri="http://schemas.openxmlformats.org/drawingml/2006/table">
            <a:tbl>
              <a:tblPr/>
              <a:tblGrid>
                <a:gridCol w="2000264"/>
                <a:gridCol w="6215106"/>
              </a:tblGrid>
              <a:tr h="0">
                <a:tc>
                  <a:txBody>
                    <a:bodyPr/>
                    <a:lstStyle/>
                    <a:p>
                      <a:r>
                        <a:rPr lang="el-GR" dirty="0">
                          <a:solidFill>
                            <a:srgbClr val="FF0000"/>
                          </a:solidFill>
                        </a:rPr>
                        <a:t>α-</a:t>
                      </a:r>
                      <a:r>
                        <a:rPr lang="ru-RU" dirty="0">
                          <a:solidFill>
                            <a:srgbClr val="FF0000"/>
                          </a:solidFill>
                        </a:rPr>
                        <a:t>МСГ: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Ac</a:t>
                      </a:r>
                      <a:r>
                        <a:rPr lang="de-DE" dirty="0"/>
                        <a:t>-</a:t>
                      </a:r>
                      <a:r>
                        <a:rPr lang="de-DE" dirty="0" err="1"/>
                        <a:t>Ser</a:t>
                      </a:r>
                      <a:r>
                        <a:rPr lang="de-DE" dirty="0"/>
                        <a:t>-Tyr-</a:t>
                      </a:r>
                      <a:r>
                        <a:rPr lang="de-DE" dirty="0" err="1"/>
                        <a:t>Ser</a:t>
                      </a:r>
                      <a:r>
                        <a:rPr lang="de-DE" dirty="0"/>
                        <a:t>-Met-</a:t>
                      </a:r>
                      <a:r>
                        <a:rPr lang="de-DE" dirty="0" err="1"/>
                        <a:t>Glu</a:t>
                      </a:r>
                      <a:r>
                        <a:rPr lang="de-DE" dirty="0"/>
                        <a:t>-His-</a:t>
                      </a:r>
                      <a:r>
                        <a:rPr lang="de-DE" dirty="0" err="1"/>
                        <a:t>Phe</a:t>
                      </a:r>
                      <a:r>
                        <a:rPr lang="de-DE" dirty="0"/>
                        <a:t>-Arg-</a:t>
                      </a:r>
                      <a:r>
                        <a:rPr lang="de-DE" dirty="0" err="1"/>
                        <a:t>Trp</a:t>
                      </a:r>
                      <a:r>
                        <a:rPr lang="de-DE" dirty="0"/>
                        <a:t>-</a:t>
                      </a:r>
                      <a:r>
                        <a:rPr lang="de-DE" dirty="0" err="1"/>
                        <a:t>Gly</a:t>
                      </a:r>
                      <a:r>
                        <a:rPr lang="de-DE" dirty="0"/>
                        <a:t>-</a:t>
                      </a:r>
                      <a:r>
                        <a:rPr lang="de-DE" dirty="0" err="1"/>
                        <a:t>Lys</a:t>
                      </a:r>
                      <a:r>
                        <a:rPr lang="de-DE" dirty="0"/>
                        <a:t>-Pro-Val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l-GR" dirty="0">
                          <a:solidFill>
                            <a:srgbClr val="FF0000"/>
                          </a:solidFill>
                        </a:rPr>
                        <a:t>β-</a:t>
                      </a:r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МСГ 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(человек):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/>
                        <a:t>Ala-Glu-Lys-Lys-Asp-Glu-Gly-Pro-Tyr-Arg-Met-Glu-His-Phe-Arg-Trp-Gly-Ser-Pro-Pro-Lys-Asp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l-GR" dirty="0">
                          <a:solidFill>
                            <a:srgbClr val="FF0000"/>
                          </a:solidFill>
                        </a:rPr>
                        <a:t>γ-</a:t>
                      </a:r>
                      <a:r>
                        <a:rPr lang="ru-RU" dirty="0">
                          <a:solidFill>
                            <a:srgbClr val="FF0000"/>
                          </a:solidFill>
                        </a:rPr>
                        <a:t>МСГ: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Tyr-Val-Met-</a:t>
                      </a:r>
                      <a:r>
                        <a:rPr lang="de-DE" dirty="0" err="1"/>
                        <a:t>Gly</a:t>
                      </a:r>
                      <a:r>
                        <a:rPr lang="de-DE" dirty="0"/>
                        <a:t>-His-</a:t>
                      </a:r>
                      <a:r>
                        <a:rPr lang="de-DE" dirty="0" err="1"/>
                        <a:t>Phe</a:t>
                      </a:r>
                      <a:r>
                        <a:rPr lang="de-DE" dirty="0"/>
                        <a:t>-Arg-</a:t>
                      </a:r>
                      <a:r>
                        <a:rPr lang="de-DE" dirty="0" err="1"/>
                        <a:t>Trp</a:t>
                      </a:r>
                      <a:r>
                        <a:rPr lang="de-DE" dirty="0"/>
                        <a:t>-</a:t>
                      </a:r>
                      <a:r>
                        <a:rPr lang="de-DE" dirty="0" err="1"/>
                        <a:t>Asp</a:t>
                      </a:r>
                      <a:r>
                        <a:rPr lang="de-DE" dirty="0"/>
                        <a:t>-Arg-</a:t>
                      </a:r>
                      <a:r>
                        <a:rPr lang="de-DE" dirty="0" err="1"/>
                        <a:t>Phe</a:t>
                      </a:r>
                      <a:r>
                        <a:rPr lang="de-DE" dirty="0"/>
                        <a:t>-</a:t>
                      </a:r>
                      <a:r>
                        <a:rPr lang="de-DE" dirty="0" err="1"/>
                        <a:t>Gly</a:t>
                      </a:r>
                      <a:endParaRPr lang="de-DE" dirty="0"/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</a:tbl>
          </a:graphicData>
        </a:graphic>
      </p:graphicFrame>
      <p:sp>
        <p:nvSpPr>
          <p:cNvPr id="1351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В таблице показана их структура. Все они образуются путём расщепления общего белка-предшественника -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Arial" charset="0"/>
                <a:hlinkClick r:id="rId2" tooltip="Проопиомеланокортин"/>
              </a:rPr>
              <a:t>проопиомеланокортина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/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329642" cy="6045348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Функции МСГ: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МСГ </a:t>
            </a:r>
            <a:r>
              <a:rPr lang="ru-RU" dirty="0" smtClean="0"/>
              <a:t>стимулируют синтез и секрецию меланинов (</a:t>
            </a:r>
            <a:r>
              <a:rPr lang="ru-RU" dirty="0" err="1" smtClean="0"/>
              <a:t>меланогенез</a:t>
            </a:r>
            <a:r>
              <a:rPr lang="ru-RU" dirty="0" smtClean="0"/>
              <a:t>) клетками-меланоцитами кожи и волос, а также пигментного слоя сетчатки глаза.</a:t>
            </a:r>
          </a:p>
          <a:p>
            <a:pPr lvl="1"/>
            <a:r>
              <a:rPr lang="ru-RU" b="1" dirty="0" smtClean="0">
                <a:solidFill>
                  <a:srgbClr val="7030A0"/>
                </a:solidFill>
              </a:rPr>
              <a:t>Наиболее сильное влияние на пигментацию оказывает </a:t>
            </a:r>
            <a:r>
              <a:rPr lang="ru-RU" b="1" dirty="0" err="1" smtClean="0">
                <a:solidFill>
                  <a:srgbClr val="FF0000"/>
                </a:solidFill>
              </a:rPr>
              <a:t>α-МСГ</a:t>
            </a:r>
            <a:r>
              <a:rPr lang="ru-RU" b="1" dirty="0" smtClean="0">
                <a:solidFill>
                  <a:srgbClr val="7030A0"/>
                </a:solidFill>
              </a:rPr>
              <a:t>.</a:t>
            </a:r>
          </a:p>
          <a:p>
            <a:r>
              <a:rPr lang="ru-RU" dirty="0" smtClean="0"/>
              <a:t>У людей повышение уровня МСГ вызывает потемнение кожи. </a:t>
            </a:r>
          </a:p>
          <a:p>
            <a:pPr lvl="1"/>
            <a:r>
              <a:rPr lang="ru-RU" dirty="0" smtClean="0"/>
              <a:t>Различия в уровне МСГ не являются главной причиной межрасовых различий в цвете кожи.</a:t>
            </a:r>
          </a:p>
          <a:p>
            <a:pPr lvl="1"/>
            <a:r>
              <a:rPr lang="ru-RU" dirty="0" smtClean="0"/>
              <a:t>У людей с рыжими волосами и светлой кожей, не способной к загару, присутствует мутация в гене одного из рецепторов МСГ.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85728"/>
            <a:ext cx="8286808" cy="6188224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Из ПОМК  образуются также:</a:t>
            </a:r>
          </a:p>
          <a:p>
            <a:r>
              <a:rPr lang="ru-RU" b="1" i="1" dirty="0" err="1" smtClean="0">
                <a:solidFill>
                  <a:srgbClr val="FF0000"/>
                </a:solidFill>
              </a:rPr>
              <a:t>β-липотропный </a:t>
            </a:r>
            <a:r>
              <a:rPr lang="ru-RU" b="1" i="1" dirty="0" smtClean="0">
                <a:solidFill>
                  <a:srgbClr val="FF0000"/>
                </a:solidFill>
              </a:rPr>
              <a:t>гормон </a:t>
            </a:r>
            <a:r>
              <a:rPr lang="ru-RU" dirty="0" smtClean="0"/>
              <a:t> — гормон передней доли гипофиза.</a:t>
            </a:r>
          </a:p>
          <a:p>
            <a:pPr lvl="1"/>
            <a:r>
              <a:rPr lang="ru-RU" dirty="0" err="1" smtClean="0">
                <a:solidFill>
                  <a:srgbClr val="FF0000"/>
                </a:solidFill>
              </a:rPr>
              <a:t>β-липотропный</a:t>
            </a:r>
            <a:r>
              <a:rPr lang="ru-RU" dirty="0" err="1" smtClean="0"/>
              <a:t> </a:t>
            </a:r>
            <a:r>
              <a:rPr lang="ru-RU" dirty="0" smtClean="0"/>
              <a:t>гормон вызывает усиление </a:t>
            </a:r>
            <a:r>
              <a:rPr lang="ru-RU" dirty="0" err="1" smtClean="0"/>
              <a:t>липолиза</a:t>
            </a:r>
            <a:r>
              <a:rPr lang="ru-RU" dirty="0" smtClean="0"/>
              <a:t> в подкожной жировой ткани и уменьшение синтеза и отложения жира.</a:t>
            </a:r>
          </a:p>
          <a:p>
            <a:r>
              <a:rPr lang="ru-RU" b="1" i="1" dirty="0" smtClean="0">
                <a:solidFill>
                  <a:srgbClr val="FF0000"/>
                </a:solidFill>
              </a:rPr>
              <a:t>Адренокортикотропный гормон</a:t>
            </a:r>
            <a:r>
              <a:rPr lang="ru-RU" dirty="0" smtClean="0"/>
              <a:t>, или </a:t>
            </a:r>
            <a:r>
              <a:rPr lang="ru-RU" i="1" dirty="0" smtClean="0"/>
              <a:t>АКТГ</a:t>
            </a:r>
            <a:r>
              <a:rPr lang="ru-RU" dirty="0" smtClean="0"/>
              <a:t>,  вырабатываемый эозинофильными клетками передней доли гипофиза. </a:t>
            </a:r>
          </a:p>
          <a:p>
            <a:pPr lvl="1"/>
            <a:r>
              <a:rPr lang="ru-RU" dirty="0" smtClean="0"/>
              <a:t>Кортикотропин контролирует синтез и секрецию  гормонов коры надпочечников. </a:t>
            </a:r>
          </a:p>
          <a:p>
            <a:r>
              <a:rPr lang="el-GR" b="1" i="1" dirty="0" smtClean="0">
                <a:solidFill>
                  <a:srgbClr val="FF0000"/>
                </a:solidFill>
              </a:rPr>
              <a:t>β</a:t>
            </a:r>
            <a:r>
              <a:rPr lang="ru-RU" b="1" i="1" dirty="0" smtClean="0">
                <a:solidFill>
                  <a:srgbClr val="FF0000"/>
                </a:solidFill>
              </a:rPr>
              <a:t>-</a:t>
            </a:r>
            <a:r>
              <a:rPr lang="ru-RU" b="1" i="1" dirty="0" err="1" smtClean="0">
                <a:solidFill>
                  <a:srgbClr val="FF0000"/>
                </a:solidFill>
              </a:rPr>
              <a:t>эндорфин</a:t>
            </a:r>
            <a:r>
              <a:rPr lang="ru-RU" dirty="0" smtClean="0"/>
              <a:t> — образуется во многих клетках ЦНС. </a:t>
            </a:r>
          </a:p>
          <a:p>
            <a:pPr lvl="1"/>
            <a:r>
              <a:rPr lang="ru-RU" dirty="0" smtClean="0"/>
              <a:t>Физиологические функции </a:t>
            </a:r>
            <a:r>
              <a:rPr lang="el-GR" i="1" dirty="0" smtClean="0"/>
              <a:t>β</a:t>
            </a:r>
            <a:r>
              <a:rPr lang="ru-RU" dirty="0" smtClean="0"/>
              <a:t>-</a:t>
            </a:r>
            <a:r>
              <a:rPr lang="ru-RU" dirty="0" err="1" smtClean="0"/>
              <a:t>эндорфина</a:t>
            </a:r>
            <a:r>
              <a:rPr lang="ru-RU" dirty="0" smtClean="0"/>
              <a:t> многообразны:</a:t>
            </a:r>
          </a:p>
          <a:p>
            <a:pPr lvl="1"/>
            <a:r>
              <a:rPr lang="ru-RU" dirty="0" smtClean="0"/>
              <a:t>обезболивающее действие,  противошоковое, антистрессовое действие и мн. др.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  <a:endParaRPr kumimoji="0" lang="ru-RU" sz="72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85926"/>
            <a:ext cx="8329642" cy="4340237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1. </a:t>
            </a:r>
            <a:r>
              <a:rPr lang="ru-RU" sz="4000" b="1" dirty="0" smtClean="0">
                <a:solidFill>
                  <a:srgbClr val="C00000"/>
                </a:solidFill>
              </a:rPr>
              <a:t>Назовите этапы экспрессии генов.</a:t>
            </a:r>
          </a:p>
          <a:p>
            <a:pPr>
              <a:buNone/>
            </a:pPr>
            <a:endParaRPr lang="ru-RU" sz="4000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4000" b="1" dirty="0" smtClean="0">
                <a:solidFill>
                  <a:srgbClr val="C00000"/>
                </a:solidFill>
              </a:rPr>
              <a:t>2. Назовите механизмы регуляции       экспрессии генов.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7158" y="2000240"/>
            <a:ext cx="8101042" cy="4452948"/>
          </a:xfrm>
        </p:spPr>
        <p:txBody>
          <a:bodyPr/>
          <a:lstStyle/>
          <a:p>
            <a:pPr eaLnBrk="1" hangingPunct="1"/>
            <a:r>
              <a:rPr lang="ru-RU" sz="6600" dirty="0" smtClean="0"/>
              <a:t/>
            </a:r>
            <a:br>
              <a:rPr lang="ru-RU" sz="6600" dirty="0" smtClean="0"/>
            </a:br>
            <a:r>
              <a:rPr lang="ru-RU" sz="6600" dirty="0" smtClean="0"/>
              <a:t/>
            </a:r>
            <a:br>
              <a:rPr lang="ru-RU" sz="6600" dirty="0" smtClean="0"/>
            </a:br>
            <a:r>
              <a:rPr lang="ru-RU" sz="4000" dirty="0" smtClean="0"/>
              <a:t>СПАСИБО ЗА ВНИМАНИЕ!</a:t>
            </a:r>
            <a:br>
              <a:rPr lang="ru-RU" sz="4000" dirty="0" smtClean="0"/>
            </a:br>
            <a:endParaRPr lang="ru-RU" sz="4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571480"/>
            <a:ext cx="8429684" cy="5357850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Большинство генов эукариот имеет мозаичную </a:t>
            </a:r>
            <a:r>
              <a:rPr lang="ru-RU" b="1" dirty="0" smtClean="0">
                <a:solidFill>
                  <a:srgbClr val="C00000"/>
                </a:solidFill>
              </a:rPr>
              <a:t>– </a:t>
            </a:r>
            <a:r>
              <a:rPr lang="ru-RU" b="1" dirty="0" err="1" smtClean="0">
                <a:solidFill>
                  <a:srgbClr val="C00000"/>
                </a:solidFill>
              </a:rPr>
              <a:t>экзон-интронную</a:t>
            </a:r>
            <a:r>
              <a:rPr lang="ru-RU" dirty="0" smtClean="0"/>
              <a:t> структуру. </a:t>
            </a:r>
            <a:endParaRPr lang="ru-RU" dirty="0" smtClean="0"/>
          </a:p>
          <a:p>
            <a:r>
              <a:rPr lang="ru-RU" dirty="0" smtClean="0"/>
              <a:t>Впервые </a:t>
            </a:r>
            <a:r>
              <a:rPr lang="ru-RU" dirty="0" smtClean="0"/>
              <a:t>это было показано в 1977 г. Р. </a:t>
            </a:r>
            <a:r>
              <a:rPr lang="ru-RU" dirty="0" err="1" smtClean="0"/>
              <a:t>Робертсом</a:t>
            </a:r>
            <a:r>
              <a:rPr lang="ru-RU" dirty="0" smtClean="0"/>
              <a:t> и Ф. </a:t>
            </a:r>
            <a:r>
              <a:rPr lang="ru-RU" dirty="0" err="1" smtClean="0"/>
              <a:t>Шарпом</a:t>
            </a:r>
            <a:r>
              <a:rPr lang="ru-RU" dirty="0" smtClean="0"/>
              <a:t>.</a:t>
            </a:r>
          </a:p>
          <a:p>
            <a:r>
              <a:rPr lang="ru-RU" i="1" dirty="0" err="1" smtClean="0"/>
              <a:t>Экзон</a:t>
            </a:r>
            <a:r>
              <a:rPr lang="ru-RU" i="1" dirty="0" smtClean="0"/>
              <a:t> </a:t>
            </a:r>
            <a:r>
              <a:rPr lang="ru-RU" dirty="0" smtClean="0"/>
              <a:t>– информативная часть гена, т.е последовательность, нуклеотидов, кодирующая структуру полипептида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i="1" dirty="0" err="1" smtClean="0"/>
              <a:t>Интрон</a:t>
            </a:r>
            <a:r>
              <a:rPr lang="ru-RU" i="1" dirty="0" smtClean="0"/>
              <a:t> – </a:t>
            </a:r>
            <a:r>
              <a:rPr lang="ru-RU" dirty="0" smtClean="0"/>
              <a:t> неинформативные последовательности нуклеотидов внутри одного гена, </a:t>
            </a:r>
            <a:r>
              <a:rPr lang="ru-RU" dirty="0" err="1" smtClean="0"/>
              <a:t>некодирующие</a:t>
            </a:r>
            <a:r>
              <a:rPr lang="ru-RU" dirty="0" smtClean="0"/>
              <a:t> структуру полипептида (Рис. 2).</a:t>
            </a:r>
          </a:p>
          <a:p>
            <a:r>
              <a:rPr lang="ru-RU" dirty="0" smtClean="0"/>
              <a:t>Для некоторых генов </a:t>
            </a:r>
            <a:r>
              <a:rPr lang="ru-RU" dirty="0" err="1" smtClean="0"/>
              <a:t>экзоны</a:t>
            </a:r>
            <a:r>
              <a:rPr lang="ru-RU" dirty="0" smtClean="0"/>
              <a:t> составляют лишь незначительную часть  их длины. Роль </a:t>
            </a:r>
            <a:r>
              <a:rPr lang="ru-RU" dirty="0" err="1" smtClean="0"/>
              <a:t>интронов</a:t>
            </a:r>
            <a:r>
              <a:rPr lang="ru-RU" dirty="0" smtClean="0"/>
              <a:t> до конца не ясна.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428604"/>
            <a:ext cx="8358246" cy="507209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В геноме эукариот выделяют  три типа последовательностей ДНК:</a:t>
            </a:r>
          </a:p>
          <a:p>
            <a:pPr lvl="1"/>
            <a:r>
              <a:rPr lang="ru-RU" sz="2400" i="1" dirty="0" smtClean="0">
                <a:solidFill>
                  <a:srgbClr val="002060"/>
                </a:solidFill>
              </a:rPr>
              <a:t>уникальные последовательности </a:t>
            </a:r>
            <a:r>
              <a:rPr lang="ru-RU" sz="2400" dirty="0" smtClean="0"/>
              <a:t>– представленные одной или несколькими копиями (60 – 80% генома);</a:t>
            </a:r>
          </a:p>
          <a:p>
            <a:pPr lvl="1"/>
            <a:r>
              <a:rPr lang="ru-RU" sz="2400" i="1" dirty="0" smtClean="0">
                <a:solidFill>
                  <a:srgbClr val="002060"/>
                </a:solidFill>
              </a:rPr>
              <a:t>умеренные повторы </a:t>
            </a:r>
            <a:r>
              <a:rPr lang="ru-RU" sz="2400" dirty="0" smtClean="0"/>
              <a:t>– представлены от десятка до нескольких тысяч копий на геном (10 – 20% генома);</a:t>
            </a:r>
          </a:p>
          <a:p>
            <a:pPr lvl="1"/>
            <a:r>
              <a:rPr lang="ru-RU" sz="2400" i="1" dirty="0" smtClean="0">
                <a:solidFill>
                  <a:srgbClr val="002060"/>
                </a:solidFill>
              </a:rPr>
              <a:t>высокоповторяющаяся  ДНК </a:t>
            </a:r>
            <a:r>
              <a:rPr lang="ru-RU" sz="2400" dirty="0" smtClean="0"/>
              <a:t>– от нескольких тысяч до миллиона копий на геном (10 – 20% генома).</a:t>
            </a:r>
          </a:p>
          <a:p>
            <a:pPr lvl="2"/>
            <a:r>
              <a:rPr lang="ru-RU" sz="2000" dirty="0" smtClean="0"/>
              <a:t>Наличие копий – особенность генома эукариот.</a:t>
            </a:r>
          </a:p>
          <a:p>
            <a:pPr lvl="2"/>
            <a:r>
              <a:rPr lang="ru-RU" sz="2000" dirty="0" smtClean="0"/>
              <a:t>Большинство функционирующих генов – уникальные последовательности или умеренные повторы.</a:t>
            </a:r>
            <a:endParaRPr lang="ru-RU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1327</TotalTime>
  <Words>2075</Words>
  <Application>Microsoft Office PowerPoint</Application>
  <PresentationFormat>Экран (4:3)</PresentationFormat>
  <Paragraphs>386</Paragraphs>
  <Slides>74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74</vt:i4>
      </vt:variant>
    </vt:vector>
  </HeadingPairs>
  <TitlesOfParts>
    <vt:vector size="75" baseType="lpstr">
      <vt:lpstr>Тема Office</vt:lpstr>
      <vt:lpstr>Генный уровень организации наследственного материала. Экспрессия генов </vt:lpstr>
      <vt:lpstr>План лекции</vt:lpstr>
      <vt:lpstr>Понятие о гене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Классификация генов</vt:lpstr>
      <vt:lpstr>Слайд 12</vt:lpstr>
      <vt:lpstr>Слайд 13</vt:lpstr>
      <vt:lpstr>Слайд 14</vt:lpstr>
      <vt:lpstr>Слайд 15</vt:lpstr>
      <vt:lpstr>Слайд 16</vt:lpstr>
      <vt:lpstr>Слайд 17</vt:lpstr>
      <vt:lpstr>Структура гена эукариот</vt:lpstr>
      <vt:lpstr> </vt:lpstr>
      <vt:lpstr>Слайд 20</vt:lpstr>
      <vt:lpstr>Слайд 21</vt:lpstr>
      <vt:lpstr>Слайд 22</vt:lpstr>
      <vt:lpstr>Второй генетический код </vt:lpstr>
      <vt:lpstr>Экспрессия генов</vt:lpstr>
      <vt:lpstr>Экспрессия генов</vt:lpstr>
      <vt:lpstr>Слайд 26</vt:lpstr>
      <vt:lpstr>Слайд 27</vt:lpstr>
      <vt:lpstr>Экспрессия генов</vt:lpstr>
      <vt:lpstr>Экспрессия у прокариот</vt:lpstr>
      <vt:lpstr>Транскрипция</vt:lpstr>
      <vt:lpstr>Инициация – начало синтеза</vt:lpstr>
      <vt:lpstr>Элонгация – последовательное присоединение свободных нуклеотидов к смысловой цепи ДНК и соединение их в полирибонуклеотидную цепочку</vt:lpstr>
      <vt:lpstr>Слайд 33</vt:lpstr>
      <vt:lpstr>Экспрессия у эукариот</vt:lpstr>
      <vt:lpstr>Процессинг – промежуточный этап экспрессии генов у эукариот</vt:lpstr>
      <vt:lpstr>Слайд 36</vt:lpstr>
      <vt:lpstr>Слайд 37</vt:lpstr>
      <vt:lpstr>Слайд 38</vt:lpstr>
      <vt:lpstr>Слайд 39</vt:lpstr>
      <vt:lpstr>Слайд 40</vt:lpstr>
      <vt:lpstr>Альтернативный сплайсинг</vt:lpstr>
      <vt:lpstr>Слайд 42</vt:lpstr>
      <vt:lpstr>Трансляция – процесс синтеза полипептидной цепи на нити иРНК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Регуляция экспрессии генов</vt:lpstr>
      <vt:lpstr>Регуляция экспрессии у прокариот</vt:lpstr>
      <vt:lpstr>Слайд 53</vt:lpstr>
      <vt:lpstr>Регуляция экспрессии у эукариот</vt:lpstr>
      <vt:lpstr>Слайд 55</vt:lpstr>
      <vt:lpstr>Регуляция транскрипции у эукариот</vt:lpstr>
      <vt:lpstr>Слайд 57</vt:lpstr>
      <vt:lpstr>Уровни регуляции экспрессии</vt:lpstr>
      <vt:lpstr>Слайд 59</vt:lpstr>
      <vt:lpstr>Регуляция железом трансляции  мРНК ферретина</vt:lpstr>
      <vt:lpstr>Слайд 61</vt:lpstr>
      <vt:lpstr>Слайд 62</vt:lpstr>
      <vt:lpstr>Слайд 63</vt:lpstr>
      <vt:lpstr>Слайд 64</vt:lpstr>
      <vt:lpstr>Слайд 65</vt:lpstr>
      <vt:lpstr>Посттрансляционная регуляция</vt:lpstr>
      <vt:lpstr>Экспрессия генов ПОМК (проопиомеланокортин)</vt:lpstr>
      <vt:lpstr>Слайд 68</vt:lpstr>
      <vt:lpstr>Слайд 69</vt:lpstr>
      <vt:lpstr>Слайд 70</vt:lpstr>
      <vt:lpstr>Слайд 71</vt:lpstr>
      <vt:lpstr>Слайд 72</vt:lpstr>
      <vt:lpstr>?</vt:lpstr>
      <vt:lpstr>  СПАСИБО ЗА ВНИМАНИЕ!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Генный уровень организации наследственного материала</dc:title>
  <dc:creator>Simeon</dc:creator>
  <cp:lastModifiedBy>Semen</cp:lastModifiedBy>
  <cp:revision>193</cp:revision>
  <dcterms:modified xsi:type="dcterms:W3CDTF">2015-09-24T14:26:14Z</dcterms:modified>
</cp:coreProperties>
</file>