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339" y="264363"/>
            <a:ext cx="7875320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9902" y="1713687"/>
            <a:ext cx="8091805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003300"/>
            <a:ext cx="7924800" cy="4486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5240" y="261744"/>
            <a:ext cx="8173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Проблема заиканий в медицинской реабилитации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4461" y="0"/>
            <a:ext cx="3388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7835" algn="l"/>
              </a:tabLst>
            </a:pPr>
            <a:r>
              <a:rPr sz="2800" spc="-5" dirty="0">
                <a:solidFill>
                  <a:srgbClr val="C00000"/>
                </a:solidFill>
              </a:rPr>
              <a:t>ПРИЧ</a:t>
            </a:r>
            <a:r>
              <a:rPr sz="2800" dirty="0">
                <a:solidFill>
                  <a:srgbClr val="C00000"/>
                </a:solidFill>
              </a:rPr>
              <a:t>И</a:t>
            </a:r>
            <a:r>
              <a:rPr sz="2800" spc="-10" dirty="0">
                <a:solidFill>
                  <a:srgbClr val="C00000"/>
                </a:solidFill>
              </a:rPr>
              <a:t>Н</a:t>
            </a:r>
            <a:r>
              <a:rPr sz="2800" spc="-5" dirty="0">
                <a:solidFill>
                  <a:srgbClr val="C00000"/>
                </a:solidFill>
              </a:rPr>
              <a:t>Ы</a:t>
            </a:r>
            <a:r>
              <a:rPr sz="2800" dirty="0">
                <a:solidFill>
                  <a:srgbClr val="C00000"/>
                </a:solidFill>
              </a:rPr>
              <a:t>	</a:t>
            </a:r>
            <a:r>
              <a:rPr sz="2800" spc="-15" dirty="0">
                <a:solidFill>
                  <a:srgbClr val="C00000"/>
                </a:solidFill>
              </a:rPr>
              <a:t>З</a:t>
            </a:r>
            <a:r>
              <a:rPr sz="2800" spc="-5" dirty="0">
                <a:solidFill>
                  <a:srgbClr val="C00000"/>
                </a:solidFill>
              </a:rPr>
              <a:t>А</a:t>
            </a:r>
            <a:r>
              <a:rPr sz="2800" dirty="0">
                <a:solidFill>
                  <a:srgbClr val="C00000"/>
                </a:solidFill>
              </a:rPr>
              <a:t>И</a:t>
            </a:r>
            <a:r>
              <a:rPr sz="2800" spc="-5" dirty="0">
                <a:solidFill>
                  <a:srgbClr val="C00000"/>
                </a:solidFill>
              </a:rPr>
              <a:t>К</a:t>
            </a:r>
            <a:r>
              <a:rPr sz="2800" dirty="0">
                <a:solidFill>
                  <a:srgbClr val="C00000"/>
                </a:solidFill>
              </a:rPr>
              <a:t>А</a:t>
            </a:r>
            <a:r>
              <a:rPr sz="2800" spc="-10" dirty="0">
                <a:solidFill>
                  <a:srgbClr val="C00000"/>
                </a:solidFill>
              </a:rPr>
              <a:t>НИЯ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1446" y="791336"/>
            <a:ext cx="778319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 marR="51435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К </a:t>
            </a:r>
            <a:r>
              <a:rPr sz="3600" b="1" spc="-10" dirty="0">
                <a:latin typeface="Calibri"/>
                <a:cs typeface="Calibri"/>
              </a:rPr>
              <a:t>предрасполагающим</a:t>
            </a:r>
            <a:r>
              <a:rPr sz="3600" b="1" spc="-6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причинам  </a:t>
            </a:r>
            <a:r>
              <a:rPr sz="3600" spc="-10" dirty="0">
                <a:latin typeface="Calibri"/>
                <a:cs typeface="Calibri"/>
              </a:rPr>
              <a:t>относятся </a:t>
            </a:r>
            <a:r>
              <a:rPr sz="3600" spc="-5" dirty="0">
                <a:latin typeface="Calibri"/>
                <a:cs typeface="Calibri"/>
              </a:rPr>
              <a:t>невропатическая  </a:t>
            </a:r>
            <a:r>
              <a:rPr sz="3600" spc="-15" dirty="0">
                <a:latin typeface="Calibri"/>
                <a:cs typeface="Calibri"/>
              </a:rPr>
              <a:t>отягощенность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родителей;</a:t>
            </a:r>
            <a:endParaRPr sz="3600">
              <a:latin typeface="Calibri"/>
              <a:cs typeface="Calibri"/>
            </a:endParaRPr>
          </a:p>
          <a:p>
            <a:pPr marL="166370" marR="165100" algn="ctr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невропатические </a:t>
            </a:r>
            <a:r>
              <a:rPr sz="3600" spc="-5" dirty="0">
                <a:latin typeface="Calibri"/>
                <a:cs typeface="Calibri"/>
              </a:rPr>
              <a:t>особенности самого  </a:t>
            </a:r>
            <a:r>
              <a:rPr sz="3600" spc="-10" dirty="0">
                <a:latin typeface="Calibri"/>
                <a:cs typeface="Calibri"/>
              </a:rPr>
              <a:t>заикающегося; наследственная  отягощенность; последствия</a:t>
            </a:r>
            <a:r>
              <a:rPr sz="3600" spc="7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раннего</a:t>
            </a:r>
            <a:endParaRPr sz="3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3600" spc="-10" dirty="0">
                <a:latin typeface="Calibri"/>
                <a:cs typeface="Calibri"/>
              </a:rPr>
              <a:t>органического </a:t>
            </a:r>
            <a:r>
              <a:rPr sz="3600" spc="-5" dirty="0">
                <a:latin typeface="Calibri"/>
                <a:cs typeface="Calibri"/>
              </a:rPr>
              <a:t>поражения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центральной  </a:t>
            </a:r>
            <a:r>
              <a:rPr sz="3600" dirty="0">
                <a:latin typeface="Calibri"/>
                <a:cs typeface="Calibri"/>
              </a:rPr>
              <a:t>нервной </a:t>
            </a:r>
            <a:r>
              <a:rPr sz="3600" spc="-10" dirty="0">
                <a:latin typeface="Calibri"/>
                <a:cs typeface="Calibri"/>
              </a:rPr>
              <a:t>системы(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гипоксический,</a:t>
            </a:r>
            <a:endParaRPr sz="3600">
              <a:latin typeface="Calibri"/>
              <a:cs typeface="Calibri"/>
            </a:endParaRPr>
          </a:p>
          <a:p>
            <a:pPr marL="684530" marR="685800" indent="5715" algn="ctr">
              <a:lnSpc>
                <a:spcPct val="100000"/>
              </a:lnSpc>
            </a:pPr>
            <a:r>
              <a:rPr sz="3600" spc="-10" dirty="0">
                <a:latin typeface="Calibri"/>
                <a:cs typeface="Calibri"/>
              </a:rPr>
              <a:t>токсический, </a:t>
            </a:r>
            <a:r>
              <a:rPr sz="3600" spc="-5" dirty="0">
                <a:latin typeface="Calibri"/>
                <a:cs typeface="Calibri"/>
              </a:rPr>
              <a:t>инфекционный,  механический типы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поражения).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0"/>
            <a:ext cx="8111490" cy="685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2685" marR="283210" indent="-214185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В </a:t>
            </a:r>
            <a:r>
              <a:rPr sz="3200" spc="-10" dirty="0">
                <a:latin typeface="Calibri"/>
                <a:cs typeface="Calibri"/>
              </a:rPr>
              <a:t>группе </a:t>
            </a:r>
            <a:r>
              <a:rPr sz="3200" b="1" spc="-5" dirty="0">
                <a:latin typeface="Calibri"/>
                <a:cs typeface="Calibri"/>
              </a:rPr>
              <a:t>провоцирующих </a:t>
            </a:r>
            <a:r>
              <a:rPr sz="3200" b="1" spc="-10" dirty="0">
                <a:latin typeface="Calibri"/>
                <a:cs typeface="Calibri"/>
              </a:rPr>
              <a:t>(производящих)  </a:t>
            </a:r>
            <a:r>
              <a:rPr sz="3200" b="1" spc="-5" dirty="0">
                <a:latin typeface="Calibri"/>
                <a:cs typeface="Calibri"/>
              </a:rPr>
              <a:t>причин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выделяют:</a:t>
            </a:r>
            <a:endParaRPr sz="3200">
              <a:latin typeface="Calibri"/>
              <a:cs typeface="Calibri"/>
            </a:endParaRPr>
          </a:p>
          <a:p>
            <a:pPr marL="3484879" marR="64769" indent="-3415029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одномоментную </a:t>
            </a:r>
            <a:r>
              <a:rPr sz="3200" dirty="0">
                <a:latin typeface="Calibri"/>
                <a:cs typeface="Calibri"/>
              </a:rPr>
              <a:t>психическую </a:t>
            </a:r>
            <a:r>
              <a:rPr sz="3200" spc="-5" dirty="0">
                <a:latin typeface="Calibri"/>
                <a:cs typeface="Calibri"/>
              </a:rPr>
              <a:t>травму </a:t>
            </a:r>
            <a:r>
              <a:rPr sz="3200" spc="-25" dirty="0">
                <a:latin typeface="Calibri"/>
                <a:cs typeface="Calibri"/>
              </a:rPr>
              <a:t>(испуг,  </a:t>
            </a:r>
            <a:r>
              <a:rPr sz="3200" spc="-5" dirty="0">
                <a:latin typeface="Calibri"/>
                <a:cs typeface="Calibri"/>
              </a:rPr>
              <a:t>страх);</a:t>
            </a:r>
            <a:endParaRPr sz="3200">
              <a:latin typeface="Calibri"/>
              <a:cs typeface="Calibri"/>
            </a:endParaRPr>
          </a:p>
          <a:p>
            <a:pPr marL="69215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многоязычие </a:t>
            </a:r>
            <a:r>
              <a:rPr sz="3200" dirty="0">
                <a:latin typeface="Calibri"/>
                <a:cs typeface="Calibri"/>
              </a:rPr>
              <a:t>или </a:t>
            </a:r>
            <a:r>
              <a:rPr sz="3200" spc="-5" dirty="0">
                <a:latin typeface="Calibri"/>
                <a:cs typeface="Calibri"/>
              </a:rPr>
              <a:t>двуязычие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семье;</a:t>
            </a:r>
            <a:endParaRPr sz="3200">
              <a:latin typeface="Calibri"/>
              <a:cs typeface="Calibri"/>
            </a:endParaRPr>
          </a:p>
          <a:p>
            <a:pPr marL="869315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ускоренный </a:t>
            </a:r>
            <a:r>
              <a:rPr sz="3200" spc="-15" dirty="0">
                <a:latin typeface="Calibri"/>
                <a:cs typeface="Calibri"/>
              </a:rPr>
              <a:t>темп </a:t>
            </a:r>
            <a:r>
              <a:rPr sz="3200" spc="-5" dirty="0">
                <a:latin typeface="Calibri"/>
                <a:cs typeface="Calibri"/>
              </a:rPr>
              <a:t>речи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(тахилалия);</a:t>
            </a:r>
            <a:endParaRPr sz="32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- нарушение </a:t>
            </a:r>
            <a:r>
              <a:rPr sz="3200" spc="-5" dirty="0">
                <a:latin typeface="Calibri"/>
                <a:cs typeface="Calibri"/>
              </a:rPr>
              <a:t>произносительной </a:t>
            </a:r>
            <a:r>
              <a:rPr sz="3200" spc="-10" dirty="0">
                <a:latin typeface="Calibri"/>
                <a:cs typeface="Calibri"/>
              </a:rPr>
              <a:t>стороны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речи;</a:t>
            </a:r>
            <a:endParaRPr sz="32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подражание.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Существует </a:t>
            </a:r>
            <a:r>
              <a:rPr sz="3200" spc="-20" dirty="0">
                <a:latin typeface="Calibri"/>
                <a:cs typeface="Calibri"/>
              </a:rPr>
              <a:t>несколько </a:t>
            </a:r>
            <a:r>
              <a:rPr sz="3200" spc="-10" dirty="0">
                <a:latin typeface="Calibri"/>
                <a:cs typeface="Calibri"/>
              </a:rPr>
              <a:t>пиков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проявления</a:t>
            </a:r>
            <a:endParaRPr sz="32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заикания, связанных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5" dirty="0">
                <a:latin typeface="Calibri"/>
                <a:cs typeface="Calibri"/>
              </a:rPr>
              <a:t>изменением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социально  значимой ситуации </a:t>
            </a:r>
            <a:r>
              <a:rPr sz="3200" spc="-5" dirty="0">
                <a:latin typeface="Calibri"/>
                <a:cs typeface="Calibri"/>
              </a:rPr>
              <a:t>(поступление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школу,</a:t>
            </a:r>
            <a:endParaRPr sz="32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пубертатный </a:t>
            </a:r>
            <a:r>
              <a:rPr sz="3200" spc="5" dirty="0">
                <a:latin typeface="Calibri"/>
                <a:cs typeface="Calibri"/>
              </a:rPr>
              <a:t>период,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принятие</a:t>
            </a:r>
            <a:endParaRPr sz="3200">
              <a:latin typeface="Calibri"/>
              <a:cs typeface="Calibri"/>
            </a:endParaRPr>
          </a:p>
          <a:p>
            <a:pPr marL="499745" marR="496570" algn="ctr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самостоятельных </a:t>
            </a:r>
            <a:r>
              <a:rPr sz="3200" spc="-5" dirty="0">
                <a:latin typeface="Calibri"/>
                <a:cs typeface="Calibri"/>
              </a:rPr>
              <a:t>решений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юношеском  возрасте).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7213" y="249427"/>
            <a:ext cx="354647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Механизмы</a:t>
            </a:r>
            <a:r>
              <a:rPr sz="29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заикания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941" y="970229"/>
            <a:ext cx="7993380" cy="514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Проблема </a:t>
            </a:r>
            <a:r>
              <a:rPr sz="2400" spc="-5" dirty="0">
                <a:latin typeface="Calibri"/>
                <a:cs typeface="Calibri"/>
              </a:rPr>
              <a:t>заикания занимает умы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25" dirty="0">
                <a:latin typeface="Calibri"/>
                <a:cs typeface="Calibri"/>
              </a:rPr>
              <a:t>одного </a:t>
            </a:r>
            <a:r>
              <a:rPr sz="2400" spc="-15" dirty="0">
                <a:latin typeface="Calibri"/>
                <a:cs typeface="Calibri"/>
              </a:rPr>
              <a:t>поколения  </a:t>
            </a:r>
            <a:r>
              <a:rPr sz="2400" spc="-20" dirty="0">
                <a:latin typeface="Calibri"/>
                <a:cs typeface="Calibri"/>
              </a:rPr>
              <a:t>людей, </a:t>
            </a:r>
            <a:r>
              <a:rPr sz="2400" spc="-10" dirty="0">
                <a:latin typeface="Calibri"/>
                <a:cs typeface="Calibri"/>
              </a:rPr>
              <a:t>отражением </a:t>
            </a:r>
            <a:r>
              <a:rPr sz="2400" spc="-20" dirty="0">
                <a:latin typeface="Calibri"/>
                <a:cs typeface="Calibri"/>
              </a:rPr>
              <a:t>этого </a:t>
            </a:r>
            <a:r>
              <a:rPr sz="2400" spc="-10" dirty="0">
                <a:latin typeface="Calibri"/>
                <a:cs typeface="Calibri"/>
              </a:rPr>
              <a:t>являются многочисленные </a:t>
            </a:r>
            <a:r>
              <a:rPr sz="2400" spc="-5" dirty="0">
                <a:latin typeface="Calibri"/>
                <a:cs typeface="Calibri"/>
              </a:rPr>
              <a:t>теории,  претендующие </a:t>
            </a:r>
            <a:r>
              <a:rPr sz="2400" dirty="0">
                <a:latin typeface="Calibri"/>
                <a:cs typeface="Calibri"/>
              </a:rPr>
              <a:t>на выяснение </a:t>
            </a:r>
            <a:r>
              <a:rPr sz="2400" spc="-5" dirty="0">
                <a:latin typeface="Calibri"/>
                <a:cs typeface="Calibri"/>
              </a:rPr>
              <a:t>механизмов заикания.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79375" marR="73025" indent="75882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Патогенез </a:t>
            </a:r>
            <a:r>
              <a:rPr sz="2400" spc="-5" dirty="0">
                <a:latin typeface="Calibri"/>
                <a:cs typeface="Calibri"/>
              </a:rPr>
              <a:t>заикания, условно </a:t>
            </a:r>
            <a:r>
              <a:rPr sz="2400" spc="-10" dirty="0">
                <a:latin typeface="Calibri"/>
                <a:cs typeface="Calibri"/>
              </a:rPr>
              <a:t>обозначаемого </a:t>
            </a:r>
            <a:r>
              <a:rPr sz="2400" spc="-15" dirty="0">
                <a:latin typeface="Calibri"/>
                <a:cs typeface="Calibri"/>
              </a:rPr>
              <a:t>как  </a:t>
            </a:r>
            <a:r>
              <a:rPr sz="2400" spc="-10" dirty="0">
                <a:latin typeface="Calibri"/>
                <a:cs typeface="Calibri"/>
              </a:rPr>
              <a:t>органическое, </a:t>
            </a:r>
            <a:r>
              <a:rPr sz="2400" spc="-15" dirty="0">
                <a:latin typeface="Calibri"/>
                <a:cs typeface="Calibri"/>
              </a:rPr>
              <a:t>близок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10" dirty="0">
                <a:latin typeface="Calibri"/>
                <a:cs typeface="Calibri"/>
              </a:rPr>
              <a:t>механизму </a:t>
            </a:r>
            <a:r>
              <a:rPr sz="2400" spc="-20" dirty="0">
                <a:latin typeface="Calibri"/>
                <a:cs typeface="Calibri"/>
              </a:rPr>
              <a:t>подкорковой </a:t>
            </a:r>
            <a:r>
              <a:rPr sz="2400" spc="-5" dirty="0">
                <a:latin typeface="Calibri"/>
                <a:cs typeface="Calibri"/>
              </a:rPr>
              <a:t>дизартрии.  Он </a:t>
            </a:r>
            <a:r>
              <a:rPr sz="2400" spc="-10" dirty="0">
                <a:latin typeface="Calibri"/>
                <a:cs typeface="Calibri"/>
              </a:rPr>
              <a:t>состоит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нарушении </a:t>
            </a:r>
            <a:r>
              <a:rPr sz="2400" spc="-15" dirty="0">
                <a:latin typeface="Calibri"/>
                <a:cs typeface="Calibri"/>
              </a:rPr>
              <a:t>координации </a:t>
            </a:r>
            <a:r>
              <a:rPr sz="2400" spc="-5" dirty="0">
                <a:latin typeface="Calibri"/>
                <a:cs typeface="Calibri"/>
              </a:rPr>
              <a:t>процессов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дыхания,</a:t>
            </a:r>
            <a:endParaRPr sz="2400">
              <a:latin typeface="Calibri"/>
              <a:cs typeface="Calibri"/>
            </a:endParaRPr>
          </a:p>
          <a:p>
            <a:pPr marL="492759" marR="485775" algn="ctr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голосоведения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артикуляции. </a:t>
            </a:r>
            <a:r>
              <a:rPr sz="2400" spc="-45" dirty="0">
                <a:latin typeface="Calibri"/>
                <a:cs typeface="Calibri"/>
              </a:rPr>
              <a:t>Такое </a:t>
            </a:r>
            <a:r>
              <a:rPr sz="2400" spc="-5" dirty="0">
                <a:latin typeface="Calibri"/>
                <a:cs typeface="Calibri"/>
              </a:rPr>
              <a:t>заикание </a:t>
            </a:r>
            <a:r>
              <a:rPr sz="2400" spc="-10" dirty="0">
                <a:latin typeface="Calibri"/>
                <a:cs typeface="Calibri"/>
              </a:rPr>
              <a:t>можно  </a:t>
            </a:r>
            <a:r>
              <a:rPr sz="2400" spc="-5" dirty="0">
                <a:latin typeface="Calibri"/>
                <a:cs typeface="Calibri"/>
              </a:rPr>
              <a:t>обозначить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5" dirty="0">
                <a:latin typeface="Calibri"/>
                <a:cs typeface="Calibri"/>
              </a:rPr>
              <a:t>дизритмическую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дизартрию.</a:t>
            </a:r>
            <a:endParaRPr sz="2400">
              <a:latin typeface="Calibri"/>
              <a:cs typeface="Calibri"/>
            </a:endParaRPr>
          </a:p>
          <a:p>
            <a:pPr marL="309880" marR="299085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По </a:t>
            </a:r>
            <a:r>
              <a:rPr sz="2400" spc="-5" dirty="0">
                <a:latin typeface="Calibri"/>
                <a:cs typeface="Calibri"/>
              </a:rPr>
              <a:t>мнению Н.И. </a:t>
            </a:r>
            <a:r>
              <a:rPr sz="2400" dirty="0">
                <a:latin typeface="Calibri"/>
                <a:cs typeface="Calibri"/>
              </a:rPr>
              <a:t>Жинкина, М. Зеймана, В.М.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Шкловского  </a:t>
            </a:r>
            <a:r>
              <a:rPr sz="2400" spc="-5" dirty="0">
                <a:latin typeface="Calibri"/>
                <a:cs typeface="Calibri"/>
              </a:rPr>
              <a:t>механизм заикания </a:t>
            </a:r>
            <a:r>
              <a:rPr sz="2400" spc="-10" dirty="0">
                <a:latin typeface="Calibri"/>
                <a:cs typeface="Calibri"/>
              </a:rPr>
              <a:t>представляет </a:t>
            </a:r>
            <a:r>
              <a:rPr sz="2400" dirty="0">
                <a:latin typeface="Calibri"/>
                <a:cs typeface="Calibri"/>
              </a:rPr>
              <a:t>собой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случай</a:t>
            </a:r>
            <a:endParaRPr sz="2400">
              <a:latin typeface="Calibri"/>
              <a:cs typeface="Calibri"/>
            </a:endParaRPr>
          </a:p>
          <a:p>
            <a:pPr marL="15240" marR="9525"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специфической </a:t>
            </a:r>
            <a:r>
              <a:rPr sz="2400" spc="-15" dirty="0">
                <a:latin typeface="Calibri"/>
                <a:cs typeface="Calibri"/>
              </a:rPr>
              <a:t>патологической </a:t>
            </a:r>
            <a:r>
              <a:rPr sz="2400" spc="-5" dirty="0">
                <a:latin typeface="Calibri"/>
                <a:cs typeface="Calibri"/>
              </a:rPr>
              <a:t>формы </a:t>
            </a:r>
            <a:r>
              <a:rPr sz="2400" dirty="0">
                <a:latin typeface="Calibri"/>
                <a:cs typeface="Calibri"/>
              </a:rPr>
              <a:t>срыва </a:t>
            </a:r>
            <a:r>
              <a:rPr sz="2400" spc="-5" dirty="0">
                <a:latin typeface="Calibri"/>
                <a:cs typeface="Calibri"/>
              </a:rPr>
              <a:t>индукционных  отношений </a:t>
            </a:r>
            <a:r>
              <a:rPr sz="2400" spc="-15" dirty="0">
                <a:latin typeface="Calibri"/>
                <a:cs typeface="Calibri"/>
              </a:rPr>
              <a:t>между корой </a:t>
            </a:r>
            <a:r>
              <a:rPr sz="2400" spc="-20" dirty="0">
                <a:latin typeface="Calibri"/>
                <a:cs typeface="Calibri"/>
              </a:rPr>
              <a:t>головного </a:t>
            </a:r>
            <a:r>
              <a:rPr sz="2400" spc="-5" dirty="0">
                <a:latin typeface="Calibri"/>
                <a:cs typeface="Calibri"/>
              </a:rPr>
              <a:t>мозга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подкорковыми</a:t>
            </a:r>
            <a:endParaRPr sz="24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структурами.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941" y="570102"/>
            <a:ext cx="7992109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0" marR="265430" indent="317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В силу </a:t>
            </a:r>
            <a:r>
              <a:rPr sz="2000" spc="-5" dirty="0">
                <a:latin typeface="Calibri"/>
                <a:cs typeface="Calibri"/>
              </a:rPr>
              <a:t>создавшихся условий,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15" dirty="0">
                <a:latin typeface="Calibri"/>
                <a:cs typeface="Calibri"/>
              </a:rPr>
              <a:t>которых </a:t>
            </a:r>
            <a:r>
              <a:rPr sz="2000" spc="-5" dirty="0">
                <a:latin typeface="Calibri"/>
                <a:cs typeface="Calibri"/>
              </a:rPr>
              <a:t>нарушается </a:t>
            </a:r>
            <a:r>
              <a:rPr sz="2000" dirty="0">
                <a:latin typeface="Calibri"/>
                <a:cs typeface="Calibri"/>
              </a:rPr>
              <a:t>нормальная  </a:t>
            </a:r>
            <a:r>
              <a:rPr sz="2000" spc="-10" dirty="0">
                <a:latin typeface="Calibri"/>
                <a:cs typeface="Calibri"/>
              </a:rPr>
              <a:t>регуляция коры, </a:t>
            </a:r>
            <a:r>
              <a:rPr sz="2000" spc="-5" dirty="0">
                <a:latin typeface="Calibri"/>
                <a:cs typeface="Calibri"/>
              </a:rPr>
              <a:t>имеют место </a:t>
            </a:r>
            <a:r>
              <a:rPr sz="2000" spc="-10" dirty="0">
                <a:latin typeface="Calibri"/>
                <a:cs typeface="Calibri"/>
              </a:rPr>
              <a:t>отрицательные </a:t>
            </a:r>
            <a:r>
              <a:rPr sz="2000" dirty="0">
                <a:latin typeface="Calibri"/>
                <a:cs typeface="Calibri"/>
              </a:rPr>
              <a:t>сдвиги в </a:t>
            </a:r>
            <a:r>
              <a:rPr sz="2000" spc="-10" dirty="0">
                <a:latin typeface="Calibri"/>
                <a:cs typeface="Calibri"/>
              </a:rPr>
              <a:t>деятельности  </a:t>
            </a:r>
            <a:r>
              <a:rPr sz="2000" spc="-5" dirty="0">
                <a:latin typeface="Calibri"/>
                <a:cs typeface="Calibri"/>
              </a:rPr>
              <a:t>стриопаллидарной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системы.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Стриопаллидарная система </a:t>
            </a:r>
            <a:r>
              <a:rPr sz="2000" spc="-20" dirty="0">
                <a:latin typeface="Calibri"/>
                <a:cs typeface="Calibri"/>
              </a:rPr>
              <a:t>находится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подкорковой </a:t>
            </a:r>
            <a:r>
              <a:rPr sz="2000" spc="-10" dirty="0">
                <a:latin typeface="Calibri"/>
                <a:cs typeface="Calibri"/>
              </a:rPr>
              <a:t>области,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толще</a:t>
            </a:r>
            <a:endParaRPr sz="20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белого </a:t>
            </a:r>
            <a:r>
              <a:rPr sz="2000" spc="-5" dirty="0">
                <a:latin typeface="Calibri"/>
                <a:cs typeface="Calibri"/>
              </a:rPr>
              <a:t>вещества </a:t>
            </a:r>
            <a:r>
              <a:rPr sz="2000" spc="-10" dirty="0">
                <a:latin typeface="Calibri"/>
                <a:cs typeface="Calibri"/>
              </a:rPr>
              <a:t>больших </a:t>
            </a:r>
            <a:r>
              <a:rPr sz="2000" spc="-5" dirty="0">
                <a:latin typeface="Calibri"/>
                <a:cs typeface="Calibri"/>
              </a:rPr>
              <a:t>полушарий </a:t>
            </a:r>
            <a:r>
              <a:rPr sz="2000" spc="-15" dirty="0">
                <a:latin typeface="Calibri"/>
                <a:cs typeface="Calibri"/>
              </a:rPr>
              <a:t>головного </a:t>
            </a:r>
            <a:r>
              <a:rPr sz="2000" spc="-5" dirty="0">
                <a:latin typeface="Calibri"/>
                <a:cs typeface="Calibri"/>
              </a:rPr>
              <a:t>мозга. Она </a:t>
            </a:r>
            <a:r>
              <a:rPr sz="2000" spc="-10" dirty="0">
                <a:latin typeface="Calibri"/>
                <a:cs typeface="Calibri"/>
              </a:rPr>
              <a:t>представляет  </a:t>
            </a:r>
            <a:r>
              <a:rPr sz="2000" dirty="0">
                <a:latin typeface="Calibri"/>
                <a:cs typeface="Calibri"/>
              </a:rPr>
              <a:t>собой </a:t>
            </a:r>
            <a:r>
              <a:rPr sz="2000" spc="-5" dirty="0">
                <a:latin typeface="Calibri"/>
                <a:cs typeface="Calibri"/>
              </a:rPr>
              <a:t>скопление серого вещества, образующее </a:t>
            </a:r>
            <a:r>
              <a:rPr sz="2000" dirty="0">
                <a:latin typeface="Calibri"/>
                <a:cs typeface="Calibri"/>
              </a:rPr>
              <a:t>базальные </a:t>
            </a:r>
            <a:r>
              <a:rPr sz="2000" spc="-5" dirty="0">
                <a:latin typeface="Calibri"/>
                <a:cs typeface="Calibri"/>
              </a:rPr>
              <a:t>ядра. </a:t>
            </a:r>
            <a:r>
              <a:rPr sz="2000" dirty="0">
                <a:latin typeface="Calibri"/>
                <a:cs typeface="Calibri"/>
              </a:rPr>
              <a:t>С  </a:t>
            </a:r>
            <a:r>
              <a:rPr sz="2000" spc="-5" dirty="0">
                <a:latin typeface="Calibri"/>
                <a:cs typeface="Calibri"/>
              </a:rPr>
              <a:t>развитием </a:t>
            </a:r>
            <a:r>
              <a:rPr sz="2000" spc="-15" dirty="0">
                <a:latin typeface="Calibri"/>
                <a:cs typeface="Calibri"/>
              </a:rPr>
              <a:t>головного </a:t>
            </a:r>
            <a:r>
              <a:rPr sz="2000" spc="-5" dirty="0">
                <a:latin typeface="Calibri"/>
                <a:cs typeface="Calibri"/>
              </a:rPr>
              <a:t>мозга стриопаллидарная система </a:t>
            </a:r>
            <a:r>
              <a:rPr sz="2000" dirty="0">
                <a:latin typeface="Calibri"/>
                <a:cs typeface="Calibri"/>
              </a:rPr>
              <a:t>перешла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76835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подчинение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10" dirty="0">
                <a:latin typeface="Calibri"/>
                <a:cs typeface="Calibri"/>
              </a:rPr>
              <a:t>коре </a:t>
            </a:r>
            <a:r>
              <a:rPr sz="2000" spc="-15" dirty="0">
                <a:latin typeface="Calibri"/>
                <a:cs typeface="Calibri"/>
              </a:rPr>
              <a:t>головного </a:t>
            </a:r>
            <a:r>
              <a:rPr sz="2000" spc="-5" dirty="0">
                <a:latin typeface="Calibri"/>
                <a:cs typeface="Calibri"/>
              </a:rPr>
              <a:t>мозга. </a:t>
            </a:r>
            <a:r>
              <a:rPr sz="2000" dirty="0">
                <a:latin typeface="Calibri"/>
                <a:cs typeface="Calibri"/>
              </a:rPr>
              <a:t>Она </a:t>
            </a:r>
            <a:r>
              <a:rPr sz="2000" spc="-5" dirty="0">
                <a:latin typeface="Calibri"/>
                <a:cs typeface="Calibri"/>
              </a:rPr>
              <a:t>обеспечивает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фон</a:t>
            </a:r>
            <a:endParaRPr sz="2000">
              <a:latin typeface="Calibri"/>
              <a:cs typeface="Calibri"/>
            </a:endParaRPr>
          </a:p>
          <a:p>
            <a:pPr marL="370840" marR="365125" indent="41592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«предуготовности» </a:t>
            </a:r>
            <a:r>
              <a:rPr sz="2000" dirty="0">
                <a:latin typeface="Calibri"/>
                <a:cs typeface="Calibri"/>
              </a:rPr>
              <a:t>к совершению </a:t>
            </a:r>
            <a:r>
              <a:rPr sz="2000" spc="-5" dirty="0">
                <a:latin typeface="Calibri"/>
                <a:cs typeface="Calibri"/>
              </a:rPr>
              <a:t>движения; на </a:t>
            </a:r>
            <a:r>
              <a:rPr sz="2000" spc="-10" dirty="0">
                <a:latin typeface="Calibri"/>
                <a:cs typeface="Calibri"/>
              </a:rPr>
              <a:t>этом </a:t>
            </a:r>
            <a:r>
              <a:rPr sz="2000" spc="-5" dirty="0">
                <a:latin typeface="Calibri"/>
                <a:cs typeface="Calibri"/>
              </a:rPr>
              <a:t>фоне  осуществляются </a:t>
            </a:r>
            <a:r>
              <a:rPr sz="2000" spc="-10" dirty="0">
                <a:latin typeface="Calibri"/>
                <a:cs typeface="Calibri"/>
              </a:rPr>
              <a:t>контролируемые корой </a:t>
            </a:r>
            <a:r>
              <a:rPr sz="2000" spc="-15" dirty="0">
                <a:latin typeface="Calibri"/>
                <a:cs typeface="Calibri"/>
              </a:rPr>
              <a:t>головного </a:t>
            </a:r>
            <a:r>
              <a:rPr sz="2000" spc="-5" dirty="0">
                <a:latin typeface="Calibri"/>
                <a:cs typeface="Calibri"/>
              </a:rPr>
              <a:t>мозга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быстрые,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точные, </a:t>
            </a:r>
            <a:r>
              <a:rPr sz="2000" spc="-5" dirty="0">
                <a:latin typeface="Calibri"/>
                <a:cs typeface="Calibri"/>
              </a:rPr>
              <a:t>строго дифференцируемые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движения.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Для совершения </a:t>
            </a:r>
            <a:r>
              <a:rPr sz="2000" spc="-5" dirty="0">
                <a:latin typeface="Calibri"/>
                <a:cs typeface="Calibri"/>
              </a:rPr>
              <a:t>движения </a:t>
            </a:r>
            <a:r>
              <a:rPr sz="2000" spc="-15" dirty="0">
                <a:latin typeface="Calibri"/>
                <a:cs typeface="Calibri"/>
              </a:rPr>
              <a:t>необходимо, </a:t>
            </a:r>
            <a:r>
              <a:rPr sz="2000" spc="-5" dirty="0">
                <a:latin typeface="Calibri"/>
                <a:cs typeface="Calibri"/>
              </a:rPr>
              <a:t>чтобы </a:t>
            </a:r>
            <a:r>
              <a:rPr sz="2000" spc="-20" dirty="0">
                <a:latin typeface="Calibri"/>
                <a:cs typeface="Calibri"/>
              </a:rPr>
              <a:t>одни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мышцы</a:t>
            </a:r>
            <a:endParaRPr sz="2000">
              <a:latin typeface="Calibri"/>
              <a:cs typeface="Calibri"/>
            </a:endParaRPr>
          </a:p>
          <a:p>
            <a:pPr marL="177165" marR="169545" indent="254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сокращались, а </a:t>
            </a:r>
            <a:r>
              <a:rPr sz="2000" spc="-5" dirty="0">
                <a:latin typeface="Calibri"/>
                <a:cs typeface="Calibri"/>
              </a:rPr>
              <a:t>другие </a:t>
            </a:r>
            <a:r>
              <a:rPr sz="2000" spc="-10" dirty="0">
                <a:latin typeface="Calibri"/>
                <a:cs typeface="Calibri"/>
              </a:rPr>
              <a:t>расслаблялись. </a:t>
            </a:r>
            <a:r>
              <a:rPr sz="2000" spc="-5" dirty="0">
                <a:latin typeface="Calibri"/>
                <a:cs typeface="Calibri"/>
              </a:rPr>
              <a:t>Иными </a:t>
            </a:r>
            <a:r>
              <a:rPr sz="2000" dirty="0">
                <a:latin typeface="Calibri"/>
                <a:cs typeface="Calibri"/>
              </a:rPr>
              <a:t>словами, </a:t>
            </a:r>
            <a:r>
              <a:rPr sz="2000" spc="-20" dirty="0">
                <a:latin typeface="Calibri"/>
                <a:cs typeface="Calibri"/>
              </a:rPr>
              <a:t>необходимо  </a:t>
            </a:r>
            <a:r>
              <a:rPr sz="2000" spc="-10" dirty="0">
                <a:latin typeface="Calibri"/>
                <a:cs typeface="Calibri"/>
              </a:rPr>
              <a:t>точное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согласованное </a:t>
            </a:r>
            <a:r>
              <a:rPr sz="2000" spc="-5" dirty="0">
                <a:latin typeface="Calibri"/>
                <a:cs typeface="Calibri"/>
              </a:rPr>
              <a:t>перераспределение мышечного </a:t>
            </a:r>
            <a:r>
              <a:rPr sz="2000" spc="-10" dirty="0">
                <a:latin typeface="Calibri"/>
                <a:cs typeface="Calibri"/>
              </a:rPr>
              <a:t>тонуса. </a:t>
            </a:r>
            <a:r>
              <a:rPr sz="2000" spc="-40" dirty="0">
                <a:latin typeface="Calibri"/>
                <a:cs typeface="Calibri"/>
              </a:rPr>
              <a:t>Такое  </a:t>
            </a:r>
            <a:r>
              <a:rPr sz="2000" spc="-5" dirty="0">
                <a:latin typeface="Calibri"/>
                <a:cs typeface="Calibri"/>
              </a:rPr>
              <a:t>перераспределение </a:t>
            </a:r>
            <a:r>
              <a:rPr sz="2000" spc="-10" dirty="0">
                <a:latin typeface="Calibri"/>
                <a:cs typeface="Calibri"/>
              </a:rPr>
              <a:t>тонуса </a:t>
            </a:r>
            <a:r>
              <a:rPr sz="2000" spc="-5" dirty="0">
                <a:latin typeface="Calibri"/>
                <a:cs typeface="Calibri"/>
              </a:rPr>
              <a:t>мышц </a:t>
            </a:r>
            <a:r>
              <a:rPr sz="2000" spc="-10" dirty="0">
                <a:latin typeface="Calibri"/>
                <a:cs typeface="Calibri"/>
              </a:rPr>
              <a:t>как </a:t>
            </a:r>
            <a:r>
              <a:rPr sz="2000" spc="-5" dirty="0">
                <a:latin typeface="Calibri"/>
                <a:cs typeface="Calibri"/>
              </a:rPr>
              <a:t>раз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осуществляется</a:t>
            </a:r>
            <a:endParaRPr sz="2000">
              <a:latin typeface="Calibri"/>
              <a:cs typeface="Calibri"/>
            </a:endParaRPr>
          </a:p>
          <a:p>
            <a:pPr marL="62865" marR="5397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стриопаллидарной системой. Совершенствование движений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процессе  обучения </a:t>
            </a:r>
            <a:r>
              <a:rPr sz="2000" spc="-10" dirty="0">
                <a:latin typeface="Calibri"/>
                <a:cs typeface="Calibri"/>
              </a:rPr>
              <a:t>приводит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их автоматизации,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формированию </a:t>
            </a:r>
            <a:r>
              <a:rPr sz="2000" spc="-10" dirty="0">
                <a:latin typeface="Calibri"/>
                <a:cs typeface="Calibri"/>
              </a:rPr>
              <a:t>двигательных  </a:t>
            </a:r>
            <a:r>
              <a:rPr sz="2000" spc="-5" dirty="0">
                <a:latin typeface="Calibri"/>
                <a:cs typeface="Calibri"/>
              </a:rPr>
              <a:t>стереотипов.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187" y="0"/>
            <a:ext cx="842962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500062"/>
            <a:ext cx="3857625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1623" y="500011"/>
            <a:ext cx="5143500" cy="5500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50" y="836675"/>
            <a:ext cx="5760974" cy="4719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933" y="0"/>
            <a:ext cx="7974965" cy="685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2275" marR="412115" algn="ctr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latin typeface="Calibri"/>
                <a:cs typeface="Calibri"/>
              </a:rPr>
              <a:t>Заикание является следствием </a:t>
            </a:r>
            <a:r>
              <a:rPr sz="2800" i="1" spc="-5" dirty="0">
                <a:latin typeface="Calibri"/>
                <a:cs typeface="Calibri"/>
              </a:rPr>
              <a:t>динамических  </a:t>
            </a:r>
            <a:r>
              <a:rPr sz="2800" i="1" spc="-10" dirty="0">
                <a:latin typeface="Calibri"/>
                <a:cs typeface="Calibri"/>
              </a:rPr>
              <a:t>нарушений</a:t>
            </a:r>
            <a:endParaRPr sz="2800">
              <a:latin typeface="Calibri"/>
              <a:cs typeface="Calibri"/>
            </a:endParaRPr>
          </a:p>
          <a:p>
            <a:pPr marL="402590" marR="314325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сриопаллидарного </a:t>
            </a:r>
            <a:r>
              <a:rPr sz="2800" spc="-20" dirty="0">
                <a:latin typeface="Calibri"/>
                <a:cs typeface="Calibri"/>
              </a:rPr>
              <a:t>регулятора </a:t>
            </a:r>
            <a:r>
              <a:rPr sz="2800" spc="-10" dirty="0">
                <a:latin typeface="Calibri"/>
                <a:cs typeface="Calibri"/>
              </a:rPr>
              <a:t>речи, </a:t>
            </a:r>
            <a:r>
              <a:rPr sz="2800" spc="-5" dirty="0">
                <a:latin typeface="Calibri"/>
                <a:cs typeface="Calibri"/>
              </a:rPr>
              <a:t>вызванных  сильными, резкими эмоциями или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анатомо-</a:t>
            </a:r>
            <a:endParaRPr sz="2800">
              <a:latin typeface="Calibri"/>
              <a:cs typeface="Calibri"/>
            </a:endParaRPr>
          </a:p>
          <a:p>
            <a:pPr marL="123825" marR="114300" indent="4445"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патологическими повреждениями </a:t>
            </a:r>
            <a:r>
              <a:rPr sz="2800" spc="-5" dirty="0">
                <a:latin typeface="Calibri"/>
                <a:cs typeface="Calibri"/>
              </a:rPr>
              <a:t>мозга. </a:t>
            </a:r>
            <a:r>
              <a:rPr sz="2800" spc="-20" dirty="0">
                <a:latin typeface="Calibri"/>
                <a:cs typeface="Calibri"/>
              </a:rPr>
              <a:t>Если  </a:t>
            </a:r>
            <a:r>
              <a:rPr sz="2800" spc="-25" dirty="0">
                <a:latin typeface="Calibri"/>
                <a:cs typeface="Calibri"/>
              </a:rPr>
              <a:t>регулятор </a:t>
            </a:r>
            <a:r>
              <a:rPr sz="2800" spc="-20" dirty="0">
                <a:latin typeface="Calibri"/>
                <a:cs typeface="Calibri"/>
              </a:rPr>
              <a:t>блокируется, </a:t>
            </a:r>
            <a:r>
              <a:rPr sz="2800" spc="-25" dirty="0">
                <a:latin typeface="Calibri"/>
                <a:cs typeface="Calibri"/>
              </a:rPr>
              <a:t>то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30" dirty="0">
                <a:latin typeface="Calibri"/>
                <a:cs typeface="Calibri"/>
              </a:rPr>
              <a:t>результате </a:t>
            </a:r>
            <a:r>
              <a:rPr sz="2800" spc="-10" dirty="0">
                <a:latin typeface="Calibri"/>
                <a:cs typeface="Calibri"/>
              </a:rPr>
              <a:t>нарушается  </a:t>
            </a:r>
            <a:r>
              <a:rPr sz="2800" spc="-5" dirty="0">
                <a:latin typeface="Calibri"/>
                <a:cs typeface="Calibri"/>
              </a:rPr>
              <a:t>равновесие </a:t>
            </a:r>
            <a:r>
              <a:rPr sz="2800" spc="-10" dirty="0">
                <a:latin typeface="Calibri"/>
                <a:cs typeface="Calibri"/>
              </a:rPr>
              <a:t>мышечного </a:t>
            </a:r>
            <a:r>
              <a:rPr sz="2800" spc="-15" dirty="0">
                <a:latin typeface="Calibri"/>
                <a:cs typeface="Calibri"/>
              </a:rPr>
              <a:t>тонуса </a:t>
            </a:r>
            <a:r>
              <a:rPr sz="2800" spc="-10" dirty="0">
                <a:latin typeface="Calibri"/>
                <a:cs typeface="Calibri"/>
              </a:rPr>
              <a:t>артикуляционных,  </a:t>
            </a:r>
            <a:r>
              <a:rPr sz="2800" spc="-15" dirty="0">
                <a:latin typeface="Calibri"/>
                <a:cs typeface="Calibri"/>
              </a:rPr>
              <a:t>голосовых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дыхательных </a:t>
            </a:r>
            <a:r>
              <a:rPr sz="2800" spc="15" dirty="0">
                <a:latin typeface="Calibri"/>
                <a:cs typeface="Calibri"/>
              </a:rPr>
              <a:t>мышц,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0" dirty="0">
                <a:latin typeface="Calibri"/>
                <a:cs typeface="Calibri"/>
              </a:rPr>
              <a:t>выражается </a:t>
            </a:r>
            <a:r>
              <a:rPr sz="2800" spc="-5" dirty="0">
                <a:latin typeface="Calibri"/>
                <a:cs typeface="Calibri"/>
              </a:rPr>
              <a:t>в  </a:t>
            </a:r>
            <a:r>
              <a:rPr sz="2800" spc="-10" dirty="0">
                <a:latin typeface="Calibri"/>
                <a:cs typeface="Calibri"/>
              </a:rPr>
              <a:t>форме </a:t>
            </a:r>
            <a:r>
              <a:rPr sz="2800" spc="-5" dirty="0">
                <a:latin typeface="Calibri"/>
                <a:cs typeface="Calibri"/>
              </a:rPr>
              <a:t>клонических </a:t>
            </a:r>
            <a:r>
              <a:rPr sz="2800" spc="-10" dirty="0">
                <a:latin typeface="Calibri"/>
                <a:cs typeface="Calibri"/>
              </a:rPr>
              <a:t>повторений </a:t>
            </a:r>
            <a:r>
              <a:rPr sz="2800" spc="-5" dirty="0">
                <a:latin typeface="Calibri"/>
                <a:cs typeface="Calibri"/>
              </a:rPr>
              <a:t>по </a:t>
            </a:r>
            <a:r>
              <a:rPr sz="2800" spc="-10" dirty="0">
                <a:latin typeface="Calibri"/>
                <a:cs typeface="Calibri"/>
              </a:rPr>
              <a:t>типу </a:t>
            </a:r>
            <a:r>
              <a:rPr sz="2800" spc="-15" dirty="0">
                <a:latin typeface="Calibri"/>
                <a:cs typeface="Calibri"/>
              </a:rPr>
              <a:t>тика </a:t>
            </a:r>
            <a:r>
              <a:rPr sz="2800" spc="-5" dirty="0">
                <a:latin typeface="Calibri"/>
                <a:cs typeface="Calibri"/>
              </a:rPr>
              <a:t>или  </a:t>
            </a:r>
            <a:r>
              <a:rPr sz="2800" spc="-15" dirty="0">
                <a:latin typeface="Calibri"/>
                <a:cs typeface="Calibri"/>
              </a:rPr>
              <a:t>тонического </a:t>
            </a:r>
            <a:r>
              <a:rPr sz="2800" dirty="0">
                <a:latin typeface="Calibri"/>
                <a:cs typeface="Calibri"/>
              </a:rPr>
              <a:t>спазма. </a:t>
            </a:r>
            <a:r>
              <a:rPr sz="2800" spc="-5" dirty="0">
                <a:latin typeface="Calibri"/>
                <a:cs typeface="Calibri"/>
              </a:rPr>
              <a:t>При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нарушениях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стриопаллидарной </a:t>
            </a:r>
            <a:r>
              <a:rPr sz="2800" spc="-10" dirty="0">
                <a:latin typeface="Calibri"/>
                <a:cs typeface="Calibri"/>
              </a:rPr>
              <a:t>системы возникает расстройство  </a:t>
            </a:r>
            <a:r>
              <a:rPr sz="2800" spc="-15" dirty="0">
                <a:latin typeface="Calibri"/>
                <a:cs typeface="Calibri"/>
              </a:rPr>
              <a:t>речевого </a:t>
            </a:r>
            <a:r>
              <a:rPr sz="2800" spc="-10" dirty="0">
                <a:latin typeface="Calibri"/>
                <a:cs typeface="Calibri"/>
              </a:rPr>
              <a:t>автоматизма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повышается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тонус</a:t>
            </a:r>
            <a:endParaRPr sz="28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Calibri"/>
                <a:cs typeface="Calibri"/>
              </a:rPr>
              <a:t>мускулатуры </a:t>
            </a:r>
            <a:r>
              <a:rPr sz="2800" spc="-10" dirty="0">
                <a:latin typeface="Calibri"/>
                <a:cs typeface="Calibri"/>
              </a:rPr>
              <a:t>речевого аппарата.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Постепенно</a:t>
            </a:r>
            <a:endParaRPr sz="2800">
              <a:latin typeface="Calibri"/>
              <a:cs typeface="Calibri"/>
            </a:endParaRPr>
          </a:p>
          <a:p>
            <a:pPr marL="259079" marR="250190"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патологический </a:t>
            </a:r>
            <a:r>
              <a:rPr sz="2800" spc="-20" dirty="0">
                <a:latin typeface="Calibri"/>
                <a:cs typeface="Calibri"/>
              </a:rPr>
              <a:t>рефлекс </a:t>
            </a:r>
            <a:r>
              <a:rPr sz="2800" spc="-10" dirty="0">
                <a:latin typeface="Calibri"/>
                <a:cs typeface="Calibri"/>
              </a:rPr>
              <a:t>закрепляется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качестве  условного </a:t>
            </a:r>
            <a:r>
              <a:rPr sz="2800" spc="-15" dirty="0">
                <a:latin typeface="Calibri"/>
                <a:cs typeface="Calibri"/>
              </a:rPr>
              <a:t>рефлекса.</a:t>
            </a:r>
            <a:endParaRPr sz="2800">
              <a:latin typeface="Calibri"/>
              <a:cs typeface="Calibri"/>
            </a:endParaRPr>
          </a:p>
          <a:p>
            <a:pPr marL="5080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4800600"/>
            <a:ext cx="938212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4114800"/>
            <a:ext cx="1516126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457200"/>
            <a:ext cx="2495550" cy="3638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4648200"/>
            <a:ext cx="1450975" cy="2209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0400" y="4724400"/>
            <a:ext cx="1466850" cy="2133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8800" y="381000"/>
            <a:ext cx="2540000" cy="411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645" y="0"/>
            <a:ext cx="8153400" cy="6427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В.М. </a:t>
            </a:r>
            <a:r>
              <a:rPr sz="2800" spc="-10" dirty="0">
                <a:latin typeface="Calibri"/>
                <a:cs typeface="Calibri"/>
              </a:rPr>
              <a:t>Шкловский </a:t>
            </a:r>
            <a:r>
              <a:rPr sz="2800" spc="-5" dirty="0">
                <a:latin typeface="Calibri"/>
                <a:cs typeface="Calibri"/>
              </a:rPr>
              <a:t>(1994)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подчеркивает,</a:t>
            </a:r>
            <a:endParaRPr sz="2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заикание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является</a:t>
            </a:r>
            <a:r>
              <a:rPr sz="28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дискоординационным</a:t>
            </a:r>
            <a:endParaRPr sz="2800">
              <a:latin typeface="Calibri"/>
              <a:cs typeface="Calibri"/>
            </a:endParaRPr>
          </a:p>
          <a:p>
            <a:pPr marL="233679" marR="222885" algn="ctr">
              <a:lnSpc>
                <a:spcPct val="100000"/>
              </a:lnSpc>
            </a:pP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судорожным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расстройством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речи,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возникающим в 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процессе общения по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механизму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системного 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речедвигательного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невроза, и</a:t>
            </a:r>
            <a:r>
              <a:rPr sz="28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клинически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представлено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первичными, собственно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речевыми,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то 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есть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нейромоторными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расстройствами, и 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вторичными, невротическими,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нарушениями, 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которые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у взрослых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часто</a:t>
            </a:r>
            <a:r>
              <a:rPr sz="28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становятся</a:t>
            </a:r>
            <a:endParaRPr sz="2800">
              <a:latin typeface="Calibri"/>
              <a:cs typeface="Calibri"/>
            </a:endParaRPr>
          </a:p>
          <a:p>
            <a:pPr marL="516890" marR="504825" algn="ct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доминирующими.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Во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многих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случаях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заикание  возникает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на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органическом фоне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виде</a:t>
            </a:r>
            <a:endParaRPr sz="2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церебральной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дефицитарности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различного</a:t>
            </a:r>
            <a:r>
              <a:rPr sz="28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генеза.</a:t>
            </a:r>
            <a:endParaRPr sz="2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Внешние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проявления заикания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сводятся</a:t>
            </a:r>
            <a:r>
              <a:rPr sz="28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endParaRPr sz="2800">
              <a:latin typeface="Calibri"/>
              <a:cs typeface="Calibri"/>
            </a:endParaRPr>
          </a:p>
          <a:p>
            <a:pPr marL="147955" marR="140335" algn="ctr">
              <a:lnSpc>
                <a:spcPct val="100000"/>
              </a:lnSpc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нарушениям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речевого ритма,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темпа,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расстройствам 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плавности,</a:t>
            </a:r>
            <a:r>
              <a:rPr sz="2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слитности.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281" y="230200"/>
            <a:ext cx="7790180" cy="600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Нейромоторные расстройства</a:t>
            </a:r>
            <a:r>
              <a:rPr sz="2800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речи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212090" marR="208279" algn="ctr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Calibri"/>
                <a:cs typeface="Calibri"/>
              </a:rPr>
              <a:t>Судорожные </a:t>
            </a:r>
            <a:r>
              <a:rPr sz="2800" spc="-10" dirty="0">
                <a:latin typeface="Calibri"/>
                <a:cs typeface="Calibri"/>
              </a:rPr>
              <a:t>нейромоторные расстройства речи  (речевые </a:t>
            </a:r>
            <a:r>
              <a:rPr sz="2800" spc="-20" dirty="0">
                <a:latin typeface="Calibri"/>
                <a:cs typeface="Calibri"/>
              </a:rPr>
              <a:t>судороги)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10" dirty="0">
                <a:latin typeface="Calibri"/>
                <a:cs typeface="Calibri"/>
              </a:rPr>
              <a:t>типичным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5" dirty="0">
                <a:latin typeface="Calibri"/>
                <a:cs typeface="Calibri"/>
              </a:rPr>
              <a:t>обязательным </a:t>
            </a:r>
            <a:r>
              <a:rPr sz="2800" spc="-10" dirty="0">
                <a:latin typeface="Calibri"/>
                <a:cs typeface="Calibri"/>
              </a:rPr>
              <a:t>симптомом </a:t>
            </a:r>
            <a:r>
              <a:rPr sz="2800" spc="-5" dirty="0">
                <a:latin typeface="Calibri"/>
                <a:cs typeface="Calibri"/>
              </a:rPr>
              <a:t>заикания. Они  </a:t>
            </a:r>
            <a:r>
              <a:rPr sz="2800" spc="-15" dirty="0">
                <a:latin typeface="Calibri"/>
                <a:cs typeface="Calibri"/>
              </a:rPr>
              <a:t>различаются </a:t>
            </a:r>
            <a:r>
              <a:rPr sz="2800" spc="-5" dirty="0">
                <a:latin typeface="Calibri"/>
                <a:cs typeface="Calibri"/>
              </a:rPr>
              <a:t>по форме, месту образования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частоте.</a:t>
            </a:r>
            <a:endParaRPr sz="2800">
              <a:latin typeface="Calibri"/>
              <a:cs typeface="Calibri"/>
            </a:endParaRPr>
          </a:p>
          <a:p>
            <a:pPr marL="862965" marR="855344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По форме </a:t>
            </a:r>
            <a:r>
              <a:rPr sz="2800" spc="-10" dirty="0">
                <a:latin typeface="Calibri"/>
                <a:cs typeface="Calibri"/>
              </a:rPr>
              <a:t>речевые </a:t>
            </a:r>
            <a:r>
              <a:rPr sz="2800" spc="-20" dirty="0">
                <a:latin typeface="Calibri"/>
                <a:cs typeface="Calibri"/>
              </a:rPr>
              <a:t>судороги </a:t>
            </a:r>
            <a:r>
              <a:rPr sz="2800" spc="-5" dirty="0">
                <a:latin typeface="Calibri"/>
                <a:cs typeface="Calibri"/>
              </a:rPr>
              <a:t>могут быть  клоническими (навязчивое</a:t>
            </a:r>
            <a:r>
              <a:rPr sz="2800" spc="-10" dirty="0">
                <a:latin typeface="Calibri"/>
                <a:cs typeface="Calibri"/>
              </a:rPr>
              <a:t> повторение</a:t>
            </a:r>
            <a:endParaRPr sz="2800">
              <a:latin typeface="Calibri"/>
              <a:cs typeface="Calibri"/>
            </a:endParaRPr>
          </a:p>
          <a:p>
            <a:pPr marL="339090" marR="331470" algn="ct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стереотипных речевых </a:t>
            </a:r>
            <a:r>
              <a:rPr sz="2800" spc="-5" dirty="0">
                <a:latin typeface="Calibri"/>
                <a:cs typeface="Calibri"/>
              </a:rPr>
              <a:t>движений: «та-та-та-та-  </a:t>
            </a:r>
            <a:r>
              <a:rPr sz="2800" spc="-15" dirty="0">
                <a:latin typeface="Calibri"/>
                <a:cs typeface="Calibri"/>
              </a:rPr>
              <a:t>релка»), </a:t>
            </a:r>
            <a:r>
              <a:rPr sz="2800" spc="-5" dirty="0">
                <a:latin typeface="Calibri"/>
                <a:cs typeface="Calibri"/>
              </a:rPr>
              <a:t>тоническими (сильное,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длительное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сковывание движений: </a:t>
            </a:r>
            <a:r>
              <a:rPr sz="2800" spc="-10" dirty="0">
                <a:latin typeface="Calibri"/>
                <a:cs typeface="Calibri"/>
              </a:rPr>
              <a:t>«п...пила»)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dirty="0">
                <a:latin typeface="Calibri"/>
                <a:cs typeface="Calibri"/>
              </a:rPr>
              <a:t>смешанными,  </a:t>
            </a:r>
            <a:r>
              <a:rPr sz="2800" spc="-40" dirty="0">
                <a:latin typeface="Calibri"/>
                <a:cs typeface="Calibri"/>
              </a:rPr>
              <a:t>когда </a:t>
            </a:r>
            <a:r>
              <a:rPr sz="2800" spc="-10" dirty="0">
                <a:latin typeface="Calibri"/>
                <a:cs typeface="Calibri"/>
              </a:rPr>
              <a:t>одновременно встречаются тонические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клонические </a:t>
            </a:r>
            <a:r>
              <a:rPr sz="2800" spc="-20" dirty="0">
                <a:latin typeface="Calibri"/>
                <a:cs typeface="Calibri"/>
              </a:rPr>
              <a:t>судороги</a:t>
            </a:r>
            <a:r>
              <a:rPr sz="2800" spc="-5" dirty="0">
                <a:latin typeface="Calibri"/>
                <a:cs typeface="Calibri"/>
              </a:rPr>
              <a:t> («п...пет-ту-тух»).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434" y="283590"/>
            <a:ext cx="793051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Речевые </a:t>
            </a:r>
            <a:r>
              <a:rPr sz="2400" b="1" spc="-15" dirty="0">
                <a:latin typeface="Calibri"/>
                <a:cs typeface="Calibri"/>
              </a:rPr>
              <a:t>судороги, </a:t>
            </a:r>
            <a:r>
              <a:rPr sz="2400" b="1" dirty="0">
                <a:latin typeface="Calibri"/>
                <a:cs typeface="Calibri"/>
              </a:rPr>
              <a:t>их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локализация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5080" indent="3810" algn="ctr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До </a:t>
            </a:r>
            <a:r>
              <a:rPr sz="2400" spc="-10" dirty="0">
                <a:latin typeface="Calibri"/>
                <a:cs typeface="Calibri"/>
              </a:rPr>
              <a:t>настоящего </a:t>
            </a:r>
            <a:r>
              <a:rPr sz="2400" spc="-5" dirty="0">
                <a:latin typeface="Calibri"/>
                <a:cs typeface="Calibri"/>
              </a:rPr>
              <a:t>времени общепризнано, </a:t>
            </a:r>
            <a:r>
              <a:rPr sz="2400" spc="-10" dirty="0">
                <a:latin typeface="Calibri"/>
                <a:cs typeface="Calibri"/>
              </a:rPr>
              <a:t>что </a:t>
            </a:r>
            <a:r>
              <a:rPr sz="2400" spc="-5" dirty="0">
                <a:latin typeface="Calibri"/>
                <a:cs typeface="Calibri"/>
              </a:rPr>
              <a:t>классическое  описание речевых </a:t>
            </a:r>
            <a:r>
              <a:rPr sz="2400" spc="-20" dirty="0">
                <a:latin typeface="Calibri"/>
                <a:cs typeface="Calibri"/>
              </a:rPr>
              <a:t>судорог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5" dirty="0">
                <a:latin typeface="Calibri"/>
                <a:cs typeface="Calibri"/>
              </a:rPr>
              <a:t>заикании </a:t>
            </a:r>
            <a:r>
              <a:rPr sz="2400" spc="-10" dirty="0">
                <a:latin typeface="Calibri"/>
                <a:cs typeface="Calibri"/>
              </a:rPr>
              <a:t>представлено </a:t>
            </a:r>
            <a:r>
              <a:rPr sz="2400" dirty="0">
                <a:latin typeface="Calibri"/>
                <a:cs typeface="Calibri"/>
              </a:rPr>
              <a:t>в  </a:t>
            </a:r>
            <a:r>
              <a:rPr sz="2400" spc="-5" dirty="0">
                <a:latin typeface="Calibri"/>
                <a:cs typeface="Calibri"/>
              </a:rPr>
              <a:t>монографии </a:t>
            </a:r>
            <a:r>
              <a:rPr sz="2400" dirty="0">
                <a:latin typeface="Calibri"/>
                <a:cs typeface="Calibri"/>
              </a:rPr>
              <a:t>И.А. </a:t>
            </a:r>
            <a:r>
              <a:rPr sz="2400" spc="-15" dirty="0">
                <a:latin typeface="Calibri"/>
                <a:cs typeface="Calibri"/>
              </a:rPr>
              <a:t>Сикорского </a:t>
            </a:r>
            <a:r>
              <a:rPr sz="2400" spc="-5" dirty="0">
                <a:latin typeface="Calibri"/>
                <a:cs typeface="Calibri"/>
              </a:rPr>
              <a:t>«О заикании». </a:t>
            </a:r>
            <a:r>
              <a:rPr sz="2400" spc="-10" dirty="0">
                <a:latin typeface="Calibri"/>
                <a:cs typeface="Calibri"/>
              </a:rPr>
              <a:t>Им выделено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16  форм </a:t>
            </a:r>
            <a:r>
              <a:rPr sz="2400" spc="-10" dirty="0">
                <a:latin typeface="Calibri"/>
                <a:cs typeface="Calibri"/>
              </a:rPr>
              <a:t>различных </a:t>
            </a:r>
            <a:r>
              <a:rPr sz="2400" spc="-5" dirty="0">
                <a:latin typeface="Calibri"/>
                <a:cs typeface="Calibri"/>
              </a:rPr>
              <a:t>речевых </a:t>
            </a:r>
            <a:r>
              <a:rPr sz="2400" spc="-20" dirty="0">
                <a:latin typeface="Calibri"/>
                <a:cs typeface="Calibri"/>
              </a:rPr>
              <a:t>судорог </a:t>
            </a:r>
            <a:r>
              <a:rPr sz="2400" dirty="0">
                <a:latin typeface="Calibri"/>
                <a:cs typeface="Calibri"/>
              </a:rPr>
              <a:t>в зависимости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dirty="0">
                <a:latin typeface="Calibri"/>
                <a:cs typeface="Calibri"/>
              </a:rPr>
              <a:t>их  </a:t>
            </a:r>
            <a:r>
              <a:rPr sz="2400" spc="-5" dirty="0">
                <a:latin typeface="Calibri"/>
                <a:cs typeface="Calibri"/>
              </a:rPr>
              <a:t>локализации.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latin typeface="Calibri"/>
                <a:cs typeface="Calibri"/>
              </a:rPr>
              <a:t>Судороги </a:t>
            </a:r>
            <a:r>
              <a:rPr sz="2400" b="1" spc="-10" dirty="0">
                <a:latin typeface="Calibri"/>
                <a:cs typeface="Calibri"/>
              </a:rPr>
              <a:t>дыхательного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аппарата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205740" marR="198120" indent="3810" algn="ctr">
              <a:lnSpc>
                <a:spcPct val="100000"/>
              </a:lnSpc>
            </a:pPr>
            <a:r>
              <a:rPr sz="2400" i="1" spc="-5" dirty="0">
                <a:latin typeface="Calibri"/>
                <a:cs typeface="Calibri"/>
              </a:rPr>
              <a:t>Инспираторная судорога </a:t>
            </a:r>
            <a:r>
              <a:rPr sz="2400" spc="-10" dirty="0">
                <a:latin typeface="Calibri"/>
                <a:cs typeface="Calibri"/>
              </a:rPr>
              <a:t>характеризуется </a:t>
            </a:r>
            <a:r>
              <a:rPr sz="2400" dirty="0">
                <a:latin typeface="Calibri"/>
                <a:cs typeface="Calibri"/>
              </a:rPr>
              <a:t>внезапным  </a:t>
            </a:r>
            <a:r>
              <a:rPr sz="2400" spc="-5" dirty="0">
                <a:latin typeface="Calibri"/>
                <a:cs typeface="Calibri"/>
              </a:rPr>
              <a:t>резким </a:t>
            </a:r>
            <a:r>
              <a:rPr sz="2400" spc="-20" dirty="0">
                <a:latin typeface="Calibri"/>
                <a:cs typeface="Calibri"/>
              </a:rPr>
              <a:t>вдохом, </a:t>
            </a:r>
            <a:r>
              <a:rPr sz="2400" spc="-5" dirty="0">
                <a:latin typeface="Calibri"/>
                <a:cs typeface="Calibri"/>
              </a:rPr>
              <a:t>возникающим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разных </a:t>
            </a:r>
            <a:r>
              <a:rPr sz="2400" spc="-10" dirty="0">
                <a:latin typeface="Calibri"/>
                <a:cs typeface="Calibri"/>
              </a:rPr>
              <a:t>этапах речевого  </a:t>
            </a:r>
            <a:r>
              <a:rPr sz="2400" spc="-5" dirty="0">
                <a:latin typeface="Calibri"/>
                <a:cs typeface="Calibri"/>
              </a:rPr>
              <a:t>высказывания, </a:t>
            </a:r>
            <a:r>
              <a:rPr sz="2400" spc="-10" dirty="0">
                <a:latin typeface="Calibri"/>
                <a:cs typeface="Calibri"/>
              </a:rPr>
              <a:t>что </a:t>
            </a:r>
            <a:r>
              <a:rPr sz="2400" spc="-15" dirty="0">
                <a:latin typeface="Calibri"/>
                <a:cs typeface="Calibri"/>
              </a:rPr>
              <a:t>приводит </a:t>
            </a:r>
            <a:r>
              <a:rPr sz="2400" dirty="0">
                <a:latin typeface="Calibri"/>
                <a:cs typeface="Calibri"/>
              </a:rPr>
              <a:t>к необоснованной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паузе.</a:t>
            </a:r>
            <a:endParaRPr sz="2400">
              <a:latin typeface="Calibri"/>
              <a:cs typeface="Calibri"/>
            </a:endParaRPr>
          </a:p>
          <a:p>
            <a:pPr marL="441959" marR="430530" algn="ctr">
              <a:lnSpc>
                <a:spcPct val="100000"/>
              </a:lnSpc>
            </a:pPr>
            <a:r>
              <a:rPr sz="2400" i="1" spc="-10" dirty="0">
                <a:latin typeface="Calibri"/>
                <a:cs typeface="Calibri"/>
              </a:rPr>
              <a:t>Экспираторная </a:t>
            </a:r>
            <a:r>
              <a:rPr sz="2400" i="1" dirty="0">
                <a:latin typeface="Calibri"/>
                <a:cs typeface="Calibri"/>
              </a:rPr>
              <a:t>судорога </a:t>
            </a:r>
            <a:r>
              <a:rPr sz="2400" spc="-10" dirty="0">
                <a:latin typeface="Calibri"/>
                <a:cs typeface="Calibri"/>
              </a:rPr>
              <a:t>характеризуется </a:t>
            </a:r>
            <a:r>
              <a:rPr sz="2400" dirty="0">
                <a:latin typeface="Calibri"/>
                <a:cs typeface="Calibri"/>
              </a:rPr>
              <a:t>внезапным  </a:t>
            </a:r>
            <a:r>
              <a:rPr sz="2400" spc="-5" dirty="0">
                <a:latin typeface="Calibri"/>
                <a:cs typeface="Calibri"/>
              </a:rPr>
              <a:t>резким </a:t>
            </a:r>
            <a:r>
              <a:rPr sz="2400" spc="-15" dirty="0">
                <a:latin typeface="Calibri"/>
                <a:cs typeface="Calibri"/>
              </a:rPr>
              <a:t>выдохом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процессе </a:t>
            </a:r>
            <a:r>
              <a:rPr sz="2400" spc="-10" dirty="0">
                <a:latin typeface="Calibri"/>
                <a:cs typeface="Calibri"/>
              </a:rPr>
              <a:t>речевого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высказывания.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198" y="170180"/>
            <a:ext cx="7901305" cy="581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Calibri"/>
                <a:cs typeface="Calibri"/>
              </a:rPr>
              <a:t>Судороги </a:t>
            </a:r>
            <a:r>
              <a:rPr sz="2000" b="1" spc="-5" dirty="0">
                <a:latin typeface="Calibri"/>
                <a:cs typeface="Calibri"/>
              </a:rPr>
              <a:t>голосового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аппарата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233045" marR="228600" indent="1905" algn="ctr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Судороги голосового </a:t>
            </a:r>
            <a:r>
              <a:rPr sz="2000" dirty="0">
                <a:latin typeface="Calibri"/>
                <a:cs typeface="Calibri"/>
              </a:rPr>
              <a:t>аппарата </a:t>
            </a:r>
            <a:r>
              <a:rPr sz="2000" spc="-15" dirty="0">
                <a:latin typeface="Calibri"/>
                <a:cs typeface="Calibri"/>
              </a:rPr>
              <a:t>возникают, </a:t>
            </a:r>
            <a:r>
              <a:rPr sz="2000" spc="-10" dirty="0">
                <a:latin typeface="Calibri"/>
                <a:cs typeface="Calibri"/>
              </a:rPr>
              <a:t>как </a:t>
            </a:r>
            <a:r>
              <a:rPr sz="2000" dirty="0">
                <a:latin typeface="Calibri"/>
                <a:cs typeface="Calibri"/>
              </a:rPr>
              <a:t>правило, при </a:t>
            </a:r>
            <a:r>
              <a:rPr sz="2000" spc="-5" dirty="0">
                <a:latin typeface="Calibri"/>
                <a:cs typeface="Calibri"/>
              </a:rPr>
              <a:t>попытке  </a:t>
            </a:r>
            <a:r>
              <a:rPr sz="2000" dirty="0">
                <a:latin typeface="Calibri"/>
                <a:cs typeface="Calibri"/>
              </a:rPr>
              <a:t>произнесения </a:t>
            </a:r>
            <a:r>
              <a:rPr sz="2000" spc="-15" dirty="0">
                <a:latin typeface="Calibri"/>
                <a:cs typeface="Calibri"/>
              </a:rPr>
              <a:t>гласного </a:t>
            </a:r>
            <a:r>
              <a:rPr sz="2000" spc="-5" dirty="0">
                <a:latin typeface="Calibri"/>
                <a:cs typeface="Calibri"/>
              </a:rPr>
              <a:t>звука. </a:t>
            </a:r>
            <a:r>
              <a:rPr sz="2000" spc="-10" dirty="0">
                <a:latin typeface="Calibri"/>
                <a:cs typeface="Calibri"/>
              </a:rPr>
              <a:t>Различают </a:t>
            </a:r>
            <a:r>
              <a:rPr sz="2000" spc="-5" dirty="0">
                <a:latin typeface="Calibri"/>
                <a:cs typeface="Calibri"/>
              </a:rPr>
              <a:t>три основных вида </a:t>
            </a:r>
            <a:r>
              <a:rPr sz="2000" spc="-15" dirty="0">
                <a:latin typeface="Calibri"/>
                <a:cs typeface="Calibri"/>
              </a:rPr>
              <a:t>судорог  голосового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аппарата.</a:t>
            </a:r>
            <a:endParaRPr sz="2000">
              <a:latin typeface="Calibri"/>
              <a:cs typeface="Calibri"/>
            </a:endParaRPr>
          </a:p>
          <a:p>
            <a:pPr marL="142240" marR="138430" algn="ctr">
              <a:lnSpc>
                <a:spcPct val="100000"/>
              </a:lnSpc>
            </a:pPr>
            <a:r>
              <a:rPr sz="2000" i="1" spc="-10" dirty="0">
                <a:latin typeface="Calibri"/>
                <a:cs typeface="Calibri"/>
              </a:rPr>
              <a:t>Смыкательная </a:t>
            </a:r>
            <a:r>
              <a:rPr sz="2000" i="1" spc="-5" dirty="0">
                <a:latin typeface="Calibri"/>
                <a:cs typeface="Calibri"/>
              </a:rPr>
              <a:t>голосовая </a:t>
            </a:r>
            <a:r>
              <a:rPr sz="2000" i="1" dirty="0">
                <a:latin typeface="Calibri"/>
                <a:cs typeface="Calibri"/>
              </a:rPr>
              <a:t>судорога </a:t>
            </a:r>
            <a:r>
              <a:rPr sz="2000" spc="-10" dirty="0">
                <a:latin typeface="Calibri"/>
                <a:cs typeface="Calibri"/>
              </a:rPr>
              <a:t>является тонической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15" dirty="0">
                <a:latin typeface="Calibri"/>
                <a:cs typeface="Calibri"/>
              </a:rPr>
              <a:t>типу,  </a:t>
            </a:r>
            <a:r>
              <a:rPr sz="2000" spc="-5" dirty="0">
                <a:latin typeface="Calibri"/>
                <a:cs typeface="Calibri"/>
              </a:rPr>
              <a:t>возникает </a:t>
            </a:r>
            <a:r>
              <a:rPr sz="2000" dirty="0">
                <a:latin typeface="Calibri"/>
                <a:cs typeface="Calibri"/>
              </a:rPr>
              <a:t>внезапно, прекращая </a:t>
            </a:r>
            <a:r>
              <a:rPr sz="2000" spc="-20" dirty="0">
                <a:latin typeface="Calibri"/>
                <a:cs typeface="Calibri"/>
              </a:rPr>
              <a:t>голосоподачу. </a:t>
            </a:r>
            <a:r>
              <a:rPr sz="2000" dirty="0">
                <a:latin typeface="Calibri"/>
                <a:cs typeface="Calibri"/>
              </a:rPr>
              <a:t>Основным </a:t>
            </a:r>
            <a:r>
              <a:rPr sz="2000" spc="-5" dirty="0">
                <a:latin typeface="Calibri"/>
                <a:cs typeface="Calibri"/>
              </a:rPr>
              <a:t>признаком  </a:t>
            </a:r>
            <a:r>
              <a:rPr sz="2000" spc="-15" dirty="0">
                <a:latin typeface="Calibri"/>
                <a:cs typeface="Calibri"/>
              </a:rPr>
              <a:t>этого </a:t>
            </a:r>
            <a:r>
              <a:rPr sz="2000" spc="-5" dirty="0">
                <a:latin typeface="Calibri"/>
                <a:cs typeface="Calibri"/>
              </a:rPr>
              <a:t>вида </a:t>
            </a:r>
            <a:r>
              <a:rPr sz="2000" spc="-15" dirty="0">
                <a:latin typeface="Calibri"/>
                <a:cs typeface="Calibri"/>
              </a:rPr>
              <a:t>судорог </a:t>
            </a:r>
            <a:r>
              <a:rPr sz="2000" spc="-10" dirty="0">
                <a:latin typeface="Calibri"/>
                <a:cs typeface="Calibri"/>
              </a:rPr>
              <a:t>является полное </a:t>
            </a:r>
            <a:r>
              <a:rPr sz="2000" spc="-5" dirty="0">
                <a:latin typeface="Calibri"/>
                <a:cs typeface="Calibri"/>
              </a:rPr>
              <a:t>отсутствие звука.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легких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случаях  </a:t>
            </a:r>
            <a:r>
              <a:rPr sz="2000" spc="-15" dirty="0">
                <a:latin typeface="Calibri"/>
                <a:cs typeface="Calibri"/>
              </a:rPr>
              <a:t>гласные </a:t>
            </a:r>
            <a:r>
              <a:rPr sz="2000" dirty="0">
                <a:latin typeface="Calibri"/>
                <a:cs typeface="Calibri"/>
              </a:rPr>
              <a:t>произносятся </a:t>
            </a:r>
            <a:r>
              <a:rPr sz="2000" spc="-10" dirty="0">
                <a:latin typeface="Calibri"/>
                <a:cs typeface="Calibri"/>
              </a:rPr>
              <a:t>«жестко»,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5" dirty="0">
                <a:latin typeface="Calibri"/>
                <a:cs typeface="Calibri"/>
              </a:rPr>
              <a:t>твердой голосоподачей, </a:t>
            </a:r>
            <a:r>
              <a:rPr sz="2000" spc="-10" dirty="0">
                <a:latin typeface="Calibri"/>
                <a:cs typeface="Calibri"/>
              </a:rPr>
              <a:t>как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будто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«выдавливаются».</a:t>
            </a:r>
            <a:endParaRPr sz="20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latin typeface="Calibri"/>
                <a:cs typeface="Calibri"/>
              </a:rPr>
              <a:t>Вокальная судорога </a:t>
            </a:r>
            <a:r>
              <a:rPr sz="2000" spc="-5" dirty="0">
                <a:latin typeface="Calibri"/>
                <a:cs typeface="Calibri"/>
              </a:rPr>
              <a:t>возникает вследствие </a:t>
            </a:r>
            <a:r>
              <a:rPr sz="2000" dirty="0">
                <a:latin typeface="Calibri"/>
                <a:cs typeface="Calibri"/>
              </a:rPr>
              <a:t>повышения </a:t>
            </a:r>
            <a:r>
              <a:rPr sz="2000" spc="-5" dirty="0">
                <a:latin typeface="Calibri"/>
                <a:cs typeface="Calibri"/>
              </a:rPr>
              <a:t>тонуса </a:t>
            </a:r>
            <a:r>
              <a:rPr sz="2000" spc="-10" dirty="0">
                <a:latin typeface="Calibri"/>
                <a:cs typeface="Calibri"/>
              </a:rPr>
              <a:t>голосовых  </a:t>
            </a:r>
            <a:r>
              <a:rPr sz="2000" spc="-5" dirty="0">
                <a:latin typeface="Calibri"/>
                <a:cs typeface="Calibri"/>
              </a:rPr>
              <a:t>мышц.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мнению </a:t>
            </a:r>
            <a:r>
              <a:rPr sz="2000" spc="-15" dirty="0">
                <a:latin typeface="Calibri"/>
                <a:cs typeface="Calibri"/>
              </a:rPr>
              <a:t>Сикорского, </a:t>
            </a:r>
            <a:r>
              <a:rPr sz="2000" spc="-10" dirty="0">
                <a:latin typeface="Calibri"/>
                <a:cs typeface="Calibri"/>
              </a:rPr>
              <a:t>наиболее </a:t>
            </a:r>
            <a:r>
              <a:rPr sz="2000" spc="-5" dirty="0">
                <a:latin typeface="Calibri"/>
                <a:cs typeface="Calibri"/>
              </a:rPr>
              <a:t>часто эта форма встречается </a:t>
            </a:r>
            <a:r>
              <a:rPr sz="2000" dirty="0">
                <a:latin typeface="Calibri"/>
                <a:cs typeface="Calibri"/>
              </a:rPr>
              <a:t>в  </a:t>
            </a:r>
            <a:r>
              <a:rPr sz="2000" spc="-5" dirty="0">
                <a:latin typeface="Calibri"/>
                <a:cs typeface="Calibri"/>
              </a:rPr>
              <a:t>инициальной </a:t>
            </a:r>
            <a:r>
              <a:rPr sz="2000" dirty="0">
                <a:latin typeface="Calibri"/>
                <a:cs typeface="Calibri"/>
              </a:rPr>
              <a:t>стадии </a:t>
            </a:r>
            <a:r>
              <a:rPr sz="2000" spc="-5" dirty="0">
                <a:latin typeface="Calibri"/>
                <a:cs typeface="Calibri"/>
              </a:rPr>
              <a:t>заикания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детей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spc="-5" dirty="0">
                <a:latin typeface="Calibri"/>
                <a:cs typeface="Calibri"/>
              </a:rPr>
              <a:t>быть </a:t>
            </a:r>
            <a:r>
              <a:rPr sz="2000" dirty="0">
                <a:latin typeface="Calibri"/>
                <a:cs typeface="Calibri"/>
              </a:rPr>
              <a:t>первым </a:t>
            </a:r>
            <a:r>
              <a:rPr sz="2000" spc="-5" dirty="0">
                <a:latin typeface="Calibri"/>
                <a:cs typeface="Calibri"/>
              </a:rPr>
              <a:t>признаком  начинающегося заикания, </a:t>
            </a:r>
            <a:r>
              <a:rPr sz="2000" dirty="0">
                <a:latin typeface="Calibri"/>
                <a:cs typeface="Calibri"/>
              </a:rPr>
              <a:t>а </a:t>
            </a:r>
            <a:r>
              <a:rPr sz="2000" spc="-5" dirty="0">
                <a:latin typeface="Calibri"/>
                <a:cs typeface="Calibri"/>
              </a:rPr>
              <a:t>также </a:t>
            </a:r>
            <a:r>
              <a:rPr sz="2000" spc="-10" dirty="0">
                <a:latin typeface="Calibri"/>
                <a:cs typeface="Calibri"/>
              </a:rPr>
              <a:t>является предвестником </a:t>
            </a:r>
            <a:r>
              <a:rPr sz="2000" spc="-15" dirty="0">
                <a:latin typeface="Calibri"/>
                <a:cs typeface="Calibri"/>
              </a:rPr>
              <a:t>будущих  </a:t>
            </a:r>
            <a:r>
              <a:rPr sz="2000" spc="-10" dirty="0">
                <a:latin typeface="Calibri"/>
                <a:cs typeface="Calibri"/>
              </a:rPr>
              <a:t>дыхательных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артикуляционных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судорог.</a:t>
            </a:r>
            <a:endParaRPr sz="2000">
              <a:latin typeface="Calibri"/>
              <a:cs typeface="Calibri"/>
            </a:endParaRPr>
          </a:p>
          <a:p>
            <a:pPr marL="70485" marR="64769" algn="ctr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Дрожащий или толчкообразный гортанный спазм. </a:t>
            </a:r>
            <a:r>
              <a:rPr sz="2000" spc="-10" dirty="0">
                <a:latin typeface="Calibri"/>
                <a:cs typeface="Calibri"/>
              </a:rPr>
              <a:t>Речь </a:t>
            </a:r>
            <a:r>
              <a:rPr sz="2000" spc="-5" dirty="0">
                <a:latin typeface="Calibri"/>
                <a:cs typeface="Calibri"/>
              </a:rPr>
              <a:t>прерывается,  возникает </a:t>
            </a:r>
            <a:r>
              <a:rPr sz="2000" spc="-10" dirty="0">
                <a:latin typeface="Calibri"/>
                <a:cs typeface="Calibri"/>
              </a:rPr>
              <a:t>дрожащий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dirty="0">
                <a:latin typeface="Calibri"/>
                <a:cs typeface="Calibri"/>
              </a:rPr>
              <a:t>прерывистый </a:t>
            </a:r>
            <a:r>
              <a:rPr sz="2000" spc="-5" dirty="0">
                <a:latin typeface="Calibri"/>
                <a:cs typeface="Calibri"/>
              </a:rPr>
              <a:t>звук, </a:t>
            </a:r>
            <a:r>
              <a:rPr sz="2000" dirty="0">
                <a:latin typeface="Calibri"/>
                <a:cs typeface="Calibri"/>
              </a:rPr>
              <a:t>напоминающий </a:t>
            </a:r>
            <a:r>
              <a:rPr sz="2000" spc="-10" dirty="0">
                <a:latin typeface="Calibri"/>
                <a:cs typeface="Calibri"/>
              </a:rPr>
              <a:t>блеяние  козы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10" dirty="0">
                <a:latin typeface="Calibri"/>
                <a:cs typeface="Calibri"/>
              </a:rPr>
              <a:t>полоскание </a:t>
            </a:r>
            <a:r>
              <a:rPr sz="2000" spc="-15" dirty="0">
                <a:latin typeface="Calibri"/>
                <a:cs typeface="Calibri"/>
              </a:rPr>
              <a:t>горла, </a:t>
            </a:r>
            <a:r>
              <a:rPr sz="2000" spc="-10" dirty="0">
                <a:latin typeface="Calibri"/>
                <a:cs typeface="Calibri"/>
              </a:rPr>
              <a:t>что </a:t>
            </a:r>
            <a:r>
              <a:rPr sz="2000" spc="-5" dirty="0">
                <a:latin typeface="Calibri"/>
                <a:cs typeface="Calibri"/>
              </a:rPr>
              <a:t>сопровождается </a:t>
            </a:r>
            <a:r>
              <a:rPr sz="2000" spc="-10" dirty="0">
                <a:latin typeface="Calibri"/>
                <a:cs typeface="Calibri"/>
              </a:rPr>
              <a:t>полным </a:t>
            </a:r>
            <a:r>
              <a:rPr sz="2000" spc="-5" dirty="0">
                <a:latin typeface="Calibri"/>
                <a:cs typeface="Calibri"/>
              </a:rPr>
              <a:t>отсутствием  </a:t>
            </a:r>
            <a:r>
              <a:rPr sz="2000" spc="-10" dirty="0">
                <a:latin typeface="Calibri"/>
                <a:cs typeface="Calibri"/>
              </a:rPr>
              <a:t>артикуляции.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073" y="510997"/>
            <a:ext cx="8068309" cy="5209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Судороги </a:t>
            </a:r>
            <a:r>
              <a:rPr sz="2000" b="1" spc="-5" dirty="0">
                <a:latin typeface="Calibri"/>
                <a:cs typeface="Calibri"/>
              </a:rPr>
              <a:t>артикуляционного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аппарата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Лицевые</a:t>
            </a:r>
            <a:r>
              <a:rPr sz="2000" i="1" spc="-5" dirty="0">
                <a:latin typeface="Calibri"/>
                <a:cs typeface="Calibri"/>
              </a:rPr>
              <a:t> судороги.</a:t>
            </a:r>
            <a:endParaRPr sz="2000">
              <a:latin typeface="Calibri"/>
              <a:cs typeface="Calibri"/>
            </a:endParaRPr>
          </a:p>
          <a:p>
            <a:pPr marL="22860" marR="15875" algn="ctr">
              <a:lnSpc>
                <a:spcPct val="100000"/>
              </a:lnSpc>
            </a:pPr>
            <a:r>
              <a:rPr sz="2000" i="1" spc="-10" dirty="0">
                <a:latin typeface="Calibri"/>
                <a:cs typeface="Calibri"/>
              </a:rPr>
              <a:t>Смыкательная </a:t>
            </a:r>
            <a:r>
              <a:rPr sz="2000" i="1" dirty="0">
                <a:latin typeface="Calibri"/>
                <a:cs typeface="Calibri"/>
              </a:rPr>
              <a:t>судорога губ </a:t>
            </a:r>
            <a:r>
              <a:rPr sz="2000" spc="-5" dirty="0">
                <a:latin typeface="Calibri"/>
                <a:cs typeface="Calibri"/>
              </a:rPr>
              <a:t>проявляется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виде </a:t>
            </a:r>
            <a:r>
              <a:rPr sz="2000" dirty="0">
                <a:latin typeface="Calibri"/>
                <a:cs typeface="Calibri"/>
              </a:rPr>
              <a:t>спазма </a:t>
            </a:r>
            <a:r>
              <a:rPr sz="2000" spc="-5" dirty="0">
                <a:latin typeface="Calibri"/>
                <a:cs typeface="Calibri"/>
              </a:rPr>
              <a:t>круговой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мышцы  рта. При </a:t>
            </a:r>
            <a:r>
              <a:rPr sz="2000" spc="-10" dirty="0">
                <a:latin typeface="Calibri"/>
                <a:cs typeface="Calibri"/>
              </a:rPr>
              <a:t>этой </a:t>
            </a:r>
            <a:r>
              <a:rPr sz="2000" spc="-15" dirty="0">
                <a:latin typeface="Calibri"/>
                <a:cs typeface="Calibri"/>
              </a:rPr>
              <a:t>судороге </a:t>
            </a:r>
            <a:r>
              <a:rPr sz="2000" spc="-5" dirty="0">
                <a:latin typeface="Calibri"/>
                <a:cs typeface="Calibri"/>
              </a:rPr>
              <a:t>нарушается </a:t>
            </a:r>
            <a:r>
              <a:rPr sz="2000" dirty="0">
                <a:latin typeface="Calibri"/>
                <a:cs typeface="Calibri"/>
              </a:rPr>
              <a:t>произнесение губных </a:t>
            </a:r>
            <a:r>
              <a:rPr sz="2000" spc="-10" dirty="0">
                <a:latin typeface="Calibri"/>
                <a:cs typeface="Calibri"/>
              </a:rPr>
              <a:t>звуков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(«п»,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«б», «м», «в», «ф»). В </a:t>
            </a:r>
            <a:r>
              <a:rPr sz="2000" spc="-10" dirty="0">
                <a:latin typeface="Calibri"/>
                <a:cs typeface="Calibri"/>
              </a:rPr>
              <a:t>тяжелых </a:t>
            </a:r>
            <a:r>
              <a:rPr sz="2000" dirty="0">
                <a:latin typeface="Calibri"/>
                <a:cs typeface="Calibri"/>
              </a:rPr>
              <a:t>случаях </a:t>
            </a:r>
            <a:r>
              <a:rPr sz="2000" spc="-15" dirty="0">
                <a:latin typeface="Calibri"/>
                <a:cs typeface="Calibri"/>
              </a:rPr>
              <a:t>судорога </a:t>
            </a:r>
            <a:r>
              <a:rPr sz="2000" spc="-5" dirty="0">
                <a:latin typeface="Calibri"/>
                <a:cs typeface="Calibri"/>
              </a:rPr>
              <a:t>нарушает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произнесение </a:t>
            </a:r>
            <a:r>
              <a:rPr sz="2000" spc="-10" dirty="0">
                <a:latin typeface="Calibri"/>
                <a:cs typeface="Calibri"/>
              </a:rPr>
              <a:t>звуков, </a:t>
            </a:r>
            <a:r>
              <a:rPr sz="2000" spc="-15" dirty="0">
                <a:latin typeface="Calibri"/>
                <a:cs typeface="Calibri"/>
              </a:rPr>
              <a:t>которые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локализации относятся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язычным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(«т»,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«д»,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«к»).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Верхнегубная </a:t>
            </a:r>
            <a:r>
              <a:rPr sz="2000" i="1" dirty="0">
                <a:latin typeface="Calibri"/>
                <a:cs typeface="Calibri"/>
              </a:rPr>
              <a:t>судорога </a:t>
            </a:r>
            <a:r>
              <a:rPr sz="2000" spc="-5" dirty="0">
                <a:latin typeface="Calibri"/>
                <a:cs typeface="Calibri"/>
              </a:rPr>
              <a:t>проявляется </a:t>
            </a:r>
            <a:r>
              <a:rPr sz="2000" dirty="0">
                <a:latin typeface="Calibri"/>
                <a:cs typeface="Calibri"/>
              </a:rPr>
              <a:t>спазмом </a:t>
            </a:r>
            <a:r>
              <a:rPr sz="2000" spc="15" dirty="0">
                <a:latin typeface="Calibri"/>
                <a:cs typeface="Calibri"/>
              </a:rPr>
              <a:t>мышц,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поднимающих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верхнюю </a:t>
            </a:r>
            <a:r>
              <a:rPr sz="2000" spc="-15" dirty="0">
                <a:latin typeface="Calibri"/>
                <a:cs typeface="Calibri"/>
              </a:rPr>
              <a:t>губу, </a:t>
            </a:r>
            <a:r>
              <a:rPr sz="2000" dirty="0">
                <a:latin typeface="Calibri"/>
                <a:cs typeface="Calibri"/>
              </a:rPr>
              <a:t>а </a:t>
            </a:r>
            <a:r>
              <a:rPr sz="2000" spc="-20" dirty="0">
                <a:latin typeface="Calibri"/>
                <a:cs typeface="Calibri"/>
              </a:rPr>
              <a:t>иногда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крылья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носа.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Нижнегубная </a:t>
            </a:r>
            <a:r>
              <a:rPr sz="2000" i="1" dirty="0">
                <a:latin typeface="Calibri"/>
                <a:cs typeface="Calibri"/>
              </a:rPr>
              <a:t>судорога </a:t>
            </a:r>
            <a:r>
              <a:rPr sz="2000" spc="-5" dirty="0">
                <a:latin typeface="Calibri"/>
                <a:cs typeface="Calibri"/>
              </a:rPr>
              <a:t>аналогична верхнегубной. Поражает </a:t>
            </a:r>
            <a:r>
              <a:rPr sz="2000" spc="-20" dirty="0">
                <a:latin typeface="Calibri"/>
                <a:cs typeface="Calibri"/>
              </a:rPr>
              <a:t>одну </a:t>
            </a:r>
            <a:r>
              <a:rPr sz="2000" spc="-5" dirty="0">
                <a:latin typeface="Calibri"/>
                <a:cs typeface="Calibri"/>
              </a:rPr>
              <a:t>или две  мышцы, опускающие </a:t>
            </a:r>
            <a:r>
              <a:rPr sz="2000" spc="-15" dirty="0">
                <a:latin typeface="Calibri"/>
                <a:cs typeface="Calibri"/>
              </a:rPr>
              <a:t>угол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рта.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i="1" spc="-10" dirty="0">
                <a:latin typeface="Calibri"/>
                <a:cs typeface="Calibri"/>
              </a:rPr>
              <a:t>Угловая </a:t>
            </a:r>
            <a:r>
              <a:rPr sz="2000" i="1" dirty="0">
                <a:latin typeface="Calibri"/>
                <a:cs typeface="Calibri"/>
              </a:rPr>
              <a:t>судорога </a:t>
            </a:r>
            <a:r>
              <a:rPr sz="2000" i="1" spc="-5" dirty="0">
                <a:latin typeface="Calibri"/>
                <a:cs typeface="Calibri"/>
              </a:rPr>
              <a:t>рта </a:t>
            </a:r>
            <a:r>
              <a:rPr sz="2000" spc="-10" dirty="0">
                <a:latin typeface="Calibri"/>
                <a:cs typeface="Calibri"/>
              </a:rPr>
              <a:t>характеризуется </a:t>
            </a:r>
            <a:r>
              <a:rPr sz="2000" spc="-5" dirty="0">
                <a:latin typeface="Calibri"/>
                <a:cs typeface="Calibri"/>
              </a:rPr>
              <a:t>резким оттягиванием </a:t>
            </a:r>
            <a:r>
              <a:rPr sz="2000" spc="-20" dirty="0">
                <a:latin typeface="Calibri"/>
                <a:cs typeface="Calibri"/>
              </a:rPr>
              <a:t>угла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рта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справа или слева вместе с </a:t>
            </a:r>
            <a:r>
              <a:rPr sz="2000" spc="-10" dirty="0">
                <a:latin typeface="Calibri"/>
                <a:cs typeface="Calibri"/>
              </a:rPr>
              <a:t>приподнятием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его.</a:t>
            </a:r>
            <a:endParaRPr sz="2000">
              <a:latin typeface="Calibri"/>
              <a:cs typeface="Calibri"/>
            </a:endParaRPr>
          </a:p>
          <a:p>
            <a:pPr marL="191135" marR="185420" indent="1905" algn="ctr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Судорожное раскрытие </a:t>
            </a:r>
            <a:r>
              <a:rPr sz="2000" i="1" dirty="0">
                <a:latin typeface="Calibri"/>
                <a:cs typeface="Calibri"/>
              </a:rPr>
              <a:t>ротовой </a:t>
            </a:r>
            <a:r>
              <a:rPr sz="2000" i="1" spc="-5" dirty="0">
                <a:latin typeface="Calibri"/>
                <a:cs typeface="Calibri"/>
              </a:rPr>
              <a:t>полости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spc="-5" dirty="0">
                <a:latin typeface="Calibri"/>
                <a:cs typeface="Calibri"/>
              </a:rPr>
              <a:t>протекать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двух  вариантах: </a:t>
            </a:r>
            <a:r>
              <a:rPr sz="2000" dirty="0">
                <a:latin typeface="Calibri"/>
                <a:cs typeface="Calibri"/>
              </a:rPr>
              <a:t>а) </a:t>
            </a:r>
            <a:r>
              <a:rPr sz="2000" spc="-5" dirty="0">
                <a:latin typeface="Calibri"/>
                <a:cs typeface="Calibri"/>
              </a:rPr>
              <a:t>рот раскрывается широко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одновременным опусканием  </a:t>
            </a:r>
            <a:r>
              <a:rPr sz="2000" dirty="0">
                <a:latin typeface="Calibri"/>
                <a:cs typeface="Calibri"/>
              </a:rPr>
              <a:t>нижней </a:t>
            </a:r>
            <a:r>
              <a:rPr sz="2000" spc="-5" dirty="0">
                <a:latin typeface="Calibri"/>
                <a:cs typeface="Calibri"/>
              </a:rPr>
              <a:t>челюсти; </a:t>
            </a:r>
            <a:r>
              <a:rPr sz="2000" dirty="0">
                <a:latin typeface="Calibri"/>
                <a:cs typeface="Calibri"/>
              </a:rPr>
              <a:t>б) при сомкнутых </a:t>
            </a:r>
            <a:r>
              <a:rPr sz="2000" spc="-10" dirty="0">
                <a:latin typeface="Calibri"/>
                <a:cs typeface="Calibri"/>
              </a:rPr>
              <a:t>челюстях резко обнажаются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зубы.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latin typeface="Calibri"/>
                <a:cs typeface="Calibri"/>
              </a:rPr>
              <a:t>Сложная судорога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лица.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910" y="258902"/>
            <a:ext cx="7934959" cy="5819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35605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Calibri"/>
                <a:cs typeface="Calibri"/>
              </a:rPr>
              <a:t>Язычные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судороги</a:t>
            </a:r>
            <a:endParaRPr sz="2000">
              <a:latin typeface="Calibri"/>
              <a:cs typeface="Calibri"/>
            </a:endParaRPr>
          </a:p>
          <a:p>
            <a:pPr marL="608330" marR="598170" indent="34734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Язычные </a:t>
            </a:r>
            <a:r>
              <a:rPr sz="2000" spc="-15" dirty="0">
                <a:latin typeface="Calibri"/>
                <a:cs typeface="Calibri"/>
              </a:rPr>
              <a:t>судороги </a:t>
            </a:r>
            <a:r>
              <a:rPr sz="2000" spc="-5" dirty="0">
                <a:latin typeface="Calibri"/>
                <a:cs typeface="Calibri"/>
              </a:rPr>
              <a:t>составляют </a:t>
            </a:r>
            <a:r>
              <a:rPr sz="2000" spc="-10" dirty="0">
                <a:latin typeface="Calibri"/>
                <a:cs typeface="Calibri"/>
              </a:rPr>
              <a:t>еще </a:t>
            </a:r>
            <a:r>
              <a:rPr sz="2000" spc="-20" dirty="0">
                <a:latin typeface="Calibri"/>
                <a:cs typeface="Calibri"/>
              </a:rPr>
              <a:t>одну </a:t>
            </a:r>
            <a:r>
              <a:rPr sz="2000" spc="-5" dirty="0">
                <a:latin typeface="Calibri"/>
                <a:cs typeface="Calibri"/>
              </a:rPr>
              <a:t>группу </a:t>
            </a:r>
            <a:r>
              <a:rPr sz="2000" spc="-15" dirty="0">
                <a:latin typeface="Calibri"/>
                <a:cs typeface="Calibri"/>
              </a:rPr>
              <a:t>судорог  </a:t>
            </a:r>
            <a:r>
              <a:rPr sz="2000" spc="-10" dirty="0">
                <a:latin typeface="Calibri"/>
                <a:cs typeface="Calibri"/>
              </a:rPr>
              <a:t>артикуляционного </a:t>
            </a:r>
            <a:r>
              <a:rPr sz="2000" dirty="0">
                <a:latin typeface="Calibri"/>
                <a:cs typeface="Calibri"/>
              </a:rPr>
              <a:t>аппарата и </a:t>
            </a:r>
            <a:r>
              <a:rPr sz="2000" spc="-15" dirty="0">
                <a:latin typeface="Calibri"/>
                <a:cs typeface="Calibri"/>
              </a:rPr>
              <a:t>наблюдаются, </a:t>
            </a:r>
            <a:r>
              <a:rPr sz="2000" spc="-10" dirty="0">
                <a:latin typeface="Calibri"/>
                <a:cs typeface="Calibri"/>
              </a:rPr>
              <a:t>как </a:t>
            </a:r>
            <a:r>
              <a:rPr sz="2000" dirty="0">
                <a:latin typeface="Calibri"/>
                <a:cs typeface="Calibri"/>
              </a:rPr>
              <a:t>правило,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произнесении </a:t>
            </a:r>
            <a:r>
              <a:rPr sz="2000" spc="-10" dirty="0">
                <a:latin typeface="Calibri"/>
                <a:cs typeface="Calibri"/>
              </a:rPr>
              <a:t>звуков,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артикуляции </a:t>
            </a:r>
            <a:r>
              <a:rPr sz="2000" spc="-15" dirty="0">
                <a:latin typeface="Calibri"/>
                <a:cs typeface="Calibri"/>
              </a:rPr>
              <a:t>которых </a:t>
            </a:r>
            <a:r>
              <a:rPr sz="2000" spc="-5" dirty="0">
                <a:latin typeface="Calibri"/>
                <a:cs typeface="Calibri"/>
              </a:rPr>
              <a:t>принимает </a:t>
            </a:r>
            <a:r>
              <a:rPr sz="2000" dirty="0">
                <a:latin typeface="Calibri"/>
                <a:cs typeface="Calibri"/>
              </a:rPr>
              <a:t>участие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язык.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Различают </a:t>
            </a:r>
            <a:r>
              <a:rPr sz="2000" spc="-15" dirty="0">
                <a:latin typeface="Calibri"/>
                <a:cs typeface="Calibri"/>
              </a:rPr>
              <a:t>несколько </a:t>
            </a:r>
            <a:r>
              <a:rPr sz="2000" spc="-10" dirty="0">
                <a:latin typeface="Calibri"/>
                <a:cs typeface="Calibri"/>
              </a:rPr>
              <a:t>видов </a:t>
            </a:r>
            <a:r>
              <a:rPr sz="2000" spc="-15" dirty="0">
                <a:latin typeface="Calibri"/>
                <a:cs typeface="Calibri"/>
              </a:rPr>
              <a:t>судорог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языка.</a:t>
            </a:r>
            <a:endParaRPr sz="200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Судорога </a:t>
            </a:r>
            <a:r>
              <a:rPr sz="2000" b="1" i="1" spc="-15" dirty="0">
                <a:latin typeface="Calibri"/>
                <a:cs typeface="Calibri"/>
              </a:rPr>
              <a:t>кончика </a:t>
            </a:r>
            <a:r>
              <a:rPr sz="2000" b="1" i="1" spc="-10" dirty="0">
                <a:latin typeface="Calibri"/>
                <a:cs typeface="Calibri"/>
              </a:rPr>
              <a:t>языка </a:t>
            </a:r>
            <a:r>
              <a:rPr sz="2000" spc="-10" dirty="0">
                <a:latin typeface="Calibri"/>
                <a:cs typeface="Calibri"/>
              </a:rPr>
              <a:t>является наиболее </a:t>
            </a:r>
            <a:r>
              <a:rPr sz="2000" spc="-5" dirty="0">
                <a:latin typeface="Calibri"/>
                <a:cs typeface="Calibri"/>
              </a:rPr>
              <a:t>часто встречаемой среди  </a:t>
            </a:r>
            <a:r>
              <a:rPr sz="2000" spc="-10" dirty="0">
                <a:latin typeface="Calibri"/>
                <a:cs typeface="Calibri"/>
              </a:rPr>
              <a:t>артикуляторных </a:t>
            </a:r>
            <a:r>
              <a:rPr sz="2000" spc="-25" dirty="0">
                <a:latin typeface="Calibri"/>
                <a:cs typeface="Calibri"/>
              </a:rPr>
              <a:t>судорог. </a:t>
            </a:r>
            <a:r>
              <a:rPr sz="2000" spc="-5" dirty="0">
                <a:latin typeface="Calibri"/>
                <a:cs typeface="Calibri"/>
              </a:rPr>
              <a:t>Кончик </a:t>
            </a:r>
            <a:r>
              <a:rPr sz="2000" spc="-10" dirty="0">
                <a:latin typeface="Calibri"/>
                <a:cs typeface="Calibri"/>
              </a:rPr>
              <a:t>языка </a:t>
            </a:r>
            <a:r>
              <a:rPr sz="2000" spc="-5" dirty="0">
                <a:latin typeface="Calibri"/>
                <a:cs typeface="Calibri"/>
              </a:rPr>
              <a:t>упирается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напряжением </a:t>
            </a:r>
            <a:r>
              <a:rPr sz="2000" dirty="0">
                <a:latin typeface="Calibri"/>
                <a:cs typeface="Calibri"/>
              </a:rPr>
              <a:t>в  </a:t>
            </a:r>
            <a:r>
              <a:rPr sz="2000" spc="-15" dirty="0">
                <a:latin typeface="Calibri"/>
                <a:cs typeface="Calibri"/>
              </a:rPr>
              <a:t>твердое </a:t>
            </a:r>
            <a:r>
              <a:rPr sz="2000" spc="-5" dirty="0">
                <a:latin typeface="Calibri"/>
                <a:cs typeface="Calibri"/>
              </a:rPr>
              <a:t>небо,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20" dirty="0">
                <a:latin typeface="Calibri"/>
                <a:cs typeface="Calibri"/>
              </a:rPr>
              <a:t>результате </a:t>
            </a:r>
            <a:r>
              <a:rPr sz="2000" spc="-10" dirty="0">
                <a:latin typeface="Calibri"/>
                <a:cs typeface="Calibri"/>
              </a:rPr>
              <a:t>чего артикуляция </a:t>
            </a:r>
            <a:r>
              <a:rPr sz="2000" spc="-5" dirty="0">
                <a:latin typeface="Calibri"/>
                <a:cs typeface="Calibri"/>
              </a:rPr>
              <a:t>приостанавливается, </a:t>
            </a:r>
            <a:r>
              <a:rPr sz="2000" spc="-15" dirty="0">
                <a:latin typeface="Calibri"/>
                <a:cs typeface="Calibri"/>
              </a:rPr>
              <a:t>выдох  </a:t>
            </a:r>
            <a:r>
              <a:rPr sz="2000" dirty="0">
                <a:latin typeface="Calibri"/>
                <a:cs typeface="Calibri"/>
              </a:rPr>
              <a:t>(а </a:t>
            </a:r>
            <a:r>
              <a:rPr sz="2000" spc="-15" dirty="0">
                <a:latin typeface="Calibri"/>
                <a:cs typeface="Calibri"/>
              </a:rPr>
              <a:t>значит,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фонация)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этот </a:t>
            </a:r>
            <a:r>
              <a:rPr sz="2000" spc="-5" dirty="0">
                <a:latin typeface="Calibri"/>
                <a:cs typeface="Calibri"/>
              </a:rPr>
              <a:t>момент прекращается, возникает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необоснованная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пауза.</a:t>
            </a:r>
            <a:endParaRPr sz="2000">
              <a:latin typeface="Calibri"/>
              <a:cs typeface="Calibri"/>
            </a:endParaRPr>
          </a:p>
          <a:p>
            <a:pPr marL="376555" marR="369570" indent="10160" algn="just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Судорожный подъем </a:t>
            </a:r>
            <a:r>
              <a:rPr sz="2000" b="1" i="1" spc="-10" dirty="0">
                <a:latin typeface="Calibri"/>
                <a:cs typeface="Calibri"/>
              </a:rPr>
              <a:t>корня языка </a:t>
            </a:r>
            <a:r>
              <a:rPr sz="2000" spc="-5" dirty="0">
                <a:latin typeface="Calibri"/>
                <a:cs typeface="Calibri"/>
              </a:rPr>
              <a:t>выражается </a:t>
            </a:r>
            <a:r>
              <a:rPr sz="2000" dirty="0">
                <a:latin typeface="Calibri"/>
                <a:cs typeface="Calibri"/>
              </a:rPr>
              <a:t>в насильственном  </a:t>
            </a:r>
            <a:r>
              <a:rPr sz="2000" spc="-15" dirty="0">
                <a:latin typeface="Calibri"/>
                <a:cs typeface="Calibri"/>
              </a:rPr>
              <a:t>подъеме </a:t>
            </a:r>
            <a:r>
              <a:rPr sz="2000" spc="-10" dirty="0">
                <a:latin typeface="Calibri"/>
                <a:cs typeface="Calibri"/>
              </a:rPr>
              <a:t>корня языка </a:t>
            </a:r>
            <a:r>
              <a:rPr sz="2000" spc="-5" dirty="0">
                <a:latin typeface="Calibri"/>
                <a:cs typeface="Calibri"/>
              </a:rPr>
              <a:t>вверх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оттягивании </a:t>
            </a:r>
            <a:r>
              <a:rPr sz="2000" spc="-10" dirty="0">
                <a:latin typeface="Calibri"/>
                <a:cs typeface="Calibri"/>
              </a:rPr>
              <a:t>его </a:t>
            </a:r>
            <a:r>
              <a:rPr sz="2000" dirty="0">
                <a:latin typeface="Calibri"/>
                <a:cs typeface="Calibri"/>
              </a:rPr>
              <a:t>назад. </a:t>
            </a:r>
            <a:r>
              <a:rPr sz="2000" spc="-5" dirty="0">
                <a:latin typeface="Calibri"/>
                <a:cs typeface="Calibri"/>
              </a:rPr>
              <a:t>Эта </a:t>
            </a:r>
            <a:r>
              <a:rPr sz="2000" spc="-15" dirty="0">
                <a:latin typeface="Calibri"/>
                <a:cs typeface="Calibri"/>
              </a:rPr>
              <a:t>судорога  </a:t>
            </a:r>
            <a:r>
              <a:rPr sz="2000" spc="-5" dirty="0">
                <a:latin typeface="Calibri"/>
                <a:cs typeface="Calibri"/>
              </a:rPr>
              <a:t>возникает </a:t>
            </a:r>
            <a:r>
              <a:rPr sz="2000" dirty="0">
                <a:latin typeface="Calibri"/>
                <a:cs typeface="Calibri"/>
              </a:rPr>
              <a:t>при произнесении заднеязычных </a:t>
            </a:r>
            <a:r>
              <a:rPr sz="2000" spc="-10" dirty="0">
                <a:latin typeface="Calibri"/>
                <a:cs typeface="Calibri"/>
              </a:rPr>
              <a:t>звуков </a:t>
            </a:r>
            <a:r>
              <a:rPr sz="2000" dirty="0">
                <a:latin typeface="Calibri"/>
                <a:cs typeface="Calibri"/>
              </a:rPr>
              <a:t>(«г», </a:t>
            </a:r>
            <a:r>
              <a:rPr sz="2000" spc="-5" dirty="0">
                <a:latin typeface="Calibri"/>
                <a:cs typeface="Calibri"/>
              </a:rPr>
              <a:t>«к»,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«х»).</a:t>
            </a:r>
            <a:endParaRPr sz="2000">
              <a:latin typeface="Calibri"/>
              <a:cs typeface="Calibri"/>
            </a:endParaRPr>
          </a:p>
          <a:p>
            <a:pPr marL="216535" marR="207010" algn="ctr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Изгоняющая судорога </a:t>
            </a:r>
            <a:r>
              <a:rPr sz="2000" b="1" i="1" spc="-10" dirty="0">
                <a:latin typeface="Calibri"/>
                <a:cs typeface="Calibri"/>
              </a:rPr>
              <a:t>языка </a:t>
            </a:r>
            <a:r>
              <a:rPr sz="2000" spc="-10" dirty="0">
                <a:latin typeface="Calibri"/>
                <a:cs typeface="Calibri"/>
              </a:rPr>
              <a:t>характеризуется </a:t>
            </a:r>
            <a:r>
              <a:rPr sz="2000" spc="-5" dirty="0">
                <a:latin typeface="Calibri"/>
                <a:cs typeface="Calibri"/>
              </a:rPr>
              <a:t>выталкиванием </a:t>
            </a:r>
            <a:r>
              <a:rPr sz="2000" spc="-10" dirty="0">
                <a:latin typeface="Calibri"/>
                <a:cs typeface="Calibri"/>
              </a:rPr>
              <a:t>языка  </a:t>
            </a:r>
            <a:r>
              <a:rPr sz="2000" spc="-5" dirty="0">
                <a:latin typeface="Calibri"/>
                <a:cs typeface="Calibri"/>
              </a:rPr>
              <a:t>наружу </a:t>
            </a:r>
            <a:r>
              <a:rPr sz="2000" dirty="0">
                <a:latin typeface="Calibri"/>
                <a:cs typeface="Calibri"/>
              </a:rPr>
              <a:t>в пространство </a:t>
            </a:r>
            <a:r>
              <a:rPr sz="2000" spc="-10" dirty="0">
                <a:latin typeface="Calibri"/>
                <a:cs typeface="Calibri"/>
              </a:rPr>
              <a:t>между </a:t>
            </a:r>
            <a:r>
              <a:rPr sz="2000" dirty="0">
                <a:latin typeface="Calibri"/>
                <a:cs typeface="Calibri"/>
              </a:rPr>
              <a:t>зубами. </a:t>
            </a:r>
            <a:r>
              <a:rPr sz="2000" spc="-5" dirty="0">
                <a:latin typeface="Calibri"/>
                <a:cs typeface="Calibri"/>
              </a:rPr>
              <a:t>Она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spc="-5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тонической </a:t>
            </a:r>
            <a:r>
              <a:rPr sz="2000" dirty="0">
                <a:latin typeface="Calibri"/>
                <a:cs typeface="Calibri"/>
              </a:rPr>
              <a:t>и  </a:t>
            </a:r>
            <a:r>
              <a:rPr sz="2000" spc="-5" dirty="0">
                <a:latin typeface="Calibri"/>
                <a:cs typeface="Calibri"/>
              </a:rPr>
              <a:t>клонической.</a:t>
            </a:r>
            <a:endParaRPr sz="2000">
              <a:latin typeface="Calibri"/>
              <a:cs typeface="Calibri"/>
            </a:endParaRPr>
          </a:p>
          <a:p>
            <a:pPr marL="105410" marR="97790" algn="ctr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Подъязычная судорога </a:t>
            </a:r>
            <a:r>
              <a:rPr sz="2000" spc="-10" dirty="0">
                <a:latin typeface="Calibri"/>
                <a:cs typeface="Calibri"/>
              </a:rPr>
              <a:t>характеризуется опусканием </a:t>
            </a:r>
            <a:r>
              <a:rPr sz="2000" spc="-5" dirty="0">
                <a:latin typeface="Calibri"/>
                <a:cs typeface="Calibri"/>
              </a:rPr>
              <a:t>нижней </a:t>
            </a:r>
            <a:r>
              <a:rPr sz="2000" spc="-10" dirty="0">
                <a:latin typeface="Calibri"/>
                <a:cs typeface="Calibri"/>
              </a:rPr>
              <a:t>челюсти </a:t>
            </a:r>
            <a:r>
              <a:rPr sz="2000" dirty="0">
                <a:latin typeface="Calibri"/>
                <a:cs typeface="Calibri"/>
              </a:rPr>
              <a:t>и  </a:t>
            </a:r>
            <a:r>
              <a:rPr sz="2000" spc="-5" dirty="0">
                <a:latin typeface="Calibri"/>
                <a:cs typeface="Calibri"/>
              </a:rPr>
              <a:t>открытием </a:t>
            </a:r>
            <a:r>
              <a:rPr sz="2000" spc="-10" dirty="0">
                <a:latin typeface="Calibri"/>
                <a:cs typeface="Calibri"/>
              </a:rPr>
              <a:t>полости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рта.</a:t>
            </a:r>
            <a:endParaRPr sz="2000">
              <a:latin typeface="Calibri"/>
              <a:cs typeface="Calibri"/>
            </a:endParaRPr>
          </a:p>
          <a:p>
            <a:pPr marL="56515" algn="ctr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Calibri"/>
                <a:cs typeface="Calibri"/>
              </a:rPr>
              <a:t>Судорога </a:t>
            </a:r>
            <a:r>
              <a:rPr sz="2000" i="1" spc="-5" dirty="0">
                <a:latin typeface="Calibri"/>
                <a:cs typeface="Calibri"/>
              </a:rPr>
              <a:t>мягкого</a:t>
            </a:r>
            <a:r>
              <a:rPr sz="2000" i="1" spc="-1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неба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147" y="127762"/>
            <a:ext cx="8263255" cy="612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Первая </a:t>
            </a:r>
            <a:r>
              <a:rPr sz="2000" b="1" spc="-5" dirty="0">
                <a:latin typeface="Calibri"/>
                <a:cs typeface="Calibri"/>
              </a:rPr>
              <a:t>фаза </a:t>
            </a:r>
            <a:r>
              <a:rPr sz="2000" b="1" dirty="0">
                <a:latin typeface="Calibri"/>
                <a:cs typeface="Calibri"/>
              </a:rPr>
              <a:t>развития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заикания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Заикание возникает </a:t>
            </a:r>
            <a:r>
              <a:rPr sz="2000" spc="-10" dirty="0">
                <a:latin typeface="Calibri"/>
                <a:cs typeface="Calibri"/>
              </a:rPr>
              <a:t>эпизодически; периоды </a:t>
            </a:r>
            <a:r>
              <a:rPr sz="2000" dirty="0">
                <a:latin typeface="Calibri"/>
                <a:cs typeface="Calibri"/>
              </a:rPr>
              <a:t>плавной </a:t>
            </a:r>
            <a:r>
              <a:rPr sz="2000" spc="-5" dirty="0">
                <a:latin typeface="Calibri"/>
                <a:cs typeface="Calibri"/>
              </a:rPr>
              <a:t>речи сокращаются </a:t>
            </a:r>
            <a:r>
              <a:rPr sz="2000" dirty="0">
                <a:latin typeface="Calibri"/>
                <a:cs typeface="Calibri"/>
              </a:rPr>
              <a:t>и  наступают все </a:t>
            </a:r>
            <a:r>
              <a:rPr sz="2000" spc="-10" dirty="0">
                <a:latin typeface="Calibri"/>
                <a:cs typeface="Calibri"/>
              </a:rPr>
              <a:t>реже, </a:t>
            </a:r>
            <a:r>
              <a:rPr sz="2000" dirty="0">
                <a:latin typeface="Calibri"/>
                <a:cs typeface="Calibri"/>
              </a:rPr>
              <a:t>сама </a:t>
            </a:r>
            <a:r>
              <a:rPr sz="2000" spc="-5" dirty="0">
                <a:latin typeface="Calibri"/>
                <a:cs typeface="Calibri"/>
              </a:rPr>
              <a:t>выраженность заикания </a:t>
            </a:r>
            <a:r>
              <a:rPr sz="2000" spc="-10" dirty="0">
                <a:latin typeface="Calibri"/>
                <a:cs typeface="Calibri"/>
              </a:rPr>
              <a:t>флюктуирует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тяжести. 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поздних </a:t>
            </a:r>
            <a:r>
              <a:rPr sz="2000" spc="-10" dirty="0">
                <a:latin typeface="Calibri"/>
                <a:cs typeface="Calibri"/>
              </a:rPr>
              <a:t>периодах </a:t>
            </a:r>
            <a:r>
              <a:rPr sz="2000" dirty="0">
                <a:latin typeface="Calibri"/>
                <a:cs typeface="Calibri"/>
              </a:rPr>
              <a:t>первой </a:t>
            </a:r>
            <a:r>
              <a:rPr sz="2000" spc="-5" dirty="0">
                <a:latin typeface="Calibri"/>
                <a:cs typeface="Calibri"/>
              </a:rPr>
              <a:t>фазы заикание становится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spc="-5" dirty="0">
                <a:latin typeface="Calibri"/>
                <a:cs typeface="Calibri"/>
              </a:rPr>
              <a:t>постоянным </a:t>
            </a:r>
            <a:r>
              <a:rPr sz="2000" dirty="0">
                <a:latin typeface="Calibri"/>
                <a:cs typeface="Calibri"/>
              </a:rPr>
              <a:t>и  </a:t>
            </a:r>
            <a:r>
              <a:rPr sz="2000" spc="-5" dirty="0">
                <a:latin typeface="Calibri"/>
                <a:cs typeface="Calibri"/>
              </a:rPr>
              <a:t>выраженным;</a:t>
            </a:r>
            <a:endParaRPr sz="2000">
              <a:latin typeface="Calibri"/>
              <a:cs typeface="Calibri"/>
            </a:endParaRPr>
          </a:p>
          <a:p>
            <a:pPr marL="216535" marR="208279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# запинки </a:t>
            </a:r>
            <a:r>
              <a:rPr sz="2000" spc="-10" dirty="0">
                <a:latin typeface="Calibri"/>
                <a:cs typeface="Calibri"/>
              </a:rPr>
              <a:t>чаще </a:t>
            </a:r>
            <a:r>
              <a:rPr sz="2000" spc="-5" dirty="0">
                <a:latin typeface="Calibri"/>
                <a:cs typeface="Calibri"/>
              </a:rPr>
              <a:t>возникают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начальных </a:t>
            </a:r>
            <a:r>
              <a:rPr sz="2000" dirty="0">
                <a:latin typeface="Calibri"/>
                <a:cs typeface="Calibri"/>
              </a:rPr>
              <a:t>словах </a:t>
            </a:r>
            <a:r>
              <a:rPr sz="2000" spc="-10" dirty="0">
                <a:latin typeface="Calibri"/>
                <a:cs typeface="Calibri"/>
              </a:rPr>
              <a:t>предложения. </a:t>
            </a:r>
            <a:r>
              <a:rPr sz="2000" dirty="0">
                <a:latin typeface="Calibri"/>
                <a:cs typeface="Calibri"/>
              </a:rPr>
              <a:t>В начале  первой </a:t>
            </a:r>
            <a:r>
              <a:rPr sz="2000" spc="-5" dirty="0">
                <a:latin typeface="Calibri"/>
                <a:cs typeface="Calibri"/>
              </a:rPr>
              <a:t>фазы большинство заикающихся </a:t>
            </a:r>
            <a:r>
              <a:rPr sz="2000" dirty="0">
                <a:latin typeface="Calibri"/>
                <a:cs typeface="Calibri"/>
              </a:rPr>
              <a:t>испытывают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затруднения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исключительно </a:t>
            </a:r>
            <a:r>
              <a:rPr sz="2000" dirty="0">
                <a:latin typeface="Calibri"/>
                <a:cs typeface="Calibri"/>
              </a:rPr>
              <a:t>при произнесении </a:t>
            </a:r>
            <a:r>
              <a:rPr sz="2000" spc="-5" dirty="0">
                <a:latin typeface="Calibri"/>
                <a:cs typeface="Calibri"/>
              </a:rPr>
              <a:t>первого </a:t>
            </a:r>
            <a:r>
              <a:rPr sz="2000" dirty="0">
                <a:latin typeface="Calibri"/>
                <a:cs typeface="Calibri"/>
              </a:rPr>
              <a:t>слова в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предложении;</a:t>
            </a:r>
            <a:endParaRPr sz="2000">
              <a:latin typeface="Calibri"/>
              <a:cs typeface="Calibri"/>
            </a:endParaRPr>
          </a:p>
          <a:p>
            <a:pPr marL="152400" marR="146685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# запинки </a:t>
            </a:r>
            <a:r>
              <a:rPr sz="2000" spc="-5" dirty="0">
                <a:latin typeface="Calibri"/>
                <a:cs typeface="Calibri"/>
              </a:rPr>
              <a:t>возникают </a:t>
            </a:r>
            <a:r>
              <a:rPr sz="2000" dirty="0">
                <a:latin typeface="Calibri"/>
                <a:cs typeface="Calibri"/>
              </a:rPr>
              <a:t>в основном при произнесении кратких частей</a:t>
            </a:r>
            <a:r>
              <a:rPr sz="2000" spc="-1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речи,  особенно </a:t>
            </a:r>
            <a:r>
              <a:rPr sz="2000" spc="-10" dirty="0">
                <a:latin typeface="Calibri"/>
                <a:cs typeface="Calibri"/>
              </a:rPr>
              <a:t>предлогов, </a:t>
            </a:r>
            <a:r>
              <a:rPr sz="2000" dirty="0">
                <a:latin typeface="Calibri"/>
                <a:cs typeface="Calibri"/>
              </a:rPr>
              <a:t>союзов и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т.д.;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# </a:t>
            </a:r>
            <a:r>
              <a:rPr sz="2000" spc="-5" dirty="0">
                <a:latin typeface="Calibri"/>
                <a:cs typeface="Calibri"/>
              </a:rPr>
              <a:t>заикание усиливается </a:t>
            </a:r>
            <a:r>
              <a:rPr sz="2000" spc="-20" dirty="0">
                <a:latin typeface="Calibri"/>
                <a:cs typeface="Calibri"/>
              </a:rPr>
              <a:t>под </a:t>
            </a:r>
            <a:r>
              <a:rPr sz="2000" spc="-5" dirty="0">
                <a:latin typeface="Calibri"/>
                <a:cs typeface="Calibri"/>
              </a:rPr>
              <a:t>воздействием так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называемого</a:t>
            </a:r>
            <a:endParaRPr sz="2000">
              <a:latin typeface="Calibri"/>
              <a:cs typeface="Calibri"/>
            </a:endParaRPr>
          </a:p>
          <a:p>
            <a:pPr marL="15240" marR="7620" indent="-1270"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«коммуникативного </a:t>
            </a:r>
            <a:r>
              <a:rPr sz="2000" spc="-5" dirty="0">
                <a:latin typeface="Calibri"/>
                <a:cs typeface="Calibri"/>
              </a:rPr>
              <a:t>давления», </a:t>
            </a:r>
            <a:r>
              <a:rPr sz="2000" spc="-15" dirty="0">
                <a:latin typeface="Calibri"/>
                <a:cs typeface="Calibri"/>
              </a:rPr>
              <a:t>то </a:t>
            </a:r>
            <a:r>
              <a:rPr sz="2000" dirty="0">
                <a:latin typeface="Calibri"/>
                <a:cs typeface="Calibri"/>
              </a:rPr>
              <a:t>есть самые </a:t>
            </a:r>
            <a:r>
              <a:rPr sz="2000" spc="-5" dirty="0">
                <a:latin typeface="Calibri"/>
                <a:cs typeface="Calibri"/>
              </a:rPr>
              <a:t>большие </a:t>
            </a:r>
            <a:r>
              <a:rPr sz="2000" spc="-10" dirty="0">
                <a:latin typeface="Calibri"/>
                <a:cs typeface="Calibri"/>
              </a:rPr>
              <a:t>затруднения  </a:t>
            </a:r>
            <a:r>
              <a:rPr sz="2000" spc="-5" dirty="0">
                <a:latin typeface="Calibri"/>
                <a:cs typeface="Calibri"/>
              </a:rPr>
              <a:t>ребенок </a:t>
            </a:r>
            <a:r>
              <a:rPr sz="2000" spc="-10" dirty="0">
                <a:latin typeface="Calibri"/>
                <a:cs typeface="Calibri"/>
              </a:rPr>
              <a:t>испытывает, </a:t>
            </a:r>
            <a:r>
              <a:rPr sz="2000" spc="-30" dirty="0">
                <a:latin typeface="Calibri"/>
                <a:cs typeface="Calibri"/>
              </a:rPr>
              <a:t>когда </a:t>
            </a:r>
            <a:r>
              <a:rPr sz="2000" spc="-5" dirty="0">
                <a:latin typeface="Calibri"/>
                <a:cs typeface="Calibri"/>
              </a:rPr>
              <a:t>он возбужден, </a:t>
            </a:r>
            <a:r>
              <a:rPr sz="2000" spc="-10" dirty="0">
                <a:latin typeface="Calibri"/>
                <a:cs typeface="Calibri"/>
              </a:rPr>
              <a:t>торопится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пытается </a:t>
            </a:r>
            <a:r>
              <a:rPr sz="2000" dirty="0">
                <a:latin typeface="Calibri"/>
                <a:cs typeface="Calibri"/>
              </a:rPr>
              <a:t>о </a:t>
            </a:r>
            <a:r>
              <a:rPr sz="2000" spc="-5" dirty="0">
                <a:latin typeface="Calibri"/>
                <a:cs typeface="Calibri"/>
              </a:rPr>
              <a:t>чем-либо  рассказать;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# </a:t>
            </a:r>
            <a:r>
              <a:rPr sz="2000" spc="-5" dirty="0">
                <a:latin typeface="Calibri"/>
                <a:cs typeface="Calibri"/>
              </a:rPr>
              <a:t>ребенок обычно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10" dirty="0">
                <a:latin typeface="Calibri"/>
                <a:cs typeface="Calibri"/>
              </a:rPr>
              <a:t>реагирует </a:t>
            </a:r>
            <a:r>
              <a:rPr sz="2000" dirty="0">
                <a:latin typeface="Calibri"/>
                <a:cs typeface="Calibri"/>
              </a:rPr>
              <a:t>на свое </a:t>
            </a:r>
            <a:r>
              <a:rPr sz="2000" spc="-5" dirty="0">
                <a:latin typeface="Calibri"/>
                <a:cs typeface="Calibri"/>
              </a:rPr>
              <a:t>заикание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говорит </a:t>
            </a:r>
            <a:r>
              <a:rPr sz="2000" dirty="0">
                <a:latin typeface="Calibri"/>
                <a:cs typeface="Calibri"/>
              </a:rPr>
              <a:t>во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всех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ситуациях </a:t>
            </a:r>
            <a:r>
              <a:rPr sz="2000" spc="-10" dirty="0">
                <a:latin typeface="Calibri"/>
                <a:cs typeface="Calibri"/>
              </a:rPr>
              <a:t>свободно, </a:t>
            </a:r>
            <a:r>
              <a:rPr sz="2000" dirty="0">
                <a:latin typeface="Calibri"/>
                <a:cs typeface="Calibri"/>
              </a:rPr>
              <a:t>без </a:t>
            </a:r>
            <a:r>
              <a:rPr sz="2000" spc="-5" dirty="0">
                <a:latin typeface="Calibri"/>
                <a:cs typeface="Calibri"/>
              </a:rPr>
              <a:t>смущения. Заикание </a:t>
            </a:r>
            <a:r>
              <a:rPr sz="2000" spc="-15" dirty="0">
                <a:latin typeface="Calibri"/>
                <a:cs typeface="Calibri"/>
              </a:rPr>
              <a:t>может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спровоцировать</a:t>
            </a:r>
            <a:endParaRPr sz="2000">
              <a:latin typeface="Calibri"/>
              <a:cs typeface="Calibri"/>
            </a:endParaRPr>
          </a:p>
          <a:p>
            <a:pPr marL="48895" marR="45720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кратковременная эмоциональная реакция. Но беспокойства, тревожности,  страха речи </a:t>
            </a:r>
            <a:r>
              <a:rPr sz="2000" spc="-25" dirty="0">
                <a:latin typeface="Calibri"/>
                <a:cs typeface="Calibri"/>
              </a:rPr>
              <a:t>нет. </a:t>
            </a:r>
            <a:r>
              <a:rPr sz="2000" spc="-5" dirty="0">
                <a:latin typeface="Calibri"/>
                <a:cs typeface="Calibri"/>
              </a:rPr>
              <a:t>Нет переживания своего дефекта речи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5" dirty="0">
                <a:latin typeface="Calibri"/>
                <a:cs typeface="Calibri"/>
              </a:rPr>
              <a:t>неудач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общении.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3729" y="405841"/>
            <a:ext cx="2826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Вторая фаза развития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заикания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6102" y="890778"/>
            <a:ext cx="79387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Для </a:t>
            </a:r>
            <a:r>
              <a:rPr sz="1800" spc="-15" dirty="0"/>
              <a:t>этой </a:t>
            </a:r>
            <a:r>
              <a:rPr sz="1800" spc="-5" dirty="0"/>
              <a:t>фазы характерны </a:t>
            </a:r>
            <a:r>
              <a:rPr sz="1800" spc="-10" dirty="0"/>
              <a:t>следующие</a:t>
            </a:r>
            <a:r>
              <a:rPr sz="1800" spc="45" dirty="0"/>
              <a:t> </a:t>
            </a:r>
            <a:r>
              <a:rPr sz="1800" spc="-10" dirty="0"/>
              <a:t>особенности:</a:t>
            </a:r>
            <a:endParaRPr sz="1800"/>
          </a:p>
          <a:p>
            <a:pPr marL="12700" marR="5080" algn="ctr">
              <a:lnSpc>
                <a:spcPct val="100000"/>
              </a:lnSpc>
            </a:pPr>
            <a:r>
              <a:rPr sz="1800" dirty="0"/>
              <a:t># </a:t>
            </a:r>
            <a:r>
              <a:rPr sz="1800" spc="-5" dirty="0"/>
              <a:t>нарушение речи </a:t>
            </a:r>
            <a:r>
              <a:rPr sz="1800" spc="-10" dirty="0"/>
              <a:t>становится </a:t>
            </a:r>
            <a:r>
              <a:rPr sz="1800" spc="-5" dirty="0"/>
              <a:t>хроническими, </a:t>
            </a:r>
            <a:r>
              <a:rPr sz="1800" spc="-20" dirty="0"/>
              <a:t>иногда </a:t>
            </a:r>
            <a:r>
              <a:rPr sz="1800" spc="-10" dirty="0"/>
              <a:t>тяжесть </a:t>
            </a:r>
            <a:r>
              <a:rPr sz="1800" spc="-5" dirty="0"/>
              <a:t>заикания </a:t>
            </a:r>
            <a:r>
              <a:rPr sz="1800" spc="-10" dirty="0"/>
              <a:t>меняется,  </a:t>
            </a:r>
            <a:r>
              <a:rPr sz="1800" spc="-15" dirty="0"/>
              <a:t>судорожность </a:t>
            </a:r>
            <a:r>
              <a:rPr sz="1800" spc="-5" dirty="0"/>
              <a:t>речи </a:t>
            </a:r>
            <a:r>
              <a:rPr sz="1800" spc="-15" dirty="0"/>
              <a:t>может </a:t>
            </a:r>
            <a:r>
              <a:rPr sz="1800" dirty="0"/>
              <a:t>на </a:t>
            </a:r>
            <a:r>
              <a:rPr sz="1800" spc="-10" dirty="0"/>
              <a:t>короткое </a:t>
            </a:r>
            <a:r>
              <a:rPr sz="1800" spc="-5" dirty="0"/>
              <a:t>время</a:t>
            </a:r>
            <a:r>
              <a:rPr sz="1800" spc="100" dirty="0"/>
              <a:t> </a:t>
            </a:r>
            <a:r>
              <a:rPr sz="1800" spc="-5" dirty="0"/>
              <a:t>исчезать;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1524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# </a:t>
            </a:r>
            <a:r>
              <a:rPr spc="-5" dirty="0"/>
              <a:t>заикание проявляется </a:t>
            </a:r>
            <a:r>
              <a:rPr dirty="0"/>
              <a:t>при </a:t>
            </a:r>
            <a:r>
              <a:rPr spc="-5" dirty="0"/>
              <a:t>быстрой речи </a:t>
            </a:r>
            <a:r>
              <a:rPr dirty="0"/>
              <a:t>или в </a:t>
            </a:r>
            <a:r>
              <a:rPr spc="-10" dirty="0"/>
              <a:t>состоянии </a:t>
            </a:r>
            <a:r>
              <a:rPr spc="-5" dirty="0"/>
              <a:t>эмоционального  возбуждения, чаще всего </a:t>
            </a:r>
            <a:r>
              <a:rPr spc="-10" dirty="0"/>
              <a:t>происходит </a:t>
            </a:r>
            <a:r>
              <a:rPr dirty="0"/>
              <a:t>на </a:t>
            </a:r>
            <a:r>
              <a:rPr spc="-10" dirty="0"/>
              <a:t>многосложных </a:t>
            </a:r>
            <a:r>
              <a:rPr dirty="0"/>
              <a:t>словах, </a:t>
            </a:r>
            <a:r>
              <a:rPr spc="-5" dirty="0"/>
              <a:t>значительно </a:t>
            </a:r>
            <a:r>
              <a:rPr spc="-15" dirty="0"/>
              <a:t>реже  </a:t>
            </a:r>
            <a:r>
              <a:rPr spc="-5" dirty="0"/>
              <a:t>запинки встречаются </a:t>
            </a:r>
            <a:r>
              <a:rPr dirty="0"/>
              <a:t>на </a:t>
            </a:r>
            <a:r>
              <a:rPr spc="-10" dirty="0"/>
              <a:t>местоимениях </a:t>
            </a:r>
            <a:r>
              <a:rPr dirty="0"/>
              <a:t>и </a:t>
            </a:r>
            <a:r>
              <a:rPr spc="-10" dirty="0"/>
              <a:t>односложных </a:t>
            </a:r>
            <a:r>
              <a:rPr spc="-5" dirty="0"/>
              <a:t>словах. Они </a:t>
            </a:r>
            <a:r>
              <a:rPr spc="-20" dirty="0"/>
              <a:t>иногда  </a:t>
            </a:r>
            <a:r>
              <a:rPr spc="-10" dirty="0"/>
              <a:t>остаются </a:t>
            </a:r>
            <a:r>
              <a:rPr dirty="0"/>
              <a:t>на первых словах </a:t>
            </a:r>
            <a:r>
              <a:rPr spc="-10" dirty="0"/>
              <a:t>предложения, </a:t>
            </a:r>
            <a:r>
              <a:rPr dirty="0"/>
              <a:t>но </a:t>
            </a:r>
            <a:r>
              <a:rPr spc="-20" dirty="0"/>
              <a:t>это </a:t>
            </a:r>
            <a:r>
              <a:rPr spc="-10" dirty="0"/>
              <a:t>уже </a:t>
            </a:r>
            <a:r>
              <a:rPr dirty="0"/>
              <a:t>не </a:t>
            </a:r>
            <a:r>
              <a:rPr spc="-5" dirty="0"/>
              <a:t>обязательные, </a:t>
            </a:r>
            <a:r>
              <a:rPr dirty="0"/>
              <a:t>а  вероятные </a:t>
            </a:r>
            <a:r>
              <a:rPr spc="-5" dirty="0"/>
              <a:t>места</a:t>
            </a:r>
            <a:r>
              <a:rPr spc="15" dirty="0"/>
              <a:t> </a:t>
            </a:r>
            <a:r>
              <a:rPr spc="-5" dirty="0"/>
              <a:t>запинок.</a:t>
            </a:r>
          </a:p>
          <a:p>
            <a:pPr marL="111760" marR="104775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# речевой дефект </a:t>
            </a:r>
            <a:r>
              <a:rPr spc="-10" dirty="0"/>
              <a:t>осознается, дети считают </a:t>
            </a:r>
            <a:r>
              <a:rPr spc="-5" dirty="0"/>
              <a:t>себя заикающимися, </a:t>
            </a:r>
            <a:r>
              <a:rPr dirty="0"/>
              <a:t>но </a:t>
            </a:r>
            <a:r>
              <a:rPr spc="-5" dirty="0"/>
              <a:t>еще </a:t>
            </a:r>
            <a:r>
              <a:rPr spc="-10" dirty="0"/>
              <a:t>говорят  свободно </a:t>
            </a:r>
            <a:r>
              <a:rPr dirty="0"/>
              <a:t>в любых</a:t>
            </a:r>
            <a:r>
              <a:rPr spc="10" dirty="0"/>
              <a:t> </a:t>
            </a:r>
            <a:r>
              <a:rPr spc="-5" dirty="0"/>
              <a:t>ситуациях.</a:t>
            </a:r>
          </a:p>
          <a:p>
            <a:pPr algn="ctr">
              <a:lnSpc>
                <a:spcPct val="100000"/>
              </a:lnSpc>
            </a:pPr>
            <a:r>
              <a:rPr dirty="0"/>
              <a:t>Могут </a:t>
            </a:r>
            <a:r>
              <a:rPr spc="-15" dirty="0"/>
              <a:t>наблюдаться затруднения </a:t>
            </a:r>
            <a:r>
              <a:rPr dirty="0"/>
              <a:t>в </a:t>
            </a:r>
            <a:r>
              <a:rPr spc="-10" dirty="0"/>
              <a:t>контактах, сопутствующие</a:t>
            </a:r>
            <a:r>
              <a:rPr spc="95" dirty="0"/>
              <a:t> </a:t>
            </a:r>
            <a:r>
              <a:rPr spc="-5" dirty="0"/>
              <a:t>движения.</a:t>
            </a:r>
          </a:p>
          <a:p>
            <a:pPr marL="360045" marR="47625" indent="-304800">
              <a:lnSpc>
                <a:spcPct val="100000"/>
              </a:lnSpc>
            </a:pPr>
            <a:r>
              <a:rPr spc="-5" dirty="0"/>
              <a:t>Расширяется </a:t>
            </a:r>
            <a:r>
              <a:rPr spc="-10" dirty="0"/>
              <a:t>объем сложных </a:t>
            </a:r>
            <a:r>
              <a:rPr dirty="0"/>
              <a:t>для </a:t>
            </a:r>
            <a:r>
              <a:rPr spc="-5" dirty="0"/>
              <a:t>общения ситуаций. Заикающиеся </a:t>
            </a:r>
            <a:r>
              <a:rPr spc="-20" dirty="0"/>
              <a:t>отмечают, </a:t>
            </a:r>
            <a:r>
              <a:rPr spc="-10" dirty="0"/>
              <a:t>что  </a:t>
            </a:r>
            <a:r>
              <a:rPr spc="-5" dirty="0"/>
              <a:t>они </a:t>
            </a:r>
            <a:r>
              <a:rPr spc="-10" dirty="0"/>
              <a:t>заикаются </a:t>
            </a:r>
            <a:r>
              <a:rPr dirty="0"/>
              <a:t>примерно </a:t>
            </a:r>
            <a:r>
              <a:rPr spc="-15" dirty="0"/>
              <a:t>одинаково </a:t>
            </a:r>
            <a:r>
              <a:rPr dirty="0"/>
              <a:t>и </a:t>
            </a:r>
            <a:r>
              <a:rPr spc="-5" dirty="0"/>
              <a:t>дома, </a:t>
            </a:r>
            <a:r>
              <a:rPr dirty="0"/>
              <a:t>и в </a:t>
            </a:r>
            <a:r>
              <a:rPr spc="-5" dirty="0"/>
              <a:t>общественных местах, </a:t>
            </a:r>
            <a:r>
              <a:rPr dirty="0"/>
              <a:t>и с  </a:t>
            </a:r>
            <a:r>
              <a:rPr spc="-5" dirty="0"/>
              <a:t>друзьями. </a:t>
            </a:r>
            <a:r>
              <a:rPr spc="-10" dirty="0"/>
              <a:t>Речь </a:t>
            </a:r>
            <a:r>
              <a:rPr dirty="0"/>
              <a:t>не </a:t>
            </a:r>
            <a:r>
              <a:rPr spc="-5" dirty="0"/>
              <a:t>зависит </a:t>
            </a:r>
            <a:r>
              <a:rPr spc="-10" dirty="0"/>
              <a:t>от </a:t>
            </a:r>
            <a:r>
              <a:rPr spc="-5" dirty="0"/>
              <a:t>ситуации. </a:t>
            </a:r>
            <a:r>
              <a:rPr spc="-10" dirty="0"/>
              <a:t>Некоторые </a:t>
            </a:r>
            <a:r>
              <a:rPr spc="-15" dirty="0"/>
              <a:t>считают, </a:t>
            </a:r>
            <a:r>
              <a:rPr spc="-10" dirty="0"/>
              <a:t>что </a:t>
            </a:r>
            <a:r>
              <a:rPr dirty="0"/>
              <a:t>в</a:t>
            </a:r>
            <a:r>
              <a:rPr spc="215" dirty="0"/>
              <a:t> </a:t>
            </a:r>
            <a:r>
              <a:rPr spc="-10" dirty="0"/>
              <a:t>особенно</a:t>
            </a:r>
          </a:p>
          <a:p>
            <a:pPr marL="12065" marR="5080" indent="2540" algn="ctr">
              <a:lnSpc>
                <a:spcPct val="100000"/>
              </a:lnSpc>
            </a:pPr>
            <a:r>
              <a:rPr dirty="0"/>
              <a:t>важных для них </a:t>
            </a:r>
            <a:r>
              <a:rPr spc="-5" dirty="0"/>
              <a:t>ситуациях могут «контролировать» свою речь, замедлять </a:t>
            </a:r>
            <a:r>
              <a:rPr spc="-10" dirty="0"/>
              <a:t>темп  </a:t>
            </a:r>
            <a:r>
              <a:rPr spc="-5" dirty="0"/>
              <a:t>речи </a:t>
            </a:r>
            <a:r>
              <a:rPr dirty="0"/>
              <a:t>и </a:t>
            </a:r>
            <a:r>
              <a:rPr spc="-10" dirty="0"/>
              <a:t>тем </a:t>
            </a:r>
            <a:r>
              <a:rPr spc="-5" dirty="0"/>
              <a:t>самым </a:t>
            </a:r>
            <a:r>
              <a:rPr spc="-10" dirty="0"/>
              <a:t>уменьшить количество </a:t>
            </a:r>
            <a:r>
              <a:rPr spc="-5" dirty="0"/>
              <a:t>запинок. </a:t>
            </a:r>
            <a:r>
              <a:rPr dirty="0"/>
              <a:t>И, </a:t>
            </a:r>
            <a:r>
              <a:rPr spc="-10" dirty="0"/>
              <a:t>наоборот, </a:t>
            </a:r>
            <a:r>
              <a:rPr spc="-5" dirty="0"/>
              <a:t>речь </a:t>
            </a:r>
            <a:r>
              <a:rPr spc="-15" dirty="0"/>
              <a:t>ухудшается </a:t>
            </a:r>
            <a:r>
              <a:rPr dirty="0"/>
              <a:t>в  </a:t>
            </a:r>
            <a:r>
              <a:rPr spc="-5" dirty="0"/>
              <a:t>момент </a:t>
            </a:r>
            <a:r>
              <a:rPr spc="-10" dirty="0"/>
              <a:t>расслабления, </a:t>
            </a:r>
            <a:r>
              <a:rPr dirty="0"/>
              <a:t>при </a:t>
            </a:r>
            <a:r>
              <a:rPr spc="-5" dirty="0"/>
              <a:t>общении </a:t>
            </a:r>
            <a:r>
              <a:rPr dirty="0"/>
              <a:t>с</a:t>
            </a:r>
            <a:r>
              <a:rPr spc="30" dirty="0"/>
              <a:t> </a:t>
            </a:r>
            <a:r>
              <a:rPr spc="-5" dirty="0"/>
              <a:t>друзьями.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9409" y="516763"/>
            <a:ext cx="8023225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Третья </a:t>
            </a:r>
            <a:r>
              <a:rPr sz="2000" b="1" spc="-5" dirty="0">
                <a:latin typeface="Calibri"/>
                <a:cs typeface="Calibri"/>
              </a:rPr>
              <a:t>фаза </a:t>
            </a:r>
            <a:r>
              <a:rPr sz="2000" b="1" dirty="0">
                <a:latin typeface="Calibri"/>
                <a:cs typeface="Calibri"/>
              </a:rPr>
              <a:t>развития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заикания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Эта фаза </a:t>
            </a:r>
            <a:r>
              <a:rPr sz="2000" spc="-10" dirty="0">
                <a:latin typeface="Calibri"/>
                <a:cs typeface="Calibri"/>
              </a:rPr>
              <a:t>характеризуется </a:t>
            </a:r>
            <a:r>
              <a:rPr sz="2000" spc="-5" dirty="0">
                <a:latin typeface="Calibri"/>
                <a:cs typeface="Calibri"/>
              </a:rPr>
              <a:t>следующими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особенностями: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# </a:t>
            </a:r>
            <a:r>
              <a:rPr sz="2000" spc="-10" dirty="0">
                <a:latin typeface="Calibri"/>
                <a:cs typeface="Calibri"/>
              </a:rPr>
              <a:t>определенные </a:t>
            </a:r>
            <a:r>
              <a:rPr sz="2000" dirty="0">
                <a:latin typeface="Calibri"/>
                <a:cs typeface="Calibri"/>
              </a:rPr>
              <a:t>ситуации </a:t>
            </a:r>
            <a:r>
              <a:rPr sz="2000" spc="-5" dirty="0">
                <a:latin typeface="Calibri"/>
                <a:cs typeface="Calibri"/>
              </a:rPr>
              <a:t>становятся </a:t>
            </a:r>
            <a:r>
              <a:rPr sz="2000" spc="-15" dirty="0">
                <a:latin typeface="Calibri"/>
                <a:cs typeface="Calibri"/>
              </a:rPr>
              <a:t>трудными </a:t>
            </a:r>
            <a:r>
              <a:rPr sz="2000" spc="-5" dirty="0">
                <a:latin typeface="Calibri"/>
                <a:cs typeface="Calibri"/>
              </a:rPr>
              <a:t>для общения,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5" dirty="0">
                <a:latin typeface="Calibri"/>
                <a:cs typeface="Calibri"/>
              </a:rPr>
              <a:t>это </a:t>
            </a:r>
            <a:r>
              <a:rPr sz="2000" spc="-10" dirty="0">
                <a:latin typeface="Calibri"/>
                <a:cs typeface="Calibri"/>
              </a:rPr>
              <a:t>четко  </a:t>
            </a:r>
            <a:r>
              <a:rPr sz="2000" spc="-5" dirty="0">
                <a:latin typeface="Calibri"/>
                <a:cs typeface="Calibri"/>
              </a:rPr>
              <a:t>осознается заикающимися;</a:t>
            </a:r>
            <a:endParaRPr sz="2000">
              <a:latin typeface="Calibri"/>
              <a:cs typeface="Calibri"/>
            </a:endParaRPr>
          </a:p>
          <a:p>
            <a:pPr marL="494030" marR="48387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# </a:t>
            </a:r>
            <a:r>
              <a:rPr sz="2000" spc="-5" dirty="0">
                <a:latin typeface="Calibri"/>
                <a:cs typeface="Calibri"/>
              </a:rPr>
              <a:t>возникают постоянные </a:t>
            </a:r>
            <a:r>
              <a:rPr sz="2000" spc="-10" dirty="0">
                <a:latin typeface="Calibri"/>
                <a:cs typeface="Calibri"/>
              </a:rPr>
              <a:t>трудности, </a:t>
            </a:r>
            <a:r>
              <a:rPr sz="2000" spc="-5" dirty="0">
                <a:latin typeface="Calibri"/>
                <a:cs typeface="Calibri"/>
              </a:rPr>
              <a:t>связанные </a:t>
            </a:r>
            <a:r>
              <a:rPr sz="2000" dirty="0">
                <a:latin typeface="Calibri"/>
                <a:cs typeface="Calibri"/>
              </a:rPr>
              <a:t>с произнесением  </a:t>
            </a:r>
            <a:r>
              <a:rPr sz="2000" spc="-10" dirty="0">
                <a:latin typeface="Calibri"/>
                <a:cs typeface="Calibri"/>
              </a:rPr>
              <a:t>определенных </a:t>
            </a:r>
            <a:r>
              <a:rPr sz="2000" dirty="0">
                <a:latin typeface="Calibri"/>
                <a:cs typeface="Calibri"/>
              </a:rPr>
              <a:t>слов 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звуков;</a:t>
            </a:r>
            <a:endParaRPr sz="2000">
              <a:latin typeface="Calibri"/>
              <a:cs typeface="Calibri"/>
            </a:endParaRPr>
          </a:p>
          <a:p>
            <a:pPr marL="635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# замены </a:t>
            </a:r>
            <a:r>
              <a:rPr sz="2000" spc="-15" dirty="0">
                <a:latin typeface="Calibri"/>
                <a:cs typeface="Calibri"/>
              </a:rPr>
              <a:t>одних </a:t>
            </a:r>
            <a:r>
              <a:rPr sz="2000" dirty="0">
                <a:latin typeface="Calibri"/>
                <a:cs typeface="Calibri"/>
              </a:rPr>
              <a:t>слов</a:t>
            </a:r>
            <a:r>
              <a:rPr sz="2000" spc="-5" dirty="0">
                <a:latin typeface="Calibri"/>
                <a:cs typeface="Calibri"/>
              </a:rPr>
              <a:t> другими.</a:t>
            </a:r>
            <a:endParaRPr sz="2000">
              <a:latin typeface="Calibri"/>
              <a:cs typeface="Calibri"/>
            </a:endParaRPr>
          </a:p>
          <a:p>
            <a:pPr marL="378460" marR="36449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этой </a:t>
            </a:r>
            <a:r>
              <a:rPr sz="2000" spc="-5" dirty="0">
                <a:latin typeface="Calibri"/>
                <a:cs typeface="Calibri"/>
              </a:rPr>
              <a:t>фазе, </a:t>
            </a:r>
            <a:r>
              <a:rPr sz="2000" dirty="0">
                <a:latin typeface="Calibri"/>
                <a:cs typeface="Calibri"/>
              </a:rPr>
              <a:t>несмотря на </a:t>
            </a:r>
            <a:r>
              <a:rPr sz="2000" spc="-5" dirty="0">
                <a:latin typeface="Calibri"/>
                <a:cs typeface="Calibri"/>
              </a:rPr>
              <a:t>уже </a:t>
            </a:r>
            <a:r>
              <a:rPr sz="2000" dirty="0">
                <a:latin typeface="Calibri"/>
                <a:cs typeface="Calibri"/>
              </a:rPr>
              <a:t>сформировавшиеся </a:t>
            </a:r>
            <a:r>
              <a:rPr sz="2000" spc="-5" dirty="0">
                <a:latin typeface="Calibri"/>
                <a:cs typeface="Calibri"/>
              </a:rPr>
              <a:t>симптомы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более  </a:t>
            </a:r>
            <a:r>
              <a:rPr sz="2000" spc="-5" dirty="0">
                <a:latin typeface="Calibri"/>
                <a:cs typeface="Calibri"/>
              </a:rPr>
              <a:t>сложных </a:t>
            </a:r>
            <a:r>
              <a:rPr sz="2000" dirty="0">
                <a:latin typeface="Calibri"/>
                <a:cs typeface="Calibri"/>
              </a:rPr>
              <a:t>расстройств </a:t>
            </a:r>
            <a:r>
              <a:rPr sz="2000" spc="-5" dirty="0">
                <a:latin typeface="Calibri"/>
                <a:cs typeface="Calibri"/>
              </a:rPr>
              <a:t>речи, крайне </a:t>
            </a:r>
            <a:r>
              <a:rPr sz="2000" spc="-15" dirty="0">
                <a:latin typeface="Calibri"/>
                <a:cs typeface="Calibri"/>
              </a:rPr>
              <a:t>редко </a:t>
            </a:r>
            <a:r>
              <a:rPr sz="2000" spc="-5" dirty="0">
                <a:latin typeface="Calibri"/>
                <a:cs typeface="Calibri"/>
              </a:rPr>
              <a:t>встречаются </a:t>
            </a:r>
            <a:r>
              <a:rPr sz="2000" dirty="0">
                <a:latin typeface="Calibri"/>
                <a:cs typeface="Calibri"/>
              </a:rPr>
              <a:t>пациенты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  <a:p>
            <a:pPr marL="66040" marR="54610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выраженным переживанием страха речи или </a:t>
            </a:r>
            <a:r>
              <a:rPr sz="2000" spc="-15" dirty="0">
                <a:latin typeface="Calibri"/>
                <a:cs typeface="Calibri"/>
              </a:rPr>
              <a:t>какой-то </a:t>
            </a:r>
            <a:r>
              <a:rPr sz="2000" spc="-10" dirty="0">
                <a:latin typeface="Calibri"/>
                <a:cs typeface="Calibri"/>
              </a:rPr>
              <a:t>неловкости, чаще  </a:t>
            </a:r>
            <a:r>
              <a:rPr sz="2000" spc="-5" dirty="0">
                <a:latin typeface="Calibri"/>
                <a:cs typeface="Calibri"/>
              </a:rPr>
              <a:t>всего </a:t>
            </a:r>
            <a:r>
              <a:rPr sz="2000" spc="-10" dirty="0">
                <a:latin typeface="Calibri"/>
                <a:cs typeface="Calibri"/>
              </a:rPr>
              <a:t>отсутствует тенденция </a:t>
            </a:r>
            <a:r>
              <a:rPr sz="2000" spc="-5" dirty="0">
                <a:latin typeface="Calibri"/>
                <a:cs typeface="Calibri"/>
              </a:rPr>
              <a:t>избегания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речи.</a:t>
            </a:r>
            <a:endParaRPr sz="2000">
              <a:latin typeface="Calibri"/>
              <a:cs typeface="Calibri"/>
            </a:endParaRPr>
          </a:p>
          <a:p>
            <a:pPr marL="200025" marR="189230" algn="ctr">
              <a:lnSpc>
                <a:spcPct val="100000"/>
              </a:lnSpc>
              <a:spcBef>
                <a:spcPts val="5"/>
              </a:spcBef>
            </a:pPr>
            <a:r>
              <a:rPr sz="2000" spc="-30" dirty="0">
                <a:latin typeface="Calibri"/>
                <a:cs typeface="Calibri"/>
              </a:rPr>
              <a:t>Третья </a:t>
            </a:r>
            <a:r>
              <a:rPr sz="2000" spc="-5" dirty="0">
                <a:latin typeface="Calibri"/>
                <a:cs typeface="Calibri"/>
              </a:rPr>
              <a:t>фаза </a:t>
            </a:r>
            <a:r>
              <a:rPr sz="2000" dirty="0">
                <a:latin typeface="Calibri"/>
                <a:cs typeface="Calibri"/>
              </a:rPr>
              <a:t>развития </a:t>
            </a:r>
            <a:r>
              <a:rPr sz="2000" spc="-5" dirty="0">
                <a:latin typeface="Calibri"/>
                <a:cs typeface="Calibri"/>
              </a:rPr>
              <a:t>заикания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5" dirty="0">
                <a:latin typeface="Calibri"/>
                <a:cs typeface="Calibri"/>
              </a:rPr>
              <a:t>это </a:t>
            </a:r>
            <a:r>
              <a:rPr sz="2000" spc="-5" dirty="0">
                <a:latin typeface="Calibri"/>
                <a:cs typeface="Calibri"/>
              </a:rPr>
              <a:t>практически </a:t>
            </a:r>
            <a:r>
              <a:rPr sz="2000" spc="-10" dirty="0">
                <a:latin typeface="Calibri"/>
                <a:cs typeface="Calibri"/>
              </a:rPr>
              <a:t>полное </a:t>
            </a:r>
            <a:r>
              <a:rPr sz="2000" spc="-5" dirty="0">
                <a:latin typeface="Calibri"/>
                <a:cs typeface="Calibri"/>
              </a:rPr>
              <a:t>становление  </a:t>
            </a:r>
            <a:r>
              <a:rPr sz="2000" spc="-15" dirty="0">
                <a:latin typeface="Calibri"/>
                <a:cs typeface="Calibri"/>
              </a:rPr>
              <a:t>судорожного </a:t>
            </a:r>
            <a:r>
              <a:rPr sz="2000" dirty="0">
                <a:latin typeface="Calibri"/>
                <a:cs typeface="Calibri"/>
              </a:rPr>
              <a:t>синдрома, </a:t>
            </a:r>
            <a:r>
              <a:rPr sz="2000" spc="-20" dirty="0">
                <a:latin typeface="Calibri"/>
                <a:cs typeface="Calibri"/>
              </a:rPr>
              <a:t>однако </a:t>
            </a:r>
            <a:r>
              <a:rPr sz="2000" dirty="0">
                <a:latin typeface="Calibri"/>
                <a:cs typeface="Calibri"/>
              </a:rPr>
              <a:t>без </a:t>
            </a:r>
            <a:r>
              <a:rPr sz="2000" spc="-5" dirty="0">
                <a:latin typeface="Calibri"/>
                <a:cs typeface="Calibri"/>
              </a:rPr>
              <a:t>избегания </a:t>
            </a:r>
            <a:r>
              <a:rPr sz="2000" dirty="0">
                <a:latin typeface="Calibri"/>
                <a:cs typeface="Calibri"/>
              </a:rPr>
              <a:t>ситуаций и без </a:t>
            </a:r>
            <a:r>
              <a:rPr sz="2000" spc="-5" dirty="0">
                <a:latin typeface="Calibri"/>
                <a:cs typeface="Calibri"/>
              </a:rPr>
              <a:t>страха  речи.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O. </a:t>
            </a:r>
            <a:r>
              <a:rPr sz="2000" spc="-5" dirty="0">
                <a:latin typeface="Calibri"/>
                <a:cs typeface="Calibri"/>
              </a:rPr>
              <a:t>Bloodstein </a:t>
            </a:r>
            <a:r>
              <a:rPr sz="2000" spc="-10" dirty="0">
                <a:latin typeface="Calibri"/>
                <a:cs typeface="Calibri"/>
              </a:rPr>
              <a:t>отмечает </a:t>
            </a:r>
            <a:r>
              <a:rPr sz="2000" dirty="0">
                <a:latin typeface="Calibri"/>
                <a:cs typeface="Calibri"/>
              </a:rPr>
              <a:t>весьма </a:t>
            </a:r>
            <a:r>
              <a:rPr sz="2000" spc="-5" dirty="0">
                <a:latin typeface="Calibri"/>
                <a:cs typeface="Calibri"/>
              </a:rPr>
              <a:t>характерную особенность заикающихся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третьей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фазе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426" y="329260"/>
            <a:ext cx="7943850" cy="539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Четвертая </a:t>
            </a:r>
            <a:r>
              <a:rPr sz="1600" b="1" spc="-5" dirty="0">
                <a:latin typeface="Calibri"/>
                <a:cs typeface="Calibri"/>
              </a:rPr>
              <a:t>фаза развития заикания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253365" marR="24511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На </a:t>
            </a:r>
            <a:r>
              <a:rPr sz="1600" spc="-10" dirty="0">
                <a:latin typeface="Calibri"/>
                <a:cs typeface="Calibri"/>
              </a:rPr>
              <a:t>этой </a:t>
            </a:r>
            <a:r>
              <a:rPr sz="1600" spc="-5" dirty="0">
                <a:latin typeface="Calibri"/>
                <a:cs typeface="Calibri"/>
              </a:rPr>
              <a:t>стадии </a:t>
            </a:r>
            <a:r>
              <a:rPr sz="1600" spc="-10" dirty="0">
                <a:latin typeface="Calibri"/>
                <a:cs typeface="Calibri"/>
              </a:rPr>
              <a:t>заикание </a:t>
            </a:r>
            <a:r>
              <a:rPr sz="1600" spc="-5" dirty="0">
                <a:latin typeface="Calibri"/>
                <a:cs typeface="Calibri"/>
              </a:rPr>
              <a:t>вырастает в </a:t>
            </a:r>
            <a:r>
              <a:rPr sz="1600" spc="-10" dirty="0">
                <a:latin typeface="Calibri"/>
                <a:cs typeface="Calibri"/>
              </a:rPr>
              <a:t>большую личностную </a:t>
            </a:r>
            <a:r>
              <a:rPr sz="1600" spc="-15" dirty="0">
                <a:latin typeface="Calibri"/>
                <a:cs typeface="Calibri"/>
              </a:rPr>
              <a:t>проблему. </a:t>
            </a:r>
            <a:r>
              <a:rPr sz="1600" spc="-5" dirty="0">
                <a:latin typeface="Calibri"/>
                <a:cs typeface="Calibri"/>
              </a:rPr>
              <a:t>Можно указать  </a:t>
            </a:r>
            <a:r>
              <a:rPr sz="1600" spc="-10" dirty="0">
                <a:latin typeface="Calibri"/>
                <a:cs typeface="Calibri"/>
              </a:rPr>
              <a:t>следующие </a:t>
            </a:r>
            <a:r>
              <a:rPr sz="1600" spc="-5" dirty="0">
                <a:latin typeface="Calibri"/>
                <a:cs typeface="Calibri"/>
              </a:rPr>
              <a:t>характерные </a:t>
            </a:r>
            <a:r>
              <a:rPr sz="1600" spc="-10" dirty="0">
                <a:latin typeface="Calibri"/>
                <a:cs typeface="Calibri"/>
              </a:rPr>
              <a:t>его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черты: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# </a:t>
            </a:r>
            <a:r>
              <a:rPr sz="1600" spc="-10" dirty="0">
                <a:latin typeface="Calibri"/>
                <a:cs typeface="Calibri"/>
              </a:rPr>
              <a:t>возникает яркая </a:t>
            </a:r>
            <a:r>
              <a:rPr sz="1600" spc="-5" dirty="0">
                <a:latin typeface="Calibri"/>
                <a:cs typeface="Calibri"/>
              </a:rPr>
              <a:t>антиципация </a:t>
            </a:r>
            <a:r>
              <a:rPr sz="1600" spc="-10" dirty="0">
                <a:latin typeface="Calibri"/>
                <a:cs typeface="Calibri"/>
              </a:rPr>
              <a:t>(ожидание)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заикания;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# становятся стандартными </a:t>
            </a:r>
            <a:r>
              <a:rPr sz="1600" spc="-15" dirty="0">
                <a:latin typeface="Calibri"/>
                <a:cs typeface="Calibri"/>
              </a:rPr>
              <a:t>трудности </a:t>
            </a:r>
            <a:r>
              <a:rPr sz="1600" spc="-5" dirty="0">
                <a:latin typeface="Calibri"/>
                <a:cs typeface="Calibri"/>
              </a:rPr>
              <a:t>при произнесении </a:t>
            </a:r>
            <a:r>
              <a:rPr sz="1600" spc="-15" dirty="0">
                <a:latin typeface="Calibri"/>
                <a:cs typeface="Calibri"/>
              </a:rPr>
              <a:t>определенных </a:t>
            </a:r>
            <a:r>
              <a:rPr sz="1600" spc="-5" dirty="0">
                <a:latin typeface="Calibri"/>
                <a:cs typeface="Calibri"/>
              </a:rPr>
              <a:t>слов, </a:t>
            </a:r>
            <a:r>
              <a:rPr sz="1600" spc="-10" dirty="0">
                <a:latin typeface="Calibri"/>
                <a:cs typeface="Calibri"/>
              </a:rPr>
              <a:t>звуков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определенных </a:t>
            </a:r>
            <a:r>
              <a:rPr sz="1600" spc="-5" dirty="0">
                <a:latin typeface="Calibri"/>
                <a:cs typeface="Calibri"/>
              </a:rPr>
              <a:t>ситуациях и при </a:t>
            </a:r>
            <a:r>
              <a:rPr sz="1600" spc="-15" dirty="0">
                <a:latin typeface="Calibri"/>
                <a:cs typeface="Calibri"/>
              </a:rPr>
              <a:t>определенных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слушателях;</a:t>
            </a:r>
            <a:endParaRPr sz="1600">
              <a:latin typeface="Calibri"/>
              <a:cs typeface="Calibri"/>
            </a:endParaRPr>
          </a:p>
          <a:p>
            <a:pPr marL="164465" marR="156210"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# </a:t>
            </a:r>
            <a:r>
              <a:rPr sz="1600" spc="-10" dirty="0">
                <a:latin typeface="Calibri"/>
                <a:cs typeface="Calibri"/>
              </a:rPr>
              <a:t>появляются </a:t>
            </a:r>
            <a:r>
              <a:rPr sz="1600" spc="-5" dirty="0">
                <a:latin typeface="Calibri"/>
                <a:cs typeface="Calibri"/>
              </a:rPr>
              <a:t>уклончивые </a:t>
            </a:r>
            <a:r>
              <a:rPr sz="1600" spc="-10" dirty="0">
                <a:latin typeface="Calibri"/>
                <a:cs typeface="Calibri"/>
              </a:rPr>
              <a:t>ответы; отмечаются другие </a:t>
            </a:r>
            <a:r>
              <a:rPr sz="1600" spc="-15" dirty="0">
                <a:latin typeface="Calibri"/>
                <a:cs typeface="Calibri"/>
              </a:rPr>
              <a:t>затруднения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10" dirty="0">
                <a:latin typeface="Calibri"/>
                <a:cs typeface="Calibri"/>
              </a:rPr>
              <a:t>проявления </a:t>
            </a:r>
            <a:r>
              <a:rPr sz="1600" spc="-5" dirty="0">
                <a:latin typeface="Calibri"/>
                <a:cs typeface="Calibri"/>
              </a:rPr>
              <a:t>страха  </a:t>
            </a:r>
            <a:r>
              <a:rPr sz="1600" spc="-10" dirty="0">
                <a:latin typeface="Calibri"/>
                <a:cs typeface="Calibri"/>
              </a:rPr>
              <a:t>речи;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# </a:t>
            </a:r>
            <a:r>
              <a:rPr sz="1600" spc="-10" dirty="0">
                <a:latin typeface="Calibri"/>
                <a:cs typeface="Calibri"/>
              </a:rPr>
              <a:t>отмечается </a:t>
            </a:r>
            <a:r>
              <a:rPr sz="1600" spc="-5" dirty="0">
                <a:latin typeface="Calibri"/>
                <a:cs typeface="Calibri"/>
              </a:rPr>
              <a:t>избегание </a:t>
            </a:r>
            <a:r>
              <a:rPr sz="1600" spc="-15" dirty="0">
                <a:latin typeface="Calibri"/>
                <a:cs typeface="Calibri"/>
              </a:rPr>
              <a:t>определенных </a:t>
            </a:r>
            <a:r>
              <a:rPr sz="1600" spc="-5" dirty="0">
                <a:latin typeface="Calibri"/>
                <a:cs typeface="Calibri"/>
              </a:rPr>
              <a:t>речевых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ситуаций.</a:t>
            </a:r>
            <a:endParaRPr sz="1600">
              <a:latin typeface="Calibri"/>
              <a:cs typeface="Calibri"/>
            </a:endParaRPr>
          </a:p>
          <a:p>
            <a:pPr marL="82550" marR="72390" algn="ctr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Отличительная </a:t>
            </a:r>
            <a:r>
              <a:rPr sz="1600" spc="-5" dirty="0">
                <a:latin typeface="Calibri"/>
                <a:cs typeface="Calibri"/>
              </a:rPr>
              <a:t>черта </a:t>
            </a:r>
            <a:r>
              <a:rPr sz="1600" spc="-10" dirty="0">
                <a:latin typeface="Calibri"/>
                <a:cs typeface="Calibri"/>
              </a:rPr>
              <a:t>четвертой </a:t>
            </a:r>
            <a:r>
              <a:rPr sz="1600" spc="-5" dirty="0">
                <a:latin typeface="Calibri"/>
                <a:cs typeface="Calibri"/>
              </a:rPr>
              <a:t>фазы – наличие выраженных эмоциональных </a:t>
            </a:r>
            <a:r>
              <a:rPr sz="1600" spc="-10" dirty="0">
                <a:latin typeface="Calibri"/>
                <a:cs typeface="Calibri"/>
              </a:rPr>
              <a:t>реакций </a:t>
            </a:r>
            <a:r>
              <a:rPr sz="1600" spc="-5" dirty="0">
                <a:latin typeface="Calibri"/>
                <a:cs typeface="Calibri"/>
              </a:rPr>
              <a:t>на  заикание, важнейшим </a:t>
            </a:r>
            <a:r>
              <a:rPr sz="1600" spc="-10" dirty="0">
                <a:latin typeface="Calibri"/>
                <a:cs typeface="Calibri"/>
              </a:rPr>
              <a:t>проявлением чего </a:t>
            </a:r>
            <a:r>
              <a:rPr sz="1600" spc="-5" dirty="0">
                <a:latin typeface="Calibri"/>
                <a:cs typeface="Calibri"/>
              </a:rPr>
              <a:t>становится избегание речевой ситуации. В </a:t>
            </a:r>
            <a:r>
              <a:rPr sz="1600" spc="-15" dirty="0">
                <a:latin typeface="Calibri"/>
                <a:cs typeface="Calibri"/>
              </a:rPr>
              <a:t>этой  </a:t>
            </a:r>
            <a:r>
              <a:rPr sz="1600" spc="-10" dirty="0">
                <a:latin typeface="Calibri"/>
                <a:cs typeface="Calibri"/>
              </a:rPr>
              <a:t>фазе </a:t>
            </a:r>
            <a:r>
              <a:rPr sz="1600" spc="-5" dirty="0">
                <a:latin typeface="Calibri"/>
                <a:cs typeface="Calibri"/>
              </a:rPr>
              <a:t>заикающийся </a:t>
            </a:r>
            <a:r>
              <a:rPr sz="1600" spc="-10" dirty="0">
                <a:latin typeface="Calibri"/>
                <a:cs typeface="Calibri"/>
              </a:rPr>
              <a:t>предпочитает </a:t>
            </a:r>
            <a:r>
              <a:rPr sz="1600" spc="-5" dirty="0">
                <a:latin typeface="Calibri"/>
                <a:cs typeface="Calibri"/>
              </a:rPr>
              <a:t>проехать </a:t>
            </a:r>
            <a:r>
              <a:rPr sz="1600" spc="-15" dirty="0">
                <a:latin typeface="Calibri"/>
                <a:cs typeface="Calibri"/>
              </a:rPr>
              <a:t>несколько </a:t>
            </a:r>
            <a:r>
              <a:rPr sz="1600" spc="-10" dirty="0">
                <a:latin typeface="Calibri"/>
                <a:cs typeface="Calibri"/>
              </a:rPr>
              <a:t>лишних </a:t>
            </a:r>
            <a:r>
              <a:rPr sz="1600" spc="-5" dirty="0">
                <a:latin typeface="Calibri"/>
                <a:cs typeface="Calibri"/>
              </a:rPr>
              <a:t>остановок, </a:t>
            </a:r>
            <a:r>
              <a:rPr sz="1600" spc="-10" dirty="0">
                <a:latin typeface="Calibri"/>
                <a:cs typeface="Calibri"/>
              </a:rPr>
              <a:t>чем спросить  впередистоящих </a:t>
            </a:r>
            <a:r>
              <a:rPr sz="1600" spc="-15" dirty="0">
                <a:latin typeface="Calibri"/>
                <a:cs typeface="Calibri"/>
              </a:rPr>
              <a:t>людей, выходят </a:t>
            </a:r>
            <a:r>
              <a:rPr sz="1600" spc="-5" dirty="0">
                <a:latin typeface="Calibri"/>
                <a:cs typeface="Calibri"/>
              </a:rPr>
              <a:t>ли </a:t>
            </a:r>
            <a:r>
              <a:rPr sz="1600" spc="-10" dirty="0">
                <a:latin typeface="Calibri"/>
                <a:cs typeface="Calibri"/>
              </a:rPr>
              <a:t>они на следующей остановке. </a:t>
            </a:r>
            <a:r>
              <a:rPr sz="1600" spc="-5" dirty="0">
                <a:latin typeface="Calibri"/>
                <a:cs typeface="Calibri"/>
              </a:rPr>
              <a:t>Пациент испытывает  </a:t>
            </a:r>
            <a:r>
              <a:rPr sz="1600" spc="-10" dirty="0">
                <a:latin typeface="Calibri"/>
                <a:cs typeface="Calibri"/>
              </a:rPr>
              <a:t>выраженный </a:t>
            </a:r>
            <a:r>
              <a:rPr sz="1600" spc="-5" dirty="0">
                <a:latin typeface="Calibri"/>
                <a:cs typeface="Calibri"/>
              </a:rPr>
              <a:t>страх </a:t>
            </a:r>
            <a:r>
              <a:rPr sz="1600" spc="-15" dirty="0">
                <a:latin typeface="Calibri"/>
                <a:cs typeface="Calibri"/>
              </a:rPr>
              <a:t>перед </a:t>
            </a:r>
            <a:r>
              <a:rPr sz="1600" spc="-10" dirty="0">
                <a:latin typeface="Calibri"/>
                <a:cs typeface="Calibri"/>
              </a:rPr>
              <a:t>кассиром </a:t>
            </a:r>
            <a:r>
              <a:rPr sz="1600" spc="-5" dirty="0">
                <a:latin typeface="Calibri"/>
                <a:cs typeface="Calibri"/>
              </a:rPr>
              <a:t>в магазине, при </a:t>
            </a:r>
            <a:r>
              <a:rPr sz="1600" spc="-10" dirty="0">
                <a:latin typeface="Calibri"/>
                <a:cs typeface="Calibri"/>
              </a:rPr>
              <a:t>разговоре </a:t>
            </a:r>
            <a:r>
              <a:rPr sz="1600" spc="-5" dirty="0">
                <a:latin typeface="Calibri"/>
                <a:cs typeface="Calibri"/>
              </a:rPr>
              <a:t>по </a:t>
            </a:r>
            <a:r>
              <a:rPr sz="1600" spc="-15" dirty="0">
                <a:latin typeface="Calibri"/>
                <a:cs typeface="Calibri"/>
              </a:rPr>
              <a:t>телефону.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Особенно</a:t>
            </a:r>
            <a:endParaRPr sz="1600">
              <a:latin typeface="Calibri"/>
              <a:cs typeface="Calibri"/>
            </a:endParaRPr>
          </a:p>
          <a:p>
            <a:pPr marL="94615" marR="86995" indent="24066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большое напряжение </a:t>
            </a:r>
            <a:r>
              <a:rPr sz="1600" spc="-5" dirty="0">
                <a:latin typeface="Calibri"/>
                <a:cs typeface="Calibri"/>
              </a:rPr>
              <a:t>и страх он испытывает в </a:t>
            </a:r>
            <a:r>
              <a:rPr sz="1600" spc="-15" dirty="0">
                <a:latin typeface="Calibri"/>
                <a:cs typeface="Calibri"/>
              </a:rPr>
              <a:t>школе, </a:t>
            </a:r>
            <a:r>
              <a:rPr sz="1600" spc="-5" dirty="0">
                <a:latin typeface="Calibri"/>
                <a:cs typeface="Calibri"/>
              </a:rPr>
              <a:t>ожидая </a:t>
            </a:r>
            <a:r>
              <a:rPr sz="1600" spc="-10" dirty="0">
                <a:latin typeface="Calibri"/>
                <a:cs typeface="Calibri"/>
              </a:rPr>
              <a:t>на уроке </a:t>
            </a:r>
            <a:r>
              <a:rPr sz="1600" spc="-5" dirty="0">
                <a:latin typeface="Calibri"/>
                <a:cs typeface="Calibri"/>
              </a:rPr>
              <a:t>возможного  вызова </a:t>
            </a:r>
            <a:r>
              <a:rPr sz="1600" spc="-10" dirty="0">
                <a:latin typeface="Calibri"/>
                <a:cs typeface="Calibri"/>
              </a:rPr>
              <a:t>для ответа. Даже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компании друзей </a:t>
            </a:r>
            <a:r>
              <a:rPr sz="1600" spc="-5" dirty="0">
                <a:latin typeface="Calibri"/>
                <a:cs typeface="Calibri"/>
              </a:rPr>
              <a:t>старается </a:t>
            </a:r>
            <a:r>
              <a:rPr sz="1600" spc="-10" dirty="0">
                <a:latin typeface="Calibri"/>
                <a:cs typeface="Calibri"/>
              </a:rPr>
              <a:t>говорить меньше, чтобы избежать  </a:t>
            </a:r>
            <a:r>
              <a:rPr sz="1600" spc="-5" dirty="0">
                <a:latin typeface="Calibri"/>
                <a:cs typeface="Calibri"/>
              </a:rPr>
              <a:t>заикания. </a:t>
            </a:r>
            <a:r>
              <a:rPr sz="1600" spc="-30" dirty="0">
                <a:latin typeface="Calibri"/>
                <a:cs typeface="Calibri"/>
              </a:rPr>
              <a:t>«Трудные» </a:t>
            </a:r>
            <a:r>
              <a:rPr sz="1600" spc="-5" dirty="0">
                <a:latin typeface="Calibri"/>
                <a:cs typeface="Calibri"/>
              </a:rPr>
              <a:t>звуки и слова в </a:t>
            </a:r>
            <a:r>
              <a:rPr sz="1600" spc="-10" dirty="0">
                <a:latin typeface="Calibri"/>
                <a:cs typeface="Calibri"/>
              </a:rPr>
              <a:t>этой фазе сопровождаются страхом, </a:t>
            </a:r>
            <a:r>
              <a:rPr sz="1600" spc="-5" dirty="0">
                <a:latin typeface="Calibri"/>
                <a:cs typeface="Calibri"/>
              </a:rPr>
              <a:t>и если раньше  заикающийся заменял слова </a:t>
            </a:r>
            <a:r>
              <a:rPr sz="1600" spc="-10" dirty="0">
                <a:latin typeface="Calibri"/>
                <a:cs typeface="Calibri"/>
              </a:rPr>
              <a:t>от </a:t>
            </a:r>
            <a:r>
              <a:rPr sz="1600" spc="-5" dirty="0">
                <a:latin typeface="Calibri"/>
                <a:cs typeface="Calibri"/>
              </a:rPr>
              <a:t>случая к случаю, </a:t>
            </a:r>
            <a:r>
              <a:rPr sz="1600" spc="-10" dirty="0">
                <a:latin typeface="Calibri"/>
                <a:cs typeface="Calibri"/>
              </a:rPr>
              <a:t>то теперь </a:t>
            </a:r>
            <a:r>
              <a:rPr sz="1600" spc="-5" dirty="0">
                <a:latin typeface="Calibri"/>
                <a:cs typeface="Calibri"/>
              </a:rPr>
              <a:t>он </a:t>
            </a:r>
            <a:r>
              <a:rPr sz="1600" spc="-15" dirty="0">
                <a:latin typeface="Calibri"/>
                <a:cs typeface="Calibri"/>
              </a:rPr>
              <a:t>это делает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систематически,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чтобы избежать </a:t>
            </a:r>
            <a:r>
              <a:rPr sz="1600" spc="-5" dirty="0">
                <a:latin typeface="Calibri"/>
                <a:cs typeface="Calibri"/>
              </a:rPr>
              <a:t>заикания. В </a:t>
            </a:r>
            <a:r>
              <a:rPr sz="1600" spc="-10" dirty="0">
                <a:latin typeface="Calibri"/>
                <a:cs typeface="Calibri"/>
              </a:rPr>
              <a:t>этой фазе </a:t>
            </a:r>
            <a:r>
              <a:rPr sz="1600" spc="-5" dirty="0">
                <a:latin typeface="Calibri"/>
                <a:cs typeface="Calibri"/>
              </a:rPr>
              <a:t>заикающиеся </a:t>
            </a:r>
            <a:r>
              <a:rPr sz="1600" spc="-10" dirty="0">
                <a:latin typeface="Calibri"/>
                <a:cs typeface="Calibri"/>
              </a:rPr>
              <a:t>больше </a:t>
            </a:r>
            <a:r>
              <a:rPr sz="1600" spc="-5" dirty="0">
                <a:latin typeface="Calibri"/>
                <a:cs typeface="Calibri"/>
              </a:rPr>
              <a:t>внимания начинают обращать  на </a:t>
            </a:r>
            <a:r>
              <a:rPr sz="1600" spc="-10" dirty="0">
                <a:latin typeface="Calibri"/>
                <a:cs typeface="Calibri"/>
              </a:rPr>
              <a:t>то, </a:t>
            </a:r>
            <a:r>
              <a:rPr sz="1600" spc="-15" dirty="0">
                <a:latin typeface="Calibri"/>
                <a:cs typeface="Calibri"/>
              </a:rPr>
              <a:t>как </a:t>
            </a:r>
            <a:r>
              <a:rPr sz="1600" spc="-10" dirty="0">
                <a:latin typeface="Calibri"/>
                <a:cs typeface="Calibri"/>
              </a:rPr>
              <a:t>окружающие реагируют </a:t>
            </a:r>
            <a:r>
              <a:rPr sz="1600" spc="-5" dirty="0">
                <a:latin typeface="Calibri"/>
                <a:cs typeface="Calibri"/>
              </a:rPr>
              <a:t>на их </a:t>
            </a:r>
            <a:r>
              <a:rPr sz="1600" spc="-10" dirty="0">
                <a:latin typeface="Calibri"/>
                <a:cs typeface="Calibri"/>
              </a:rPr>
              <a:t>речь, </a:t>
            </a:r>
            <a:r>
              <a:rPr sz="1600" spc="-15" dirty="0">
                <a:latin typeface="Calibri"/>
                <a:cs typeface="Calibri"/>
              </a:rPr>
              <a:t>как </a:t>
            </a:r>
            <a:r>
              <a:rPr sz="1600" spc="-10" dirty="0">
                <a:latin typeface="Calibri"/>
                <a:cs typeface="Calibri"/>
              </a:rPr>
              <a:t>они </a:t>
            </a:r>
            <a:r>
              <a:rPr sz="1600" spc="-5" dirty="0">
                <a:latin typeface="Calibri"/>
                <a:cs typeface="Calibri"/>
              </a:rPr>
              <a:t>сами </a:t>
            </a:r>
            <a:r>
              <a:rPr sz="1600" spc="-15" dirty="0">
                <a:latin typeface="Calibri"/>
                <a:cs typeface="Calibri"/>
              </a:rPr>
              <a:t>выглядят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5" dirty="0">
                <a:latin typeface="Calibri"/>
                <a:cs typeface="Calibri"/>
              </a:rPr>
              <a:t>глазах </a:t>
            </a:r>
            <a:r>
              <a:rPr sz="1600" spc="-10" dirty="0">
                <a:latin typeface="Calibri"/>
                <a:cs typeface="Calibri"/>
              </a:rPr>
              <a:t>окружающих 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10" dirty="0">
                <a:latin typeface="Calibri"/>
                <a:cs typeface="Calibri"/>
              </a:rPr>
              <a:t>собеседников.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685863"/>
            <a:ext cx="7477125" cy="4986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546" y="1159205"/>
            <a:ext cx="7661275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4400" spc="-105" dirty="0">
                <a:solidFill>
                  <a:srgbClr val="C00000"/>
                </a:solidFill>
                <a:latin typeface="Calibri"/>
                <a:cs typeface="Calibri"/>
              </a:rPr>
              <a:t>Темп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речи </a:t>
            </a:r>
            <a:r>
              <a:rPr sz="4400" dirty="0">
                <a:latin typeface="Calibri"/>
                <a:cs typeface="Calibri"/>
              </a:rPr>
              <a:t>–</a:t>
            </a:r>
            <a:r>
              <a:rPr sz="4400" spc="8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скорость</a:t>
            </a:r>
            <a:endParaRPr sz="4400">
              <a:latin typeface="Calibri"/>
              <a:cs typeface="Calibri"/>
            </a:endParaRPr>
          </a:p>
          <a:p>
            <a:pPr marL="219710" marR="207010" indent="-1905" algn="ctr">
              <a:lnSpc>
                <a:spcPct val="100000"/>
              </a:lnSpc>
              <a:tabLst>
                <a:tab pos="5975350" algn="l"/>
                <a:tab pos="6400165" algn="l"/>
              </a:tabLst>
            </a:pPr>
            <a:r>
              <a:rPr sz="4400" spc="-10" dirty="0">
                <a:latin typeface="Calibri"/>
                <a:cs typeface="Calibri"/>
              </a:rPr>
              <a:t>чередования </a:t>
            </a:r>
            <a:r>
              <a:rPr sz="4400" spc="-5" dirty="0">
                <a:latin typeface="Calibri"/>
                <a:cs typeface="Calibri"/>
              </a:rPr>
              <a:t>метрических  </a:t>
            </a:r>
            <a:r>
              <a:rPr sz="4400" spc="-15" dirty="0">
                <a:latin typeface="Calibri"/>
                <a:cs typeface="Calibri"/>
              </a:rPr>
              <a:t>единиц </a:t>
            </a:r>
            <a:r>
              <a:rPr sz="4400" dirty="0">
                <a:latin typeface="Calibri"/>
                <a:cs typeface="Calibri"/>
              </a:rPr>
              <a:t>( </a:t>
            </a:r>
            <a:r>
              <a:rPr sz="4400" spc="-5" dirty="0">
                <a:latin typeface="Calibri"/>
                <a:cs typeface="Calibri"/>
              </a:rPr>
              <a:t>«мера метра» речи </a:t>
            </a:r>
            <a:r>
              <a:rPr sz="4400" dirty="0">
                <a:latin typeface="Calibri"/>
                <a:cs typeface="Calibri"/>
              </a:rPr>
              <a:t>–  слог).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Умеренный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темп	</a:t>
            </a:r>
            <a:r>
              <a:rPr sz="4400" dirty="0">
                <a:latin typeface="Calibri"/>
                <a:cs typeface="Calibri"/>
              </a:rPr>
              <a:t>-	</a:t>
            </a:r>
            <a:r>
              <a:rPr sz="4400" spc="-5" dirty="0">
                <a:latin typeface="Calibri"/>
                <a:cs typeface="Calibri"/>
              </a:rPr>
              <a:t>4-5</a:t>
            </a:r>
            <a:endParaRPr sz="44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  <a:tabLst>
                <a:tab pos="1931035" algn="l"/>
                <a:tab pos="4365625" algn="l"/>
              </a:tabLst>
            </a:pPr>
            <a:r>
              <a:rPr sz="4400" dirty="0">
                <a:latin typeface="Calibri"/>
                <a:cs typeface="Calibri"/>
              </a:rPr>
              <a:t>сло</a:t>
            </a:r>
            <a:r>
              <a:rPr sz="4400" spc="-50" dirty="0">
                <a:latin typeface="Calibri"/>
                <a:cs typeface="Calibri"/>
              </a:rPr>
              <a:t>г</a:t>
            </a:r>
            <a:r>
              <a:rPr sz="4400" spc="-5" dirty="0">
                <a:latin typeface="Calibri"/>
                <a:cs typeface="Calibri"/>
              </a:rPr>
              <a:t>о</a:t>
            </a:r>
            <a:r>
              <a:rPr sz="4400" dirty="0">
                <a:latin typeface="Calibri"/>
                <a:cs typeface="Calibri"/>
              </a:rPr>
              <a:t>в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в секу</a:t>
            </a:r>
            <a:r>
              <a:rPr sz="4400" spc="-15" dirty="0">
                <a:latin typeface="Calibri"/>
                <a:cs typeface="Calibri"/>
              </a:rPr>
              <a:t>н</a:t>
            </a:r>
            <a:r>
              <a:rPr sz="4400" spc="-40" dirty="0">
                <a:latin typeface="Calibri"/>
                <a:cs typeface="Calibri"/>
              </a:rPr>
              <a:t>д</a:t>
            </a:r>
            <a:r>
              <a:rPr sz="4400" spc="-110" dirty="0">
                <a:latin typeface="Calibri"/>
                <a:cs typeface="Calibri"/>
              </a:rPr>
              <a:t>у</a:t>
            </a:r>
            <a:r>
              <a:rPr sz="4400" dirty="0">
                <a:latin typeface="Calibri"/>
                <a:cs typeface="Calibri"/>
              </a:rPr>
              <a:t>.	</a:t>
            </a:r>
            <a:r>
              <a:rPr sz="4400" spc="-5" dirty="0">
                <a:latin typeface="Calibri"/>
                <a:cs typeface="Calibri"/>
              </a:rPr>
              <a:t>Дл</a:t>
            </a:r>
            <a:r>
              <a:rPr sz="4400" spc="-20" dirty="0">
                <a:latin typeface="Calibri"/>
                <a:cs typeface="Calibri"/>
              </a:rPr>
              <a:t>и</a:t>
            </a:r>
            <a:r>
              <a:rPr sz="4400" spc="-40" dirty="0">
                <a:latin typeface="Calibri"/>
                <a:cs typeface="Calibri"/>
              </a:rPr>
              <a:t>т</a:t>
            </a:r>
            <a:r>
              <a:rPr sz="4400" spc="-70" dirty="0">
                <a:latin typeface="Calibri"/>
                <a:cs typeface="Calibri"/>
              </a:rPr>
              <a:t>е</a:t>
            </a:r>
            <a:r>
              <a:rPr sz="4400" spc="-5" dirty="0">
                <a:latin typeface="Calibri"/>
                <a:cs typeface="Calibri"/>
              </a:rPr>
              <a:t>ль</a:t>
            </a:r>
            <a:r>
              <a:rPr sz="4400" spc="-20" dirty="0">
                <a:latin typeface="Calibri"/>
                <a:cs typeface="Calibri"/>
              </a:rPr>
              <a:t>н</a:t>
            </a:r>
            <a:r>
              <a:rPr sz="4400" spc="-5" dirty="0">
                <a:latin typeface="Calibri"/>
                <a:cs typeface="Calibri"/>
              </a:rPr>
              <a:t>ость  </a:t>
            </a:r>
            <a:r>
              <a:rPr sz="4400" spc="-30" dirty="0">
                <a:latin typeface="Calibri"/>
                <a:cs typeface="Calibri"/>
              </a:rPr>
              <a:t>одного	</a:t>
            </a:r>
            <a:r>
              <a:rPr sz="4400" dirty="0">
                <a:latin typeface="Calibri"/>
                <a:cs typeface="Calibri"/>
              </a:rPr>
              <a:t>слога – 200</a:t>
            </a:r>
            <a:r>
              <a:rPr sz="4400" spc="-3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м/сек.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221" y="304927"/>
            <a:ext cx="7990840" cy="606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0" marR="546100" indent="150114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При </a:t>
            </a:r>
            <a:r>
              <a:rPr sz="3600" spc="-10" dirty="0">
                <a:latin typeface="Calibri"/>
                <a:cs typeface="Calibri"/>
              </a:rPr>
              <a:t>обследовании  </a:t>
            </a: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орального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праксиса</a:t>
            </a:r>
            <a:r>
              <a:rPr sz="3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заикающегося</a:t>
            </a:r>
            <a:endParaRPr sz="3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3600" spc="-10" dirty="0">
                <a:latin typeface="Calibri"/>
                <a:cs typeface="Calibri"/>
              </a:rPr>
              <a:t>выявляется следующая неврологическая  симптоматика: </a:t>
            </a: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скорость,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сила, </a:t>
            </a: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объем  движений </a:t>
            </a:r>
            <a:r>
              <a:rPr sz="3600" spc="-15" dirty="0">
                <a:solidFill>
                  <a:srgbClr val="C00000"/>
                </a:solidFill>
                <a:latin typeface="Calibri"/>
                <a:cs typeface="Calibri"/>
              </a:rPr>
              <a:t>артикуляционного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аппарата 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ограничены, переключаемость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с </a:t>
            </a:r>
            <a:r>
              <a:rPr sz="3600" spc="-25" dirty="0">
                <a:solidFill>
                  <a:srgbClr val="C00000"/>
                </a:solidFill>
                <a:latin typeface="Calibri"/>
                <a:cs typeface="Calibri"/>
              </a:rPr>
              <a:t>одного  </a:t>
            </a:r>
            <a:r>
              <a:rPr sz="3600" spc="-15" dirty="0">
                <a:solidFill>
                  <a:srgbClr val="C00000"/>
                </a:solidFill>
                <a:latin typeface="Calibri"/>
                <a:cs typeface="Calibri"/>
              </a:rPr>
              <a:t>артикуляционного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уклада на</a:t>
            </a:r>
            <a:r>
              <a:rPr sz="3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C00000"/>
                </a:solidFill>
                <a:latin typeface="Calibri"/>
                <a:cs typeface="Calibri"/>
              </a:rPr>
              <a:t>другой</a:t>
            </a:r>
            <a:endParaRPr sz="3600">
              <a:latin typeface="Calibri"/>
              <a:cs typeface="Calibri"/>
            </a:endParaRPr>
          </a:p>
          <a:p>
            <a:pPr marL="492759" marR="488315" algn="ctr">
              <a:lnSpc>
                <a:spcPct val="100000"/>
              </a:lnSpc>
              <a:spcBef>
                <a:spcPts val="5"/>
              </a:spcBef>
            </a:pPr>
            <a:r>
              <a:rPr sz="3600" spc="-20" dirty="0">
                <a:solidFill>
                  <a:srgbClr val="C00000"/>
                </a:solidFill>
                <a:latin typeface="Calibri"/>
                <a:cs typeface="Calibri"/>
              </a:rPr>
              <a:t>затруднена, </a:t>
            </a:r>
            <a:r>
              <a:rPr sz="3600" spc="-15" dirty="0">
                <a:solidFill>
                  <a:srgbClr val="C00000"/>
                </a:solidFill>
                <a:latin typeface="Calibri"/>
                <a:cs typeface="Calibri"/>
              </a:rPr>
              <a:t>отмечается </a:t>
            </a: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гипертонус, 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гиперметрия, </a:t>
            </a: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тремор </a:t>
            </a:r>
            <a:r>
              <a:rPr sz="3600" spc="-15" dirty="0">
                <a:solidFill>
                  <a:srgbClr val="C00000"/>
                </a:solidFill>
                <a:latin typeface="Calibri"/>
                <a:cs typeface="Calibri"/>
              </a:rPr>
              <a:t>языка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36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губ,</a:t>
            </a:r>
            <a:endParaRPr sz="3600">
              <a:latin typeface="Calibri"/>
              <a:cs typeface="Calibri"/>
            </a:endParaRPr>
          </a:p>
          <a:p>
            <a:pPr marL="372110" marR="369570" algn="ctr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синкинезии, </a:t>
            </a:r>
            <a:r>
              <a:rPr sz="3600" spc="-35" dirty="0">
                <a:solidFill>
                  <a:srgbClr val="C00000"/>
                </a:solidFill>
                <a:latin typeface="Calibri"/>
                <a:cs typeface="Calibri"/>
              </a:rPr>
              <a:t>иногда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гиперсаливация,  нарушена реципрокная</a:t>
            </a:r>
            <a:r>
              <a:rPr sz="3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иннервация.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358" y="473710"/>
            <a:ext cx="7633334" cy="551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3425" marR="612140" indent="25400" algn="just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C00000"/>
                </a:solidFill>
                <a:latin typeface="Calibri"/>
                <a:cs typeface="Calibri"/>
              </a:rPr>
              <a:t>Нейромоторные </a:t>
            </a:r>
            <a:r>
              <a:rPr sz="4000" spc="-5" dirty="0">
                <a:solidFill>
                  <a:srgbClr val="C00000"/>
                </a:solidFill>
                <a:latin typeface="Calibri"/>
                <a:cs typeface="Calibri"/>
              </a:rPr>
              <a:t>нарушения  </a:t>
            </a:r>
            <a:r>
              <a:rPr sz="4000" spc="-5" dirty="0">
                <a:latin typeface="Calibri"/>
                <a:cs typeface="Calibri"/>
              </a:rPr>
              <a:t>при </a:t>
            </a:r>
            <a:r>
              <a:rPr sz="4000" spc="-10" dirty="0">
                <a:latin typeface="Calibri"/>
                <a:cs typeface="Calibri"/>
              </a:rPr>
              <a:t>заикании имеют </a:t>
            </a:r>
            <a:r>
              <a:rPr sz="4000" spc="-15" dirty="0">
                <a:latin typeface="Calibri"/>
                <a:cs typeface="Calibri"/>
              </a:rPr>
              <a:t>единую  </a:t>
            </a:r>
            <a:r>
              <a:rPr sz="4000" spc="-10" dirty="0">
                <a:latin typeface="Calibri"/>
                <a:cs typeface="Calibri"/>
              </a:rPr>
              <a:t>патогенетическую </a:t>
            </a:r>
            <a:r>
              <a:rPr sz="4000" spc="-5" dirty="0">
                <a:latin typeface="Calibri"/>
                <a:cs typeface="Calibri"/>
              </a:rPr>
              <a:t>основу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с</a:t>
            </a:r>
            <a:endParaRPr sz="4000">
              <a:latin typeface="Calibri"/>
              <a:cs typeface="Calibri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5"/>
              </a:spcBef>
            </a:pPr>
            <a:r>
              <a:rPr sz="4000" spc="-15" dirty="0">
                <a:latin typeface="Calibri"/>
                <a:cs typeface="Calibri"/>
              </a:rPr>
              <a:t>двигательными </a:t>
            </a:r>
            <a:r>
              <a:rPr sz="4000" spc="-5" dirty="0">
                <a:latin typeface="Calibri"/>
                <a:cs typeface="Calibri"/>
              </a:rPr>
              <a:t>нарушениями,  </a:t>
            </a:r>
            <a:r>
              <a:rPr sz="4000" spc="-10" dirty="0">
                <a:latin typeface="Calibri"/>
                <a:cs typeface="Calibri"/>
              </a:rPr>
              <a:t>характеризуются многообразием </a:t>
            </a:r>
            <a:r>
              <a:rPr sz="4000" spc="-5" dirty="0">
                <a:latin typeface="Calibri"/>
                <a:cs typeface="Calibri"/>
              </a:rPr>
              <a:t>и  </a:t>
            </a:r>
            <a:r>
              <a:rPr sz="4000" spc="-10" dirty="0">
                <a:latin typeface="Calibri"/>
                <a:cs typeface="Calibri"/>
              </a:rPr>
              <a:t>устойчивостью, </a:t>
            </a:r>
            <a:r>
              <a:rPr sz="4000" spc="-25" dirty="0">
                <a:latin typeface="Calibri"/>
                <a:cs typeface="Calibri"/>
              </a:rPr>
              <a:t>как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любой</a:t>
            </a:r>
            <a:endParaRPr sz="4000">
              <a:latin typeface="Calibri"/>
              <a:cs typeface="Calibri"/>
            </a:endParaRPr>
          </a:p>
          <a:p>
            <a:pPr marL="1073150" marR="1067435" indent="-5080" algn="ctr">
              <a:lnSpc>
                <a:spcPct val="100000"/>
              </a:lnSpc>
            </a:pPr>
            <a:r>
              <a:rPr sz="4000" spc="-15" dirty="0">
                <a:latin typeface="Calibri"/>
                <a:cs typeface="Calibri"/>
              </a:rPr>
              <a:t>двигательный </a:t>
            </a:r>
            <a:r>
              <a:rPr sz="4000" spc="-10" dirty="0">
                <a:latin typeface="Calibri"/>
                <a:cs typeface="Calibri"/>
              </a:rPr>
              <a:t>стереотип,  </a:t>
            </a:r>
            <a:r>
              <a:rPr sz="4000" spc="-5" dirty="0">
                <a:latin typeface="Calibri"/>
                <a:cs typeface="Calibri"/>
              </a:rPr>
              <a:t>закрепленный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временем  </a:t>
            </a:r>
            <a:r>
              <a:rPr sz="4000" spc="-5" dirty="0">
                <a:latin typeface="Calibri"/>
                <a:cs typeface="Calibri"/>
              </a:rPr>
              <a:t>и </a:t>
            </a:r>
            <a:r>
              <a:rPr sz="4000" spc="-15" dirty="0">
                <a:latin typeface="Calibri"/>
                <a:cs typeface="Calibri"/>
              </a:rPr>
              <a:t>опытом.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369" y="282701"/>
            <a:ext cx="7906384" cy="606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4865" marR="811530"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"/>
                <a:cs typeface="Calibri"/>
              </a:rPr>
              <a:t>Степень </a:t>
            </a:r>
            <a:r>
              <a:rPr sz="4400" spc="-10" dirty="0">
                <a:latin typeface="Calibri"/>
                <a:cs typeface="Calibri"/>
              </a:rPr>
              <a:t>тяжести</a:t>
            </a:r>
            <a:r>
              <a:rPr sz="4400" spc="-5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заикания  </a:t>
            </a:r>
            <a:r>
              <a:rPr sz="4400" dirty="0">
                <a:latin typeface="Calibri"/>
                <a:cs typeface="Calibri"/>
              </a:rPr>
              <a:t>зависит </a:t>
            </a:r>
            <a:r>
              <a:rPr sz="4400" spc="-15" dirty="0">
                <a:latin typeface="Calibri"/>
                <a:cs typeface="Calibri"/>
              </a:rPr>
              <a:t>от </a:t>
            </a:r>
            <a:r>
              <a:rPr sz="4400" spc="-5" dirty="0">
                <a:latin typeface="Calibri"/>
                <a:cs typeface="Calibri"/>
              </a:rPr>
              <a:t>выраженности  </a:t>
            </a: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нейромоторного</a:t>
            </a:r>
            <a:r>
              <a:rPr sz="4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endParaRPr sz="4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невротического</a:t>
            </a:r>
            <a:r>
              <a:rPr sz="4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компонентов.</a:t>
            </a:r>
            <a:endParaRPr sz="4400">
              <a:latin typeface="Calibri"/>
              <a:cs typeface="Calibri"/>
            </a:endParaRPr>
          </a:p>
          <a:p>
            <a:pPr marL="565785" marR="5080" indent="-553720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В </a:t>
            </a:r>
            <a:r>
              <a:rPr sz="4400" spc="-10" dirty="0">
                <a:latin typeface="Calibri"/>
                <a:cs typeface="Calibri"/>
              </a:rPr>
              <a:t>большинстве </a:t>
            </a:r>
            <a:r>
              <a:rPr sz="4400" dirty="0">
                <a:latin typeface="Calibri"/>
                <a:cs typeface="Calibri"/>
              </a:rPr>
              <a:t>случаев </a:t>
            </a:r>
            <a:r>
              <a:rPr sz="4400" spc="-10" dirty="0">
                <a:latin typeface="Calibri"/>
                <a:cs typeface="Calibri"/>
              </a:rPr>
              <a:t>заикание  возникает </a:t>
            </a:r>
            <a:r>
              <a:rPr sz="4400" dirty="0">
                <a:latin typeface="Calibri"/>
                <a:cs typeface="Calibri"/>
              </a:rPr>
              <a:t>на фоне </a:t>
            </a:r>
            <a:r>
              <a:rPr sz="4400" spc="-5" dirty="0">
                <a:latin typeface="Calibri"/>
                <a:cs typeface="Calibri"/>
              </a:rPr>
              <a:t>очаговых  </a:t>
            </a:r>
            <a:r>
              <a:rPr sz="4400" dirty="0">
                <a:latin typeface="Calibri"/>
                <a:cs typeface="Calibri"/>
              </a:rPr>
              <a:t>органических расстройств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и</a:t>
            </a:r>
            <a:endParaRPr sz="440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4400" dirty="0">
                <a:latin typeface="Calibri"/>
                <a:cs typeface="Calibri"/>
              </a:rPr>
              <a:t>первично носит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характер</a:t>
            </a:r>
            <a:endParaRPr sz="4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4400" spc="-5" dirty="0">
                <a:latin typeface="Calibri"/>
                <a:cs typeface="Calibri"/>
              </a:rPr>
              <a:t>нейромоторного</a:t>
            </a:r>
            <a:r>
              <a:rPr sz="4400" spc="-9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нарушения.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463" y="226898"/>
            <a:ext cx="7576820" cy="6122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8210" marR="904875" indent="35306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На фоне </a:t>
            </a:r>
            <a:r>
              <a:rPr sz="4000" spc="-15" dirty="0">
                <a:latin typeface="Calibri"/>
                <a:cs typeface="Calibri"/>
              </a:rPr>
              <a:t>органического  </a:t>
            </a:r>
            <a:r>
              <a:rPr sz="4000" spc="-10" dirty="0">
                <a:latin typeface="Calibri"/>
                <a:cs typeface="Calibri"/>
              </a:rPr>
              <a:t>поражения </a:t>
            </a:r>
            <a:r>
              <a:rPr sz="4000" spc="-5" dirty="0">
                <a:latin typeface="Calibri"/>
                <a:cs typeface="Calibri"/>
              </a:rPr>
              <a:t>центральной</a:t>
            </a:r>
            <a:r>
              <a:rPr sz="4000" spc="-7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и</a:t>
            </a:r>
            <a:endParaRPr sz="4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4000" spc="-10" dirty="0">
                <a:latin typeface="Calibri"/>
                <a:cs typeface="Calibri"/>
              </a:rPr>
              <a:t>периферической </a:t>
            </a:r>
            <a:r>
              <a:rPr sz="4000" spc="-5" dirty="0">
                <a:latin typeface="Calibri"/>
                <a:cs typeface="Calibri"/>
              </a:rPr>
              <a:t>нервной </a:t>
            </a:r>
            <a:r>
              <a:rPr sz="4000" spc="-15" dirty="0">
                <a:latin typeface="Calibri"/>
                <a:cs typeface="Calibri"/>
              </a:rPr>
              <a:t>системы  </a:t>
            </a:r>
            <a:r>
              <a:rPr sz="4000" spc="-10" dirty="0">
                <a:solidFill>
                  <a:srgbClr val="C00000"/>
                </a:solidFill>
                <a:latin typeface="Calibri"/>
                <a:cs typeface="Calibri"/>
              </a:rPr>
              <a:t>нарушается </a:t>
            </a:r>
            <a:r>
              <a:rPr sz="4000" spc="-5" dirty="0">
                <a:solidFill>
                  <a:srgbClr val="C00000"/>
                </a:solidFill>
                <a:latin typeface="Calibri"/>
                <a:cs typeface="Calibri"/>
              </a:rPr>
              <a:t>иннервация </a:t>
            </a:r>
            <a:r>
              <a:rPr sz="4000" spc="-15" dirty="0">
                <a:solidFill>
                  <a:srgbClr val="C00000"/>
                </a:solidFill>
                <a:latin typeface="Calibri"/>
                <a:cs typeface="Calibri"/>
              </a:rPr>
              <a:t>речевого  </a:t>
            </a:r>
            <a:r>
              <a:rPr sz="4000" spc="-5" dirty="0">
                <a:solidFill>
                  <a:srgbClr val="C00000"/>
                </a:solidFill>
                <a:latin typeface="Calibri"/>
                <a:cs typeface="Calibri"/>
              </a:rPr>
              <a:t>аппарата; страдает </a:t>
            </a:r>
            <a:r>
              <a:rPr sz="4000" spc="-20" dirty="0">
                <a:solidFill>
                  <a:srgbClr val="C00000"/>
                </a:solidFill>
                <a:latin typeface="Calibri"/>
                <a:cs typeface="Calibri"/>
              </a:rPr>
              <a:t>просодическая  </a:t>
            </a:r>
            <a:r>
              <a:rPr sz="4000" spc="-10" dirty="0">
                <a:solidFill>
                  <a:srgbClr val="C00000"/>
                </a:solidFill>
                <a:latin typeface="Calibri"/>
                <a:cs typeface="Calibri"/>
              </a:rPr>
              <a:t>сторона речи, </a:t>
            </a:r>
            <a:r>
              <a:rPr sz="4000" spc="-50" dirty="0">
                <a:solidFill>
                  <a:srgbClr val="C00000"/>
                </a:solidFill>
                <a:latin typeface="Calibri"/>
                <a:cs typeface="Calibri"/>
              </a:rPr>
              <a:t>т.е. </a:t>
            </a:r>
            <a:r>
              <a:rPr sz="4000" spc="-20" dirty="0">
                <a:solidFill>
                  <a:srgbClr val="C00000"/>
                </a:solidFill>
                <a:latin typeface="Calibri"/>
                <a:cs typeface="Calibri"/>
              </a:rPr>
              <a:t>темп, </a:t>
            </a:r>
            <a:r>
              <a:rPr sz="4000" spc="-15" dirty="0">
                <a:solidFill>
                  <a:srgbClr val="C00000"/>
                </a:solidFill>
                <a:latin typeface="Calibri"/>
                <a:cs typeface="Calibri"/>
              </a:rPr>
              <a:t>ритм,  </a:t>
            </a:r>
            <a:r>
              <a:rPr sz="4000" spc="-35" dirty="0">
                <a:solidFill>
                  <a:srgbClr val="C00000"/>
                </a:solidFill>
                <a:latin typeface="Calibri"/>
                <a:cs typeface="Calibri"/>
              </a:rPr>
              <a:t>мелодика,</a:t>
            </a:r>
            <a:r>
              <a:rPr sz="40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C00000"/>
                </a:solidFill>
                <a:latin typeface="Calibri"/>
                <a:cs typeface="Calibri"/>
              </a:rPr>
              <a:t>интонация.</a:t>
            </a:r>
            <a:endParaRPr sz="4000">
              <a:latin typeface="Calibri"/>
              <a:cs typeface="Calibri"/>
            </a:endParaRPr>
          </a:p>
          <a:p>
            <a:pPr marL="518795" marR="514350" indent="6985" algn="ctr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latin typeface="Calibri"/>
                <a:cs typeface="Calibri"/>
              </a:rPr>
              <a:t>Органические нарушения при  </a:t>
            </a:r>
            <a:r>
              <a:rPr sz="4000" spc="-10" dirty="0">
                <a:latin typeface="Calibri"/>
                <a:cs typeface="Calibri"/>
              </a:rPr>
              <a:t>заикании могут </a:t>
            </a:r>
            <a:r>
              <a:rPr sz="4000" spc="-5" dirty="0">
                <a:latin typeface="Calibri"/>
                <a:cs typeface="Calibri"/>
              </a:rPr>
              <a:t>возникнуть</a:t>
            </a:r>
            <a:r>
              <a:rPr sz="4000" spc="-4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на  </a:t>
            </a:r>
            <a:r>
              <a:rPr sz="4000" spc="-10" dirty="0">
                <a:latin typeface="Calibri"/>
                <a:cs typeface="Calibri"/>
              </a:rPr>
              <a:t>разных </a:t>
            </a:r>
            <a:r>
              <a:rPr sz="4000" spc="-5" dirty="0">
                <a:latin typeface="Calibri"/>
                <a:cs typeface="Calibri"/>
              </a:rPr>
              <a:t>уровнях.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348" y="220421"/>
            <a:ext cx="7952105" cy="5880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поражении</a:t>
            </a:r>
            <a:endParaRPr sz="3200">
              <a:latin typeface="Calibri"/>
              <a:cs typeface="Calibri"/>
            </a:endParaRPr>
          </a:p>
          <a:p>
            <a:pPr marL="90170" algn="ctr">
              <a:lnSpc>
                <a:spcPct val="100000"/>
              </a:lnSpc>
            </a:pP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подкорково-мозжечковых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ядер</a:t>
            </a:r>
            <a:r>
              <a:rPr sz="32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  <a:p>
            <a:pPr marL="12700" marR="5080" indent="3175" algn="ctr">
              <a:lnSpc>
                <a:spcPct val="100000"/>
              </a:lnSpc>
            </a:pP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проводящих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путей </a:t>
            </a:r>
            <a:r>
              <a:rPr sz="3200" spc="-20" dirty="0">
                <a:latin typeface="Calibri"/>
                <a:cs typeface="Calibri"/>
              </a:rPr>
              <a:t>наблюдаются </a:t>
            </a:r>
            <a:r>
              <a:rPr sz="3200" dirty="0">
                <a:latin typeface="Calibri"/>
                <a:cs typeface="Calibri"/>
              </a:rPr>
              <a:t>изменения,  </a:t>
            </a:r>
            <a:r>
              <a:rPr sz="3200" spc="-5" dirty="0">
                <a:latin typeface="Calibri"/>
                <a:cs typeface="Calibri"/>
              </a:rPr>
              <a:t>связанные </a:t>
            </a:r>
            <a:r>
              <a:rPr sz="3200" dirty="0">
                <a:latin typeface="Calibri"/>
                <a:cs typeface="Calibri"/>
              </a:rPr>
              <a:t>с повышением </a:t>
            </a:r>
            <a:r>
              <a:rPr sz="3200" spc="-5" dirty="0">
                <a:latin typeface="Calibri"/>
                <a:cs typeface="Calibri"/>
              </a:rPr>
              <a:t>мышечного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тонуса.</a:t>
            </a:r>
            <a:endParaRPr sz="3200">
              <a:latin typeface="Calibri"/>
              <a:cs typeface="Calibri"/>
            </a:endParaRPr>
          </a:p>
          <a:p>
            <a:pPr marL="26034" marR="22225" indent="89916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Нарушается </a:t>
            </a:r>
            <a:r>
              <a:rPr sz="3200" dirty="0">
                <a:latin typeface="Calibri"/>
                <a:cs typeface="Calibri"/>
              </a:rPr>
              <a:t>синхронность в </a:t>
            </a:r>
            <a:r>
              <a:rPr sz="3200" spc="-10" dirty="0">
                <a:latin typeface="Calibri"/>
                <a:cs typeface="Calibri"/>
              </a:rPr>
              <a:t>работе  артикуляционного, </a:t>
            </a:r>
            <a:r>
              <a:rPr sz="3200" spc="-15" dirty="0">
                <a:latin typeface="Calibri"/>
                <a:cs typeface="Calibri"/>
              </a:rPr>
              <a:t>дыхательного,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голосового</a:t>
            </a:r>
            <a:endParaRPr sz="3200">
              <a:latin typeface="Calibri"/>
              <a:cs typeface="Calibri"/>
            </a:endParaRPr>
          </a:p>
          <a:p>
            <a:pPr marL="819150" marR="810895" indent="21336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аппаратов; </a:t>
            </a:r>
            <a:r>
              <a:rPr sz="3200" dirty="0">
                <a:latin typeface="Calibri"/>
                <a:cs typeface="Calibri"/>
              </a:rPr>
              <a:t>страдает реципрокная  иннервация </a:t>
            </a:r>
            <a:r>
              <a:rPr sz="3200" spc="-10" dirty="0">
                <a:latin typeface="Calibri"/>
                <a:cs typeface="Calibri"/>
              </a:rPr>
              <a:t>(взаимодействие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мышц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антагонистов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0" dirty="0">
                <a:latin typeface="Calibri"/>
                <a:cs typeface="Calibri"/>
              </a:rPr>
              <a:t>агонистов),</a:t>
            </a:r>
            <a:endParaRPr sz="3200">
              <a:latin typeface="Calibri"/>
              <a:cs typeface="Calibri"/>
            </a:endParaRPr>
          </a:p>
          <a:p>
            <a:pPr marL="205740" marR="200660" algn="ctr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последовательность, </a:t>
            </a:r>
            <a:r>
              <a:rPr sz="3200" dirty="0">
                <a:latin typeface="Calibri"/>
                <a:cs typeface="Calibri"/>
              </a:rPr>
              <a:t>сила, </a:t>
            </a:r>
            <a:r>
              <a:rPr sz="3200" spc="-10" dirty="0">
                <a:latin typeface="Calibri"/>
                <a:cs typeface="Calibri"/>
              </a:rPr>
              <a:t>объем, скорость  </a:t>
            </a:r>
            <a:r>
              <a:rPr sz="3200" dirty="0">
                <a:latin typeface="Calibri"/>
                <a:cs typeface="Calibri"/>
              </a:rPr>
              <a:t>мышечных сокращений. </a:t>
            </a:r>
            <a:r>
              <a:rPr sz="3200" spc="-15" dirty="0">
                <a:latin typeface="Calibri"/>
                <a:cs typeface="Calibri"/>
              </a:rPr>
              <a:t>Целевая </a:t>
            </a:r>
            <a:r>
              <a:rPr sz="3200" spc="-10" dirty="0">
                <a:latin typeface="Calibri"/>
                <a:cs typeface="Calibri"/>
              </a:rPr>
              <a:t>точность  </a:t>
            </a:r>
            <a:r>
              <a:rPr sz="3200" spc="-5" dirty="0">
                <a:latin typeface="Calibri"/>
                <a:cs typeface="Calibri"/>
              </a:rPr>
              <a:t>движений.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1623" y="500011"/>
            <a:ext cx="5143500" cy="5500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571474"/>
            <a:ext cx="3857625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50" y="836675"/>
            <a:ext cx="5760974" cy="4719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167" y="601726"/>
            <a:ext cx="7885430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При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экстрапирамидных</a:t>
            </a:r>
            <a:r>
              <a:rPr sz="32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нарушениях</a:t>
            </a:r>
            <a:r>
              <a:rPr sz="3200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358140" marR="350520" algn="ct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помимо изменений </a:t>
            </a:r>
            <a:r>
              <a:rPr sz="3200" spc="-5" dirty="0">
                <a:latin typeface="Calibri"/>
                <a:cs typeface="Calibri"/>
              </a:rPr>
              <a:t>мышечного </a:t>
            </a:r>
            <a:r>
              <a:rPr sz="3200" spc="-10" dirty="0">
                <a:latin typeface="Calibri"/>
                <a:cs typeface="Calibri"/>
              </a:rPr>
              <a:t>тонуса,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  </a:t>
            </a:r>
            <a:r>
              <a:rPr sz="3200" spc="-5" dirty="0">
                <a:latin typeface="Calibri"/>
                <a:cs typeface="Calibri"/>
              </a:rPr>
              <a:t>речевой </a:t>
            </a:r>
            <a:r>
              <a:rPr sz="3200" spc="-15" dirty="0">
                <a:latin typeface="Calibri"/>
                <a:cs typeface="Calibri"/>
              </a:rPr>
              <a:t>мускулатуре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появляются</a:t>
            </a:r>
            <a:endParaRPr sz="32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насильственные </a:t>
            </a:r>
            <a:r>
              <a:rPr sz="3200" spc="-5" dirty="0">
                <a:latin typeface="Calibri"/>
                <a:cs typeface="Calibri"/>
              </a:rPr>
              <a:t>движения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(гиперкинезы).</a:t>
            </a:r>
            <a:endParaRPr sz="3200">
              <a:latin typeface="Calibri"/>
              <a:cs typeface="Calibri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При </a:t>
            </a:r>
            <a:r>
              <a:rPr sz="3200" spc="-5" dirty="0">
                <a:latin typeface="Calibri"/>
                <a:cs typeface="Calibri"/>
              </a:rPr>
              <a:t>поражении </a:t>
            </a:r>
            <a:r>
              <a:rPr sz="3200" spc="-10" dirty="0">
                <a:latin typeface="Calibri"/>
                <a:cs typeface="Calibri"/>
              </a:rPr>
              <a:t>проводящих систем </a:t>
            </a:r>
            <a:r>
              <a:rPr sz="3200" spc="-15" dirty="0">
                <a:latin typeface="Calibri"/>
                <a:cs typeface="Calibri"/>
              </a:rPr>
              <a:t>от коры  </a:t>
            </a:r>
            <a:r>
              <a:rPr sz="3200" spc="-20" dirty="0">
                <a:latin typeface="Calibri"/>
                <a:cs typeface="Calibri"/>
              </a:rPr>
              <a:t>головного </a:t>
            </a:r>
            <a:r>
              <a:rPr sz="3200" spc="-5" dirty="0">
                <a:latin typeface="Calibri"/>
                <a:cs typeface="Calibri"/>
              </a:rPr>
              <a:t>мозга </a:t>
            </a:r>
            <a:r>
              <a:rPr sz="3200" dirty="0">
                <a:latin typeface="Calibri"/>
                <a:cs typeface="Calibri"/>
              </a:rPr>
              <a:t>к ядрам </a:t>
            </a:r>
            <a:r>
              <a:rPr sz="3200" spc="-5" dirty="0">
                <a:latin typeface="Calibri"/>
                <a:cs typeface="Calibri"/>
              </a:rPr>
              <a:t>черепно-мозговых  </a:t>
            </a:r>
            <a:r>
              <a:rPr sz="3200" dirty="0">
                <a:latin typeface="Calibri"/>
                <a:cs typeface="Calibri"/>
              </a:rPr>
              <a:t>нервов в </a:t>
            </a:r>
            <a:r>
              <a:rPr sz="3200" spc="-10" dirty="0">
                <a:latin typeface="Calibri"/>
                <a:cs typeface="Calibri"/>
              </a:rPr>
              <a:t>стволовой </a:t>
            </a:r>
            <a:r>
              <a:rPr sz="3200" dirty="0">
                <a:latin typeface="Calibri"/>
                <a:cs typeface="Calibri"/>
              </a:rPr>
              <a:t>части </a:t>
            </a:r>
            <a:r>
              <a:rPr sz="3200" spc="-5" dirty="0">
                <a:latin typeface="Calibri"/>
                <a:cs typeface="Calibri"/>
              </a:rPr>
              <a:t>мозга </a:t>
            </a:r>
            <a:r>
              <a:rPr sz="3200" spc="-20" dirty="0">
                <a:latin typeface="Calibri"/>
                <a:cs typeface="Calibri"/>
              </a:rPr>
              <a:t>наблюдается  </a:t>
            </a:r>
            <a:r>
              <a:rPr sz="3200" dirty="0">
                <a:latin typeface="Calibri"/>
                <a:cs typeface="Calibri"/>
              </a:rPr>
              <a:t>аналогичная </a:t>
            </a:r>
            <a:r>
              <a:rPr sz="3200" spc="-10" dirty="0">
                <a:latin typeface="Calibri"/>
                <a:cs typeface="Calibri"/>
              </a:rPr>
              <a:t>симптоматика: </a:t>
            </a:r>
            <a:r>
              <a:rPr sz="3200" spc="-5" dirty="0">
                <a:latin typeface="Calibri"/>
                <a:cs typeface="Calibri"/>
              </a:rPr>
              <a:t>повышается  мышечный </a:t>
            </a:r>
            <a:r>
              <a:rPr sz="3200" spc="-10" dirty="0">
                <a:latin typeface="Calibri"/>
                <a:cs typeface="Calibri"/>
              </a:rPr>
              <a:t>тонус, </a:t>
            </a:r>
            <a:r>
              <a:rPr sz="3200" spc="-5" dirty="0">
                <a:latin typeface="Calibri"/>
                <a:cs typeface="Calibri"/>
              </a:rPr>
              <a:t>нарушается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просодика,</a:t>
            </a:r>
            <a:endParaRPr sz="3200">
              <a:latin typeface="Calibri"/>
              <a:cs typeface="Calibri"/>
            </a:endParaRPr>
          </a:p>
          <a:p>
            <a:pPr marL="469900" marR="466090" indent="25400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усиливаются </a:t>
            </a:r>
            <a:r>
              <a:rPr sz="3200" spc="-5" dirty="0">
                <a:latin typeface="Calibri"/>
                <a:cs typeface="Calibri"/>
              </a:rPr>
              <a:t>безусловные </a:t>
            </a:r>
            <a:r>
              <a:rPr sz="3200" spc="-15" dirty="0">
                <a:latin typeface="Calibri"/>
                <a:cs typeface="Calibri"/>
              </a:rPr>
              <a:t>рефлексы,  </a:t>
            </a:r>
            <a:r>
              <a:rPr sz="3200" spc="-10" dirty="0">
                <a:latin typeface="Calibri"/>
                <a:cs typeface="Calibri"/>
              </a:rPr>
              <a:t>появляются </a:t>
            </a:r>
            <a:r>
              <a:rPr sz="3200" spc="-20" dirty="0">
                <a:latin typeface="Calibri"/>
                <a:cs typeface="Calibri"/>
              </a:rPr>
              <a:t>дополнительные </a:t>
            </a:r>
            <a:r>
              <a:rPr sz="3200" spc="-15" dirty="0">
                <a:latin typeface="Calibri"/>
                <a:cs typeface="Calibri"/>
              </a:rPr>
              <a:t>рефлексы.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304" y="461594"/>
            <a:ext cx="57854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Подкорковые</a:t>
            </a:r>
            <a:r>
              <a:rPr spc="-40" dirty="0"/>
              <a:t> </a:t>
            </a:r>
            <a:r>
              <a:rPr spc="-10" dirty="0"/>
              <a:t>структуры</a:t>
            </a:r>
          </a:p>
        </p:txBody>
      </p:sp>
      <p:sp>
        <p:nvSpPr>
          <p:cNvPr id="3" name="object 3"/>
          <p:cNvSpPr/>
          <p:nvPr/>
        </p:nvSpPr>
        <p:spPr>
          <a:xfrm>
            <a:off x="2051050" y="1263650"/>
            <a:ext cx="5113274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268" y="88468"/>
            <a:ext cx="8029575" cy="661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0085" marR="669925" indent="23749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Ритм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речи </a:t>
            </a:r>
            <a:r>
              <a:rPr sz="3600" dirty="0">
                <a:latin typeface="Calibri"/>
                <a:cs typeface="Calibri"/>
              </a:rPr>
              <a:t>– </a:t>
            </a:r>
            <a:r>
              <a:rPr sz="3600" spc="-5" dirty="0">
                <a:latin typeface="Calibri"/>
                <a:cs typeface="Calibri"/>
              </a:rPr>
              <a:t>равнометричность,  </a:t>
            </a:r>
            <a:r>
              <a:rPr sz="3600" spc="-10" dirty="0">
                <a:latin typeface="Calibri"/>
                <a:cs typeface="Calibri"/>
              </a:rPr>
              <a:t>закономерное </a:t>
            </a:r>
            <a:r>
              <a:rPr sz="3600" spc="-5" dirty="0">
                <a:latin typeface="Calibri"/>
                <a:cs typeface="Calibri"/>
              </a:rPr>
              <a:t>членение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речевого</a:t>
            </a:r>
            <a:endParaRPr sz="36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3600" spc="-25" dirty="0">
                <a:latin typeface="Calibri"/>
                <a:cs typeface="Calibri"/>
              </a:rPr>
              <a:t>потока </a:t>
            </a:r>
            <a:r>
              <a:rPr sz="3600" dirty="0">
                <a:latin typeface="Calibri"/>
                <a:cs typeface="Calibri"/>
              </a:rPr>
              <a:t>на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акценты.</a:t>
            </a:r>
            <a:endParaRPr sz="3600">
              <a:latin typeface="Calibri"/>
              <a:cs typeface="Calibri"/>
            </a:endParaRPr>
          </a:p>
          <a:p>
            <a:pPr marL="789940" marR="779145" algn="ctr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latin typeface="Calibri"/>
                <a:cs typeface="Calibri"/>
              </a:rPr>
              <a:t>Н.И.Жинкин </a:t>
            </a:r>
            <a:r>
              <a:rPr sz="3600" spc="-20" dirty="0">
                <a:latin typeface="Calibri"/>
                <a:cs typeface="Calibri"/>
              </a:rPr>
              <a:t>выделил </a:t>
            </a:r>
            <a:r>
              <a:rPr sz="3600" spc="-5" dirty="0">
                <a:latin typeface="Calibri"/>
                <a:cs typeface="Calibri"/>
              </a:rPr>
              <a:t>два уровня  </a:t>
            </a:r>
            <a:r>
              <a:rPr sz="3600" spc="-15" dirty="0">
                <a:latin typeface="Calibri"/>
                <a:cs typeface="Calibri"/>
              </a:rPr>
              <a:t>ритмической </a:t>
            </a:r>
            <a:r>
              <a:rPr sz="3600" spc="-5" dirty="0">
                <a:latin typeface="Calibri"/>
                <a:cs typeface="Calibri"/>
              </a:rPr>
              <a:t>организации</a:t>
            </a:r>
            <a:r>
              <a:rPr sz="3600" dirty="0">
                <a:latin typeface="Calibri"/>
                <a:cs typeface="Calibri"/>
              </a:rPr>
              <a:t> речи.</a:t>
            </a:r>
            <a:endParaRPr sz="3600">
              <a:latin typeface="Calibri"/>
              <a:cs typeface="Calibri"/>
            </a:endParaRPr>
          </a:p>
          <a:p>
            <a:pPr marL="189230" marR="73025" algn="ctr">
              <a:lnSpc>
                <a:spcPct val="100000"/>
              </a:lnSpc>
              <a:tabLst>
                <a:tab pos="2425700" algn="l"/>
                <a:tab pos="2773045" algn="l"/>
              </a:tabLst>
            </a:pP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уровень	</a:t>
            </a:r>
            <a:r>
              <a:rPr sz="3600" dirty="0">
                <a:latin typeface="Calibri"/>
                <a:cs typeface="Calibri"/>
              </a:rPr>
              <a:t>-	</a:t>
            </a:r>
            <a:r>
              <a:rPr sz="3600" spc="-5" dirty="0">
                <a:latin typeface="Calibri"/>
                <a:cs typeface="Calibri"/>
              </a:rPr>
              <a:t>послоговой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(итеративный)  ритм </a:t>
            </a:r>
            <a:r>
              <a:rPr sz="3600" dirty="0">
                <a:latin typeface="Calibri"/>
                <a:cs typeface="Calibri"/>
              </a:rPr>
              <a:t>слова </a:t>
            </a:r>
            <a:r>
              <a:rPr sz="3600" spc="-25" dirty="0">
                <a:latin typeface="Calibri"/>
                <a:cs typeface="Calibri"/>
              </a:rPr>
              <a:t>(подкорковый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уровень);</a:t>
            </a:r>
            <a:endParaRPr sz="3600">
              <a:latin typeface="Calibri"/>
              <a:cs typeface="Calibri"/>
            </a:endParaRPr>
          </a:p>
          <a:p>
            <a:pPr marL="786765" marR="782320" indent="6350" algn="ctr">
              <a:lnSpc>
                <a:spcPct val="100000"/>
              </a:lnSpc>
              <a:spcBef>
                <a:spcPts val="5"/>
              </a:spcBef>
              <a:tabLst>
                <a:tab pos="6626859" algn="l"/>
              </a:tabLst>
            </a:pP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2 уровень </a:t>
            </a:r>
            <a:r>
              <a:rPr sz="3600" dirty="0">
                <a:latin typeface="Calibri"/>
                <a:cs typeface="Calibri"/>
              </a:rPr>
              <a:t>-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пословный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ритм,	</a:t>
            </a:r>
            <a:r>
              <a:rPr sz="3600" dirty="0">
                <a:latin typeface="Calibri"/>
                <a:cs typeface="Calibri"/>
              </a:rPr>
              <a:t>и  </a:t>
            </a:r>
            <a:r>
              <a:rPr sz="3600" spc="-20" dirty="0">
                <a:latin typeface="Calibri"/>
                <a:cs typeface="Calibri"/>
              </a:rPr>
              <a:t>целостный </a:t>
            </a:r>
            <a:r>
              <a:rPr sz="3600" spc="-10" dirty="0">
                <a:latin typeface="Calibri"/>
                <a:cs typeface="Calibri"/>
              </a:rPr>
              <a:t>ритмический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рисунок</a:t>
            </a:r>
            <a:endParaRPr sz="3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3600" spc="-10" dirty="0">
                <a:latin typeface="Calibri"/>
                <a:cs typeface="Calibri"/>
              </a:rPr>
              <a:t>синтагмы, </a:t>
            </a:r>
            <a:r>
              <a:rPr sz="3600" spc="-15" dirty="0">
                <a:latin typeface="Calibri"/>
                <a:cs typeface="Calibri"/>
              </a:rPr>
              <a:t>лежащий </a:t>
            </a:r>
            <a:r>
              <a:rPr sz="3600" dirty="0">
                <a:latin typeface="Calibri"/>
                <a:cs typeface="Calibri"/>
              </a:rPr>
              <a:t>в </a:t>
            </a:r>
            <a:r>
              <a:rPr sz="3600" spc="-10" dirty="0">
                <a:latin typeface="Calibri"/>
                <a:cs typeface="Calibri"/>
              </a:rPr>
              <a:t>основе интонации.  </a:t>
            </a:r>
            <a:r>
              <a:rPr sz="3600" spc="-5" dirty="0">
                <a:latin typeface="Calibri"/>
                <a:cs typeface="Calibri"/>
              </a:rPr>
              <a:t>(височные </a:t>
            </a:r>
            <a:r>
              <a:rPr sz="3600" spc="-55" dirty="0">
                <a:latin typeface="Calibri"/>
                <a:cs typeface="Calibri"/>
              </a:rPr>
              <a:t>отделы </a:t>
            </a:r>
            <a:r>
              <a:rPr sz="3600" spc="-15" dirty="0">
                <a:latin typeface="Calibri"/>
                <a:cs typeface="Calibri"/>
              </a:rPr>
              <a:t>коры</a:t>
            </a:r>
            <a:r>
              <a:rPr sz="3600" spc="4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правого</a:t>
            </a:r>
            <a:endParaRPr sz="36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3600" spc="-10" dirty="0">
                <a:latin typeface="Calibri"/>
                <a:cs typeface="Calibri"/>
              </a:rPr>
              <a:t>полушария </a:t>
            </a:r>
            <a:r>
              <a:rPr sz="3600" spc="-20" dirty="0">
                <a:latin typeface="Calibri"/>
                <a:cs typeface="Calibri"/>
              </a:rPr>
              <a:t>головного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мозга)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1738" y="463118"/>
            <a:ext cx="7641590" cy="5880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0" marR="41783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На уровне периферических 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двигательных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нервов,</a:t>
            </a:r>
            <a:r>
              <a:rPr sz="32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иннервирующих</a:t>
            </a:r>
            <a:endParaRPr sz="32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мышцы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речевого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аппарата </a:t>
            </a:r>
            <a:r>
              <a:rPr sz="3200" spc="-10" dirty="0">
                <a:latin typeface="Calibri"/>
                <a:cs typeface="Calibri"/>
              </a:rPr>
              <a:t>(языка, </a:t>
            </a:r>
            <a:r>
              <a:rPr sz="3200" dirty="0">
                <a:latin typeface="Calibri"/>
                <a:cs typeface="Calibri"/>
              </a:rPr>
              <a:t>губ, </a:t>
            </a:r>
            <a:r>
              <a:rPr sz="3200" spc="-5" dirty="0">
                <a:latin typeface="Calibri"/>
                <a:cs typeface="Calibri"/>
              </a:rPr>
              <a:t>щек,  </a:t>
            </a:r>
            <a:r>
              <a:rPr sz="3200" spc="-15" dirty="0">
                <a:latin typeface="Calibri"/>
                <a:cs typeface="Calibri"/>
              </a:rPr>
              <a:t>мягкого </a:t>
            </a:r>
            <a:r>
              <a:rPr sz="3200" dirty="0">
                <a:latin typeface="Calibri"/>
                <a:cs typeface="Calibri"/>
              </a:rPr>
              <a:t>неба, нижней </a:t>
            </a:r>
            <a:r>
              <a:rPr sz="3200" spc="-10" dirty="0">
                <a:latin typeface="Calibri"/>
                <a:cs typeface="Calibri"/>
              </a:rPr>
              <a:t>челюсти, </a:t>
            </a:r>
            <a:r>
              <a:rPr sz="3200" spc="-30" dirty="0">
                <a:latin typeface="Calibri"/>
                <a:cs typeface="Calibri"/>
              </a:rPr>
              <a:t>глотки,  </a:t>
            </a:r>
            <a:r>
              <a:rPr sz="3200" spc="-10" dirty="0">
                <a:latin typeface="Calibri"/>
                <a:cs typeface="Calibri"/>
              </a:rPr>
              <a:t>гортани, </a:t>
            </a:r>
            <a:r>
              <a:rPr sz="3200" spc="-5" dirty="0">
                <a:latin typeface="Calibri"/>
                <a:cs typeface="Calibri"/>
              </a:rPr>
              <a:t>диафрагмы, </a:t>
            </a:r>
            <a:r>
              <a:rPr sz="3200" spc="-25" dirty="0">
                <a:latin typeface="Calibri"/>
                <a:cs typeface="Calibri"/>
              </a:rPr>
              <a:t>грудной</a:t>
            </a:r>
            <a:r>
              <a:rPr sz="3200" spc="-5" dirty="0">
                <a:latin typeface="Calibri"/>
                <a:cs typeface="Calibri"/>
              </a:rPr>
              <a:t> клетки)</a:t>
            </a:r>
            <a:endParaRPr sz="3200">
              <a:latin typeface="Calibri"/>
              <a:cs typeface="Calibri"/>
            </a:endParaRPr>
          </a:p>
          <a:p>
            <a:pPr marL="751205" marR="743585" indent="-1905" algn="ctr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нарушаются обменные </a:t>
            </a:r>
            <a:r>
              <a:rPr sz="3200" spc="-10" dirty="0">
                <a:latin typeface="Calibri"/>
                <a:cs typeface="Calibri"/>
              </a:rPr>
              <a:t>процессы,  </a:t>
            </a:r>
            <a:r>
              <a:rPr sz="3200" spc="-20" dirty="0">
                <a:latin typeface="Calibri"/>
                <a:cs typeface="Calibri"/>
              </a:rPr>
              <a:t>затрудняется </a:t>
            </a:r>
            <a:r>
              <a:rPr sz="3200" spc="-5" dirty="0">
                <a:latin typeface="Calibri"/>
                <a:cs typeface="Calibri"/>
              </a:rPr>
              <a:t>поступление </a:t>
            </a:r>
            <a:r>
              <a:rPr sz="3200" dirty="0">
                <a:latin typeface="Calibri"/>
                <a:cs typeface="Calibri"/>
              </a:rPr>
              <a:t>нервных</a:t>
            </a:r>
            <a:endParaRPr sz="3200">
              <a:latin typeface="Calibri"/>
              <a:cs typeface="Calibri"/>
            </a:endParaRPr>
          </a:p>
          <a:p>
            <a:pPr marL="36830" marR="31750" algn="ctr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импульсов </a:t>
            </a:r>
            <a:r>
              <a:rPr sz="3200" dirty="0">
                <a:latin typeface="Calibri"/>
                <a:cs typeface="Calibri"/>
              </a:rPr>
              <a:t>к мышцам, </a:t>
            </a:r>
            <a:r>
              <a:rPr sz="3200" spc="-5" dirty="0">
                <a:latin typeface="Calibri"/>
                <a:cs typeface="Calibri"/>
              </a:rPr>
              <a:t>исчезают </a:t>
            </a:r>
            <a:r>
              <a:rPr sz="3200" spc="-15" dirty="0">
                <a:latin typeface="Calibri"/>
                <a:cs typeface="Calibri"/>
              </a:rPr>
              <a:t>некоторые  рефлексы. </a:t>
            </a:r>
            <a:r>
              <a:rPr sz="3200" spc="-5" dirty="0">
                <a:latin typeface="Calibri"/>
                <a:cs typeface="Calibri"/>
              </a:rPr>
              <a:t>Ограничен объем произвольных  движений, </a:t>
            </a:r>
            <a:r>
              <a:rPr sz="3200" dirty="0">
                <a:latin typeface="Calibri"/>
                <a:cs typeface="Calibri"/>
              </a:rPr>
              <a:t>при </a:t>
            </a:r>
            <a:r>
              <a:rPr sz="3200" spc="-10" dirty="0">
                <a:latin typeface="Calibri"/>
                <a:cs typeface="Calibri"/>
              </a:rPr>
              <a:t>значительном </a:t>
            </a:r>
            <a:r>
              <a:rPr sz="3200" dirty="0">
                <a:latin typeface="Calibri"/>
                <a:cs typeface="Calibri"/>
              </a:rPr>
              <a:t>повышении  </a:t>
            </a:r>
            <a:r>
              <a:rPr sz="3200" spc="-10" dirty="0">
                <a:latin typeface="Calibri"/>
                <a:cs typeface="Calibri"/>
              </a:rPr>
              <a:t>тонуса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30" dirty="0">
                <a:latin typeface="Calibri"/>
                <a:cs typeface="Calibri"/>
              </a:rPr>
              <a:t>отдельных </a:t>
            </a:r>
            <a:r>
              <a:rPr sz="3200" spc="-5" dirty="0">
                <a:latin typeface="Calibri"/>
                <a:cs typeface="Calibri"/>
              </a:rPr>
              <a:t>группах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мышц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20" dirty="0">
                <a:latin typeface="Calibri"/>
                <a:cs typeface="Calibri"/>
              </a:rPr>
              <a:t>наблюдается </a:t>
            </a:r>
            <a:r>
              <a:rPr sz="3200" spc="-5" dirty="0">
                <a:latin typeface="Calibri"/>
                <a:cs typeface="Calibri"/>
              </a:rPr>
              <a:t>понижение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тонуса.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5629" y="268046"/>
            <a:ext cx="28752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Периферические</a:t>
            </a:r>
            <a:r>
              <a:rPr sz="2200" spc="-10" dirty="0"/>
              <a:t> </a:t>
            </a:r>
            <a:r>
              <a:rPr sz="2200" spc="-5" dirty="0"/>
              <a:t>нервы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791362" y="608202"/>
            <a:ext cx="7562215" cy="1214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ПЕРЕНОСЯТ </a:t>
            </a:r>
            <a:r>
              <a:rPr sz="1400" dirty="0">
                <a:latin typeface="Calibri"/>
                <a:cs typeface="Calibri"/>
              </a:rPr>
              <a:t>ИНФОРМАЦИЮ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914"/>
              </a:lnSpc>
            </a:pPr>
            <a:r>
              <a:rPr sz="1600" spc="-15" dirty="0">
                <a:latin typeface="Calibri"/>
                <a:cs typeface="Calibri"/>
              </a:rPr>
              <a:t>головной </a:t>
            </a:r>
            <a:r>
              <a:rPr sz="1600" spc="-5" dirty="0">
                <a:latin typeface="Calibri"/>
                <a:cs typeface="Calibri"/>
              </a:rPr>
              <a:t>и спинной </a:t>
            </a:r>
            <a:r>
              <a:rPr sz="1600" spc="-10" dirty="0">
                <a:latin typeface="Calibri"/>
                <a:cs typeface="Calibri"/>
              </a:rPr>
              <a:t>мозг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обратно.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Чувствительные </a:t>
            </a:r>
            <a:r>
              <a:rPr sz="1600" spc="-10" dirty="0">
                <a:latin typeface="Calibri"/>
                <a:cs typeface="Calibri"/>
              </a:rPr>
              <a:t>волокна периферических </a:t>
            </a:r>
            <a:r>
              <a:rPr sz="1600" spc="-5" dirty="0">
                <a:latin typeface="Calibri"/>
                <a:cs typeface="Calibri"/>
              </a:rPr>
              <a:t>нервов </a:t>
            </a:r>
            <a:r>
              <a:rPr sz="1600" spc="-10" dirty="0">
                <a:latin typeface="Calibri"/>
                <a:cs typeface="Calibri"/>
              </a:rPr>
              <a:t>получают </a:t>
            </a:r>
            <a:r>
              <a:rPr sz="1600" spc="-5" dirty="0">
                <a:latin typeface="Calibri"/>
                <a:cs typeface="Calibri"/>
              </a:rPr>
              <a:t>информацию из </a:t>
            </a:r>
            <a:r>
              <a:rPr sz="1600" spc="-10" dirty="0">
                <a:latin typeface="Calibri"/>
                <a:cs typeface="Calibri"/>
              </a:rPr>
              <a:t>внешнего  </a:t>
            </a:r>
            <a:r>
              <a:rPr sz="1600" spc="-5" dirty="0">
                <a:latin typeface="Calibri"/>
                <a:cs typeface="Calibri"/>
              </a:rPr>
              <a:t>мира, </a:t>
            </a:r>
            <a:r>
              <a:rPr sz="1600" spc="-15" dirty="0">
                <a:latin typeface="Calibri"/>
                <a:cs typeface="Calibri"/>
              </a:rPr>
              <a:t>от кожи </a:t>
            </a:r>
            <a:r>
              <a:rPr sz="1600" spc="-5" dirty="0">
                <a:latin typeface="Calibri"/>
                <a:cs typeface="Calibri"/>
              </a:rPr>
              <a:t>и внутренних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органов.</a:t>
            </a:r>
            <a:endParaRPr sz="1600">
              <a:latin typeface="Calibri"/>
              <a:cs typeface="Calibri"/>
            </a:endParaRPr>
          </a:p>
          <a:p>
            <a:pPr marR="3295650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Двигательные </a:t>
            </a:r>
            <a:r>
              <a:rPr sz="1600" spc="-10" dirty="0">
                <a:latin typeface="Calibri"/>
                <a:cs typeface="Calibri"/>
              </a:rPr>
              <a:t>волокна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7824" y="1616227"/>
            <a:ext cx="3302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" dirty="0">
                <a:latin typeface="Calibri"/>
                <a:cs typeface="Calibri"/>
              </a:rPr>
              <a:t>зывают сокращения </a:t>
            </a:r>
            <a:r>
              <a:rPr sz="1600" spc="-15" dirty="0">
                <a:latin typeface="Calibri"/>
                <a:cs typeface="Calibri"/>
              </a:rPr>
              <a:t>скелетных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мышц.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894459"/>
            <a:ext cx="1628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Обонятельный нерв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(I)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3375" y="1500124"/>
            <a:ext cx="4714875" cy="4929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50895" y="1729232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4050" y="1912111"/>
            <a:ext cx="465455" cy="78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Зр</a:t>
            </a:r>
            <a:r>
              <a:rPr sz="1200" b="1" spc="-10" dirty="0">
                <a:latin typeface="Arial"/>
                <a:cs typeface="Arial"/>
              </a:rPr>
              <a:t>и</a:t>
            </a:r>
            <a:r>
              <a:rPr sz="1200" b="1" spc="-15" dirty="0">
                <a:latin typeface="Arial"/>
                <a:cs typeface="Arial"/>
              </a:rPr>
              <a:t>т</a:t>
            </a:r>
            <a:r>
              <a:rPr sz="1200" b="1" dirty="0">
                <a:latin typeface="Arial"/>
                <a:cs typeface="Arial"/>
              </a:rPr>
              <a:t>е  </a:t>
            </a:r>
            <a:r>
              <a:rPr sz="1200" b="1" spc="-5" dirty="0">
                <a:latin typeface="Arial"/>
                <a:cs typeface="Arial"/>
              </a:rPr>
              <a:t>льнй  нерв  </a:t>
            </a:r>
            <a:r>
              <a:rPr sz="1200" b="1" dirty="0">
                <a:latin typeface="Arial"/>
                <a:cs typeface="Arial"/>
              </a:rPr>
              <a:t>(</a:t>
            </a:r>
            <a:r>
              <a:rPr sz="1400" b="1" dirty="0">
                <a:solidFill>
                  <a:srgbClr val="FF0066"/>
                </a:solidFill>
                <a:latin typeface="Arial"/>
                <a:cs typeface="Arial"/>
              </a:rPr>
              <a:t>II</a:t>
            </a:r>
            <a:r>
              <a:rPr sz="1200" b="1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810" y="3890264"/>
            <a:ext cx="89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Д</a:t>
            </a:r>
            <a:r>
              <a:rPr sz="1200" b="1" dirty="0">
                <a:latin typeface="Arial"/>
                <a:cs typeface="Arial"/>
              </a:rPr>
              <a:t>об</a:t>
            </a:r>
            <a:r>
              <a:rPr sz="1200" b="1" spc="5" dirty="0">
                <a:latin typeface="Arial"/>
                <a:cs typeface="Arial"/>
              </a:rPr>
              <a:t>а</a:t>
            </a:r>
            <a:r>
              <a:rPr sz="1200" b="1" spc="-20" dirty="0">
                <a:latin typeface="Arial"/>
                <a:cs typeface="Arial"/>
              </a:rPr>
              <a:t>в</a:t>
            </a:r>
            <a:r>
              <a:rPr sz="1200" b="1" spc="-25" dirty="0">
                <a:latin typeface="Arial"/>
                <a:cs typeface="Arial"/>
              </a:rPr>
              <a:t>о</a:t>
            </a:r>
            <a:r>
              <a:rPr sz="1200" b="1" dirty="0">
                <a:latin typeface="Arial"/>
                <a:cs typeface="Arial"/>
              </a:rPr>
              <a:t>ч</a:t>
            </a:r>
            <a:r>
              <a:rPr sz="1200" b="1" spc="-10" dirty="0">
                <a:latin typeface="Arial"/>
                <a:cs typeface="Arial"/>
              </a:rPr>
              <a:t>н</a:t>
            </a:r>
            <a:r>
              <a:rPr sz="1200" b="1" dirty="0">
                <a:latin typeface="Arial"/>
                <a:cs typeface="Arial"/>
              </a:rPr>
              <a:t>ы</a:t>
            </a:r>
            <a:endParaRPr sz="1200">
              <a:latin typeface="Arial"/>
              <a:cs typeface="Arial"/>
            </a:endParaRPr>
          </a:p>
          <a:p>
            <a:pPr marL="57340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й</a:t>
            </a:r>
            <a:endParaRPr sz="12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(</a:t>
            </a:r>
            <a:r>
              <a:rPr sz="1200" b="1" spc="-5" dirty="0">
                <a:solidFill>
                  <a:srgbClr val="FF0066"/>
                </a:solidFill>
                <a:latin typeface="Arial"/>
                <a:cs typeface="Arial"/>
              </a:rPr>
              <a:t>XI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9254" y="3425139"/>
            <a:ext cx="6648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Тройнич</a:t>
            </a:r>
            <a:endParaRPr sz="1200">
              <a:latin typeface="Arial"/>
              <a:cs typeface="Arial"/>
            </a:endParaRPr>
          </a:p>
          <a:p>
            <a:pPr marL="43180">
              <a:lnSpc>
                <a:spcPts val="1675"/>
              </a:lnSpc>
            </a:pPr>
            <a:r>
              <a:rPr sz="1200" b="1" spc="-5" dirty="0">
                <a:latin typeface="Arial"/>
                <a:cs typeface="Arial"/>
              </a:rPr>
              <a:t>ный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400" spc="-5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683" y="2737484"/>
            <a:ext cx="17106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Times New Roman"/>
                <a:cs typeface="Times New Roman"/>
              </a:rPr>
              <a:t>Глазодвигательный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(</a:t>
            </a:r>
            <a:r>
              <a:rPr sz="1200" b="1" dirty="0">
                <a:solidFill>
                  <a:srgbClr val="FF0066"/>
                </a:solidFill>
                <a:latin typeface="Times New Roman"/>
                <a:cs typeface="Times New Roman"/>
              </a:rPr>
              <a:t>III)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59126" y="2737484"/>
            <a:ext cx="1241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Блоковый </a:t>
            </a:r>
            <a:r>
              <a:rPr sz="1200" b="1" spc="-5" dirty="0">
                <a:latin typeface="Times New Roman"/>
                <a:cs typeface="Times New Roman"/>
              </a:rPr>
              <a:t>(</a:t>
            </a:r>
            <a:r>
              <a:rPr sz="12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IV</a:t>
            </a:r>
            <a:r>
              <a:rPr sz="1200" b="1" spc="-5" dirty="0">
                <a:latin typeface="Times New Roman"/>
                <a:cs typeface="Times New Roman"/>
              </a:rPr>
              <a:t>),  </a:t>
            </a:r>
            <a:r>
              <a:rPr sz="1200" b="1" spc="-10" dirty="0">
                <a:latin typeface="Times New Roman"/>
                <a:cs typeface="Times New Roman"/>
              </a:rPr>
              <a:t>Приводящий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(</a:t>
            </a:r>
            <a:r>
              <a:rPr sz="12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VI</a:t>
            </a:r>
            <a:r>
              <a:rPr sz="1200" b="1" spc="-5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742" y="3460495"/>
            <a:ext cx="1330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indent="-54610">
              <a:lnSpc>
                <a:spcPct val="100000"/>
              </a:lnSpc>
              <a:spcBef>
                <a:spcPts val="100"/>
              </a:spcBef>
              <a:buSzPct val="91666"/>
              <a:buFont typeface="Times New Roman"/>
              <a:buChar char="•"/>
              <a:tabLst>
                <a:tab pos="67310" algn="l"/>
              </a:tabLst>
            </a:pPr>
            <a:r>
              <a:rPr sz="1200" b="1" spc="-20" dirty="0">
                <a:latin typeface="Times New Roman"/>
                <a:cs typeface="Times New Roman"/>
              </a:rPr>
              <a:t>Улитковый </a:t>
            </a:r>
            <a:r>
              <a:rPr sz="1200" b="1" dirty="0">
                <a:latin typeface="Times New Roman"/>
                <a:cs typeface="Times New Roman"/>
              </a:rPr>
              <a:t>(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VIII</a:t>
            </a:r>
            <a:r>
              <a:rPr sz="1200" b="1" spc="-5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42717" y="5403596"/>
            <a:ext cx="1047115" cy="42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24455"/>
                </a:solidFill>
                <a:latin typeface="Arial"/>
                <a:cs typeface="Arial"/>
              </a:rPr>
              <a:t>Б</a:t>
            </a:r>
            <a:r>
              <a:rPr sz="1200" b="1" spc="-5" dirty="0">
                <a:solidFill>
                  <a:srgbClr val="424455"/>
                </a:solidFill>
                <a:latin typeface="Arial"/>
                <a:cs typeface="Arial"/>
              </a:rPr>
              <a:t>л</a:t>
            </a:r>
            <a:r>
              <a:rPr sz="1200" b="1" spc="-20" dirty="0">
                <a:solidFill>
                  <a:srgbClr val="424455"/>
                </a:solidFill>
                <a:latin typeface="Arial"/>
                <a:cs typeface="Arial"/>
              </a:rPr>
              <a:t>у</a:t>
            </a:r>
            <a:r>
              <a:rPr sz="1200" b="1" spc="10" dirty="0">
                <a:solidFill>
                  <a:srgbClr val="424455"/>
                </a:solidFill>
                <a:latin typeface="Arial"/>
                <a:cs typeface="Arial"/>
              </a:rPr>
              <a:t>ж</a:t>
            </a:r>
            <a:r>
              <a:rPr sz="1200" b="1" spc="-10" dirty="0">
                <a:solidFill>
                  <a:srgbClr val="424455"/>
                </a:solidFill>
                <a:latin typeface="Arial"/>
                <a:cs typeface="Arial"/>
              </a:rPr>
              <a:t>д</a:t>
            </a:r>
            <a:r>
              <a:rPr sz="1200" b="1" dirty="0">
                <a:solidFill>
                  <a:srgbClr val="424455"/>
                </a:solidFill>
                <a:latin typeface="Arial"/>
                <a:cs typeface="Arial"/>
              </a:rPr>
              <a:t>а</a:t>
            </a:r>
            <a:r>
              <a:rPr sz="1200" b="1" spc="-5" dirty="0">
                <a:solidFill>
                  <a:srgbClr val="424455"/>
                </a:solidFill>
                <a:latin typeface="Arial"/>
                <a:cs typeface="Arial"/>
              </a:rPr>
              <a:t>ю</a:t>
            </a:r>
            <a:r>
              <a:rPr sz="1200" b="1" spc="-20" dirty="0">
                <a:solidFill>
                  <a:srgbClr val="424455"/>
                </a:solidFill>
                <a:latin typeface="Arial"/>
                <a:cs typeface="Arial"/>
              </a:rPr>
              <a:t>щ</a:t>
            </a:r>
            <a:r>
              <a:rPr sz="1200" b="1" spc="-10" dirty="0">
                <a:solidFill>
                  <a:srgbClr val="424455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424455"/>
                </a:solidFill>
                <a:latin typeface="Arial"/>
                <a:cs typeface="Arial"/>
              </a:rPr>
              <a:t>й  </a:t>
            </a:r>
            <a:r>
              <a:rPr sz="1200" b="1" spc="-5" dirty="0">
                <a:solidFill>
                  <a:srgbClr val="424455"/>
                </a:solidFill>
                <a:latin typeface="Arial"/>
                <a:cs typeface="Arial"/>
              </a:rPr>
              <a:t>нерв</a:t>
            </a:r>
            <a:r>
              <a:rPr sz="1200" b="1" spc="35" dirty="0">
                <a:solidFill>
                  <a:srgbClr val="424455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66"/>
                </a:solidFill>
                <a:latin typeface="Arial"/>
                <a:cs typeface="Arial"/>
              </a:rPr>
              <a:t>(X)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63748" y="4034790"/>
            <a:ext cx="1694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Языко </a:t>
            </a:r>
            <a:r>
              <a:rPr sz="1200" b="1" spc="-15" dirty="0">
                <a:latin typeface="Times New Roman"/>
                <a:cs typeface="Times New Roman"/>
              </a:rPr>
              <a:t>-глоточный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(</a:t>
            </a:r>
            <a:r>
              <a:rPr sz="1200" spc="-15" dirty="0">
                <a:solidFill>
                  <a:srgbClr val="FF0066"/>
                </a:solidFill>
                <a:latin typeface="Times New Roman"/>
                <a:cs typeface="Times New Roman"/>
              </a:rPr>
              <a:t>VII)</a:t>
            </a:r>
            <a:r>
              <a:rPr sz="1200" spc="-15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Челюстной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(</a:t>
            </a:r>
            <a:r>
              <a:rPr sz="12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IX</a:t>
            </a:r>
            <a:r>
              <a:rPr sz="1200" b="1" spc="-5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63748" y="4583429"/>
            <a:ext cx="1370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Подъязычный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(</a:t>
            </a:r>
            <a:r>
              <a:rPr sz="1200" spc="-15" dirty="0">
                <a:solidFill>
                  <a:srgbClr val="FF0066"/>
                </a:solidFill>
                <a:latin typeface="Times New Roman"/>
                <a:cs typeface="Times New Roman"/>
              </a:rPr>
              <a:t>XII</a:t>
            </a:r>
            <a:r>
              <a:rPr sz="1200" spc="-15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522" y="317118"/>
            <a:ext cx="8047990" cy="606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0" dirty="0">
                <a:latin typeface="Calibri"/>
                <a:cs typeface="Calibri"/>
              </a:rPr>
              <a:t>фоне указанных </a:t>
            </a:r>
            <a:r>
              <a:rPr sz="2200" spc="-5" dirty="0">
                <a:latin typeface="Calibri"/>
                <a:cs typeface="Calibri"/>
              </a:rPr>
              <a:t>органических нарушений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возникают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дыхательные, голосовые, </a:t>
            </a:r>
            <a:r>
              <a:rPr sz="2200" spc="-10" dirty="0">
                <a:latin typeface="Calibri"/>
                <a:cs typeface="Calibri"/>
              </a:rPr>
              <a:t>артикуляционные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судороги.</a:t>
            </a:r>
            <a:endParaRPr sz="2200">
              <a:latin typeface="Calibri"/>
              <a:cs typeface="Calibri"/>
            </a:endParaRPr>
          </a:p>
          <a:p>
            <a:pPr marL="100965" marR="9271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К </a:t>
            </a:r>
            <a:r>
              <a:rPr sz="2200" spc="-20" dirty="0">
                <a:latin typeface="Calibri"/>
                <a:cs typeface="Calibri"/>
              </a:rPr>
              <a:t>судорогам </a:t>
            </a:r>
            <a:r>
              <a:rPr sz="2200" i="1" spc="-25" dirty="0">
                <a:solidFill>
                  <a:srgbClr val="C00000"/>
                </a:solidFill>
                <a:latin typeface="Calibri"/>
                <a:cs typeface="Calibri"/>
              </a:rPr>
              <a:t>ДЫХАТЕЛЬНОГО </a:t>
            </a:r>
            <a:r>
              <a:rPr sz="2200" i="1" spc="-50" dirty="0">
                <a:solidFill>
                  <a:srgbClr val="C00000"/>
                </a:solidFill>
                <a:latin typeface="Calibri"/>
                <a:cs typeface="Calibri"/>
              </a:rPr>
              <a:t>АППАРАТА </a:t>
            </a:r>
            <a:r>
              <a:rPr sz="2200" spc="-10" dirty="0">
                <a:latin typeface="Calibri"/>
                <a:cs typeface="Calibri"/>
              </a:rPr>
              <a:t>относится инспираторная  </a:t>
            </a:r>
            <a:r>
              <a:rPr sz="2200" spc="-20" dirty="0">
                <a:latin typeface="Calibri"/>
                <a:cs typeface="Calibri"/>
              </a:rPr>
              <a:t>судорога, </a:t>
            </a:r>
            <a:r>
              <a:rPr sz="2200" spc="-10" dirty="0">
                <a:latin typeface="Calibri"/>
                <a:cs typeface="Calibri"/>
              </a:rPr>
              <a:t>экспираторная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респираторная или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ритмическая.</a:t>
            </a:r>
            <a:endParaRPr sz="22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200" i="1" spc="-10" dirty="0">
                <a:latin typeface="Calibri"/>
                <a:cs typeface="Calibri"/>
              </a:rPr>
              <a:t>Инспираторная судорога </a:t>
            </a:r>
            <a:r>
              <a:rPr sz="2200" spc="-10" dirty="0">
                <a:latin typeface="Calibri"/>
                <a:cs typeface="Calibri"/>
              </a:rPr>
              <a:t>возникает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25" dirty="0">
                <a:latin typeface="Calibri"/>
                <a:cs typeface="Calibri"/>
              </a:rPr>
              <a:t>вдохе.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Характерным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признаком </a:t>
            </a:r>
            <a:r>
              <a:rPr sz="2200" spc="-15" dirty="0">
                <a:latin typeface="Calibri"/>
                <a:cs typeface="Calibri"/>
              </a:rPr>
              <a:t>является </a:t>
            </a:r>
            <a:r>
              <a:rPr sz="2200" spc="-5" dirty="0">
                <a:latin typeface="Calibri"/>
                <a:cs typeface="Calibri"/>
              </a:rPr>
              <a:t>внезапный </a:t>
            </a:r>
            <a:r>
              <a:rPr sz="2200" spc="-20" dirty="0">
                <a:latin typeface="Calibri"/>
                <a:cs typeface="Calibri"/>
              </a:rPr>
              <a:t>судорожный вдох,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возникающий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перед </a:t>
            </a:r>
            <a:r>
              <a:rPr sz="2200" spc="-5" dirty="0">
                <a:latin typeface="Calibri"/>
                <a:cs typeface="Calibri"/>
              </a:rPr>
              <a:t>началом, </a:t>
            </a:r>
            <a:r>
              <a:rPr sz="2200" i="1" spc="-5" dirty="0">
                <a:latin typeface="Calibri"/>
                <a:cs typeface="Calibri"/>
              </a:rPr>
              <a:t>ъ </a:t>
            </a:r>
            <a:r>
              <a:rPr sz="2200" spc="-10" dirty="0">
                <a:latin typeface="Calibri"/>
                <a:cs typeface="Calibri"/>
              </a:rPr>
              <a:t>середине </a:t>
            </a:r>
            <a:r>
              <a:rPr sz="2200" spc="-5" dirty="0">
                <a:latin typeface="Calibri"/>
                <a:cs typeface="Calibri"/>
              </a:rPr>
              <a:t>слова, </a:t>
            </a:r>
            <a:r>
              <a:rPr sz="2200" spc="-10" dirty="0">
                <a:latin typeface="Calibri"/>
                <a:cs typeface="Calibri"/>
              </a:rPr>
              <a:t>среди двух звуков </a:t>
            </a:r>
            <a:r>
              <a:rPr sz="2200" spc="-20" dirty="0">
                <a:latin typeface="Calibri"/>
                <a:cs typeface="Calibri"/>
              </a:rPr>
              <a:t>одного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слова.</a:t>
            </a:r>
            <a:endParaRPr sz="2200">
              <a:latin typeface="Calibri"/>
              <a:cs typeface="Calibri"/>
            </a:endParaRPr>
          </a:p>
          <a:p>
            <a:pPr marL="13970" marR="8890" indent="129539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Инспираторные </a:t>
            </a:r>
            <a:r>
              <a:rPr sz="2200" spc="-20" dirty="0">
                <a:latin typeface="Calibri"/>
                <a:cs typeface="Calibri"/>
              </a:rPr>
              <a:t>судороги </a:t>
            </a:r>
            <a:r>
              <a:rPr sz="2200" spc="-5" dirty="0">
                <a:latin typeface="Calibri"/>
                <a:cs typeface="Calibri"/>
              </a:rPr>
              <a:t>могут </a:t>
            </a:r>
            <a:r>
              <a:rPr sz="2200" spc="-10" dirty="0">
                <a:latin typeface="Calibri"/>
                <a:cs typeface="Calibri"/>
              </a:rPr>
              <a:t>следовать непосредственно друг  </a:t>
            </a:r>
            <a:r>
              <a:rPr sz="2200" spc="-5" dirty="0">
                <a:latin typeface="Calibri"/>
                <a:cs typeface="Calibri"/>
              </a:rPr>
              <a:t>за </a:t>
            </a:r>
            <a:r>
              <a:rPr sz="2200" spc="-15" dirty="0">
                <a:latin typeface="Calibri"/>
                <a:cs typeface="Calibri"/>
              </a:rPr>
              <a:t>другом, </a:t>
            </a:r>
            <a:r>
              <a:rPr sz="2200" spc="-5" dirty="0">
                <a:latin typeface="Calibri"/>
                <a:cs typeface="Calibri"/>
              </a:rPr>
              <a:t>не прерываясь </a:t>
            </a:r>
            <a:r>
              <a:rPr sz="2200" spc="-15" dirty="0">
                <a:latin typeface="Calibri"/>
                <a:cs typeface="Calibri"/>
              </a:rPr>
              <a:t>выдохом. Выдох </a:t>
            </a:r>
            <a:r>
              <a:rPr sz="2200" spc="-5" dirty="0">
                <a:latin typeface="Calibri"/>
                <a:cs typeface="Calibri"/>
              </a:rPr>
              <a:t>наступает с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окончанием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инспираторной </a:t>
            </a:r>
            <a:r>
              <a:rPr sz="2200" spc="-20" dirty="0">
                <a:latin typeface="Calibri"/>
                <a:cs typeface="Calibri"/>
              </a:rPr>
              <a:t>судороги, </a:t>
            </a:r>
            <a:r>
              <a:rPr sz="2200" spc="-5" dirty="0">
                <a:latin typeface="Calibri"/>
                <a:cs typeface="Calibri"/>
              </a:rPr>
              <a:t>внезапно и </a:t>
            </a:r>
            <a:r>
              <a:rPr sz="2200" spc="-10" dirty="0">
                <a:latin typeface="Calibri"/>
                <a:cs typeface="Calibri"/>
              </a:rPr>
              <a:t>несогласованно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дыхательным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ритмом.</a:t>
            </a:r>
            <a:endParaRPr sz="2200">
              <a:latin typeface="Calibri"/>
              <a:cs typeface="Calibri"/>
            </a:endParaRPr>
          </a:p>
          <a:p>
            <a:pPr marL="86995" marR="78105" algn="ctr">
              <a:lnSpc>
                <a:spcPct val="100000"/>
              </a:lnSpc>
            </a:pPr>
            <a:r>
              <a:rPr sz="2200" i="1" spc="-10" dirty="0">
                <a:latin typeface="Calibri"/>
                <a:cs typeface="Calibri"/>
              </a:rPr>
              <a:t>Экспираторная судорога </a:t>
            </a:r>
            <a:r>
              <a:rPr sz="2200" spc="-10" dirty="0">
                <a:latin typeface="Calibri"/>
                <a:cs typeface="Calibri"/>
              </a:rPr>
              <a:t>возникает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5" dirty="0">
                <a:latin typeface="Calibri"/>
                <a:cs typeface="Calibri"/>
              </a:rPr>
              <a:t>выдохе, </a:t>
            </a:r>
            <a:r>
              <a:rPr sz="2200" spc="-10" dirty="0">
                <a:latin typeface="Calibri"/>
                <a:cs typeface="Calibri"/>
              </a:rPr>
              <a:t>чаще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процессе  речевого </a:t>
            </a:r>
            <a:r>
              <a:rPr sz="2200" spc="-5" dirty="0">
                <a:latin typeface="Calibri"/>
                <a:cs typeface="Calibri"/>
              </a:rPr>
              <a:t>высказывания. Для </a:t>
            </a:r>
            <a:r>
              <a:rPr sz="2200" spc="-10" dirty="0">
                <a:latin typeface="Calibri"/>
                <a:cs typeface="Calibri"/>
              </a:rPr>
              <a:t>экспираторной </a:t>
            </a:r>
            <a:r>
              <a:rPr sz="2200" spc="-20" dirty="0">
                <a:latin typeface="Calibri"/>
                <a:cs typeface="Calibri"/>
              </a:rPr>
              <a:t>судороги </a:t>
            </a:r>
            <a:r>
              <a:rPr sz="2200" spc="-10" dirty="0">
                <a:latin typeface="Calibri"/>
                <a:cs typeface="Calibri"/>
              </a:rPr>
              <a:t>характерны  выраженные </a:t>
            </a:r>
            <a:r>
              <a:rPr sz="2200" spc="-5" dirty="0">
                <a:latin typeface="Calibri"/>
                <a:cs typeface="Calibri"/>
              </a:rPr>
              <a:t>внезапные и сильные сокращения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мускулатуры</a:t>
            </a:r>
            <a:endParaRPr sz="2200">
              <a:latin typeface="Calibri"/>
              <a:cs typeface="Calibri"/>
            </a:endParaRPr>
          </a:p>
          <a:p>
            <a:pPr marL="338455" marR="332740" algn="ctr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брюшного пресса. </a:t>
            </a: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5" dirty="0">
                <a:latin typeface="Calibri"/>
                <a:cs typeface="Calibri"/>
              </a:rPr>
              <a:t>этом </a:t>
            </a:r>
            <a:r>
              <a:rPr sz="2200" spc="-10" dirty="0">
                <a:latin typeface="Calibri"/>
                <a:cs typeface="Calibri"/>
              </a:rPr>
              <a:t>субъективно возникает тягостное  ощущение </a:t>
            </a:r>
            <a:r>
              <a:rPr sz="2200" spc="-5" dirty="0">
                <a:latin typeface="Calibri"/>
                <a:cs typeface="Calibri"/>
              </a:rPr>
              <a:t>необычного </a:t>
            </a:r>
            <a:r>
              <a:rPr sz="2200" spc="-15" dirty="0">
                <a:latin typeface="Calibri"/>
                <a:cs typeface="Calibri"/>
              </a:rPr>
              <a:t>сжатия </a:t>
            </a:r>
            <a:r>
              <a:rPr sz="2200" spc="-20" dirty="0">
                <a:latin typeface="Calibri"/>
                <a:cs typeface="Calibri"/>
              </a:rPr>
              <a:t>грудной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клетки.</a:t>
            </a:r>
            <a:endParaRPr sz="22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200" i="1" spc="-10" dirty="0">
                <a:latin typeface="Calibri"/>
                <a:cs typeface="Calibri"/>
              </a:rPr>
              <a:t>Респираторная </a:t>
            </a:r>
            <a:r>
              <a:rPr sz="2200" i="1" spc="-5" dirty="0">
                <a:latin typeface="Calibri"/>
                <a:cs typeface="Calibri"/>
              </a:rPr>
              <a:t>судорога </a:t>
            </a:r>
            <a:r>
              <a:rPr sz="2200" spc="-5" dirty="0">
                <a:latin typeface="Calibri"/>
                <a:cs typeface="Calibri"/>
              </a:rPr>
              <a:t>— </a:t>
            </a:r>
            <a:r>
              <a:rPr sz="2200" spc="-10" dirty="0">
                <a:latin typeface="Calibri"/>
                <a:cs typeface="Calibri"/>
              </a:rPr>
              <a:t>многократно повторяющийся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вдох-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выдох перед </a:t>
            </a:r>
            <a:r>
              <a:rPr sz="2200" spc="-5" dirty="0">
                <a:latin typeface="Calibri"/>
                <a:cs typeface="Calibri"/>
              </a:rPr>
              <a:t>началом </a:t>
            </a:r>
            <a:r>
              <a:rPr sz="2200" spc="-10" dirty="0">
                <a:latin typeface="Calibri"/>
                <a:cs typeface="Calibri"/>
              </a:rPr>
              <a:t>фразы, </a:t>
            </a:r>
            <a:r>
              <a:rPr sz="2200" spc="-5" dirty="0">
                <a:latin typeface="Calibri"/>
                <a:cs typeface="Calibri"/>
              </a:rPr>
              <a:t>словосочетания,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слова.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514" y="0"/>
            <a:ext cx="74161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7364" marR="30480" indent="-1741170">
              <a:lnSpc>
                <a:spcPct val="100000"/>
              </a:lnSpc>
              <a:spcBef>
                <a:spcPts val="100"/>
              </a:spcBef>
            </a:pPr>
            <a:r>
              <a:rPr sz="2400" i="1" spc="-30" dirty="0">
                <a:solidFill>
                  <a:srgbClr val="C00000"/>
                </a:solidFill>
                <a:latin typeface="Calibri"/>
                <a:cs typeface="Calibri"/>
              </a:rPr>
              <a:t>СУДОРОГИ </a:t>
            </a:r>
            <a:r>
              <a:rPr sz="2400" i="1" spc="-20" dirty="0">
                <a:solidFill>
                  <a:srgbClr val="C00000"/>
                </a:solidFill>
                <a:latin typeface="Calibri"/>
                <a:cs typeface="Calibri"/>
              </a:rPr>
              <a:t>ГОЛОСОВОГО </a:t>
            </a:r>
            <a:r>
              <a:rPr sz="2400" i="1" spc="-55" dirty="0">
                <a:solidFill>
                  <a:srgbClr val="C00000"/>
                </a:solidFill>
                <a:latin typeface="Calibri"/>
                <a:cs typeface="Calibri"/>
              </a:rPr>
              <a:t>АППАРАТА </a:t>
            </a:r>
            <a:r>
              <a:rPr sz="2400" spc="-10" dirty="0"/>
              <a:t>возникают </a:t>
            </a:r>
            <a:r>
              <a:rPr sz="2400" dirty="0"/>
              <a:t>в </a:t>
            </a:r>
            <a:r>
              <a:rPr sz="2400" spc="-5" dirty="0"/>
              <a:t>момент  </a:t>
            </a:r>
            <a:r>
              <a:rPr sz="2400" dirty="0"/>
              <a:t>произнесения </a:t>
            </a:r>
            <a:r>
              <a:rPr sz="2400" spc="-20" dirty="0"/>
              <a:t>гласного</a:t>
            </a:r>
            <a:r>
              <a:rPr sz="2400" spc="-30" dirty="0"/>
              <a:t> </a:t>
            </a:r>
            <a:r>
              <a:rPr sz="2400" spc="-10" dirty="0"/>
              <a:t>звука.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i="1" spc="-10" dirty="0">
                <a:latin typeface="Calibri"/>
                <a:cs typeface="Calibri"/>
              </a:rPr>
              <a:t>Смыкательная голосовая </a:t>
            </a:r>
            <a:r>
              <a:rPr sz="2400" i="1" spc="-5" dirty="0">
                <a:latin typeface="Calibri"/>
                <a:cs typeface="Calibri"/>
              </a:rPr>
              <a:t>судорога </a:t>
            </a:r>
            <a:r>
              <a:rPr sz="2400" spc="-5" dirty="0"/>
              <a:t>возникает</a:t>
            </a:r>
            <a:r>
              <a:rPr sz="2400" spc="40" dirty="0"/>
              <a:t> </a:t>
            </a:r>
            <a:r>
              <a:rPr sz="2400" dirty="0"/>
              <a:t>внезапно,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1718" y="1045845"/>
            <a:ext cx="7960995" cy="533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прекращая </a:t>
            </a:r>
            <a:r>
              <a:rPr sz="2400" spc="-20" dirty="0">
                <a:latin typeface="Calibri"/>
                <a:cs typeface="Calibri"/>
              </a:rPr>
              <a:t>голосоподачу. </a:t>
            </a:r>
            <a:r>
              <a:rPr sz="2400" spc="-10" dirty="0">
                <a:latin typeface="Calibri"/>
                <a:cs typeface="Calibri"/>
              </a:rPr>
              <a:t>Является тонической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типу.</a:t>
            </a:r>
            <a:endParaRPr sz="2400">
              <a:latin typeface="Calibri"/>
              <a:cs typeface="Calibri"/>
            </a:endParaRPr>
          </a:p>
          <a:p>
            <a:pPr marL="17145" marR="12065" algn="ctr">
              <a:lnSpc>
                <a:spcPct val="100000"/>
              </a:lnSpc>
            </a:pPr>
            <a:r>
              <a:rPr sz="2400" spc="-40" dirty="0">
                <a:latin typeface="Calibri"/>
                <a:cs typeface="Calibri"/>
              </a:rPr>
              <a:t>Голосовая </a:t>
            </a:r>
            <a:r>
              <a:rPr sz="2400" spc="-20" dirty="0">
                <a:latin typeface="Calibri"/>
                <a:cs typeface="Calibri"/>
              </a:rPr>
              <a:t>щель </a:t>
            </a:r>
            <a:r>
              <a:rPr sz="2400" dirty="0">
                <a:latin typeface="Calibri"/>
                <a:cs typeface="Calibri"/>
              </a:rPr>
              <a:t>сомкнута, брюшная </a:t>
            </a:r>
            <a:r>
              <a:rPr sz="2400" spc="-15" dirty="0">
                <a:latin typeface="Calibri"/>
                <a:cs typeface="Calibri"/>
              </a:rPr>
              <a:t>мускулатура </a:t>
            </a:r>
            <a:r>
              <a:rPr sz="2400" spc="-5" dirty="0">
                <a:latin typeface="Calibri"/>
                <a:cs typeface="Calibri"/>
              </a:rPr>
              <a:t>напряжена, 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течение всего времени </a:t>
            </a:r>
            <a:r>
              <a:rPr sz="2400" spc="-20" dirty="0">
                <a:latin typeface="Calibri"/>
                <a:cs typeface="Calibri"/>
              </a:rPr>
              <a:t>судороги </a:t>
            </a:r>
            <a:r>
              <a:rPr sz="2400" spc="-5" dirty="0">
                <a:latin typeface="Calibri"/>
                <a:cs typeface="Calibri"/>
              </a:rPr>
              <a:t>воздушная струя  оказывает давление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гортань. </a:t>
            </a:r>
            <a:r>
              <a:rPr sz="2400" spc="-5" dirty="0">
                <a:latin typeface="Calibri"/>
                <a:cs typeface="Calibri"/>
              </a:rPr>
              <a:t>Субъективно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возникает</a:t>
            </a:r>
            <a:endParaRPr sz="2400">
              <a:latin typeface="Calibri"/>
              <a:cs typeface="Calibri"/>
            </a:endParaRPr>
          </a:p>
          <a:p>
            <a:pPr marL="335280" marR="328295" algn="ct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ощущение </a:t>
            </a:r>
            <a:r>
              <a:rPr sz="2400" spc="-5" dirty="0">
                <a:latin typeface="Calibri"/>
                <a:cs typeface="Calibri"/>
              </a:rPr>
              <a:t>препятствия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попытке говорить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области  </a:t>
            </a:r>
            <a:r>
              <a:rPr sz="2400" spc="-10" dirty="0">
                <a:latin typeface="Calibri"/>
                <a:cs typeface="Calibri"/>
              </a:rPr>
              <a:t>гортани.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i="1" spc="-10" dirty="0">
                <a:latin typeface="Calibri"/>
                <a:cs typeface="Calibri"/>
              </a:rPr>
              <a:t>Вокальная голосовая </a:t>
            </a:r>
            <a:r>
              <a:rPr sz="2400" i="1" spc="-5" dirty="0">
                <a:latin typeface="Calibri"/>
                <a:cs typeface="Calibri"/>
              </a:rPr>
              <a:t>судорога </a:t>
            </a:r>
            <a:r>
              <a:rPr sz="2400" dirty="0">
                <a:latin typeface="Calibri"/>
                <a:cs typeface="Calibri"/>
              </a:rPr>
              <a:t>— </a:t>
            </a:r>
            <a:r>
              <a:rPr sz="2400" spc="-10" dirty="0">
                <a:latin typeface="Calibri"/>
                <a:cs typeface="Calibri"/>
              </a:rPr>
              <a:t>является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наиболее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тягостной </a:t>
            </a:r>
            <a:r>
              <a:rPr sz="2400" spc="-5" dirty="0">
                <a:latin typeface="Calibri"/>
                <a:cs typeface="Calibri"/>
              </a:rPr>
              <a:t>для пациента, возникает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5" dirty="0">
                <a:latin typeface="Calibri"/>
                <a:cs typeface="Calibri"/>
              </a:rPr>
              <a:t> результате</a:t>
            </a:r>
            <a:endParaRPr sz="2400">
              <a:latin typeface="Calibri"/>
              <a:cs typeface="Calibri"/>
            </a:endParaRPr>
          </a:p>
          <a:p>
            <a:pPr marL="248920" marR="243204"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повышенного </a:t>
            </a:r>
            <a:r>
              <a:rPr sz="2400" spc="-10" dirty="0">
                <a:latin typeface="Calibri"/>
                <a:cs typeface="Calibri"/>
              </a:rPr>
              <a:t>тонуса </a:t>
            </a:r>
            <a:r>
              <a:rPr sz="2400" spc="-15" dirty="0">
                <a:latin typeface="Calibri"/>
                <a:cs typeface="Calibri"/>
              </a:rPr>
              <a:t>голосовых </a:t>
            </a:r>
            <a:r>
              <a:rPr sz="2400" spc="-5" dirty="0">
                <a:latin typeface="Calibri"/>
                <a:cs typeface="Calibri"/>
              </a:rPr>
              <a:t>мышц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непроизвольной  работы </a:t>
            </a:r>
            <a:r>
              <a:rPr sz="2400" spc="-15" dirty="0">
                <a:latin typeface="Calibri"/>
                <a:cs typeface="Calibri"/>
              </a:rPr>
              <a:t>голосовых </a:t>
            </a:r>
            <a:r>
              <a:rPr sz="2400" spc="-10" dirty="0">
                <a:latin typeface="Calibri"/>
                <a:cs typeface="Calibri"/>
              </a:rPr>
              <a:t>связок. </a:t>
            </a:r>
            <a:r>
              <a:rPr sz="2400" spc="-5" dirty="0">
                <a:latin typeface="Calibri"/>
                <a:cs typeface="Calibri"/>
              </a:rPr>
              <a:t>Часто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5" dirty="0">
                <a:latin typeface="Calibri"/>
                <a:cs typeface="Calibri"/>
              </a:rPr>
              <a:t>этом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меняется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тембральная </a:t>
            </a:r>
            <a:r>
              <a:rPr sz="2400" spc="-10" dirty="0">
                <a:latin typeface="Calibri"/>
                <a:cs typeface="Calibri"/>
              </a:rPr>
              <a:t>окраска, </a:t>
            </a:r>
            <a:r>
              <a:rPr sz="2400" spc="-5" dirty="0">
                <a:latin typeface="Calibri"/>
                <a:cs typeface="Calibri"/>
              </a:rPr>
              <a:t>высота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голоса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30"/>
              </a:spcBef>
            </a:pPr>
            <a:r>
              <a:rPr sz="2000" i="1" spc="-5" dirty="0">
                <a:latin typeface="Calibri"/>
                <a:cs typeface="Calibri"/>
              </a:rPr>
              <a:t>Дрожащий или толчкообразный гортанный спазм </a:t>
            </a:r>
            <a:r>
              <a:rPr sz="2000" dirty="0">
                <a:latin typeface="Calibri"/>
                <a:cs typeface="Calibri"/>
              </a:rPr>
              <a:t>— </a:t>
            </a:r>
            <a:r>
              <a:rPr sz="2000" spc="-15" dirty="0">
                <a:latin typeface="Calibri"/>
                <a:cs typeface="Calibri"/>
              </a:rPr>
              <a:t>судорога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является  </a:t>
            </a:r>
            <a:r>
              <a:rPr sz="2000" spc="-5" dirty="0">
                <a:latin typeface="Calibri"/>
                <a:cs typeface="Calibri"/>
              </a:rPr>
              <a:t>клонической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15" dirty="0">
                <a:latin typeface="Calibri"/>
                <a:cs typeface="Calibri"/>
              </a:rPr>
              <a:t>типу. </a:t>
            </a:r>
            <a:r>
              <a:rPr sz="2000" spc="-30" dirty="0">
                <a:latin typeface="Calibri"/>
                <a:cs typeface="Calibri"/>
              </a:rPr>
              <a:t>Голосовая </a:t>
            </a:r>
            <a:r>
              <a:rPr sz="2000" spc="-20" dirty="0">
                <a:latin typeface="Calibri"/>
                <a:cs typeface="Calibri"/>
              </a:rPr>
              <a:t>щель </a:t>
            </a:r>
            <a:r>
              <a:rPr sz="2000" spc="-15" dirty="0">
                <a:latin typeface="Calibri"/>
                <a:cs typeface="Calibri"/>
              </a:rPr>
              <a:t>то </a:t>
            </a:r>
            <a:r>
              <a:rPr sz="2000" spc="-10" dirty="0">
                <a:latin typeface="Calibri"/>
                <a:cs typeface="Calibri"/>
              </a:rPr>
              <a:t>смыкается, </a:t>
            </a:r>
            <a:r>
              <a:rPr sz="2000" spc="-15" dirty="0">
                <a:latin typeface="Calibri"/>
                <a:cs typeface="Calibri"/>
              </a:rPr>
              <a:t>то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размыкается.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85"/>
              </a:lnSpc>
            </a:pPr>
            <a:r>
              <a:rPr sz="2000" spc="-5" dirty="0">
                <a:latin typeface="Calibri"/>
                <a:cs typeface="Calibri"/>
              </a:rPr>
              <a:t>Возникает </a:t>
            </a:r>
            <a:r>
              <a:rPr sz="2000" spc="-10" dirty="0">
                <a:latin typeface="Calibri"/>
                <a:cs typeface="Calibri"/>
              </a:rPr>
              <a:t>дрожащий </a:t>
            </a:r>
            <a:r>
              <a:rPr sz="2000" dirty="0">
                <a:latin typeface="Calibri"/>
                <a:cs typeface="Calibri"/>
              </a:rPr>
              <a:t>звук, </a:t>
            </a:r>
            <a:r>
              <a:rPr sz="2000" spc="-20" dirty="0">
                <a:latin typeface="Calibri"/>
                <a:cs typeface="Calibri"/>
              </a:rPr>
              <a:t>иногда </a:t>
            </a:r>
            <a:r>
              <a:rPr sz="2000" dirty="0">
                <a:latin typeface="Calibri"/>
                <a:cs typeface="Calibri"/>
              </a:rPr>
              <a:t>напоминающий </a:t>
            </a:r>
            <a:r>
              <a:rPr sz="2000" spc="-10" dirty="0">
                <a:latin typeface="Calibri"/>
                <a:cs typeface="Calibri"/>
              </a:rPr>
              <a:t>блеянье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козы,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ts val="2865"/>
              </a:lnSpc>
            </a:pPr>
            <a:r>
              <a:rPr sz="2000" spc="-10" dirty="0">
                <a:latin typeface="Calibri"/>
                <a:cs typeface="Calibri"/>
              </a:rPr>
              <a:t>полоскание </a:t>
            </a:r>
            <a:r>
              <a:rPr sz="2000" spc="-15" dirty="0">
                <a:latin typeface="Calibri"/>
                <a:cs typeface="Calibri"/>
              </a:rPr>
              <a:t>горла, </a:t>
            </a:r>
            <a:r>
              <a:rPr sz="2000" spc="-5" dirty="0">
                <a:latin typeface="Calibri"/>
                <a:cs typeface="Calibri"/>
              </a:rPr>
              <a:t>кряхтенье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т.д</a:t>
            </a:r>
            <a:r>
              <a:rPr sz="2400" spc="-2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417" y="416509"/>
            <a:ext cx="7898130" cy="624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i="1" spc="-25" dirty="0">
                <a:solidFill>
                  <a:srgbClr val="C00000"/>
                </a:solidFill>
                <a:latin typeface="Calibri"/>
                <a:cs typeface="Calibri"/>
              </a:rPr>
              <a:t>СУДОРОГИ </a:t>
            </a:r>
            <a:r>
              <a:rPr sz="2400" i="1" spc="-20" dirty="0">
                <a:solidFill>
                  <a:srgbClr val="C00000"/>
                </a:solidFill>
                <a:latin typeface="Calibri"/>
                <a:cs typeface="Calibri"/>
              </a:rPr>
              <a:t>АРТИКУЛЯЦИОННОГО </a:t>
            </a:r>
            <a:r>
              <a:rPr sz="2400" i="1" spc="-55" dirty="0">
                <a:solidFill>
                  <a:srgbClr val="C00000"/>
                </a:solidFill>
                <a:latin typeface="Calibri"/>
                <a:cs typeface="Calibri"/>
              </a:rPr>
              <a:t>АППАРАТА </a:t>
            </a:r>
            <a:r>
              <a:rPr sz="2400" i="1" dirty="0">
                <a:latin typeface="Calibri"/>
                <a:cs typeface="Calibri"/>
              </a:rPr>
              <a:t>—</a:t>
            </a:r>
            <a:r>
              <a:rPr sz="2400" i="1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различают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i="1" spc="-5" dirty="0">
                <a:latin typeface="Calibri"/>
                <a:cs typeface="Calibri"/>
              </a:rPr>
              <a:t>лицевые </a:t>
            </a:r>
            <a:r>
              <a:rPr sz="2400" i="1" dirty="0">
                <a:latin typeface="Calibri"/>
                <a:cs typeface="Calibri"/>
              </a:rPr>
              <a:t>и </a:t>
            </a:r>
            <a:r>
              <a:rPr sz="2400" i="1" spc="-5" dirty="0">
                <a:latin typeface="Calibri"/>
                <a:cs typeface="Calibri"/>
              </a:rPr>
              <a:t>язычные судороги. Лицевые</a:t>
            </a:r>
            <a:r>
              <a:rPr sz="2400" i="1" spc="4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судороги:</a:t>
            </a:r>
            <a:endParaRPr sz="2400">
              <a:latin typeface="Calibri"/>
              <a:cs typeface="Calibri"/>
            </a:endParaRPr>
          </a:p>
          <a:p>
            <a:pPr marL="206375" marR="201295" indent="2540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— </a:t>
            </a:r>
            <a:r>
              <a:rPr sz="2400" spc="-15" dirty="0">
                <a:latin typeface="Calibri"/>
                <a:cs typeface="Calibri"/>
              </a:rPr>
              <a:t>смыкательная </a:t>
            </a:r>
            <a:r>
              <a:rPr sz="2400" spc="-20" dirty="0">
                <a:latin typeface="Calibri"/>
                <a:cs typeface="Calibri"/>
              </a:rPr>
              <a:t>судорога </a:t>
            </a:r>
            <a:r>
              <a:rPr sz="2400" dirty="0">
                <a:latin typeface="Calibri"/>
                <a:cs typeface="Calibri"/>
              </a:rPr>
              <a:t>губ </a:t>
            </a:r>
            <a:r>
              <a:rPr sz="2400" spc="-10" dirty="0">
                <a:latin typeface="Calibri"/>
                <a:cs typeface="Calibri"/>
              </a:rPr>
              <a:t>ограничивается круговой </a:t>
            </a:r>
            <a:r>
              <a:rPr sz="2400" dirty="0">
                <a:latin typeface="Calibri"/>
                <a:cs typeface="Calibri"/>
              </a:rPr>
              <a:t>I  </a:t>
            </a:r>
            <a:r>
              <a:rPr sz="2400" spc="-10" dirty="0">
                <a:latin typeface="Calibri"/>
                <a:cs typeface="Calibri"/>
              </a:rPr>
              <a:t>мышцей </a:t>
            </a:r>
            <a:r>
              <a:rPr sz="2400" spc="-5" dirty="0">
                <a:latin typeface="Calibri"/>
                <a:cs typeface="Calibri"/>
              </a:rPr>
              <a:t>рта, </a:t>
            </a:r>
            <a:r>
              <a:rPr sz="2400" spc="-10" dirty="0">
                <a:latin typeface="Calibri"/>
                <a:cs typeface="Calibri"/>
              </a:rPr>
              <a:t>является тонической </a:t>
            </a:r>
            <a:r>
              <a:rPr sz="2400" dirty="0">
                <a:latin typeface="Calibri"/>
                <a:cs typeface="Calibri"/>
              </a:rPr>
              <a:t>по </a:t>
            </a:r>
            <a:r>
              <a:rPr sz="2400" spc="-5" dirty="0">
                <a:latin typeface="Calibri"/>
                <a:cs typeface="Calibri"/>
              </a:rPr>
              <a:t>типу; </a:t>
            </a:r>
            <a:r>
              <a:rPr sz="2400" spc="-10" dirty="0">
                <a:latin typeface="Calibri"/>
                <a:cs typeface="Calibri"/>
              </a:rPr>
              <a:t>возникает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при</a:t>
            </a:r>
            <a:endParaRPr sz="2400">
              <a:latin typeface="Calibri"/>
              <a:cs typeface="Calibri"/>
            </a:endParaRPr>
          </a:p>
          <a:p>
            <a:pPr marL="40005" marR="31750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произнесении слов, </a:t>
            </a:r>
            <a:r>
              <a:rPr sz="2400" spc="-5" dirty="0">
                <a:latin typeface="Calibri"/>
                <a:cs typeface="Calibri"/>
              </a:rPr>
              <a:t>начинающихся </a:t>
            </a:r>
            <a:r>
              <a:rPr sz="2400" dirty="0">
                <a:latin typeface="Calibri"/>
                <a:cs typeface="Calibri"/>
              </a:rPr>
              <a:t>на губные звуки </a:t>
            </a:r>
            <a:r>
              <a:rPr sz="2400" spc="-10" dirty="0">
                <a:latin typeface="Calibri"/>
                <a:cs typeface="Calibri"/>
              </a:rPr>
              <a:t>(п, </a:t>
            </a:r>
            <a:r>
              <a:rPr sz="2400" dirty="0">
                <a:latin typeface="Calibri"/>
                <a:cs typeface="Calibri"/>
              </a:rPr>
              <a:t>б,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м,  </a:t>
            </a:r>
            <a:r>
              <a:rPr sz="2400" dirty="0">
                <a:latin typeface="Calibri"/>
                <a:cs typeface="Calibri"/>
              </a:rPr>
              <a:t>в,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ф);</a:t>
            </a:r>
            <a:endParaRPr sz="2400">
              <a:latin typeface="Calibri"/>
              <a:cs typeface="Calibri"/>
            </a:endParaRPr>
          </a:p>
          <a:p>
            <a:pPr marL="38100" marR="30480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— </a:t>
            </a:r>
            <a:r>
              <a:rPr sz="2400" spc="-5" dirty="0">
                <a:latin typeface="Calibri"/>
                <a:cs typeface="Calibri"/>
              </a:rPr>
              <a:t>верхнегубная </a:t>
            </a:r>
            <a:r>
              <a:rPr sz="2400" spc="-20" dirty="0">
                <a:latin typeface="Calibri"/>
                <a:cs typeface="Calibri"/>
              </a:rPr>
              <a:t>судорога </a:t>
            </a:r>
            <a:r>
              <a:rPr sz="2400" spc="-10" dirty="0">
                <a:latin typeface="Calibri"/>
                <a:cs typeface="Calibri"/>
              </a:rPr>
              <a:t>поднимает верхнюю </a:t>
            </a:r>
            <a:r>
              <a:rPr sz="2400" dirty="0">
                <a:latin typeface="Calibri"/>
                <a:cs typeface="Calibri"/>
              </a:rPr>
              <a:t>губу и крыло  </a:t>
            </a:r>
            <a:r>
              <a:rPr sz="2400" spc="-5" dirty="0">
                <a:latin typeface="Calibri"/>
                <a:cs typeface="Calibri"/>
              </a:rPr>
              <a:t>носа, </a:t>
            </a:r>
            <a:r>
              <a:rPr sz="2400" spc="-10" dirty="0">
                <a:latin typeface="Calibri"/>
                <a:cs typeface="Calibri"/>
              </a:rPr>
              <a:t>является тонической </a:t>
            </a:r>
            <a:r>
              <a:rPr sz="2400" dirty="0">
                <a:latin typeface="Calibri"/>
                <a:cs typeface="Calibri"/>
              </a:rPr>
              <a:t>по </a:t>
            </a:r>
            <a:r>
              <a:rPr sz="2400" spc="-15" dirty="0">
                <a:latin typeface="Calibri"/>
                <a:cs typeface="Calibri"/>
              </a:rPr>
              <a:t>типу, </a:t>
            </a:r>
            <a:r>
              <a:rPr sz="2400" spc="-5" dirty="0">
                <a:latin typeface="Calibri"/>
                <a:cs typeface="Calibri"/>
              </a:rPr>
              <a:t>возникает </a:t>
            </a:r>
            <a:r>
              <a:rPr sz="2400" i="1" spc="-10" dirty="0">
                <a:latin typeface="Calibri"/>
                <a:cs typeface="Calibri"/>
              </a:rPr>
              <a:t>оскал,  </a:t>
            </a:r>
            <a:r>
              <a:rPr sz="2400" spc="-5" dirty="0">
                <a:latin typeface="Calibri"/>
                <a:cs typeface="Calibri"/>
              </a:rPr>
              <a:t>обезображивающий </a:t>
            </a:r>
            <a:r>
              <a:rPr sz="2400" spc="-10" dirty="0">
                <a:latin typeface="Calibri"/>
                <a:cs typeface="Calibri"/>
              </a:rPr>
              <a:t>лицо;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10" dirty="0">
                <a:latin typeface="Calibri"/>
                <a:cs typeface="Calibri"/>
              </a:rPr>
              <a:t>односторонней,  </a:t>
            </a:r>
            <a:r>
              <a:rPr sz="2400" spc="-5" dirty="0">
                <a:latin typeface="Calibri"/>
                <a:cs typeface="Calibri"/>
              </a:rPr>
              <a:t>так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двусторонней;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— нижнегубная </a:t>
            </a:r>
            <a:r>
              <a:rPr sz="2400" spc="-20" dirty="0">
                <a:latin typeface="Calibri"/>
                <a:cs typeface="Calibri"/>
              </a:rPr>
              <a:t>судорога </a:t>
            </a:r>
            <a:r>
              <a:rPr sz="2400" dirty="0">
                <a:latin typeface="Calibri"/>
                <a:cs typeface="Calibri"/>
              </a:rPr>
              <a:t>— аналогична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верхнегубной;</a:t>
            </a:r>
            <a:endParaRPr sz="2400">
              <a:latin typeface="Calibri"/>
              <a:cs typeface="Calibri"/>
            </a:endParaRPr>
          </a:p>
          <a:p>
            <a:pPr marL="114935" marR="108585" indent="635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— </a:t>
            </a:r>
            <a:r>
              <a:rPr sz="2400" spc="-20" dirty="0">
                <a:latin typeface="Calibri"/>
                <a:cs typeface="Calibri"/>
              </a:rPr>
              <a:t>угловая судорога </a:t>
            </a:r>
            <a:r>
              <a:rPr sz="2400" spc="-5" dirty="0">
                <a:latin typeface="Calibri"/>
                <a:cs typeface="Calibri"/>
              </a:rPr>
              <a:t>перекашивает </a:t>
            </a:r>
            <a:r>
              <a:rPr sz="2400" spc="-10" dirty="0">
                <a:latin typeface="Calibri"/>
                <a:cs typeface="Calibri"/>
              </a:rPr>
              <a:t>рот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сторону </a:t>
            </a:r>
            <a:r>
              <a:rPr sz="2400" spc="-15" dirty="0">
                <a:latin typeface="Calibri"/>
                <a:cs typeface="Calibri"/>
              </a:rPr>
              <a:t>судороги,  </a:t>
            </a:r>
            <a:r>
              <a:rPr sz="2400" spc="-5" dirty="0">
                <a:latin typeface="Calibri"/>
                <a:cs typeface="Calibri"/>
              </a:rPr>
              <a:t>иррадирует </a:t>
            </a:r>
            <a:r>
              <a:rPr sz="2400" dirty="0">
                <a:latin typeface="Calibri"/>
                <a:cs typeface="Calibri"/>
              </a:rPr>
              <a:t>на крылья носа, </a:t>
            </a:r>
            <a:r>
              <a:rPr sz="2400" spc="-5" dirty="0">
                <a:latin typeface="Calibri"/>
                <a:cs typeface="Calibri"/>
              </a:rPr>
              <a:t>мышцы </a:t>
            </a:r>
            <a:r>
              <a:rPr sz="2400" dirty="0">
                <a:latin typeface="Calibri"/>
                <a:cs typeface="Calibri"/>
              </a:rPr>
              <a:t>век и </a:t>
            </a:r>
            <a:r>
              <a:rPr sz="2400" spc="-5" dirty="0">
                <a:latin typeface="Calibri"/>
                <a:cs typeface="Calibri"/>
              </a:rPr>
              <a:t>лба,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нарушается  </a:t>
            </a:r>
            <a:r>
              <a:rPr sz="2400" spc="-10" dirty="0">
                <a:latin typeface="Calibri"/>
                <a:cs typeface="Calibri"/>
              </a:rPr>
              <a:t>деятельность круговой </a:t>
            </a:r>
            <a:r>
              <a:rPr sz="2400" spc="-5" dirty="0">
                <a:latin typeface="Calibri"/>
                <a:cs typeface="Calibri"/>
              </a:rPr>
              <a:t>мышцы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рта;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— </a:t>
            </a:r>
            <a:r>
              <a:rPr sz="2400" spc="-15" dirty="0">
                <a:latin typeface="Calibri"/>
                <a:cs typeface="Calibri"/>
              </a:rPr>
              <a:t>судорожное </a:t>
            </a:r>
            <a:r>
              <a:rPr sz="2400" spc="-5" dirty="0">
                <a:latin typeface="Calibri"/>
                <a:cs typeface="Calibri"/>
              </a:rPr>
              <a:t>раскрытие </a:t>
            </a:r>
            <a:r>
              <a:rPr sz="2400" spc="-15" dirty="0">
                <a:latin typeface="Calibri"/>
                <a:cs typeface="Calibri"/>
              </a:rPr>
              <a:t>ротовой полости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(«зияющая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судорога») </a:t>
            </a:r>
            <a:r>
              <a:rPr sz="2400" dirty="0">
                <a:latin typeface="Calibri"/>
                <a:cs typeface="Calibri"/>
              </a:rPr>
              <a:t>— </a:t>
            </a:r>
            <a:r>
              <a:rPr sz="2400" spc="-15" dirty="0">
                <a:latin typeface="Calibri"/>
                <a:cs typeface="Calibri"/>
              </a:rPr>
              <a:t>удерживает </a:t>
            </a:r>
            <a:r>
              <a:rPr sz="2400" spc="-10" dirty="0">
                <a:latin typeface="Calibri"/>
                <a:cs typeface="Calibri"/>
              </a:rPr>
              <a:t>длительное </a:t>
            </a:r>
            <a:r>
              <a:rPr sz="2400" spc="-5" dirty="0">
                <a:latin typeface="Calibri"/>
                <a:cs typeface="Calibri"/>
              </a:rPr>
              <a:t>время </a:t>
            </a:r>
            <a:r>
              <a:rPr sz="2400" spc="-10" dirty="0">
                <a:latin typeface="Calibri"/>
                <a:cs typeface="Calibri"/>
              </a:rPr>
              <a:t>рот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открытом  </a:t>
            </a:r>
            <a:r>
              <a:rPr sz="2400" spc="-10" dirty="0">
                <a:latin typeface="Calibri"/>
                <a:cs typeface="Calibri"/>
              </a:rPr>
              <a:t>состоянии, </a:t>
            </a:r>
            <a:r>
              <a:rPr sz="2400" spc="-5" dirty="0">
                <a:latin typeface="Calibri"/>
                <a:cs typeface="Calibri"/>
              </a:rPr>
              <a:t>носит тонический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характер.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474" y="751458"/>
            <a:ext cx="8052434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5"/>
              </a:spcBef>
            </a:pPr>
            <a:r>
              <a:rPr sz="3200" i="1" spc="-5" dirty="0">
                <a:solidFill>
                  <a:srgbClr val="C00000"/>
                </a:solidFill>
                <a:latin typeface="Calibri"/>
                <a:cs typeface="Calibri"/>
              </a:rPr>
              <a:t>Язычные</a:t>
            </a:r>
            <a:r>
              <a:rPr sz="3200" i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srgbClr val="C00000"/>
                </a:solidFill>
                <a:latin typeface="Calibri"/>
                <a:cs typeface="Calibri"/>
              </a:rPr>
              <a:t>судороги: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— </a:t>
            </a:r>
            <a:r>
              <a:rPr sz="3200" spc="-20" dirty="0">
                <a:latin typeface="Calibri"/>
                <a:cs typeface="Calibri"/>
              </a:rPr>
              <a:t>судорожный </a:t>
            </a:r>
            <a:r>
              <a:rPr sz="3200" spc="-25" dirty="0">
                <a:latin typeface="Calibri"/>
                <a:cs typeface="Calibri"/>
              </a:rPr>
              <a:t>подъем </a:t>
            </a:r>
            <a:r>
              <a:rPr sz="3200" spc="-20" dirty="0">
                <a:latin typeface="Calibri"/>
                <a:cs typeface="Calibri"/>
              </a:rPr>
              <a:t>кончика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языка;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— </a:t>
            </a:r>
            <a:r>
              <a:rPr sz="3200" spc="-20" dirty="0">
                <a:latin typeface="Calibri"/>
                <a:cs typeface="Calibri"/>
              </a:rPr>
              <a:t>судорожный </a:t>
            </a:r>
            <a:r>
              <a:rPr sz="3200" spc="-25" dirty="0">
                <a:latin typeface="Calibri"/>
                <a:cs typeface="Calibri"/>
              </a:rPr>
              <a:t>подъем </a:t>
            </a:r>
            <a:r>
              <a:rPr sz="3200" dirty="0">
                <a:latin typeface="Calibri"/>
                <a:cs typeface="Calibri"/>
              </a:rPr>
              <a:t>спинки и </a:t>
            </a:r>
            <a:r>
              <a:rPr sz="3200" spc="-15" dirty="0">
                <a:latin typeface="Calibri"/>
                <a:cs typeface="Calibri"/>
              </a:rPr>
              <a:t>корня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языка;</a:t>
            </a:r>
            <a:endParaRPr sz="3200">
              <a:latin typeface="Calibri"/>
              <a:cs typeface="Calibri"/>
            </a:endParaRPr>
          </a:p>
          <a:p>
            <a:pPr marL="992505" marR="985519" algn="ct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— </a:t>
            </a:r>
            <a:r>
              <a:rPr sz="3200" spc="-15" dirty="0">
                <a:latin typeface="Calibri"/>
                <a:cs typeface="Calibri"/>
              </a:rPr>
              <a:t>подъязычная </a:t>
            </a:r>
            <a:r>
              <a:rPr sz="3200" spc="-25" dirty="0">
                <a:latin typeface="Calibri"/>
                <a:cs typeface="Calibri"/>
              </a:rPr>
              <a:t>судорога </a:t>
            </a:r>
            <a:r>
              <a:rPr sz="3200" spc="-5" dirty="0">
                <a:latin typeface="Calibri"/>
                <a:cs typeface="Calibri"/>
              </a:rPr>
              <a:t>связана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  </a:t>
            </a:r>
            <a:r>
              <a:rPr sz="3200" spc="-5" dirty="0">
                <a:latin typeface="Calibri"/>
                <a:cs typeface="Calibri"/>
              </a:rPr>
              <a:t>иррадиацией </a:t>
            </a:r>
            <a:r>
              <a:rPr sz="3200" spc="-10" dirty="0">
                <a:latin typeface="Calibri"/>
                <a:cs typeface="Calibri"/>
              </a:rPr>
              <a:t>тонуса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языка;</a:t>
            </a:r>
            <a:endParaRPr sz="3200">
              <a:latin typeface="Calibri"/>
              <a:cs typeface="Calibri"/>
            </a:endParaRPr>
          </a:p>
          <a:p>
            <a:pPr marL="265430" marR="255904" indent="-1905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— </a:t>
            </a:r>
            <a:r>
              <a:rPr sz="3200" spc="-5" dirty="0">
                <a:latin typeface="Calibri"/>
                <a:cs typeface="Calibri"/>
              </a:rPr>
              <a:t>изгоняющая </a:t>
            </a:r>
            <a:r>
              <a:rPr sz="3200" spc="-25" dirty="0">
                <a:latin typeface="Calibri"/>
                <a:cs typeface="Calibri"/>
              </a:rPr>
              <a:t>судорога </a:t>
            </a:r>
            <a:r>
              <a:rPr sz="3200" spc="-10" dirty="0">
                <a:latin typeface="Calibri"/>
                <a:cs typeface="Calibri"/>
              </a:rPr>
              <a:t>языка </a:t>
            </a:r>
            <a:r>
              <a:rPr sz="3200" spc="-5" dirty="0">
                <a:latin typeface="Calibri"/>
                <a:cs typeface="Calibri"/>
              </a:rPr>
              <a:t>возникает </a:t>
            </a:r>
            <a:r>
              <a:rPr sz="3200" dirty="0">
                <a:latin typeface="Calibri"/>
                <a:cs typeface="Calibri"/>
              </a:rPr>
              <a:t>в  </a:t>
            </a:r>
            <a:r>
              <a:rPr sz="3200" spc="-35" dirty="0">
                <a:latin typeface="Calibri"/>
                <a:cs typeface="Calibri"/>
              </a:rPr>
              <a:t>результате </a:t>
            </a:r>
            <a:r>
              <a:rPr sz="3200" spc="-15" dirty="0">
                <a:latin typeface="Calibri"/>
                <a:cs typeface="Calibri"/>
              </a:rPr>
              <a:t>тонического </a:t>
            </a:r>
            <a:r>
              <a:rPr sz="3200" dirty="0">
                <a:latin typeface="Calibri"/>
                <a:cs typeface="Calibri"/>
              </a:rPr>
              <a:t>или </a:t>
            </a:r>
            <a:r>
              <a:rPr sz="3200" spc="-10" dirty="0">
                <a:latin typeface="Calibri"/>
                <a:cs typeface="Calibri"/>
              </a:rPr>
              <a:t>клонического  </a:t>
            </a:r>
            <a:r>
              <a:rPr sz="3200" spc="-5" dirty="0">
                <a:latin typeface="Calibri"/>
                <a:cs typeface="Calibri"/>
              </a:rPr>
              <a:t>напряжения </a:t>
            </a:r>
            <a:r>
              <a:rPr sz="3200" spc="25" dirty="0">
                <a:latin typeface="Calibri"/>
                <a:cs typeface="Calibri"/>
              </a:rPr>
              <a:t>мышц, </a:t>
            </a:r>
            <a:r>
              <a:rPr sz="3200" dirty="0">
                <a:latin typeface="Calibri"/>
                <a:cs typeface="Calibri"/>
              </a:rPr>
              <a:t>выталкивающих </a:t>
            </a:r>
            <a:r>
              <a:rPr sz="3200" spc="-5" dirty="0">
                <a:latin typeface="Calibri"/>
                <a:cs typeface="Calibri"/>
              </a:rPr>
              <a:t>язык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  пространство </a:t>
            </a:r>
            <a:r>
              <a:rPr sz="3200" spc="-15" dirty="0">
                <a:latin typeface="Calibri"/>
                <a:cs typeface="Calibri"/>
              </a:rPr>
              <a:t>между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зубами;</a:t>
            </a:r>
            <a:endParaRPr sz="3200">
              <a:latin typeface="Calibri"/>
              <a:cs typeface="Calibri"/>
            </a:endParaRPr>
          </a:p>
          <a:p>
            <a:pPr marL="830580" marR="821055" algn="ctr">
              <a:lnSpc>
                <a:spcPct val="100000"/>
              </a:lnSpc>
            </a:pPr>
            <a:r>
              <a:rPr sz="3200" spc="5" dirty="0">
                <a:latin typeface="Calibri"/>
                <a:cs typeface="Calibri"/>
              </a:rPr>
              <a:t>— </a:t>
            </a:r>
            <a:r>
              <a:rPr sz="3200" spc="-25" dirty="0">
                <a:latin typeface="Calibri"/>
                <a:cs typeface="Calibri"/>
              </a:rPr>
              <a:t>судорога </a:t>
            </a:r>
            <a:r>
              <a:rPr sz="3200" spc="-15" dirty="0">
                <a:latin typeface="Calibri"/>
                <a:cs typeface="Calibri"/>
              </a:rPr>
              <a:t>мягкого </a:t>
            </a:r>
            <a:r>
              <a:rPr sz="3200" dirty="0">
                <a:latin typeface="Calibri"/>
                <a:cs typeface="Calibri"/>
              </a:rPr>
              <a:t>неба </a:t>
            </a:r>
            <a:r>
              <a:rPr sz="3200" spc="-15" dirty="0">
                <a:latin typeface="Calibri"/>
                <a:cs typeface="Calibri"/>
              </a:rPr>
              <a:t>приводит </a:t>
            </a:r>
            <a:r>
              <a:rPr sz="3200" dirty="0">
                <a:latin typeface="Calibri"/>
                <a:cs typeface="Calibri"/>
              </a:rPr>
              <a:t>к  назализации и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палатализации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687451"/>
            <a:ext cx="7617459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23495" algn="ctr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"/>
                <a:cs typeface="Calibri"/>
              </a:rPr>
              <a:t>Судороги </a:t>
            </a:r>
            <a:r>
              <a:rPr sz="3600" spc="-5" dirty="0">
                <a:latin typeface="Calibri"/>
                <a:cs typeface="Calibri"/>
              </a:rPr>
              <a:t>могут </a:t>
            </a:r>
            <a:r>
              <a:rPr sz="3600" dirty="0">
                <a:latin typeface="Calibri"/>
                <a:cs typeface="Calibri"/>
              </a:rPr>
              <a:t>быть </a:t>
            </a:r>
            <a:r>
              <a:rPr sz="3600" spc="-5" dirty="0">
                <a:latin typeface="Calibri"/>
                <a:cs typeface="Calibri"/>
              </a:rPr>
              <a:t>выражены </a:t>
            </a:r>
            <a:r>
              <a:rPr sz="3600" spc="-20" dirty="0">
                <a:latin typeface="Calibri"/>
                <a:cs typeface="Calibri"/>
              </a:rPr>
              <a:t>как </a:t>
            </a:r>
            <a:r>
              <a:rPr sz="3600" dirty="0">
                <a:latin typeface="Calibri"/>
                <a:cs typeface="Calibri"/>
              </a:rPr>
              <a:t>по  </a:t>
            </a:r>
            <a:r>
              <a:rPr sz="3600" spc="-15" dirty="0">
                <a:solidFill>
                  <a:srgbClr val="C00000"/>
                </a:solidFill>
                <a:latin typeface="Calibri"/>
                <a:cs typeface="Calibri"/>
              </a:rPr>
              <a:t>клоническому, </a:t>
            </a:r>
            <a:r>
              <a:rPr sz="3600" spc="-5" dirty="0">
                <a:latin typeface="Calibri"/>
                <a:cs typeface="Calibri"/>
              </a:rPr>
              <a:t>так </a:t>
            </a:r>
            <a:r>
              <a:rPr sz="3600" dirty="0">
                <a:latin typeface="Calibri"/>
                <a:cs typeface="Calibri"/>
              </a:rPr>
              <a:t>и</a:t>
            </a:r>
            <a:r>
              <a:rPr sz="3600" spc="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по</a:t>
            </a:r>
            <a:endParaRPr sz="3600">
              <a:latin typeface="Calibri"/>
              <a:cs typeface="Calibri"/>
            </a:endParaRPr>
          </a:p>
          <a:p>
            <a:pPr marL="100330" algn="ctr">
              <a:lnSpc>
                <a:spcPct val="100000"/>
              </a:lnSpc>
            </a:pPr>
            <a:r>
              <a:rPr sz="3600" spc="-15" dirty="0">
                <a:solidFill>
                  <a:srgbClr val="C00000"/>
                </a:solidFill>
                <a:latin typeface="Calibri"/>
                <a:cs typeface="Calibri"/>
              </a:rPr>
              <a:t>тоническому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типу.</a:t>
            </a:r>
            <a:endParaRPr sz="3600">
              <a:latin typeface="Calibri"/>
              <a:cs typeface="Calibri"/>
            </a:endParaRPr>
          </a:p>
          <a:p>
            <a:pPr marL="226060" marR="213995" algn="ctr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В </a:t>
            </a:r>
            <a:r>
              <a:rPr sz="3600" spc="-10" dirty="0">
                <a:latin typeface="Calibri"/>
                <a:cs typeface="Calibri"/>
              </a:rPr>
              <a:t>процессе </a:t>
            </a:r>
            <a:r>
              <a:rPr sz="3600" spc="-5" dirty="0">
                <a:latin typeface="Calibri"/>
                <a:cs typeface="Calibri"/>
              </a:rPr>
              <a:t>коррекционной работы </a:t>
            </a:r>
            <a:r>
              <a:rPr sz="3600" dirty="0">
                <a:latin typeface="Calibri"/>
                <a:cs typeface="Calibri"/>
              </a:rPr>
              <a:t>с  </a:t>
            </a:r>
            <a:r>
              <a:rPr sz="3600" spc="-15" dirty="0">
                <a:latin typeface="Calibri"/>
                <a:cs typeface="Calibri"/>
              </a:rPr>
              <a:t>детьми </a:t>
            </a:r>
            <a:r>
              <a:rPr sz="3600" dirty="0">
                <a:latin typeface="Calibri"/>
                <a:cs typeface="Calibri"/>
              </a:rPr>
              <a:t>и </a:t>
            </a:r>
            <a:r>
              <a:rPr sz="3600" spc="-5" dirty="0">
                <a:latin typeface="Calibri"/>
                <a:cs typeface="Calibri"/>
              </a:rPr>
              <a:t>взрослыми,</a:t>
            </a:r>
            <a:r>
              <a:rPr sz="3600" spc="4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страдающими</a:t>
            </a:r>
            <a:endParaRPr sz="3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600" spc="-10" dirty="0">
                <a:latin typeface="Calibri"/>
                <a:cs typeface="Calibri"/>
              </a:rPr>
              <a:t>заиканием, </a:t>
            </a:r>
            <a:r>
              <a:rPr sz="3600" spc="-5" dirty="0">
                <a:latin typeface="Calibri"/>
                <a:cs typeface="Calibri"/>
              </a:rPr>
              <a:t>наряду </a:t>
            </a:r>
            <a:r>
              <a:rPr sz="3600" dirty="0">
                <a:latin typeface="Calibri"/>
                <a:cs typeface="Calibri"/>
              </a:rPr>
              <a:t>с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логопедическими  </a:t>
            </a:r>
            <a:r>
              <a:rPr sz="3600" dirty="0">
                <a:latin typeface="Calibri"/>
                <a:cs typeface="Calibri"/>
              </a:rPr>
              <a:t>занятиями, </a:t>
            </a:r>
            <a:r>
              <a:rPr sz="3600" spc="-15" dirty="0">
                <a:latin typeface="Calibri"/>
                <a:cs typeface="Calibri"/>
              </a:rPr>
              <a:t>медикаментозным </a:t>
            </a:r>
            <a:r>
              <a:rPr sz="3600" dirty="0">
                <a:latin typeface="Calibri"/>
                <a:cs typeface="Calibri"/>
              </a:rPr>
              <a:t>и  </a:t>
            </a:r>
            <a:r>
              <a:rPr sz="3600" spc="-5" dirty="0">
                <a:latin typeface="Calibri"/>
                <a:cs typeface="Calibri"/>
              </a:rPr>
              <a:t>физиотерапевтическим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лечением</a:t>
            </a:r>
            <a:endParaRPr sz="3600">
              <a:latin typeface="Calibri"/>
              <a:cs typeface="Calibri"/>
            </a:endParaRPr>
          </a:p>
          <a:p>
            <a:pPr marL="394970" marR="389890" algn="ctr">
              <a:lnSpc>
                <a:spcPct val="100000"/>
              </a:lnSpc>
            </a:pPr>
            <a:r>
              <a:rPr sz="3600" spc="-15" dirty="0">
                <a:latin typeface="Calibri"/>
                <a:cs typeface="Calibri"/>
              </a:rPr>
              <a:t>проводится </a:t>
            </a:r>
            <a:r>
              <a:rPr sz="3600" spc="-5" dirty="0">
                <a:latin typeface="Calibri"/>
                <a:cs typeface="Calibri"/>
              </a:rPr>
              <a:t>дифференцированный  </a:t>
            </a:r>
            <a:r>
              <a:rPr sz="3600" spc="-15" dirty="0">
                <a:latin typeface="Calibri"/>
                <a:cs typeface="Calibri"/>
              </a:rPr>
              <a:t>артикуляционный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массаж.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778" y="346405"/>
            <a:ext cx="775970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1585" marR="1242695" indent="107314" algn="ctr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C00000"/>
                </a:solidFill>
                <a:latin typeface="Calibri"/>
                <a:cs typeface="Calibri"/>
              </a:rPr>
              <a:t>Артикуляционный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массаж  </a:t>
            </a:r>
            <a:r>
              <a:rPr sz="3600" spc="-5" dirty="0">
                <a:latin typeface="Calibri"/>
                <a:cs typeface="Calibri"/>
              </a:rPr>
              <a:t>имеет </a:t>
            </a:r>
            <a:r>
              <a:rPr sz="3600" spc="-15" dirty="0">
                <a:latin typeface="Calibri"/>
                <a:cs typeface="Calibri"/>
              </a:rPr>
              <a:t>большое </a:t>
            </a:r>
            <a:r>
              <a:rPr sz="3600" spc="-5" dirty="0">
                <a:latin typeface="Calibri"/>
                <a:cs typeface="Calibri"/>
              </a:rPr>
              <a:t>значение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в</a:t>
            </a:r>
            <a:endParaRPr sz="3600">
              <a:latin typeface="Calibri"/>
              <a:cs typeface="Calibri"/>
            </a:endParaRPr>
          </a:p>
          <a:p>
            <a:pPr marL="647700" marR="636270" algn="ctr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Calibri"/>
                <a:cs typeface="Calibri"/>
              </a:rPr>
              <a:t>нормализации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функционального  состояния </a:t>
            </a:r>
            <a:r>
              <a:rPr sz="3600" dirty="0">
                <a:latin typeface="Calibri"/>
                <a:cs typeface="Calibri"/>
              </a:rPr>
              <a:t>высшей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нервной</a:t>
            </a:r>
            <a:endParaRPr sz="3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3600" spc="-15" dirty="0">
                <a:latin typeface="Calibri"/>
                <a:cs typeface="Calibri"/>
              </a:rPr>
              <a:t>деятельности ребенка, поэтому </a:t>
            </a:r>
            <a:r>
              <a:rPr sz="3600" spc="-20" dirty="0">
                <a:latin typeface="Calibri"/>
                <a:cs typeface="Calibri"/>
              </a:rPr>
              <a:t>каждое  </a:t>
            </a:r>
            <a:r>
              <a:rPr sz="3600" spc="-5" dirty="0">
                <a:latin typeface="Calibri"/>
                <a:cs typeface="Calibri"/>
              </a:rPr>
              <a:t>индивидуальное </a:t>
            </a:r>
            <a:r>
              <a:rPr sz="3600" dirty="0">
                <a:latin typeface="Calibri"/>
                <a:cs typeface="Calibri"/>
              </a:rPr>
              <a:t>занятие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желательно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начинать </a:t>
            </a:r>
            <a:r>
              <a:rPr sz="3600" dirty="0">
                <a:latin typeface="Calibri"/>
                <a:cs typeface="Calibri"/>
              </a:rPr>
              <a:t>с </a:t>
            </a:r>
            <a:r>
              <a:rPr sz="3600" spc="-15" dirty="0">
                <a:latin typeface="Calibri"/>
                <a:cs typeface="Calibri"/>
              </a:rPr>
              <a:t>артикуляционного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массажа.</a:t>
            </a:r>
            <a:endParaRPr sz="3600">
              <a:latin typeface="Calibri"/>
              <a:cs typeface="Calibri"/>
            </a:endParaRPr>
          </a:p>
          <a:p>
            <a:pPr marL="586740" marR="469900" algn="ctr">
              <a:lnSpc>
                <a:spcPct val="100000"/>
              </a:lnSpc>
              <a:spcBef>
                <a:spcPts val="5"/>
              </a:spcBef>
            </a:pPr>
            <a:r>
              <a:rPr sz="3600" spc="-20" dirty="0">
                <a:latin typeface="Calibri"/>
                <a:cs typeface="Calibri"/>
              </a:rPr>
              <a:t>Его </a:t>
            </a:r>
            <a:r>
              <a:rPr sz="3600" spc="-10" dirty="0">
                <a:latin typeface="Calibri"/>
                <a:cs typeface="Calibri"/>
              </a:rPr>
              <a:t>целесообразно </a:t>
            </a:r>
            <a:r>
              <a:rPr sz="3600" spc="-15" dirty="0">
                <a:latin typeface="Calibri"/>
                <a:cs typeface="Calibri"/>
              </a:rPr>
              <a:t>проводить </a:t>
            </a:r>
            <a:r>
              <a:rPr sz="3600" spc="-35" dirty="0">
                <a:latin typeface="Calibri"/>
                <a:cs typeface="Calibri"/>
              </a:rPr>
              <a:t>под  </a:t>
            </a:r>
            <a:r>
              <a:rPr sz="3600" spc="-10" dirty="0">
                <a:latin typeface="Calibri"/>
                <a:cs typeface="Calibri"/>
              </a:rPr>
              <a:t>спокойную </a:t>
            </a:r>
            <a:r>
              <a:rPr sz="3600" spc="-20" dirty="0">
                <a:latin typeface="Calibri"/>
                <a:cs typeface="Calibri"/>
              </a:rPr>
              <a:t>мелодичную музыку,  </a:t>
            </a:r>
            <a:r>
              <a:rPr sz="3600" spc="-5" dirty="0">
                <a:latin typeface="Calibri"/>
                <a:cs typeface="Calibri"/>
              </a:rPr>
              <a:t>лучше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фортепианную.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793" y="933958"/>
            <a:ext cx="7981315" cy="472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Если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заикающегося имеется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выраженная</a:t>
            </a:r>
            <a:endParaRPr sz="2800">
              <a:latin typeface="Calibri"/>
              <a:cs typeface="Calibri"/>
            </a:endParaRPr>
          </a:p>
          <a:p>
            <a:pPr marL="343535" marR="332740" algn="ctr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подкорковая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симптоматика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с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преобладающими 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тоническими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судорогами </a:t>
            </a:r>
            <a:r>
              <a:rPr sz="2800" spc="-5" dirty="0">
                <a:latin typeface="Calibri"/>
                <a:cs typeface="Calibri"/>
              </a:rPr>
              <a:t>при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нарушении</a:t>
            </a:r>
            <a:endParaRPr sz="2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переключаемости и плавности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движений,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замедлении их </a:t>
            </a:r>
            <a:r>
              <a:rPr sz="2800" spc="-10" dirty="0">
                <a:latin typeface="Calibri"/>
                <a:cs typeface="Calibri"/>
              </a:rPr>
              <a:t>темпа </a:t>
            </a:r>
            <a:r>
              <a:rPr sz="2800" spc="-5" dirty="0">
                <a:latin typeface="Calibri"/>
                <a:cs typeface="Calibri"/>
              </a:rPr>
              <a:t>и ритма, ограничении </a:t>
            </a:r>
            <a:r>
              <a:rPr sz="2800" spc="-10" dirty="0">
                <a:latin typeface="Calibri"/>
                <a:cs typeface="Calibri"/>
              </a:rPr>
              <a:t>объема  </a:t>
            </a:r>
            <a:r>
              <a:rPr sz="2800" spc="-5" dirty="0">
                <a:latin typeface="Calibri"/>
                <a:cs typeface="Calibri"/>
              </a:rPr>
              <a:t>движений </a:t>
            </a:r>
            <a:r>
              <a:rPr sz="2800" spc="-15" dirty="0">
                <a:latin typeface="Calibri"/>
                <a:cs typeface="Calibri"/>
              </a:rPr>
              <a:t>языка, </a:t>
            </a:r>
            <a:r>
              <a:rPr sz="2800" spc="-5" dirty="0">
                <a:latin typeface="Calibri"/>
                <a:cs typeface="Calibri"/>
              </a:rPr>
              <a:t>основной </a:t>
            </a:r>
            <a:r>
              <a:rPr sz="2800" spc="-20" dirty="0">
                <a:latin typeface="Calibri"/>
                <a:cs typeface="Calibri"/>
              </a:rPr>
              <a:t>целью </a:t>
            </a:r>
            <a:r>
              <a:rPr sz="2800" spc="-10" dirty="0">
                <a:latin typeface="Calibri"/>
                <a:cs typeface="Calibri"/>
              </a:rPr>
              <a:t>массажа </a:t>
            </a:r>
            <a:r>
              <a:rPr sz="2800" spc="-15" dirty="0">
                <a:latin typeface="Calibri"/>
                <a:cs typeface="Calibri"/>
              </a:rPr>
              <a:t>является  </a:t>
            </a:r>
            <a:r>
              <a:rPr sz="2800" spc="-10" dirty="0">
                <a:latin typeface="Calibri"/>
                <a:cs typeface="Calibri"/>
              </a:rPr>
              <a:t>успокаивающее, расслабляющее действие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121920" marR="117475" indent="5080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нервные окончания. Приемы, направленные на  </a:t>
            </a:r>
            <a:r>
              <a:rPr sz="2800" spc="-20" dirty="0">
                <a:latin typeface="Calibri"/>
                <a:cs typeface="Calibri"/>
              </a:rPr>
              <a:t>улучшение </a:t>
            </a:r>
            <a:r>
              <a:rPr sz="2800" spc="-5" dirty="0">
                <a:latin typeface="Calibri"/>
                <a:cs typeface="Calibri"/>
              </a:rPr>
              <a:t>кровообращения, </a:t>
            </a:r>
            <a:r>
              <a:rPr sz="2800" spc="-10" dirty="0">
                <a:latin typeface="Calibri"/>
                <a:cs typeface="Calibri"/>
              </a:rPr>
              <a:t>применяются </a:t>
            </a:r>
            <a:r>
              <a:rPr sz="2800" spc="-5" dirty="0">
                <a:latin typeface="Calibri"/>
                <a:cs typeface="Calibri"/>
              </a:rPr>
              <a:t>очень  </a:t>
            </a:r>
            <a:r>
              <a:rPr sz="2800" spc="-10" dirty="0">
                <a:latin typeface="Calibri"/>
                <a:cs typeface="Calibri"/>
              </a:rPr>
              <a:t>осторожно, </a:t>
            </a:r>
            <a:r>
              <a:rPr sz="2800" spc="-25" dirty="0">
                <a:latin typeface="Calibri"/>
                <a:cs typeface="Calibri"/>
              </a:rPr>
              <a:t>всегда </a:t>
            </a:r>
            <a:r>
              <a:rPr sz="2800" spc="-15" dirty="0">
                <a:latin typeface="Calibri"/>
                <a:cs typeface="Calibri"/>
              </a:rPr>
              <a:t>чередуются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расслабляющими,  поглаживающими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движениями.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998" y="1098296"/>
            <a:ext cx="8049259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Если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заикающихся </a:t>
            </a:r>
            <a:r>
              <a:rPr sz="2800" spc="-20" dirty="0">
                <a:latin typeface="Calibri"/>
                <a:cs typeface="Calibri"/>
              </a:rPr>
              <a:t>определяются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признаки</a:t>
            </a:r>
            <a:endParaRPr sz="2800">
              <a:latin typeface="Calibri"/>
              <a:cs typeface="Calibri"/>
            </a:endParaRPr>
          </a:p>
          <a:p>
            <a:pPr marL="12065" marR="5080" indent="1270"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поражения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корковоядерных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путей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(спастичность 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артикуляционной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мускулатуры,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ограничение  объема произвольных движений, тремор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губ,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языка,  изгоняющая 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судорога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языка),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этих </a:t>
            </a:r>
            <a:r>
              <a:rPr sz="2800" spc="-5" dirty="0">
                <a:latin typeface="Calibri"/>
                <a:cs typeface="Calibri"/>
              </a:rPr>
              <a:t>случаях  основной </a:t>
            </a:r>
            <a:r>
              <a:rPr sz="2800" spc="-20" dirty="0">
                <a:latin typeface="Calibri"/>
                <a:cs typeface="Calibri"/>
              </a:rPr>
              <a:t>целью </a:t>
            </a:r>
            <a:r>
              <a:rPr sz="2800" spc="-10" dirty="0">
                <a:latin typeface="Calibri"/>
                <a:cs typeface="Calibri"/>
              </a:rPr>
              <a:t>массажных приемов, </a:t>
            </a:r>
            <a:r>
              <a:rPr sz="2800" spc="-5" dirty="0">
                <a:latin typeface="Calibri"/>
                <a:cs typeface="Calibri"/>
              </a:rPr>
              <a:t>помимо  </a:t>
            </a:r>
            <a:r>
              <a:rPr sz="2800" spc="-15" dirty="0">
                <a:latin typeface="Calibri"/>
                <a:cs typeface="Calibri"/>
              </a:rPr>
              <a:t>релаксации, </a:t>
            </a:r>
            <a:r>
              <a:rPr sz="2800" spc="-10" dirty="0">
                <a:latin typeface="Calibri"/>
                <a:cs typeface="Calibri"/>
              </a:rPr>
              <a:t>становится </a:t>
            </a:r>
            <a:r>
              <a:rPr sz="2800" spc="-5" dirty="0">
                <a:latin typeface="Calibri"/>
                <a:cs typeface="Calibri"/>
              </a:rPr>
              <a:t>повышение </a:t>
            </a:r>
            <a:r>
              <a:rPr sz="2800" spc="-15" dirty="0">
                <a:latin typeface="Calibri"/>
                <a:cs typeface="Calibri"/>
              </a:rPr>
              <a:t>рецепторной  </a:t>
            </a:r>
            <a:r>
              <a:rPr sz="2800" spc="-5" dirty="0">
                <a:latin typeface="Calibri"/>
                <a:cs typeface="Calibri"/>
              </a:rPr>
              <a:t>активности. </a:t>
            </a:r>
            <a:r>
              <a:rPr sz="2800" spc="-15" dirty="0">
                <a:latin typeface="Calibri"/>
                <a:cs typeface="Calibri"/>
              </a:rPr>
              <a:t>Это, </a:t>
            </a:r>
            <a:r>
              <a:rPr sz="2800" spc="-5" dirty="0">
                <a:latin typeface="Calibri"/>
                <a:cs typeface="Calibri"/>
              </a:rPr>
              <a:t>в свою </a:t>
            </a:r>
            <a:r>
              <a:rPr sz="2800" spc="-15" dirty="0">
                <a:latin typeface="Calibri"/>
                <a:cs typeface="Calibri"/>
              </a:rPr>
              <a:t>очередь,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вызывает</a:t>
            </a:r>
            <a:endParaRPr sz="2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возникновение </a:t>
            </a:r>
            <a:r>
              <a:rPr sz="2800" spc="-15" dirty="0">
                <a:latin typeface="Calibri"/>
                <a:cs typeface="Calibri"/>
              </a:rPr>
              <a:t>импульсов, </a:t>
            </a:r>
            <a:r>
              <a:rPr sz="2800" spc="-10" dirty="0">
                <a:latin typeface="Calibri"/>
                <a:cs typeface="Calibri"/>
              </a:rPr>
              <a:t>достигающих</a:t>
            </a:r>
            <a:endParaRPr sz="2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соответствующих центров </a:t>
            </a:r>
            <a:r>
              <a:rPr sz="2800" spc="-15" dirty="0">
                <a:latin typeface="Calibri"/>
                <a:cs typeface="Calibri"/>
              </a:rPr>
              <a:t>головного </a:t>
            </a:r>
            <a:r>
              <a:rPr sz="2800" spc="-5" dirty="0">
                <a:latin typeface="Calibri"/>
                <a:cs typeface="Calibri"/>
              </a:rPr>
              <a:t>мозга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последующей </a:t>
            </a:r>
            <a:r>
              <a:rPr sz="2800" spc="-20" dirty="0">
                <a:latin typeface="Calibri"/>
                <a:cs typeface="Calibri"/>
              </a:rPr>
              <a:t>регуляцией </a:t>
            </a:r>
            <a:r>
              <a:rPr sz="2800" spc="-5" dirty="0">
                <a:latin typeface="Calibri"/>
                <a:cs typeface="Calibri"/>
              </a:rPr>
              <a:t>афферентных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импульсов.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946" y="20828"/>
            <a:ext cx="7371715" cy="6122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C00000"/>
                </a:solidFill>
                <a:latin typeface="Arial"/>
                <a:cs typeface="Arial"/>
              </a:rPr>
              <a:t>Интонация </a:t>
            </a:r>
            <a:r>
              <a:rPr sz="4000" spc="-5" dirty="0">
                <a:solidFill>
                  <a:srgbClr val="303340"/>
                </a:solidFill>
                <a:latin typeface="Arial"/>
                <a:cs typeface="Arial"/>
              </a:rPr>
              <a:t>–</a:t>
            </a:r>
            <a:r>
              <a:rPr sz="4000" spc="25" dirty="0">
                <a:solidFill>
                  <a:srgbClr val="30334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03340"/>
                </a:solidFill>
                <a:latin typeface="Arial"/>
                <a:cs typeface="Arial"/>
              </a:rPr>
              <a:t>ритмико-</a:t>
            </a:r>
            <a:endParaRPr sz="4000">
              <a:latin typeface="Arial"/>
              <a:cs typeface="Arial"/>
            </a:endParaRPr>
          </a:p>
          <a:p>
            <a:pPr marL="292735" marR="292735" algn="ctr">
              <a:lnSpc>
                <a:spcPct val="100000"/>
              </a:lnSpc>
            </a:pPr>
            <a:r>
              <a:rPr sz="4000" spc="-15" dirty="0">
                <a:solidFill>
                  <a:srgbClr val="303340"/>
                </a:solidFill>
                <a:latin typeface="Arial"/>
                <a:cs typeface="Arial"/>
              </a:rPr>
              <a:t>мелодическая </a:t>
            </a:r>
            <a:r>
              <a:rPr sz="4000" spc="-10" dirty="0">
                <a:solidFill>
                  <a:srgbClr val="303340"/>
                </a:solidFill>
                <a:latin typeface="Arial"/>
                <a:cs typeface="Arial"/>
              </a:rPr>
              <a:t>сторона </a:t>
            </a:r>
            <a:r>
              <a:rPr sz="4000" spc="-30" dirty="0">
                <a:solidFill>
                  <a:srgbClr val="303340"/>
                </a:solidFill>
                <a:latin typeface="Arial"/>
                <a:cs typeface="Arial"/>
              </a:rPr>
              <a:t>речи,  </a:t>
            </a:r>
            <a:r>
              <a:rPr sz="4000" spc="-20" dirty="0">
                <a:solidFill>
                  <a:srgbClr val="303340"/>
                </a:solidFill>
                <a:latin typeface="Arial"/>
                <a:cs typeface="Arial"/>
              </a:rPr>
              <a:t>чередование </a:t>
            </a:r>
            <a:r>
              <a:rPr sz="4000" spc="-5" dirty="0">
                <a:solidFill>
                  <a:srgbClr val="303340"/>
                </a:solidFill>
                <a:latin typeface="Arial"/>
                <a:cs typeface="Arial"/>
              </a:rPr>
              <a:t>повышений</a:t>
            </a:r>
            <a:r>
              <a:rPr sz="4000" spc="105" dirty="0">
                <a:solidFill>
                  <a:srgbClr val="30334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303340"/>
                </a:solidFill>
                <a:latin typeface="Arial"/>
                <a:cs typeface="Arial"/>
              </a:rPr>
              <a:t>и</a:t>
            </a:r>
            <a:endParaRPr sz="4000">
              <a:latin typeface="Arial"/>
              <a:cs typeface="Arial"/>
            </a:endParaRPr>
          </a:p>
          <a:p>
            <a:pPr marL="104139" marR="99695" algn="ctr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solidFill>
                  <a:srgbClr val="303340"/>
                </a:solidFill>
                <a:latin typeface="Arial"/>
                <a:cs typeface="Arial"/>
              </a:rPr>
              <a:t>понижений </a:t>
            </a:r>
            <a:r>
              <a:rPr sz="4000" spc="-25" dirty="0">
                <a:solidFill>
                  <a:srgbClr val="303340"/>
                </a:solidFill>
                <a:latin typeface="Arial"/>
                <a:cs typeface="Arial"/>
              </a:rPr>
              <a:t>голоса. </a:t>
            </a:r>
            <a:r>
              <a:rPr sz="4000" spc="-10" dirty="0">
                <a:solidFill>
                  <a:srgbClr val="303340"/>
                </a:solidFill>
                <a:latin typeface="Arial"/>
                <a:cs typeface="Arial"/>
              </a:rPr>
              <a:t>Интонация  </a:t>
            </a:r>
            <a:r>
              <a:rPr sz="4000" spc="5" dirty="0">
                <a:solidFill>
                  <a:srgbClr val="303340"/>
                </a:solidFill>
                <a:latin typeface="Arial"/>
                <a:cs typeface="Arial"/>
              </a:rPr>
              <a:t>слов </a:t>
            </a:r>
            <a:r>
              <a:rPr sz="4000" spc="-5" dirty="0">
                <a:solidFill>
                  <a:srgbClr val="303340"/>
                </a:solidFill>
                <a:latin typeface="Arial"/>
                <a:cs typeface="Arial"/>
              </a:rPr>
              <a:t>– </a:t>
            </a:r>
            <a:r>
              <a:rPr sz="4000" spc="-20" dirty="0">
                <a:solidFill>
                  <a:srgbClr val="303340"/>
                </a:solidFill>
                <a:latin typeface="Arial"/>
                <a:cs typeface="Arial"/>
              </a:rPr>
              <a:t>тон </a:t>
            </a:r>
            <a:r>
              <a:rPr sz="4000" spc="-5" dirty="0">
                <a:solidFill>
                  <a:srgbClr val="303340"/>
                </a:solidFill>
                <a:latin typeface="Arial"/>
                <a:cs typeface="Arial"/>
              </a:rPr>
              <a:t>и</a:t>
            </a:r>
            <a:r>
              <a:rPr sz="4000" spc="35" dirty="0">
                <a:solidFill>
                  <a:srgbClr val="30334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303340"/>
                </a:solidFill>
                <a:latin typeface="Arial"/>
                <a:cs typeface="Arial"/>
              </a:rPr>
              <a:t>манера</a:t>
            </a:r>
            <a:endParaRPr sz="4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4000" spc="-5" dirty="0">
                <a:solidFill>
                  <a:srgbClr val="303340"/>
                </a:solidFill>
                <a:latin typeface="Arial"/>
                <a:cs typeface="Arial"/>
              </a:rPr>
              <a:t>произношения, </a:t>
            </a:r>
            <a:r>
              <a:rPr sz="4000" spc="-20" dirty="0">
                <a:solidFill>
                  <a:srgbClr val="303340"/>
                </a:solidFill>
                <a:latin typeface="Arial"/>
                <a:cs typeface="Arial"/>
              </a:rPr>
              <a:t>обусловленная  </a:t>
            </a:r>
            <a:r>
              <a:rPr sz="4000" spc="-15" dirty="0">
                <a:solidFill>
                  <a:srgbClr val="303340"/>
                </a:solidFill>
                <a:latin typeface="Arial"/>
                <a:cs typeface="Arial"/>
              </a:rPr>
              <a:t>высотой, </a:t>
            </a:r>
            <a:r>
              <a:rPr sz="4000" dirty="0">
                <a:solidFill>
                  <a:srgbClr val="303340"/>
                </a:solidFill>
                <a:latin typeface="Arial"/>
                <a:cs typeface="Arial"/>
              </a:rPr>
              <a:t>громкостью, </a:t>
            </a:r>
            <a:r>
              <a:rPr sz="4000" spc="-20" dirty="0">
                <a:solidFill>
                  <a:srgbClr val="303340"/>
                </a:solidFill>
                <a:latin typeface="Arial"/>
                <a:cs typeface="Arial"/>
              </a:rPr>
              <a:t>тембром  </a:t>
            </a:r>
            <a:r>
              <a:rPr sz="4000" spc="-25" dirty="0">
                <a:solidFill>
                  <a:srgbClr val="303340"/>
                </a:solidFill>
                <a:latin typeface="Arial"/>
                <a:cs typeface="Arial"/>
              </a:rPr>
              <a:t>голоса, </a:t>
            </a:r>
            <a:r>
              <a:rPr sz="4000" spc="-10" dirty="0">
                <a:solidFill>
                  <a:srgbClr val="303340"/>
                </a:solidFill>
                <a:latin typeface="Arial"/>
                <a:cs typeface="Arial"/>
              </a:rPr>
              <a:t>выражение </a:t>
            </a:r>
            <a:r>
              <a:rPr sz="4000" spc="-15" dirty="0">
                <a:solidFill>
                  <a:srgbClr val="303340"/>
                </a:solidFill>
                <a:latin typeface="Arial"/>
                <a:cs typeface="Arial"/>
              </a:rPr>
              <a:t>чувства,  отношения </a:t>
            </a:r>
            <a:r>
              <a:rPr sz="4000" spc="-40" dirty="0">
                <a:solidFill>
                  <a:srgbClr val="303340"/>
                </a:solidFill>
                <a:latin typeface="Arial"/>
                <a:cs typeface="Arial"/>
              </a:rPr>
              <a:t>говорящего</a:t>
            </a:r>
            <a:r>
              <a:rPr sz="4000" spc="80" dirty="0">
                <a:solidFill>
                  <a:srgbClr val="30334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303340"/>
                </a:solidFill>
                <a:latin typeface="Arial"/>
                <a:cs typeface="Arial"/>
              </a:rPr>
              <a:t>к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spc="-25" dirty="0">
                <a:solidFill>
                  <a:srgbClr val="303340"/>
                </a:solidFill>
                <a:latin typeface="Arial"/>
                <a:cs typeface="Arial"/>
              </a:rPr>
              <a:t>предмету</a:t>
            </a:r>
            <a:r>
              <a:rPr sz="4000" spc="10" dirty="0">
                <a:solidFill>
                  <a:srgbClr val="303340"/>
                </a:solidFill>
                <a:latin typeface="Arial"/>
                <a:cs typeface="Arial"/>
              </a:rPr>
              <a:t> </a:t>
            </a:r>
            <a:r>
              <a:rPr sz="4000" spc="-30" dirty="0">
                <a:solidFill>
                  <a:srgbClr val="303340"/>
                </a:solidFill>
                <a:latin typeface="Arial"/>
                <a:cs typeface="Arial"/>
              </a:rPr>
              <a:t>речи.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691" y="334136"/>
            <a:ext cx="788225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790" marR="471170" indent="5080" algn="ctr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Calibri"/>
                <a:cs typeface="Calibri"/>
              </a:rPr>
              <a:t>Используются </a:t>
            </a:r>
            <a:r>
              <a:rPr sz="3600" dirty="0">
                <a:latin typeface="Calibri"/>
                <a:cs typeface="Calibri"/>
              </a:rPr>
              <a:t>в </a:t>
            </a:r>
            <a:r>
              <a:rPr sz="3600" spc="-5" dirty="0">
                <a:latin typeface="Calibri"/>
                <a:cs typeface="Calibri"/>
              </a:rPr>
              <a:t>основном </a:t>
            </a: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приемы  </a:t>
            </a:r>
            <a:r>
              <a:rPr sz="3600" spc="-20" dirty="0">
                <a:solidFill>
                  <a:srgbClr val="C00000"/>
                </a:solidFill>
                <a:latin typeface="Calibri"/>
                <a:cs typeface="Calibri"/>
              </a:rPr>
              <a:t>поглаживания, </a:t>
            </a: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точечной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вибрации,  </a:t>
            </a:r>
            <a:r>
              <a:rPr sz="3600" spc="-35" dirty="0">
                <a:solidFill>
                  <a:srgbClr val="C00000"/>
                </a:solidFill>
                <a:latin typeface="Calibri"/>
                <a:cs typeface="Calibri"/>
              </a:rPr>
              <a:t>иногда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—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разминания</a:t>
            </a:r>
            <a:r>
              <a:rPr sz="3600" spc="-5" dirty="0">
                <a:latin typeface="Calibri"/>
                <a:cs typeface="Calibri"/>
              </a:rPr>
              <a:t>. </a:t>
            </a:r>
            <a:r>
              <a:rPr sz="3600" dirty="0">
                <a:latin typeface="Calibri"/>
                <a:cs typeface="Calibri"/>
              </a:rPr>
              <a:t>При </a:t>
            </a:r>
            <a:r>
              <a:rPr sz="3600" spc="-20" dirty="0">
                <a:latin typeface="Calibri"/>
                <a:cs typeface="Calibri"/>
              </a:rPr>
              <a:t>этом  улучшаются </a:t>
            </a:r>
            <a:r>
              <a:rPr sz="3600" spc="-5" dirty="0">
                <a:latin typeface="Calibri"/>
                <a:cs typeface="Calibri"/>
              </a:rPr>
              <a:t>обменные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процессы,</a:t>
            </a:r>
            <a:endParaRPr sz="3600">
              <a:latin typeface="Calibri"/>
              <a:cs typeface="Calibri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latin typeface="Calibri"/>
                <a:cs typeface="Calibri"/>
              </a:rPr>
              <a:t>повышается </a:t>
            </a:r>
            <a:r>
              <a:rPr sz="3600" spc="-10" dirty="0">
                <a:latin typeface="Calibri"/>
                <a:cs typeface="Calibri"/>
              </a:rPr>
              <a:t>работоспособность </a:t>
            </a:r>
            <a:r>
              <a:rPr sz="3600" spc="-5" dirty="0">
                <a:latin typeface="Calibri"/>
                <a:cs typeface="Calibri"/>
              </a:rPr>
              <a:t>мышц.</a:t>
            </a:r>
            <a:endParaRPr sz="3600">
              <a:latin typeface="Calibri"/>
              <a:cs typeface="Calibri"/>
            </a:endParaRPr>
          </a:p>
          <a:p>
            <a:pPr marL="12700" marR="5080" indent="6350" algn="ctr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Дифференцированная афферентация  </a:t>
            </a:r>
            <a:r>
              <a:rPr sz="3600" spc="-25" dirty="0">
                <a:latin typeface="Calibri"/>
                <a:cs typeface="Calibri"/>
              </a:rPr>
              <a:t>должна </a:t>
            </a:r>
            <a:r>
              <a:rPr sz="3600" spc="-15" dirty="0">
                <a:latin typeface="Calibri"/>
                <a:cs typeface="Calibri"/>
              </a:rPr>
              <a:t>подаваться </a:t>
            </a:r>
            <a:r>
              <a:rPr sz="3600" spc="-20" dirty="0">
                <a:latin typeface="Calibri"/>
                <a:cs typeface="Calibri"/>
              </a:rPr>
              <a:t>логопедом </a:t>
            </a:r>
            <a:r>
              <a:rPr sz="3600" dirty="0">
                <a:latin typeface="Calibri"/>
                <a:cs typeface="Calibri"/>
              </a:rPr>
              <a:t>на  </a:t>
            </a:r>
            <a:r>
              <a:rPr sz="3600" spc="-5" dirty="0">
                <a:latin typeface="Calibri"/>
                <a:cs typeface="Calibri"/>
              </a:rPr>
              <a:t>мышцы </a:t>
            </a:r>
            <a:r>
              <a:rPr sz="3600" spc="-25" dirty="0">
                <a:latin typeface="Calibri"/>
                <a:cs typeface="Calibri"/>
              </a:rPr>
              <a:t>глазной щели, </a:t>
            </a:r>
            <a:r>
              <a:rPr sz="3600" spc="-15" dirty="0">
                <a:latin typeface="Calibri"/>
                <a:cs typeface="Calibri"/>
              </a:rPr>
              <a:t>ротовой полости,  </a:t>
            </a:r>
            <a:r>
              <a:rPr sz="3600" spc="-20" dirty="0">
                <a:latin typeface="Calibri"/>
                <a:cs typeface="Calibri"/>
              </a:rPr>
              <a:t>жевательные </a:t>
            </a:r>
            <a:r>
              <a:rPr sz="3600" spc="-5" dirty="0">
                <a:latin typeface="Calibri"/>
                <a:cs typeface="Calibri"/>
              </a:rPr>
              <a:t>мышцы, </a:t>
            </a:r>
            <a:r>
              <a:rPr sz="3600" dirty="0">
                <a:latin typeface="Calibri"/>
                <a:cs typeface="Calibri"/>
              </a:rPr>
              <a:t>внешние и  </a:t>
            </a:r>
            <a:r>
              <a:rPr sz="3600" spc="-5" dirty="0">
                <a:latin typeface="Calibri"/>
                <a:cs typeface="Calibri"/>
              </a:rPr>
              <a:t>внутренние </a:t>
            </a:r>
            <a:r>
              <a:rPr sz="3600" dirty="0">
                <a:latin typeface="Calibri"/>
                <a:cs typeface="Calibri"/>
              </a:rPr>
              <a:t>мышцы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языка.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742" y="723391"/>
            <a:ext cx="7583805" cy="496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0125" marR="99314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После </a:t>
            </a:r>
            <a:r>
              <a:rPr sz="3600" spc="-10" dirty="0">
                <a:latin typeface="Calibri"/>
                <a:cs typeface="Calibri"/>
              </a:rPr>
              <a:t>массажа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наблюдается 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понижение</a:t>
            </a: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 тонуса</a:t>
            </a:r>
            <a:endParaRPr sz="3600">
              <a:latin typeface="Calibri"/>
              <a:cs typeface="Calibri"/>
            </a:endParaRPr>
          </a:p>
          <a:p>
            <a:pPr marL="375285" marR="369570" algn="ctr">
              <a:lnSpc>
                <a:spcPct val="100000"/>
              </a:lnSpc>
            </a:pP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спастических мышц. </a:t>
            </a:r>
            <a:r>
              <a:rPr sz="3600" dirty="0">
                <a:latin typeface="Calibri"/>
                <a:cs typeface="Calibri"/>
              </a:rPr>
              <a:t>Изменения со  </a:t>
            </a:r>
            <a:r>
              <a:rPr sz="3600" spc="-10" dirty="0">
                <a:latin typeface="Calibri"/>
                <a:cs typeface="Calibri"/>
              </a:rPr>
              <a:t>стороны </a:t>
            </a:r>
            <a:r>
              <a:rPr sz="3600" dirty="0">
                <a:latin typeface="Calibri"/>
                <a:cs typeface="Calibri"/>
              </a:rPr>
              <a:t>мышц </a:t>
            </a:r>
            <a:r>
              <a:rPr sz="3600" spc="-15" dirty="0">
                <a:latin typeface="Calibri"/>
                <a:cs typeface="Calibri"/>
              </a:rPr>
              <a:t>свидетельствуют </a:t>
            </a:r>
            <a:r>
              <a:rPr sz="3600" dirty="0">
                <a:latin typeface="Calibri"/>
                <a:cs typeface="Calibri"/>
              </a:rPr>
              <a:t>о  повышении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лабильности,</a:t>
            </a:r>
            <a:endParaRPr sz="3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3600" spc="-20" dirty="0">
                <a:latin typeface="Calibri"/>
                <a:cs typeface="Calibri"/>
              </a:rPr>
              <a:t>стимулирующем </a:t>
            </a:r>
            <a:r>
              <a:rPr sz="3600" spc="-10" dirty="0">
                <a:latin typeface="Calibri"/>
                <a:cs typeface="Calibri"/>
              </a:rPr>
              <a:t>влиянии </a:t>
            </a:r>
            <a:r>
              <a:rPr sz="3600" spc="-15" dirty="0">
                <a:latin typeface="Calibri"/>
                <a:cs typeface="Calibri"/>
              </a:rPr>
              <a:t>процедур </a:t>
            </a:r>
            <a:r>
              <a:rPr sz="3600" spc="-10" dirty="0">
                <a:latin typeface="Calibri"/>
                <a:cs typeface="Calibri"/>
              </a:rPr>
              <a:t>на  </a:t>
            </a:r>
            <a:r>
              <a:rPr sz="3600" spc="-5" dirty="0">
                <a:latin typeface="Calibri"/>
                <a:cs typeface="Calibri"/>
              </a:rPr>
              <a:t>функциональное состояние нервно-  мышечного аппарата, </a:t>
            </a:r>
            <a:r>
              <a:rPr sz="3600" spc="-10" dirty="0">
                <a:latin typeface="Calibri"/>
                <a:cs typeface="Calibri"/>
              </a:rPr>
              <a:t>что </a:t>
            </a:r>
            <a:r>
              <a:rPr sz="3600" spc="-30" dirty="0">
                <a:latin typeface="Calibri"/>
                <a:cs typeface="Calibri"/>
              </a:rPr>
              <a:t>могло </a:t>
            </a:r>
            <a:r>
              <a:rPr sz="3600" dirty="0">
                <a:latin typeface="Calibri"/>
                <a:cs typeface="Calibri"/>
              </a:rPr>
              <a:t>быть  </a:t>
            </a:r>
            <a:r>
              <a:rPr sz="3600" spc="-10" dirty="0">
                <a:latin typeface="Calibri"/>
                <a:cs typeface="Calibri"/>
              </a:rPr>
              <a:t>обусловлено </a:t>
            </a:r>
            <a:r>
              <a:rPr sz="3600" spc="-5" dirty="0">
                <a:latin typeface="Calibri"/>
                <a:cs typeface="Calibri"/>
              </a:rPr>
              <a:t>нарушением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трофики.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30" y="196672"/>
            <a:ext cx="7693659" cy="606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"/>
                <a:cs typeface="Calibri"/>
              </a:rPr>
              <a:t>Если </a:t>
            </a:r>
            <a:r>
              <a:rPr sz="3600" dirty="0">
                <a:latin typeface="Calibri"/>
                <a:cs typeface="Calibri"/>
              </a:rPr>
              <a:t>у </a:t>
            </a:r>
            <a:r>
              <a:rPr sz="3600" spc="-15" dirty="0">
                <a:latin typeface="Calibri"/>
                <a:cs typeface="Calibri"/>
              </a:rPr>
              <a:t>заикающегося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имеется</a:t>
            </a:r>
            <a:endParaRPr sz="3600">
              <a:latin typeface="Calibri"/>
              <a:cs typeface="Calibri"/>
            </a:endParaRPr>
          </a:p>
          <a:p>
            <a:pPr marL="472440" marR="465455" algn="ctr">
              <a:lnSpc>
                <a:spcPct val="100000"/>
              </a:lnSpc>
            </a:pP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гиперкинетическая симптоматика:  </a:t>
            </a:r>
            <a:r>
              <a:rPr sz="3600" spc="-5" dirty="0">
                <a:latin typeface="Calibri"/>
                <a:cs typeface="Calibri"/>
              </a:rPr>
              <a:t>меняющийся мышечный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тонус,</a:t>
            </a:r>
            <a:endParaRPr sz="3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latin typeface="Calibri"/>
                <a:cs typeface="Calibri"/>
              </a:rPr>
              <a:t>насильственные </a:t>
            </a:r>
            <a:r>
              <a:rPr sz="3600" spc="-10" dirty="0">
                <a:latin typeface="Calibri"/>
                <a:cs typeface="Calibri"/>
              </a:rPr>
              <a:t>движения, </a:t>
            </a:r>
            <a:r>
              <a:rPr sz="3600" spc="-5" dirty="0">
                <a:latin typeface="Calibri"/>
                <a:cs typeface="Calibri"/>
              </a:rPr>
              <a:t>нарушение  реципрокной иннервации, </a:t>
            </a:r>
            <a:r>
              <a:rPr sz="3600" spc="-15" dirty="0">
                <a:latin typeface="Calibri"/>
                <a:cs typeface="Calibri"/>
              </a:rPr>
              <a:t>резкое</a:t>
            </a:r>
            <a:endParaRPr sz="3600">
              <a:latin typeface="Calibri"/>
              <a:cs typeface="Calibri"/>
            </a:endParaRPr>
          </a:p>
          <a:p>
            <a:pPr marL="804545" marR="798195" algn="ctr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повышение </a:t>
            </a:r>
            <a:r>
              <a:rPr sz="3600" spc="-15" dirty="0">
                <a:latin typeface="Calibri"/>
                <a:cs typeface="Calibri"/>
              </a:rPr>
              <a:t>тонуса </a:t>
            </a:r>
            <a:r>
              <a:rPr sz="3600" dirty="0">
                <a:latin typeface="Calibri"/>
                <a:cs typeface="Calibri"/>
              </a:rPr>
              <a:t>в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состоянии  </a:t>
            </a:r>
            <a:r>
              <a:rPr sz="3600" spc="-15" dirty="0">
                <a:latin typeface="Calibri"/>
                <a:cs typeface="Calibri"/>
              </a:rPr>
              <a:t>волнения, </a:t>
            </a:r>
            <a:r>
              <a:rPr sz="3600" dirty="0">
                <a:latin typeface="Calibri"/>
                <a:cs typeface="Calibri"/>
              </a:rPr>
              <a:t>в </a:t>
            </a:r>
            <a:r>
              <a:rPr sz="3600" spc="-5" dirty="0">
                <a:latin typeface="Calibri"/>
                <a:cs typeface="Calibri"/>
              </a:rPr>
              <a:t>связи </a:t>
            </a:r>
            <a:r>
              <a:rPr sz="3600" dirty="0">
                <a:latin typeface="Calibri"/>
                <a:cs typeface="Calibri"/>
              </a:rPr>
              <a:t>с </a:t>
            </a:r>
            <a:r>
              <a:rPr sz="3600" spc="-15" dirty="0">
                <a:latin typeface="Calibri"/>
                <a:cs typeface="Calibri"/>
              </a:rPr>
              <a:t>чем резко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spc="-10" dirty="0">
                <a:latin typeface="Calibri"/>
                <a:cs typeface="Calibri"/>
              </a:rPr>
              <a:t>нарушается ритм </a:t>
            </a:r>
            <a:r>
              <a:rPr sz="3600" dirty="0">
                <a:latin typeface="Calibri"/>
                <a:cs typeface="Calibri"/>
              </a:rPr>
              <a:t>и </a:t>
            </a:r>
            <a:r>
              <a:rPr sz="3600" spc="-20" dirty="0">
                <a:latin typeface="Calibri"/>
                <a:cs typeface="Calibri"/>
              </a:rPr>
              <a:t>темп </a:t>
            </a:r>
            <a:r>
              <a:rPr sz="3600" spc="-5" dirty="0">
                <a:latin typeface="Calibri"/>
                <a:cs typeface="Calibri"/>
              </a:rPr>
              <a:t>речи,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а</a:t>
            </a:r>
            <a:endParaRPr sz="3600">
              <a:latin typeface="Calibri"/>
              <a:cs typeface="Calibri"/>
            </a:endParaRPr>
          </a:p>
          <a:p>
            <a:pPr marL="172085" marR="165735" algn="ctr">
              <a:lnSpc>
                <a:spcPct val="100000"/>
              </a:lnSpc>
            </a:pPr>
            <a:r>
              <a:rPr sz="3600" spc="-25" dirty="0">
                <a:latin typeface="Calibri"/>
                <a:cs typeface="Calibri"/>
              </a:rPr>
              <a:t>судороги </a:t>
            </a:r>
            <a:r>
              <a:rPr sz="3600" dirty="0">
                <a:latin typeface="Calibri"/>
                <a:cs typeface="Calibri"/>
              </a:rPr>
              <a:t>носят </a:t>
            </a:r>
            <a:r>
              <a:rPr sz="3600" spc="-10" dirty="0">
                <a:latin typeface="Calibri"/>
                <a:cs typeface="Calibri"/>
              </a:rPr>
              <a:t>характер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клонических 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или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клоно-тонических,</a:t>
            </a:r>
            <a:r>
              <a:rPr sz="36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массажные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spc="-10" dirty="0">
                <a:latin typeface="Calibri"/>
                <a:cs typeface="Calibri"/>
              </a:rPr>
              <a:t>приемы </a:t>
            </a:r>
            <a:r>
              <a:rPr sz="3600" spc="-25" dirty="0">
                <a:latin typeface="Calibri"/>
                <a:cs typeface="Calibri"/>
              </a:rPr>
              <a:t>должны </a:t>
            </a:r>
            <a:r>
              <a:rPr sz="3600" dirty="0">
                <a:latin typeface="Calibri"/>
                <a:cs typeface="Calibri"/>
              </a:rPr>
              <a:t>быть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легкими.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1775" y="980782"/>
            <a:ext cx="3630548" cy="4680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783" y="404723"/>
            <a:ext cx="3960495" cy="5511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46982" y="5986322"/>
            <a:ext cx="1129030" cy="395605"/>
          </a:xfrm>
          <a:custGeom>
            <a:avLst/>
            <a:gdLst/>
            <a:ahLst/>
            <a:cxnLst/>
            <a:rect l="l" t="t" r="r" b="b"/>
            <a:pathLst>
              <a:path w="1129029" h="395604">
                <a:moveTo>
                  <a:pt x="0" y="395008"/>
                </a:moveTo>
                <a:lnTo>
                  <a:pt x="1128687" y="395008"/>
                </a:lnTo>
                <a:lnTo>
                  <a:pt x="1128687" y="0"/>
                </a:lnTo>
                <a:lnTo>
                  <a:pt x="0" y="0"/>
                </a:lnTo>
                <a:lnTo>
                  <a:pt x="0" y="39500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35044" y="5969000"/>
            <a:ext cx="580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Рис.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spc="5" dirty="0"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1775" y="764679"/>
            <a:ext cx="3816985" cy="5379720"/>
            <a:chOff x="2771775" y="764679"/>
            <a:chExt cx="3816985" cy="5379720"/>
          </a:xfrm>
        </p:grpSpPr>
        <p:sp>
          <p:nvSpPr>
            <p:cNvPr id="3" name="object 3"/>
            <p:cNvSpPr/>
            <p:nvPr/>
          </p:nvSpPr>
          <p:spPr>
            <a:xfrm>
              <a:off x="2771775" y="764679"/>
              <a:ext cx="3816477" cy="49579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21074" y="5742584"/>
              <a:ext cx="1167130" cy="400685"/>
            </a:xfrm>
            <a:custGeom>
              <a:avLst/>
              <a:gdLst/>
              <a:ahLst/>
              <a:cxnLst/>
              <a:rect l="l" t="t" r="r" b="b"/>
              <a:pathLst>
                <a:path w="1167129" h="400685">
                  <a:moveTo>
                    <a:pt x="0" y="400380"/>
                  </a:moveTo>
                  <a:lnTo>
                    <a:pt x="1167015" y="400380"/>
                  </a:lnTo>
                  <a:lnTo>
                    <a:pt x="1167015" y="0"/>
                  </a:lnTo>
                  <a:lnTo>
                    <a:pt x="0" y="0"/>
                  </a:lnTo>
                  <a:lnTo>
                    <a:pt x="0" y="40038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09135" y="5725159"/>
            <a:ext cx="580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Рис.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spc="5" dirty="0"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1775" y="620648"/>
            <a:ext cx="3744467" cy="4954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3486" y="5690971"/>
            <a:ext cx="1126490" cy="401320"/>
          </a:xfrm>
          <a:custGeom>
            <a:avLst/>
            <a:gdLst/>
            <a:ahLst/>
            <a:cxnLst/>
            <a:rect l="l" t="t" r="r" b="b"/>
            <a:pathLst>
              <a:path w="1126489" h="401320">
                <a:moveTo>
                  <a:pt x="0" y="401078"/>
                </a:moveTo>
                <a:lnTo>
                  <a:pt x="1126070" y="401078"/>
                </a:lnTo>
                <a:lnTo>
                  <a:pt x="1126070" y="0"/>
                </a:lnTo>
                <a:lnTo>
                  <a:pt x="0" y="0"/>
                </a:lnTo>
                <a:lnTo>
                  <a:pt x="0" y="40107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11548" y="5673648"/>
            <a:ext cx="580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Рис.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spc="5" dirty="0">
                <a:latin typeface="Times New Roman"/>
                <a:cs typeface="Times New Roman"/>
              </a:rPr>
              <a:t>16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0930" y="188582"/>
            <a:ext cx="3025140" cy="6454775"/>
            <a:chOff x="3130930" y="188582"/>
            <a:chExt cx="3025140" cy="6454775"/>
          </a:xfrm>
        </p:grpSpPr>
        <p:sp>
          <p:nvSpPr>
            <p:cNvPr id="3" name="object 3"/>
            <p:cNvSpPr/>
            <p:nvPr/>
          </p:nvSpPr>
          <p:spPr>
            <a:xfrm>
              <a:off x="3805427" y="188582"/>
              <a:ext cx="2350516" cy="63800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31819" y="224358"/>
              <a:ext cx="2465705" cy="6417945"/>
            </a:xfrm>
            <a:custGeom>
              <a:avLst/>
              <a:gdLst/>
              <a:ahLst/>
              <a:cxnLst/>
              <a:rect l="l" t="t" r="r" b="b"/>
              <a:pathLst>
                <a:path w="2465704" h="6417945">
                  <a:moveTo>
                    <a:pt x="0" y="445058"/>
                  </a:moveTo>
                  <a:lnTo>
                    <a:pt x="2465578" y="445058"/>
                  </a:lnTo>
                  <a:lnTo>
                    <a:pt x="2465578" y="0"/>
                  </a:lnTo>
                  <a:lnTo>
                    <a:pt x="0" y="0"/>
                  </a:lnTo>
                  <a:lnTo>
                    <a:pt x="0" y="445058"/>
                  </a:lnTo>
                  <a:close/>
                </a:path>
                <a:path w="2465704" h="6417945">
                  <a:moveTo>
                    <a:pt x="807974" y="6417614"/>
                  </a:moveTo>
                  <a:lnTo>
                    <a:pt x="1546402" y="6417614"/>
                  </a:lnTo>
                  <a:lnTo>
                    <a:pt x="1546402" y="6275438"/>
                  </a:lnTo>
                  <a:lnTo>
                    <a:pt x="807974" y="6275438"/>
                  </a:lnTo>
                  <a:lnTo>
                    <a:pt x="807974" y="641761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27728" y="6482588"/>
            <a:ext cx="580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Рис.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spc="5" dirty="0">
                <a:latin typeface="Times New Roman"/>
                <a:cs typeface="Times New Roman"/>
              </a:rPr>
              <a:t>18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792" y="548640"/>
            <a:ext cx="3744467" cy="5124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71898" y="6185941"/>
            <a:ext cx="1134745" cy="413384"/>
          </a:xfrm>
          <a:custGeom>
            <a:avLst/>
            <a:gdLst/>
            <a:ahLst/>
            <a:cxnLst/>
            <a:rect l="l" t="t" r="r" b="b"/>
            <a:pathLst>
              <a:path w="1134745" h="413384">
                <a:moveTo>
                  <a:pt x="0" y="412788"/>
                </a:moveTo>
                <a:lnTo>
                  <a:pt x="1134465" y="412788"/>
                </a:lnTo>
                <a:lnTo>
                  <a:pt x="1134465" y="0"/>
                </a:lnTo>
                <a:lnTo>
                  <a:pt x="0" y="0"/>
                </a:lnTo>
                <a:lnTo>
                  <a:pt x="0" y="41278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59960" y="6170167"/>
            <a:ext cx="5391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5" dirty="0">
                <a:latin typeface="Times New Roman"/>
                <a:cs typeface="Times New Roman"/>
              </a:rPr>
              <a:t>Рис.</a:t>
            </a:r>
            <a:r>
              <a:rPr sz="1300" b="1" i="1" spc="-60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19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7801" y="692683"/>
            <a:ext cx="4366895" cy="5473700"/>
            <a:chOff x="2987801" y="692683"/>
            <a:chExt cx="4366895" cy="5473700"/>
          </a:xfrm>
        </p:grpSpPr>
        <p:sp>
          <p:nvSpPr>
            <p:cNvPr id="3" name="object 3"/>
            <p:cNvSpPr/>
            <p:nvPr/>
          </p:nvSpPr>
          <p:spPr>
            <a:xfrm>
              <a:off x="2987801" y="692683"/>
              <a:ext cx="4366895" cy="522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75454" y="5766905"/>
              <a:ext cx="1023619" cy="398780"/>
            </a:xfrm>
            <a:custGeom>
              <a:avLst/>
              <a:gdLst/>
              <a:ahLst/>
              <a:cxnLst/>
              <a:rect l="l" t="t" r="r" b="b"/>
              <a:pathLst>
                <a:path w="1023620" h="398779">
                  <a:moveTo>
                    <a:pt x="0" y="398399"/>
                  </a:moveTo>
                  <a:lnTo>
                    <a:pt x="1023048" y="398399"/>
                  </a:lnTo>
                  <a:lnTo>
                    <a:pt x="1023048" y="0"/>
                  </a:lnTo>
                  <a:lnTo>
                    <a:pt x="0" y="0"/>
                  </a:lnTo>
                  <a:lnTo>
                    <a:pt x="0" y="39839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63390" y="5751067"/>
            <a:ext cx="5403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5" dirty="0">
                <a:latin typeface="Times New Roman"/>
                <a:cs typeface="Times New Roman"/>
              </a:rPr>
              <a:t>Рис.</a:t>
            </a:r>
            <a:r>
              <a:rPr sz="1300" b="1" i="1" spc="-55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21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426" y="1231519"/>
            <a:ext cx="8065134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3280410" algn="l"/>
              </a:tabLst>
            </a:pP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Интонацией </a:t>
            </a:r>
            <a:r>
              <a:rPr sz="4400" spc="-5" dirty="0">
                <a:latin typeface="Calibri"/>
                <a:cs typeface="Calibri"/>
              </a:rPr>
              <a:t>называется</a:t>
            </a:r>
            <a:r>
              <a:rPr sz="4400" spc="-4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сложный  </a:t>
            </a:r>
            <a:r>
              <a:rPr sz="4400" spc="-20" dirty="0">
                <a:latin typeface="Calibri"/>
                <a:cs typeface="Calibri"/>
              </a:rPr>
              <a:t>комплекс </a:t>
            </a:r>
            <a:r>
              <a:rPr sz="4400" spc="-10" dirty="0">
                <a:latin typeface="Calibri"/>
                <a:cs typeface="Calibri"/>
              </a:rPr>
              <a:t>просодических  </a:t>
            </a:r>
            <a:r>
              <a:rPr sz="4400" spc="-20" dirty="0">
                <a:latin typeface="Calibri"/>
                <a:cs typeface="Calibri"/>
              </a:rPr>
              <a:t>элементов, </a:t>
            </a:r>
            <a:r>
              <a:rPr sz="4400" dirty="0">
                <a:latin typeface="Calibri"/>
                <a:cs typeface="Calibri"/>
              </a:rPr>
              <a:t>включающих  </a:t>
            </a:r>
            <a:r>
              <a:rPr sz="4400" spc="-40" dirty="0">
                <a:latin typeface="Calibri"/>
                <a:cs typeface="Calibri"/>
              </a:rPr>
              <a:t>мелодику, </a:t>
            </a:r>
            <a:r>
              <a:rPr sz="4400" spc="-10" dirty="0">
                <a:latin typeface="Calibri"/>
                <a:cs typeface="Calibri"/>
              </a:rPr>
              <a:t>ритм, </a:t>
            </a:r>
            <a:r>
              <a:rPr sz="4400" spc="-5" dirty="0">
                <a:latin typeface="Calibri"/>
                <a:cs typeface="Calibri"/>
              </a:rPr>
              <a:t>интенсивность,  </a:t>
            </a:r>
            <a:r>
              <a:rPr sz="4400" spc="-15" dirty="0">
                <a:latin typeface="Calibri"/>
                <a:cs typeface="Calibri"/>
              </a:rPr>
              <a:t>темп, тембр,	</a:t>
            </a:r>
            <a:r>
              <a:rPr sz="4400" spc="-10" dirty="0">
                <a:latin typeface="Calibri"/>
                <a:cs typeface="Calibri"/>
              </a:rPr>
              <a:t>логическое  </a:t>
            </a:r>
            <a:r>
              <a:rPr sz="4400" spc="-25" dirty="0">
                <a:latin typeface="Calibri"/>
                <a:cs typeface="Calibri"/>
              </a:rPr>
              <a:t>ударение,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паузы.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801" y="764794"/>
            <a:ext cx="3600450" cy="4571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0496" y="5617946"/>
            <a:ext cx="1090930" cy="383540"/>
          </a:xfrm>
          <a:custGeom>
            <a:avLst/>
            <a:gdLst/>
            <a:ahLst/>
            <a:cxnLst/>
            <a:rect l="l" t="t" r="r" b="b"/>
            <a:pathLst>
              <a:path w="1090929" h="383539">
                <a:moveTo>
                  <a:pt x="0" y="382955"/>
                </a:moveTo>
                <a:lnTo>
                  <a:pt x="1090841" y="382955"/>
                </a:lnTo>
                <a:lnTo>
                  <a:pt x="1090841" y="0"/>
                </a:lnTo>
                <a:lnTo>
                  <a:pt x="0" y="0"/>
                </a:lnTo>
                <a:lnTo>
                  <a:pt x="0" y="3829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18559" y="5602020"/>
            <a:ext cx="5391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5" dirty="0">
                <a:latin typeface="Times New Roman"/>
                <a:cs typeface="Times New Roman"/>
              </a:rPr>
              <a:t>Рис.</a:t>
            </a:r>
            <a:r>
              <a:rPr sz="1300" b="1" i="1" spc="-60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22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9987" y="188633"/>
            <a:ext cx="7973949" cy="594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46700" y="6322733"/>
            <a:ext cx="112395" cy="117475"/>
          </a:xfrm>
          <a:custGeom>
            <a:avLst/>
            <a:gdLst/>
            <a:ahLst/>
            <a:cxnLst/>
            <a:rect l="l" t="t" r="r" b="b"/>
            <a:pathLst>
              <a:path w="112395" h="117475">
                <a:moveTo>
                  <a:pt x="0" y="117474"/>
                </a:moveTo>
                <a:lnTo>
                  <a:pt x="112029" y="117474"/>
                </a:lnTo>
                <a:lnTo>
                  <a:pt x="112029" y="0"/>
                </a:lnTo>
                <a:lnTo>
                  <a:pt x="0" y="0"/>
                </a:lnTo>
                <a:lnTo>
                  <a:pt x="0" y="11747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5015" y="6307023"/>
            <a:ext cx="1295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Times New Roman"/>
                <a:cs typeface="Times New Roman"/>
              </a:rPr>
              <a:t>69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73" y="260654"/>
            <a:ext cx="7272782" cy="5678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1961" y="6059068"/>
            <a:ext cx="395605" cy="178435"/>
          </a:xfrm>
          <a:custGeom>
            <a:avLst/>
            <a:gdLst/>
            <a:ahLst/>
            <a:cxnLst/>
            <a:rect l="l" t="t" r="r" b="b"/>
            <a:pathLst>
              <a:path w="395604" h="178435">
                <a:moveTo>
                  <a:pt x="0" y="178244"/>
                </a:moveTo>
                <a:lnTo>
                  <a:pt x="395389" y="178244"/>
                </a:lnTo>
                <a:lnTo>
                  <a:pt x="395389" y="0"/>
                </a:lnTo>
                <a:lnTo>
                  <a:pt x="0" y="0"/>
                </a:lnTo>
                <a:lnTo>
                  <a:pt x="0" y="17824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10278" y="6044895"/>
            <a:ext cx="323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>
                <a:latin typeface="Times New Roman"/>
                <a:cs typeface="Times New Roman"/>
              </a:rPr>
              <a:t>Рис.</a:t>
            </a:r>
            <a:r>
              <a:rPr sz="900" b="1" i="1" spc="-7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6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3739" y="737273"/>
            <a:ext cx="4497832" cy="4851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73117" y="6690893"/>
            <a:ext cx="549910" cy="167640"/>
          </a:xfrm>
          <a:custGeom>
            <a:avLst/>
            <a:gdLst/>
            <a:ahLst/>
            <a:cxnLst/>
            <a:rect l="l" t="t" r="r" b="b"/>
            <a:pathLst>
              <a:path w="549910" h="167640">
                <a:moveTo>
                  <a:pt x="0" y="167106"/>
                </a:moveTo>
                <a:lnTo>
                  <a:pt x="549579" y="167106"/>
                </a:lnTo>
                <a:lnTo>
                  <a:pt x="549579" y="0"/>
                </a:lnTo>
                <a:lnTo>
                  <a:pt x="0" y="0"/>
                </a:lnTo>
                <a:lnTo>
                  <a:pt x="0" y="16710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61179" y="6676745"/>
            <a:ext cx="3822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>
                <a:latin typeface="Times New Roman"/>
                <a:cs typeface="Times New Roman"/>
              </a:rPr>
              <a:t>Рис.</a:t>
            </a:r>
            <a:r>
              <a:rPr sz="900" b="1" i="1" spc="-70" dirty="0">
                <a:latin typeface="Times New Roman"/>
                <a:cs typeface="Times New Roman"/>
              </a:rPr>
              <a:t> </a:t>
            </a:r>
            <a:r>
              <a:rPr sz="900" b="1" i="1" spc="5" dirty="0">
                <a:latin typeface="Times New Roman"/>
                <a:cs typeface="Times New Roman"/>
              </a:rPr>
              <a:t>11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5657" y="1484757"/>
            <a:ext cx="6120638" cy="5077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901" y="12"/>
            <a:ext cx="1859026" cy="6709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85589" y="6846278"/>
            <a:ext cx="656590" cy="12065"/>
          </a:xfrm>
          <a:custGeom>
            <a:avLst/>
            <a:gdLst/>
            <a:ahLst/>
            <a:cxnLst/>
            <a:rect l="l" t="t" r="r" b="b"/>
            <a:pathLst>
              <a:path w="656589" h="12065">
                <a:moveTo>
                  <a:pt x="656107" y="11720"/>
                </a:moveTo>
                <a:lnTo>
                  <a:pt x="656107" y="0"/>
                </a:lnTo>
                <a:lnTo>
                  <a:pt x="0" y="0"/>
                </a:lnTo>
                <a:lnTo>
                  <a:pt x="0" y="1172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702" y="260680"/>
            <a:ext cx="4689475" cy="6003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0204" y="6382143"/>
            <a:ext cx="554355" cy="177800"/>
          </a:xfrm>
          <a:custGeom>
            <a:avLst/>
            <a:gdLst/>
            <a:ahLst/>
            <a:cxnLst/>
            <a:rect l="l" t="t" r="r" b="b"/>
            <a:pathLst>
              <a:path w="554354" h="177800">
                <a:moveTo>
                  <a:pt x="0" y="177698"/>
                </a:moveTo>
                <a:lnTo>
                  <a:pt x="553935" y="177698"/>
                </a:lnTo>
                <a:lnTo>
                  <a:pt x="553935" y="0"/>
                </a:lnTo>
                <a:lnTo>
                  <a:pt x="0" y="0"/>
                </a:lnTo>
                <a:lnTo>
                  <a:pt x="0" y="17769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8139" y="6367983"/>
            <a:ext cx="381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>
                <a:latin typeface="Times New Roman"/>
                <a:cs typeface="Times New Roman"/>
              </a:rPr>
              <a:t>Рис.</a:t>
            </a:r>
            <a:r>
              <a:rPr sz="900" b="1" i="1" spc="-6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20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901" y="476694"/>
            <a:ext cx="1965325" cy="5498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5253" y="6157480"/>
            <a:ext cx="567055" cy="182245"/>
          </a:xfrm>
          <a:custGeom>
            <a:avLst/>
            <a:gdLst/>
            <a:ahLst/>
            <a:cxnLst/>
            <a:rect l="l" t="t" r="r" b="b"/>
            <a:pathLst>
              <a:path w="567054" h="182245">
                <a:moveTo>
                  <a:pt x="0" y="181825"/>
                </a:moveTo>
                <a:lnTo>
                  <a:pt x="566712" y="181825"/>
                </a:lnTo>
                <a:lnTo>
                  <a:pt x="566712" y="0"/>
                </a:lnTo>
                <a:lnTo>
                  <a:pt x="0" y="0"/>
                </a:lnTo>
                <a:lnTo>
                  <a:pt x="0" y="18182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33442" y="6143345"/>
            <a:ext cx="3822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>
                <a:latin typeface="Times New Roman"/>
                <a:cs typeface="Times New Roman"/>
              </a:rPr>
              <a:t>Рис.</a:t>
            </a:r>
            <a:r>
              <a:rPr sz="900" b="1" i="1" spc="-70" dirty="0">
                <a:latin typeface="Times New Roman"/>
                <a:cs typeface="Times New Roman"/>
              </a:rPr>
              <a:t> </a:t>
            </a:r>
            <a:r>
              <a:rPr sz="900" b="1" i="1" spc="5" dirty="0">
                <a:latin typeface="Times New Roman"/>
                <a:cs typeface="Times New Roman"/>
              </a:rPr>
              <a:t>33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931" y="1574037"/>
            <a:ext cx="7850505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8620" marR="382905" indent="254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Применяется </a:t>
            </a:r>
            <a:r>
              <a:rPr sz="4000" spc="-30" dirty="0">
                <a:latin typeface="Calibri"/>
                <a:cs typeface="Calibri"/>
              </a:rPr>
              <a:t>главным </a:t>
            </a:r>
            <a:r>
              <a:rPr sz="4000" spc="-5" dirty="0">
                <a:latin typeface="Calibri"/>
                <a:cs typeface="Calibri"/>
              </a:rPr>
              <a:t>образом  </a:t>
            </a:r>
            <a:r>
              <a:rPr sz="4000" spc="-20" dirty="0">
                <a:solidFill>
                  <a:srgbClr val="C00000"/>
                </a:solidFill>
                <a:latin typeface="Calibri"/>
                <a:cs typeface="Calibri"/>
              </a:rPr>
              <a:t>поглаживание</a:t>
            </a:r>
            <a:r>
              <a:rPr sz="4000" spc="-20" dirty="0">
                <a:latin typeface="Calibri"/>
                <a:cs typeface="Calibri"/>
              </a:rPr>
              <a:t>, </a:t>
            </a:r>
            <a:r>
              <a:rPr sz="4000" spc="-10" dirty="0">
                <a:latin typeface="Calibri"/>
                <a:cs typeface="Calibri"/>
              </a:rPr>
              <a:t>направленное</a:t>
            </a:r>
            <a:r>
              <a:rPr sz="4000" spc="-5" dirty="0">
                <a:latin typeface="Calibri"/>
                <a:cs typeface="Calibri"/>
              </a:rPr>
              <a:t> на</a:t>
            </a:r>
            <a:endParaRPr sz="40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4000" spc="-15" dirty="0">
                <a:latin typeface="Calibri"/>
                <a:cs typeface="Calibri"/>
              </a:rPr>
              <a:t>расслабление. </a:t>
            </a:r>
            <a:r>
              <a:rPr sz="4000" spc="-25" dirty="0">
                <a:latin typeface="Calibri"/>
                <a:cs typeface="Calibri"/>
              </a:rPr>
              <a:t>Следует поглаживать  </a:t>
            </a:r>
            <a:r>
              <a:rPr sz="4000" spc="-5" dirty="0">
                <a:latin typeface="Calibri"/>
                <a:cs typeface="Calibri"/>
              </a:rPr>
              <a:t>мышцы шеи, </a:t>
            </a:r>
            <a:r>
              <a:rPr sz="4000" spc="-15" dirty="0">
                <a:latin typeface="Calibri"/>
                <a:cs typeface="Calibri"/>
              </a:rPr>
              <a:t>затылка,</a:t>
            </a:r>
            <a:r>
              <a:rPr sz="4000" spc="-5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плечевого</a:t>
            </a:r>
            <a:endParaRPr sz="40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latin typeface="Calibri"/>
                <a:cs typeface="Calibri"/>
              </a:rPr>
              <a:t>пояса,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груди.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845642"/>
            <a:ext cx="8054975" cy="5392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7645" marR="195580" algn="ctr">
              <a:lnSpc>
                <a:spcPct val="100000"/>
              </a:lnSpc>
              <a:spcBef>
                <a:spcPts val="105"/>
              </a:spcBef>
              <a:tabLst>
                <a:tab pos="5244465" algn="l"/>
              </a:tabLst>
            </a:pPr>
            <a:r>
              <a:rPr sz="3200" dirty="0">
                <a:latin typeface="Calibri"/>
                <a:cs typeface="Calibri"/>
              </a:rPr>
              <a:t>При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избирательных односторонних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парезах  </a:t>
            </a:r>
            <a:r>
              <a:rPr sz="3200" dirty="0">
                <a:latin typeface="Calibri"/>
                <a:cs typeface="Calibri"/>
              </a:rPr>
              <a:t>на фоне </a:t>
            </a:r>
            <a:r>
              <a:rPr sz="3200" spc="-10" dirty="0">
                <a:latin typeface="Calibri"/>
                <a:cs typeface="Calibri"/>
              </a:rPr>
              <a:t>расслабляющего, успокаивающего  массажа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проводится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работа	</a:t>
            </a:r>
            <a:r>
              <a:rPr sz="3200" dirty="0">
                <a:latin typeface="Calibri"/>
                <a:cs typeface="Calibri"/>
              </a:rPr>
              <a:t>с</a:t>
            </a:r>
            <a:endParaRPr sz="3200">
              <a:latin typeface="Calibri"/>
              <a:cs typeface="Calibri"/>
            </a:endParaRPr>
          </a:p>
          <a:p>
            <a:pPr marL="1114425" marR="1107440" indent="-3175" algn="ctr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использованием </a:t>
            </a:r>
            <a:r>
              <a:rPr sz="3200" spc="-5" dirty="0">
                <a:latin typeface="Calibri"/>
                <a:cs typeface="Calibri"/>
              </a:rPr>
              <a:t>растирающих,  </a:t>
            </a:r>
            <a:r>
              <a:rPr sz="3200" dirty="0">
                <a:latin typeface="Calibri"/>
                <a:cs typeface="Calibri"/>
              </a:rPr>
              <a:t>разминающих, </a:t>
            </a:r>
            <a:r>
              <a:rPr sz="3200" spc="-10" dirty="0">
                <a:latin typeface="Calibri"/>
                <a:cs typeface="Calibri"/>
              </a:rPr>
              <a:t>толчкообразных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  <a:p>
            <a:pPr marL="147955" marR="138430" algn="ctr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вибрирующих приемов </a:t>
            </a:r>
            <a:r>
              <a:rPr sz="3200" spc="-10" dirty="0">
                <a:latin typeface="Calibri"/>
                <a:cs typeface="Calibri"/>
              </a:rPr>
              <a:t>массажа. </a:t>
            </a:r>
            <a:r>
              <a:rPr sz="3200" spc="-105" dirty="0">
                <a:latin typeface="Calibri"/>
                <a:cs typeface="Calibri"/>
              </a:rPr>
              <a:t>Тем </a:t>
            </a:r>
            <a:r>
              <a:rPr sz="3200" dirty="0">
                <a:latin typeface="Calibri"/>
                <a:cs typeface="Calibri"/>
              </a:rPr>
              <a:t>самым  </a:t>
            </a:r>
            <a:r>
              <a:rPr sz="3200" spc="-15" dirty="0">
                <a:latin typeface="Calibri"/>
                <a:cs typeface="Calibri"/>
              </a:rPr>
              <a:t>улучшается </a:t>
            </a:r>
            <a:r>
              <a:rPr sz="3200" spc="-10" dirty="0">
                <a:latin typeface="Calibri"/>
                <a:cs typeface="Calibri"/>
              </a:rPr>
              <a:t>сократительная </a:t>
            </a:r>
            <a:r>
              <a:rPr sz="3200" spc="-5" dirty="0">
                <a:latin typeface="Calibri"/>
                <a:cs typeface="Calibri"/>
              </a:rPr>
              <a:t>функция  </a:t>
            </a:r>
            <a:r>
              <a:rPr sz="3200" spc="-30" dirty="0">
                <a:latin typeface="Calibri"/>
                <a:cs typeface="Calibri"/>
              </a:rPr>
              <a:t>отдельных </a:t>
            </a:r>
            <a:r>
              <a:rPr sz="3200" spc="-5" dirty="0">
                <a:latin typeface="Calibri"/>
                <a:cs typeface="Calibri"/>
              </a:rPr>
              <a:t>групп </a:t>
            </a:r>
            <a:r>
              <a:rPr sz="3200" spc="30" dirty="0">
                <a:latin typeface="Calibri"/>
                <a:cs typeface="Calibri"/>
              </a:rPr>
              <a:t>мышц,</a:t>
            </a:r>
            <a:r>
              <a:rPr sz="3200" dirty="0">
                <a:latin typeface="Calibri"/>
                <a:cs typeface="Calibri"/>
              </a:rPr>
              <a:t> массажные</a:t>
            </a:r>
            <a:endParaRPr sz="3200">
              <a:latin typeface="Calibri"/>
              <a:cs typeface="Calibri"/>
            </a:endParaRPr>
          </a:p>
          <a:p>
            <a:pPr marL="12700" marR="5080" indent="16891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движения </a:t>
            </a:r>
            <a:r>
              <a:rPr sz="3200" dirty="0">
                <a:latin typeface="Calibri"/>
                <a:cs typeface="Calibri"/>
              </a:rPr>
              <a:t>вызывают </a:t>
            </a:r>
            <a:r>
              <a:rPr sz="3200" spc="-5" dirty="0">
                <a:latin typeface="Calibri"/>
                <a:cs typeface="Calibri"/>
              </a:rPr>
              <a:t>гиперемию, усиливают  кровоснабжение, активизируют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афферентные</a:t>
            </a:r>
            <a:endParaRPr sz="3200">
              <a:latin typeface="Calibri"/>
              <a:cs typeface="Calibri"/>
            </a:endParaRPr>
          </a:p>
          <a:p>
            <a:pPr marL="316484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Calibri"/>
                <a:cs typeface="Calibri"/>
              </a:rPr>
              <a:t>импульсы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314" y="382270"/>
            <a:ext cx="7570470" cy="577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 marR="41275" indent="67945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C00000"/>
                </a:solidFill>
                <a:latin typeface="Calibri"/>
                <a:cs typeface="Calibri"/>
              </a:rPr>
              <a:t>В.М.Шкловским </a:t>
            </a:r>
            <a:r>
              <a:rPr sz="2900" spc="-15" dirty="0">
                <a:solidFill>
                  <a:srgbClr val="C00000"/>
                </a:solidFill>
                <a:latin typeface="Calibri"/>
                <a:cs typeface="Calibri"/>
              </a:rPr>
              <a:t>выделены </a:t>
            </a:r>
            <a:r>
              <a:rPr sz="2900" spc="-10" dirty="0">
                <a:solidFill>
                  <a:srgbClr val="C00000"/>
                </a:solidFill>
                <a:latin typeface="Calibri"/>
                <a:cs typeface="Calibri"/>
              </a:rPr>
              <a:t>следующие  </a:t>
            </a:r>
            <a:r>
              <a:rPr sz="2900" spc="-5" dirty="0">
                <a:solidFill>
                  <a:srgbClr val="C00000"/>
                </a:solidFill>
                <a:latin typeface="Calibri"/>
                <a:cs typeface="Calibri"/>
              </a:rPr>
              <a:t>компоненты </a:t>
            </a:r>
            <a:r>
              <a:rPr sz="2900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900" spc="-5" dirty="0">
                <a:solidFill>
                  <a:srgbClr val="C00000"/>
                </a:solidFill>
                <a:latin typeface="Calibri"/>
                <a:cs typeface="Calibri"/>
              </a:rPr>
              <a:t>структуре синдрома</a:t>
            </a:r>
            <a:r>
              <a:rPr sz="29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C00000"/>
                </a:solidFill>
                <a:latin typeface="Calibri"/>
                <a:cs typeface="Calibri"/>
              </a:rPr>
              <a:t>«заикание»:</a:t>
            </a:r>
            <a:endParaRPr sz="2900">
              <a:latin typeface="Calibri"/>
              <a:cs typeface="Calibri"/>
            </a:endParaRPr>
          </a:p>
          <a:p>
            <a:pPr marL="377190" marR="5080" indent="-377190">
              <a:lnSpc>
                <a:spcPct val="100000"/>
              </a:lnSpc>
              <a:buAutoNum type="arabicPeriod"/>
              <a:tabLst>
                <a:tab pos="377190" algn="l"/>
              </a:tabLst>
            </a:pPr>
            <a:r>
              <a:rPr sz="2900" spc="-5" dirty="0">
                <a:latin typeface="Calibri"/>
                <a:cs typeface="Calibri"/>
              </a:rPr>
              <a:t>нейромоторное расстройство речи </a:t>
            </a:r>
            <a:r>
              <a:rPr sz="2900" dirty="0">
                <a:latin typeface="Calibri"/>
                <a:cs typeface="Calibri"/>
              </a:rPr>
              <a:t>–</a:t>
            </a:r>
            <a:r>
              <a:rPr sz="2900" spc="-1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речевые  </a:t>
            </a:r>
            <a:r>
              <a:rPr sz="2900" spc="-20" dirty="0">
                <a:latin typeface="Calibri"/>
                <a:cs typeface="Calibri"/>
              </a:rPr>
              <a:t>судороги;</a:t>
            </a:r>
            <a:endParaRPr sz="2900">
              <a:latin typeface="Calibri"/>
              <a:cs typeface="Calibri"/>
            </a:endParaRPr>
          </a:p>
          <a:p>
            <a:pPr marL="628650" marR="257810" indent="-628650">
              <a:lnSpc>
                <a:spcPct val="100000"/>
              </a:lnSpc>
              <a:buAutoNum type="arabicPeriod"/>
              <a:tabLst>
                <a:tab pos="628650" algn="l"/>
              </a:tabLst>
            </a:pPr>
            <a:r>
              <a:rPr sz="2900" spc="-5" dirty="0">
                <a:latin typeface="Calibri"/>
                <a:cs typeface="Calibri"/>
              </a:rPr>
              <a:t>«страх </a:t>
            </a:r>
            <a:r>
              <a:rPr sz="2900" dirty="0">
                <a:latin typeface="Calibri"/>
                <a:cs typeface="Calibri"/>
              </a:rPr>
              <a:t>речи», </a:t>
            </a:r>
            <a:r>
              <a:rPr sz="2900" spc="-15" dirty="0">
                <a:latin typeface="Calibri"/>
                <a:cs typeface="Calibri"/>
              </a:rPr>
              <a:t>патологическая </a:t>
            </a:r>
            <a:r>
              <a:rPr sz="2900" spc="-5" dirty="0">
                <a:latin typeface="Calibri"/>
                <a:cs typeface="Calibri"/>
              </a:rPr>
              <a:t>фиксация</a:t>
            </a:r>
            <a:r>
              <a:rPr sz="2900" spc="-10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на  </a:t>
            </a:r>
            <a:r>
              <a:rPr sz="2900" spc="-5" dirty="0">
                <a:latin typeface="Calibri"/>
                <a:cs typeface="Calibri"/>
              </a:rPr>
              <a:t>речевом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дефекте;</a:t>
            </a:r>
            <a:endParaRPr sz="2900">
              <a:latin typeface="Calibri"/>
              <a:cs typeface="Calibri"/>
            </a:endParaRPr>
          </a:p>
          <a:p>
            <a:pPr marL="559435" marR="190500" indent="-559435">
              <a:lnSpc>
                <a:spcPct val="100000"/>
              </a:lnSpc>
              <a:buAutoNum type="arabicPeriod"/>
              <a:tabLst>
                <a:tab pos="559435" algn="l"/>
              </a:tabLst>
            </a:pPr>
            <a:r>
              <a:rPr sz="2900" spc="-5" dirty="0">
                <a:latin typeface="Calibri"/>
                <a:cs typeface="Calibri"/>
              </a:rPr>
              <a:t>невротические нарушения, </a:t>
            </a:r>
            <a:r>
              <a:rPr sz="2900" spc="-10" dirty="0">
                <a:latin typeface="Calibri"/>
                <a:cs typeface="Calibri"/>
              </a:rPr>
              <a:t>обусловленные  </a:t>
            </a:r>
            <a:r>
              <a:rPr sz="2900" spc="-5" dirty="0">
                <a:latin typeface="Calibri"/>
                <a:cs typeface="Calibri"/>
              </a:rPr>
              <a:t>сознанием </a:t>
            </a:r>
            <a:r>
              <a:rPr sz="2900" dirty="0">
                <a:latin typeface="Calibri"/>
                <a:cs typeface="Calibri"/>
              </a:rPr>
              <a:t>собственной</a:t>
            </a:r>
            <a:r>
              <a:rPr sz="2900" spc="-8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речевой</a:t>
            </a:r>
            <a:endParaRPr sz="2900">
              <a:latin typeface="Calibri"/>
              <a:cs typeface="Calibri"/>
            </a:endParaRPr>
          </a:p>
          <a:p>
            <a:pPr marL="2332355">
              <a:lnSpc>
                <a:spcPct val="100000"/>
              </a:lnSpc>
              <a:spcBef>
                <a:spcPts val="5"/>
              </a:spcBef>
            </a:pPr>
            <a:r>
              <a:rPr sz="2900" spc="-10" dirty="0">
                <a:latin typeface="Calibri"/>
                <a:cs typeface="Calibri"/>
              </a:rPr>
              <a:t>неполноценности;</a:t>
            </a:r>
            <a:endParaRPr sz="2900">
              <a:latin typeface="Calibri"/>
              <a:cs typeface="Calibri"/>
            </a:endParaRPr>
          </a:p>
          <a:p>
            <a:pPr marL="935355" indent="-364490">
              <a:lnSpc>
                <a:spcPct val="100000"/>
              </a:lnSpc>
              <a:buAutoNum type="arabicPeriod" startAt="4"/>
              <a:tabLst>
                <a:tab pos="935990" algn="l"/>
              </a:tabLst>
            </a:pPr>
            <a:r>
              <a:rPr sz="2900" spc="-5" dirty="0">
                <a:latin typeface="Calibri"/>
                <a:cs typeface="Calibri"/>
              </a:rPr>
              <a:t>астенические </a:t>
            </a:r>
            <a:r>
              <a:rPr sz="2900" dirty="0">
                <a:latin typeface="Calibri"/>
                <a:cs typeface="Calibri"/>
              </a:rPr>
              <a:t>способы </a:t>
            </a:r>
            <a:r>
              <a:rPr sz="2900" spc="-5" dirty="0">
                <a:latin typeface="Calibri"/>
                <a:cs typeface="Calibri"/>
              </a:rPr>
              <a:t>реагирования</a:t>
            </a:r>
            <a:r>
              <a:rPr sz="2900" spc="-1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в</a:t>
            </a:r>
            <a:endParaRPr sz="2900">
              <a:latin typeface="Calibri"/>
              <a:cs typeface="Calibri"/>
            </a:endParaRPr>
          </a:p>
          <a:p>
            <a:pPr marL="2812415" marR="306070" indent="-2503170">
              <a:lnSpc>
                <a:spcPct val="100000"/>
              </a:lnSpc>
            </a:pPr>
            <a:r>
              <a:rPr sz="2900" dirty="0">
                <a:latin typeface="Calibri"/>
                <a:cs typeface="Calibri"/>
              </a:rPr>
              <a:t>ситуациях </a:t>
            </a:r>
            <a:r>
              <a:rPr sz="2900" spc="-5" dirty="0">
                <a:latin typeface="Calibri"/>
                <a:cs typeface="Calibri"/>
              </a:rPr>
              <a:t>особой личностной </a:t>
            </a:r>
            <a:r>
              <a:rPr sz="2900" dirty="0">
                <a:latin typeface="Calibri"/>
                <a:cs typeface="Calibri"/>
              </a:rPr>
              <a:t>и</a:t>
            </a:r>
            <a:r>
              <a:rPr sz="2900" spc="-13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социальной  значимости;</a:t>
            </a:r>
            <a:endParaRPr sz="2900">
              <a:latin typeface="Calibri"/>
              <a:cs typeface="Calibri"/>
            </a:endParaRPr>
          </a:p>
          <a:p>
            <a:pPr marL="892810" indent="-364490">
              <a:lnSpc>
                <a:spcPct val="100000"/>
              </a:lnSpc>
              <a:buAutoNum type="arabicPeriod" startAt="5"/>
              <a:tabLst>
                <a:tab pos="893444" algn="l"/>
              </a:tabLst>
            </a:pPr>
            <a:r>
              <a:rPr sz="2900" spc="-5" dirty="0">
                <a:latin typeface="Calibri"/>
                <a:cs typeface="Calibri"/>
              </a:rPr>
              <a:t>личностные особенности</a:t>
            </a:r>
            <a:r>
              <a:rPr sz="2900" spc="-7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заикающихся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25" y="0"/>
            <a:ext cx="7847965" cy="6427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28575" indent="-317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Основной прием массажа — </a:t>
            </a:r>
            <a:r>
              <a:rPr sz="2800" i="1" spc="-25" dirty="0">
                <a:solidFill>
                  <a:srgbClr val="C00000"/>
                </a:solidFill>
                <a:latin typeface="Calibri"/>
                <a:cs typeface="Calibri"/>
              </a:rPr>
              <a:t>ПОГЛАЖИВАНИЕ,  </a:t>
            </a:r>
            <a:r>
              <a:rPr sz="2800" spc="-15" dirty="0">
                <a:latin typeface="Calibri"/>
                <a:cs typeface="Calibri"/>
              </a:rPr>
              <a:t>обязательный </a:t>
            </a:r>
            <a:r>
              <a:rPr sz="2800" spc="-5" dirty="0">
                <a:latin typeface="Calibri"/>
                <a:cs typeface="Calibri"/>
              </a:rPr>
              <a:t>прием, с </a:t>
            </a:r>
            <a:r>
              <a:rPr sz="2800" spc="-20" dirty="0">
                <a:latin typeface="Calibri"/>
                <a:cs typeface="Calibri"/>
              </a:rPr>
              <a:t>которого </a:t>
            </a:r>
            <a:r>
              <a:rPr sz="2800" spc="-5" dirty="0">
                <a:latin typeface="Calibri"/>
                <a:cs typeface="Calibri"/>
              </a:rPr>
              <a:t>начинают </a:t>
            </a:r>
            <a:r>
              <a:rPr sz="2800" spc="-15" dirty="0">
                <a:latin typeface="Calibri"/>
                <a:cs typeface="Calibri"/>
              </a:rPr>
              <a:t>каждую  </a:t>
            </a:r>
            <a:r>
              <a:rPr sz="2800" spc="-25" dirty="0">
                <a:latin typeface="Calibri"/>
                <a:cs typeface="Calibri"/>
              </a:rPr>
              <a:t>процедуру. </a:t>
            </a:r>
            <a:r>
              <a:rPr sz="2800" spc="-20" dirty="0">
                <a:latin typeface="Calibri"/>
                <a:cs typeface="Calibri"/>
              </a:rPr>
              <a:t>Этот </a:t>
            </a:r>
            <a:r>
              <a:rPr sz="2800" spc="-5" dirty="0">
                <a:latin typeface="Calibri"/>
                <a:cs typeface="Calibri"/>
              </a:rPr>
              <a:t>прием </a:t>
            </a:r>
            <a:r>
              <a:rPr sz="2800" spc="-20" dirty="0">
                <a:latin typeface="Calibri"/>
                <a:cs typeface="Calibri"/>
              </a:rPr>
              <a:t>чередуется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другими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303530" marR="292735" indent="-1270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завершает </a:t>
            </a:r>
            <a:r>
              <a:rPr sz="2800" spc="-10" dirty="0">
                <a:latin typeface="Calibri"/>
                <a:cs typeface="Calibri"/>
              </a:rPr>
              <a:t>каждый </a:t>
            </a:r>
            <a:r>
              <a:rPr sz="2800" spc="-5" dirty="0">
                <a:latin typeface="Calibri"/>
                <a:cs typeface="Calibri"/>
              </a:rPr>
              <a:t>массажный </a:t>
            </a:r>
            <a:r>
              <a:rPr sz="2800" spc="-10" dirty="0">
                <a:latin typeface="Calibri"/>
                <a:cs typeface="Calibri"/>
              </a:rPr>
              <a:t>комплекс. </a:t>
            </a:r>
            <a:r>
              <a:rPr sz="2800" spc="-5" dirty="0">
                <a:latin typeface="Calibri"/>
                <a:cs typeface="Calibri"/>
              </a:rPr>
              <a:t>При  </a:t>
            </a:r>
            <a:r>
              <a:rPr sz="2800" spc="-15" dirty="0">
                <a:latin typeface="Calibri"/>
                <a:cs typeface="Calibri"/>
              </a:rPr>
              <a:t>поглаживании </a:t>
            </a:r>
            <a:r>
              <a:rPr sz="2800" spc="-10" dirty="0">
                <a:latin typeface="Calibri"/>
                <a:cs typeface="Calibri"/>
              </a:rPr>
              <a:t>усиливается </a:t>
            </a:r>
            <a:r>
              <a:rPr sz="2800" spc="-5" dirty="0">
                <a:latin typeface="Calibri"/>
                <a:cs typeface="Calibri"/>
              </a:rPr>
              <a:t>кровообращение в  поверхностно </a:t>
            </a:r>
            <a:r>
              <a:rPr sz="2800" spc="-10" dirty="0">
                <a:latin typeface="Calibri"/>
                <a:cs typeface="Calibri"/>
              </a:rPr>
              <a:t>расположенных </a:t>
            </a:r>
            <a:r>
              <a:rPr sz="2800" spc="-20" dirty="0">
                <a:latin typeface="Calibri"/>
                <a:cs typeface="Calibri"/>
              </a:rPr>
              <a:t>сосудах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даже </a:t>
            </a:r>
            <a:r>
              <a:rPr sz="2800" spc="-5" dirty="0">
                <a:latin typeface="Calibri"/>
                <a:cs typeface="Calibri"/>
              </a:rPr>
              <a:t>в  </a:t>
            </a:r>
            <a:r>
              <a:rPr sz="2800" spc="-15" dirty="0">
                <a:latin typeface="Calibri"/>
                <a:cs typeface="Calibri"/>
              </a:rPr>
              <a:t>удаленных от </a:t>
            </a:r>
            <a:r>
              <a:rPr sz="2800" spc="-10" dirty="0">
                <a:latin typeface="Calibri"/>
                <a:cs typeface="Calibri"/>
              </a:rPr>
              <a:t>массируемого участка</a:t>
            </a:r>
            <a:r>
              <a:rPr sz="2800" spc="-20" dirty="0">
                <a:latin typeface="Calibri"/>
                <a:cs typeface="Calibri"/>
              </a:rPr>
              <a:t> сосудах;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снижается мышечный </a:t>
            </a:r>
            <a:r>
              <a:rPr sz="2800" spc="-15" dirty="0">
                <a:latin typeface="Calibri"/>
                <a:cs typeface="Calibri"/>
              </a:rPr>
              <a:t>тонус, </a:t>
            </a:r>
            <a:r>
              <a:rPr sz="2800" spc="-10" dirty="0">
                <a:latin typeface="Calibri"/>
                <a:cs typeface="Calibri"/>
              </a:rPr>
              <a:t>замедляется </a:t>
            </a:r>
            <a:r>
              <a:rPr sz="2800" spc="-5" dirty="0">
                <a:latin typeface="Calibri"/>
                <a:cs typeface="Calibri"/>
              </a:rPr>
              <a:t>дыхание, 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5" dirty="0">
                <a:latin typeface="Calibri"/>
                <a:cs typeface="Calibri"/>
              </a:rPr>
              <a:t>само </a:t>
            </a:r>
            <a:r>
              <a:rPr sz="2800" spc="-10" dirty="0">
                <a:latin typeface="Calibri"/>
                <a:cs typeface="Calibri"/>
              </a:rPr>
              <a:t>по </a:t>
            </a:r>
            <a:r>
              <a:rPr sz="2800" spc="-5" dirty="0">
                <a:latin typeface="Calibri"/>
                <a:cs typeface="Calibri"/>
              </a:rPr>
              <a:t>себе </a:t>
            </a:r>
            <a:r>
              <a:rPr sz="2800" spc="-10" dirty="0">
                <a:latin typeface="Calibri"/>
                <a:cs typeface="Calibri"/>
              </a:rPr>
              <a:t>расценивается </a:t>
            </a:r>
            <a:r>
              <a:rPr sz="2800" spc="-15" dirty="0">
                <a:latin typeface="Calibri"/>
                <a:cs typeface="Calibri"/>
              </a:rPr>
              <a:t>как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проявление</a:t>
            </a:r>
            <a:endParaRPr sz="28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процессов </a:t>
            </a:r>
            <a:r>
              <a:rPr sz="2800" spc="-15" dirty="0">
                <a:latin typeface="Calibri"/>
                <a:cs typeface="Calibri"/>
              </a:rPr>
              <a:t>торможения </a:t>
            </a:r>
            <a:r>
              <a:rPr sz="2800" spc="-5" dirty="0">
                <a:latin typeface="Calibri"/>
                <a:cs typeface="Calibri"/>
              </a:rPr>
              <a:t>высших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отделов</a:t>
            </a:r>
            <a:endParaRPr sz="2800">
              <a:latin typeface="Calibri"/>
              <a:cs typeface="Calibri"/>
            </a:endParaRPr>
          </a:p>
          <a:p>
            <a:pPr marL="179070" marR="168910" indent="14160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центральной </a:t>
            </a:r>
            <a:r>
              <a:rPr sz="2800" dirty="0">
                <a:latin typeface="Calibri"/>
                <a:cs typeface="Calibri"/>
              </a:rPr>
              <a:t>нервной </a:t>
            </a:r>
            <a:r>
              <a:rPr sz="2800" spc="-10" dirty="0">
                <a:latin typeface="Calibri"/>
                <a:cs typeface="Calibri"/>
              </a:rPr>
              <a:t>системы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последующим  </a:t>
            </a:r>
            <a:r>
              <a:rPr sz="2800" spc="-5" dirty="0">
                <a:latin typeface="Calibri"/>
                <a:cs typeface="Calibri"/>
              </a:rPr>
              <a:t>понижением </a:t>
            </a:r>
            <a:r>
              <a:rPr sz="2800" spc="-15" dirty="0">
                <a:latin typeface="Calibri"/>
                <a:cs typeface="Calibri"/>
              </a:rPr>
              <a:t>возбудимости. </a:t>
            </a:r>
            <a:r>
              <a:rPr sz="2800" spc="-10" dirty="0">
                <a:latin typeface="Calibri"/>
                <a:cs typeface="Calibri"/>
              </a:rPr>
              <a:t>Наряду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этим более  </a:t>
            </a:r>
            <a:r>
              <a:rPr sz="2800" spc="-25" dirty="0">
                <a:latin typeface="Calibri"/>
                <a:cs typeface="Calibri"/>
              </a:rPr>
              <a:t>глубокое </a:t>
            </a:r>
            <a:r>
              <a:rPr sz="2800" spc="-5" dirty="0">
                <a:latin typeface="Calibri"/>
                <a:cs typeface="Calibri"/>
              </a:rPr>
              <a:t>и энергичное </a:t>
            </a:r>
            <a:r>
              <a:rPr sz="2800" spc="-15" dirty="0">
                <a:latin typeface="Calibri"/>
                <a:cs typeface="Calibri"/>
              </a:rPr>
              <a:t>поглаживание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оказывает</a:t>
            </a:r>
            <a:endParaRPr sz="2800">
              <a:latin typeface="Calibri"/>
              <a:cs typeface="Calibri"/>
            </a:endParaRPr>
          </a:p>
          <a:p>
            <a:pPr marL="2574925" marR="483870" indent="-207454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возбуждающее воздействие на центральную  нервную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систему.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018" y="654557"/>
            <a:ext cx="7731759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830" marR="412115" indent="1968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Расслабление </a:t>
            </a:r>
            <a:r>
              <a:rPr sz="3200" dirty="0">
                <a:latin typeface="Calibri"/>
                <a:cs typeface="Calibri"/>
              </a:rPr>
              <a:t>мышц </a:t>
            </a:r>
            <a:r>
              <a:rPr sz="3200" spc="-15" dirty="0">
                <a:latin typeface="Calibri"/>
                <a:cs typeface="Calibri"/>
              </a:rPr>
              <a:t>артикуляционного  </a:t>
            </a:r>
            <a:r>
              <a:rPr sz="3200" spc="-5" dirty="0">
                <a:latin typeface="Calibri"/>
                <a:cs typeface="Calibri"/>
              </a:rPr>
              <a:t>аппарата начинается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5" dirty="0">
                <a:latin typeface="Calibri"/>
                <a:cs typeface="Calibri"/>
              </a:rPr>
              <a:t>так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называемого</a:t>
            </a:r>
            <a:endParaRPr sz="3200">
              <a:latin typeface="Calibri"/>
              <a:cs typeface="Calibri"/>
            </a:endParaRPr>
          </a:p>
          <a:p>
            <a:pPr marL="216535" marR="208279" indent="302895">
              <a:lnSpc>
                <a:spcPct val="100000"/>
              </a:lnSpc>
            </a:pP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«общего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мышечного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расслабления», </a:t>
            </a:r>
            <a:r>
              <a:rPr sz="3200" dirty="0">
                <a:latin typeface="Calibri"/>
                <a:cs typeface="Calibri"/>
              </a:rPr>
              <a:t>а  именно с </a:t>
            </a:r>
            <a:r>
              <a:rPr sz="3200" spc="-10" dirty="0">
                <a:latin typeface="Calibri"/>
                <a:cs typeface="Calibri"/>
              </a:rPr>
              <a:t>расслабления </a:t>
            </a:r>
            <a:r>
              <a:rPr sz="3200" dirty="0">
                <a:latin typeface="Calibri"/>
                <a:cs typeface="Calibri"/>
              </a:rPr>
              <a:t>шейной, </a:t>
            </a:r>
            <a:r>
              <a:rPr sz="3200" spc="-25" dirty="0">
                <a:latin typeface="Calibri"/>
                <a:cs typeface="Calibri"/>
              </a:rPr>
              <a:t>грудной  </a:t>
            </a:r>
            <a:r>
              <a:rPr sz="3200" spc="-15" dirty="0">
                <a:latin typeface="Calibri"/>
                <a:cs typeface="Calibri"/>
              </a:rPr>
              <a:t>мускулатуры, </a:t>
            </a:r>
            <a:r>
              <a:rPr sz="3200" dirty="0">
                <a:latin typeface="Calibri"/>
                <a:cs typeface="Calibri"/>
              </a:rPr>
              <a:t>мышц </a:t>
            </a:r>
            <a:r>
              <a:rPr sz="3200" spc="-10" dirty="0">
                <a:latin typeface="Calibri"/>
                <a:cs typeface="Calibri"/>
              </a:rPr>
              <a:t>рук, </a:t>
            </a:r>
            <a:r>
              <a:rPr sz="3200" spc="-5" dirty="0">
                <a:latin typeface="Calibri"/>
                <a:cs typeface="Calibri"/>
              </a:rPr>
              <a:t>плечевого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пояса.</a:t>
            </a:r>
            <a:endParaRPr sz="32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Затем </a:t>
            </a:r>
            <a:r>
              <a:rPr sz="3200" dirty="0">
                <a:latin typeface="Calibri"/>
                <a:cs typeface="Calibri"/>
              </a:rPr>
              <a:t>специалист </a:t>
            </a:r>
            <a:r>
              <a:rPr sz="3200" spc="-10" dirty="0">
                <a:latin typeface="Calibri"/>
                <a:cs typeface="Calibri"/>
              </a:rPr>
              <a:t>проводит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расслабляющий  </a:t>
            </a:r>
            <a:r>
              <a:rPr sz="3200" spc="-5" dirty="0">
                <a:latin typeface="Calibri"/>
                <a:cs typeface="Calibri"/>
              </a:rPr>
              <a:t>массаж </a:t>
            </a:r>
            <a:r>
              <a:rPr sz="3200" dirty="0">
                <a:latin typeface="Calibri"/>
                <a:cs typeface="Calibri"/>
              </a:rPr>
              <a:t>мышц </a:t>
            </a:r>
            <a:r>
              <a:rPr sz="3200" spc="-5" dirty="0">
                <a:latin typeface="Calibri"/>
                <a:cs typeface="Calibri"/>
              </a:rPr>
              <a:t>лица. Движения </a:t>
            </a:r>
            <a:r>
              <a:rPr sz="3200" spc="-10" dirty="0">
                <a:latin typeface="Calibri"/>
                <a:cs typeface="Calibri"/>
              </a:rPr>
              <a:t>рук </a:t>
            </a:r>
            <a:r>
              <a:rPr sz="3200" spc="-20" dirty="0">
                <a:latin typeface="Calibri"/>
                <a:cs typeface="Calibri"/>
              </a:rPr>
              <a:t>должны  </a:t>
            </a:r>
            <a:r>
              <a:rPr sz="3200" dirty="0">
                <a:latin typeface="Calibri"/>
                <a:cs typeface="Calibri"/>
              </a:rPr>
              <a:t>быть </a:t>
            </a:r>
            <a:r>
              <a:rPr sz="3200" spc="-5" dirty="0">
                <a:latin typeface="Calibri"/>
                <a:cs typeface="Calibri"/>
              </a:rPr>
              <a:t>легкими, нежными,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скользящими,</a:t>
            </a:r>
            <a:endParaRPr sz="3200">
              <a:latin typeface="Calibri"/>
              <a:cs typeface="Calibri"/>
            </a:endParaRPr>
          </a:p>
          <a:p>
            <a:pPr marL="735965" marR="731520" algn="ctr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успокаивающими, </a:t>
            </a:r>
            <a:r>
              <a:rPr sz="3200" dirty="0">
                <a:latin typeface="Calibri"/>
                <a:cs typeface="Calibri"/>
              </a:rPr>
              <a:t>совпадающими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  </a:t>
            </a:r>
            <a:r>
              <a:rPr sz="3200" spc="-5" dirty="0">
                <a:latin typeface="Calibri"/>
                <a:cs typeface="Calibri"/>
              </a:rPr>
              <a:t>музыкальным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сопровождением.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854" y="714197"/>
            <a:ext cx="8068309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700" i="1" spc="-10" dirty="0">
                <a:solidFill>
                  <a:srgbClr val="C00000"/>
                </a:solidFill>
                <a:latin typeface="Calibri"/>
                <a:cs typeface="Calibri"/>
              </a:rPr>
              <a:t>Поверхностное </a:t>
            </a:r>
            <a:r>
              <a:rPr sz="2700" i="1" spc="-5" dirty="0">
                <a:solidFill>
                  <a:srgbClr val="C00000"/>
                </a:solidFill>
                <a:latin typeface="Calibri"/>
                <a:cs typeface="Calibri"/>
              </a:rPr>
              <a:t>поглаживание </a:t>
            </a:r>
            <a:r>
              <a:rPr sz="2700" dirty="0">
                <a:latin typeface="Calibri"/>
                <a:cs typeface="Calibri"/>
              </a:rPr>
              <a:t>—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мягкий,</a:t>
            </a:r>
            <a:endParaRPr sz="2700">
              <a:latin typeface="Calibri"/>
              <a:cs typeface="Calibri"/>
            </a:endParaRPr>
          </a:p>
          <a:p>
            <a:pPr marL="32384" marR="24130" algn="ctr">
              <a:lnSpc>
                <a:spcPct val="100000"/>
              </a:lnSpc>
            </a:pPr>
            <a:r>
              <a:rPr sz="2700" spc="-5" dirty="0">
                <a:latin typeface="Calibri"/>
                <a:cs typeface="Calibri"/>
              </a:rPr>
              <a:t>«щадящий» </a:t>
            </a:r>
            <a:r>
              <a:rPr sz="2700" spc="-10" dirty="0">
                <a:latin typeface="Calibri"/>
                <a:cs typeface="Calibri"/>
              </a:rPr>
              <a:t>прием. Ладони </a:t>
            </a:r>
            <a:r>
              <a:rPr sz="2700" spc="-5" dirty="0">
                <a:latin typeface="Calibri"/>
                <a:cs typeface="Calibri"/>
              </a:rPr>
              <a:t>специалиста </a:t>
            </a:r>
            <a:r>
              <a:rPr sz="2700" spc="-15" dirty="0">
                <a:latin typeface="Calibri"/>
                <a:cs typeface="Calibri"/>
              </a:rPr>
              <a:t>должны </a:t>
            </a:r>
            <a:r>
              <a:rPr sz="2700" dirty="0">
                <a:latin typeface="Calibri"/>
                <a:cs typeface="Calibri"/>
              </a:rPr>
              <a:t>быть  </a:t>
            </a:r>
            <a:r>
              <a:rPr sz="2700" spc="-5" dirty="0">
                <a:latin typeface="Calibri"/>
                <a:cs typeface="Calibri"/>
              </a:rPr>
              <a:t>максимально </a:t>
            </a:r>
            <a:r>
              <a:rPr sz="2700" spc="-10" dirty="0">
                <a:latin typeface="Calibri"/>
                <a:cs typeface="Calibri"/>
              </a:rPr>
              <a:t>расслаблены. </a:t>
            </a:r>
            <a:r>
              <a:rPr sz="2700" spc="-20" dirty="0">
                <a:latin typeface="Calibri"/>
                <a:cs typeface="Calibri"/>
              </a:rPr>
              <a:t>Этот </a:t>
            </a:r>
            <a:r>
              <a:rPr sz="2700" spc="-5" dirty="0">
                <a:latin typeface="Calibri"/>
                <a:cs typeface="Calibri"/>
              </a:rPr>
              <a:t>прием применяется  для снижения </a:t>
            </a:r>
            <a:r>
              <a:rPr sz="2700" spc="-10" dirty="0">
                <a:latin typeface="Calibri"/>
                <a:cs typeface="Calibri"/>
              </a:rPr>
              <a:t>тонуса артикуляционной </a:t>
            </a:r>
            <a:r>
              <a:rPr sz="2700" spc="-15" dirty="0">
                <a:latin typeface="Calibri"/>
                <a:cs typeface="Calibri"/>
              </a:rPr>
              <a:t>мускулатуры.  </a:t>
            </a:r>
            <a:r>
              <a:rPr sz="2700" i="1" spc="-45" dirty="0">
                <a:solidFill>
                  <a:srgbClr val="C00000"/>
                </a:solidFill>
                <a:latin typeface="Calibri"/>
                <a:cs typeface="Calibri"/>
              </a:rPr>
              <a:t>Глубокое </a:t>
            </a:r>
            <a:r>
              <a:rPr sz="2700" i="1" spc="-5" dirty="0">
                <a:solidFill>
                  <a:srgbClr val="C00000"/>
                </a:solidFill>
                <a:latin typeface="Calibri"/>
                <a:cs typeface="Calibri"/>
              </a:rPr>
              <a:t>поглаживание </a:t>
            </a:r>
            <a:r>
              <a:rPr sz="2700" dirty="0">
                <a:solidFill>
                  <a:srgbClr val="C00000"/>
                </a:solidFill>
                <a:latin typeface="Calibri"/>
                <a:cs typeface="Calibri"/>
              </a:rPr>
              <a:t>— </a:t>
            </a:r>
            <a:r>
              <a:rPr sz="2700" spc="-15" dirty="0">
                <a:latin typeface="Calibri"/>
                <a:cs typeface="Calibri"/>
              </a:rPr>
              <a:t>более </a:t>
            </a:r>
            <a:r>
              <a:rPr sz="2700" spc="-5" dirty="0">
                <a:latin typeface="Calibri"/>
                <a:cs typeface="Calibri"/>
              </a:rPr>
              <a:t>интенсивный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прием.</a:t>
            </a:r>
            <a:endParaRPr sz="2700">
              <a:latin typeface="Calibri"/>
              <a:cs typeface="Calibri"/>
            </a:endParaRPr>
          </a:p>
          <a:p>
            <a:pPr marL="541020" marR="531495" algn="ctr">
              <a:lnSpc>
                <a:spcPct val="100000"/>
              </a:lnSpc>
              <a:spcBef>
                <a:spcPts val="5"/>
              </a:spcBef>
            </a:pPr>
            <a:r>
              <a:rPr sz="2700" spc="-5" dirty="0">
                <a:latin typeface="Calibri"/>
                <a:cs typeface="Calibri"/>
              </a:rPr>
              <a:t>Он применяется </a:t>
            </a:r>
            <a:r>
              <a:rPr sz="2700" dirty="0">
                <a:latin typeface="Calibri"/>
                <a:cs typeface="Calibri"/>
              </a:rPr>
              <a:t>для </a:t>
            </a:r>
            <a:r>
              <a:rPr sz="2700" spc="-5" dirty="0">
                <a:latin typeface="Calibri"/>
                <a:cs typeface="Calibri"/>
              </a:rPr>
              <a:t>воздействия </a:t>
            </a:r>
            <a:r>
              <a:rPr sz="2700" dirty="0">
                <a:latin typeface="Calibri"/>
                <a:cs typeface="Calibri"/>
              </a:rPr>
              <a:t>на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рецепторы  </a:t>
            </a:r>
            <a:r>
              <a:rPr sz="2700" spc="-25" dirty="0">
                <a:latin typeface="Calibri"/>
                <a:cs typeface="Calibri"/>
              </a:rPr>
              <a:t>глубоко </a:t>
            </a:r>
            <a:r>
              <a:rPr sz="2700" spc="-10" dirty="0">
                <a:latin typeface="Calibri"/>
                <a:cs typeface="Calibri"/>
              </a:rPr>
              <a:t>«заложенных» </a:t>
            </a:r>
            <a:r>
              <a:rPr sz="2700" spc="-5" dirty="0">
                <a:latin typeface="Calibri"/>
                <a:cs typeface="Calibri"/>
              </a:rPr>
              <a:t>мышц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сосудов.</a:t>
            </a:r>
            <a:endParaRPr sz="2700">
              <a:latin typeface="Calibri"/>
              <a:cs typeface="Calibri"/>
            </a:endParaRPr>
          </a:p>
          <a:p>
            <a:pPr marL="635635" marR="626745" indent="139700">
              <a:lnSpc>
                <a:spcPct val="100000"/>
              </a:lnSpc>
            </a:pPr>
            <a:r>
              <a:rPr sz="2700" i="1" spc="-5" dirty="0">
                <a:solidFill>
                  <a:srgbClr val="C00000"/>
                </a:solidFill>
                <a:latin typeface="Calibri"/>
                <a:cs typeface="Calibri"/>
              </a:rPr>
              <a:t>Растирание </a:t>
            </a:r>
            <a:r>
              <a:rPr sz="2700" dirty="0">
                <a:latin typeface="Calibri"/>
                <a:cs typeface="Calibri"/>
              </a:rPr>
              <a:t>— </a:t>
            </a:r>
            <a:r>
              <a:rPr sz="2700" spc="-10" dirty="0">
                <a:latin typeface="Calibri"/>
                <a:cs typeface="Calibri"/>
              </a:rPr>
              <a:t>выполняется </a:t>
            </a:r>
            <a:r>
              <a:rPr sz="2700" dirty="0">
                <a:latin typeface="Calibri"/>
                <a:cs typeface="Calibri"/>
              </a:rPr>
              <a:t>с </a:t>
            </a:r>
            <a:r>
              <a:rPr sz="2700" spc="-5" dirty="0">
                <a:latin typeface="Calibri"/>
                <a:cs typeface="Calibri"/>
              </a:rPr>
              <a:t>применением  </a:t>
            </a:r>
            <a:r>
              <a:rPr sz="2700" spc="-10" dirty="0">
                <a:latin typeface="Calibri"/>
                <a:cs typeface="Calibri"/>
              </a:rPr>
              <a:t>значительной </a:t>
            </a:r>
            <a:r>
              <a:rPr sz="2700" dirty="0">
                <a:latin typeface="Calibri"/>
                <a:cs typeface="Calibri"/>
              </a:rPr>
              <a:t>силы </a:t>
            </a:r>
            <a:r>
              <a:rPr sz="2700" spc="-5" dirty="0">
                <a:latin typeface="Calibri"/>
                <a:cs typeface="Calibri"/>
              </a:rPr>
              <a:t>давления </a:t>
            </a:r>
            <a:r>
              <a:rPr sz="2700" dirty="0">
                <a:latin typeface="Calibri"/>
                <a:cs typeface="Calibri"/>
              </a:rPr>
              <a:t>на</a:t>
            </a:r>
            <a:r>
              <a:rPr sz="2700" spc="-1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массируемую</a:t>
            </a:r>
            <a:endParaRPr sz="27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700" spc="-10" dirty="0">
                <a:latin typeface="Calibri"/>
                <a:cs typeface="Calibri"/>
              </a:rPr>
              <a:t>область. </a:t>
            </a:r>
            <a:r>
              <a:rPr sz="2700" spc="-5" dirty="0">
                <a:latin typeface="Calibri"/>
                <a:cs typeface="Calibri"/>
              </a:rPr>
              <a:t>Оно </a:t>
            </a:r>
            <a:r>
              <a:rPr sz="2700" spc="-10" dirty="0">
                <a:latin typeface="Calibri"/>
                <a:cs typeface="Calibri"/>
              </a:rPr>
              <a:t>значительно </a:t>
            </a:r>
            <a:r>
              <a:rPr sz="2700" spc="-5" dirty="0">
                <a:latin typeface="Calibri"/>
                <a:cs typeface="Calibri"/>
              </a:rPr>
              <a:t>усиливает </a:t>
            </a:r>
            <a:r>
              <a:rPr sz="2700" spc="-10" dirty="0">
                <a:latin typeface="Calibri"/>
                <a:cs typeface="Calibri"/>
              </a:rPr>
              <a:t>кровообращение,  </a:t>
            </a:r>
            <a:r>
              <a:rPr sz="2700" spc="-5" dirty="0">
                <a:latin typeface="Calibri"/>
                <a:cs typeface="Calibri"/>
              </a:rPr>
              <a:t>обменные </a:t>
            </a:r>
            <a:r>
              <a:rPr sz="2700" dirty="0">
                <a:latin typeface="Calibri"/>
                <a:cs typeface="Calibri"/>
              </a:rPr>
              <a:t>и </a:t>
            </a:r>
            <a:r>
              <a:rPr sz="2700" spc="-5" dirty="0">
                <a:latin typeface="Calibri"/>
                <a:cs typeface="Calibri"/>
              </a:rPr>
              <a:t>трофические процессы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тканях,</a:t>
            </a:r>
            <a:endParaRPr sz="27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700" spc="-10" dirty="0">
                <a:latin typeface="Calibri"/>
                <a:cs typeface="Calibri"/>
              </a:rPr>
              <a:t>сократительную </a:t>
            </a:r>
            <a:r>
              <a:rPr sz="2700" spc="-5" dirty="0">
                <a:latin typeface="Calibri"/>
                <a:cs typeface="Calibri"/>
              </a:rPr>
              <a:t>функцию </a:t>
            </a:r>
            <a:r>
              <a:rPr sz="2700" spc="15" dirty="0">
                <a:latin typeface="Calibri"/>
                <a:cs typeface="Calibri"/>
              </a:rPr>
              <a:t>мышц, </a:t>
            </a:r>
            <a:r>
              <a:rPr sz="2700" spc="-5" dirty="0">
                <a:latin typeface="Calibri"/>
                <a:cs typeface="Calibri"/>
              </a:rPr>
              <a:t>повышает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тонус.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762" y="663067"/>
            <a:ext cx="8016240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2985" marR="459740" indent="-551815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C00000"/>
                </a:solidFill>
                <a:latin typeface="Calibri"/>
                <a:cs typeface="Calibri"/>
              </a:rPr>
              <a:t>Прерывистая вибрация </a:t>
            </a: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или поколачива</a:t>
            </a:r>
            <a:r>
              <a:rPr sz="2800" i="1" spc="-10" dirty="0">
                <a:latin typeface="Calibri"/>
                <a:cs typeface="Calibri"/>
              </a:rPr>
              <a:t>ние </a:t>
            </a:r>
            <a:r>
              <a:rPr sz="2800" spc="-5" dirty="0">
                <a:latin typeface="Calibri"/>
                <a:cs typeface="Calibri"/>
              </a:rPr>
              <a:t>—  </a:t>
            </a:r>
            <a:r>
              <a:rPr sz="2800" spc="-10" dirty="0">
                <a:latin typeface="Calibri"/>
                <a:cs typeface="Calibri"/>
              </a:rPr>
              <a:t>оказывает </a:t>
            </a:r>
            <a:r>
              <a:rPr sz="2800" spc="-15" dirty="0">
                <a:latin typeface="Calibri"/>
                <a:cs typeface="Calibri"/>
              </a:rPr>
              <a:t>различное </a:t>
            </a:r>
            <a:r>
              <a:rPr sz="2800" spc="-10" dirty="0">
                <a:latin typeface="Calibri"/>
                <a:cs typeface="Calibri"/>
              </a:rPr>
              <a:t>действие.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Слабое</a:t>
            </a:r>
            <a:endParaRPr sz="2800">
              <a:latin typeface="Calibri"/>
              <a:cs typeface="Calibri"/>
            </a:endParaRPr>
          </a:p>
          <a:p>
            <a:pPr marL="67310" marR="60960" indent="18415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поколачивание </a:t>
            </a:r>
            <a:r>
              <a:rPr sz="2800" spc="-10" dirty="0">
                <a:latin typeface="Calibri"/>
                <a:cs typeface="Calibri"/>
              </a:rPr>
              <a:t>повышает </a:t>
            </a:r>
            <a:r>
              <a:rPr sz="2800" spc="-15" dirty="0">
                <a:latin typeface="Calibri"/>
                <a:cs typeface="Calibri"/>
              </a:rPr>
              <a:t>тонус </a:t>
            </a:r>
            <a:r>
              <a:rPr sz="2800" spc="15" dirty="0">
                <a:latin typeface="Calibri"/>
                <a:cs typeface="Calibri"/>
              </a:rPr>
              <a:t>мышц, </a:t>
            </a:r>
            <a:r>
              <a:rPr sz="2800" spc="-5" dirty="0">
                <a:latin typeface="Calibri"/>
                <a:cs typeface="Calibri"/>
              </a:rPr>
              <a:t>а сильное  или </a:t>
            </a:r>
            <a:r>
              <a:rPr sz="2800" spc="-15" dirty="0">
                <a:latin typeface="Calibri"/>
                <a:cs typeface="Calibri"/>
              </a:rPr>
              <a:t>«стакатто» </a:t>
            </a:r>
            <a:r>
              <a:rPr sz="2800" spc="-10" dirty="0">
                <a:latin typeface="Calibri"/>
                <a:cs typeface="Calibri"/>
              </a:rPr>
              <a:t>снижает повышенный </a:t>
            </a:r>
            <a:r>
              <a:rPr sz="2800" spc="-15" dirty="0">
                <a:latin typeface="Calibri"/>
                <a:cs typeface="Calibri"/>
              </a:rPr>
              <a:t>тонус </a:t>
            </a:r>
            <a:r>
              <a:rPr sz="2800" spc="-10" dirty="0">
                <a:latin typeface="Calibri"/>
                <a:cs typeface="Calibri"/>
              </a:rPr>
              <a:t>мышц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возбудимость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нервов.</a:t>
            </a:r>
            <a:endParaRPr sz="2800">
              <a:latin typeface="Calibri"/>
              <a:cs typeface="Calibri"/>
            </a:endParaRPr>
          </a:p>
          <a:p>
            <a:pPr marL="132715" marR="122555" indent="635" algn="ctr">
              <a:lnSpc>
                <a:spcPct val="100000"/>
              </a:lnSpc>
              <a:spcBef>
                <a:spcPts val="5"/>
              </a:spcBef>
            </a:pPr>
            <a:r>
              <a:rPr sz="2800" i="1" spc="-5" dirty="0">
                <a:solidFill>
                  <a:srgbClr val="C00000"/>
                </a:solidFill>
                <a:latin typeface="Calibri"/>
                <a:cs typeface="Calibri"/>
              </a:rPr>
              <a:t>Плотное </a:t>
            </a: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нажатие </a:t>
            </a:r>
            <a:r>
              <a:rPr sz="2800" spc="-5" dirty="0">
                <a:latin typeface="Calibri"/>
                <a:cs typeface="Calibri"/>
              </a:rPr>
              <a:t>— </a:t>
            </a:r>
            <a:r>
              <a:rPr sz="2800" spc="-20" dirty="0">
                <a:latin typeface="Calibri"/>
                <a:cs typeface="Calibri"/>
              </a:rPr>
              <a:t>улучшает </a:t>
            </a:r>
            <a:r>
              <a:rPr sz="2800" spc="-5" dirty="0">
                <a:latin typeface="Calibri"/>
                <a:cs typeface="Calibri"/>
              </a:rPr>
              <a:t>кровообращение,  </a:t>
            </a:r>
            <a:r>
              <a:rPr sz="2800" spc="-10" dirty="0">
                <a:latin typeface="Calibri"/>
                <a:cs typeface="Calibri"/>
              </a:rPr>
              <a:t>лимфообращение, </a:t>
            </a:r>
            <a:r>
              <a:rPr sz="2800" spc="-5" dirty="0">
                <a:latin typeface="Calibri"/>
                <a:cs typeface="Calibri"/>
              </a:rPr>
              <a:t>обменные </a:t>
            </a:r>
            <a:r>
              <a:rPr sz="2800" spc="-10" dirty="0">
                <a:latin typeface="Calibri"/>
                <a:cs typeface="Calibri"/>
              </a:rPr>
              <a:t>процессы, </a:t>
            </a:r>
            <a:r>
              <a:rPr sz="2800" spc="-5" dirty="0">
                <a:latin typeface="Calibri"/>
                <a:cs typeface="Calibri"/>
              </a:rPr>
              <a:t>усиливает  </a:t>
            </a:r>
            <a:r>
              <a:rPr sz="2800" spc="-15" dirty="0">
                <a:latin typeface="Calibri"/>
                <a:cs typeface="Calibri"/>
              </a:rPr>
              <a:t>моторные рефлексы,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значительно</a:t>
            </a:r>
            <a:endParaRPr sz="2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повышает </a:t>
            </a:r>
            <a:r>
              <a:rPr sz="2800" spc="-15" dirty="0">
                <a:latin typeface="Calibri"/>
                <a:cs typeface="Calibri"/>
              </a:rPr>
              <a:t>тонус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мышц.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spc="-70" dirty="0">
                <a:latin typeface="Calibri"/>
                <a:cs typeface="Calibri"/>
              </a:rPr>
              <a:t>Так </a:t>
            </a:r>
            <a:r>
              <a:rPr sz="2800" spc="-15" dirty="0">
                <a:latin typeface="Calibri"/>
                <a:cs typeface="Calibri"/>
              </a:rPr>
              <a:t>как </a:t>
            </a:r>
            <a:r>
              <a:rPr sz="2800" spc="-5" dirty="0">
                <a:latin typeface="Calibri"/>
                <a:cs typeface="Calibri"/>
              </a:rPr>
              <a:t>при </a:t>
            </a:r>
            <a:r>
              <a:rPr sz="2800" spc="-10" dirty="0">
                <a:latin typeface="Calibri"/>
                <a:cs typeface="Calibri"/>
              </a:rPr>
              <a:t>заикании </a:t>
            </a:r>
            <a:r>
              <a:rPr sz="2800" spc="-15" dirty="0">
                <a:latin typeface="Calibri"/>
                <a:cs typeface="Calibri"/>
              </a:rPr>
              <a:t>отмечается </a:t>
            </a:r>
            <a:r>
              <a:rPr sz="2800" spc="-5" dirty="0">
                <a:latin typeface="Calibri"/>
                <a:cs typeface="Calibri"/>
              </a:rPr>
              <a:t>повышенный </a:t>
            </a:r>
            <a:r>
              <a:rPr sz="2800" spc="-15" dirty="0">
                <a:latin typeface="Calibri"/>
                <a:cs typeface="Calibri"/>
              </a:rPr>
              <a:t>тонус 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артикуляционной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лицевой </a:t>
            </a:r>
            <a:r>
              <a:rPr sz="2800" spc="-20" dirty="0">
                <a:latin typeface="Calibri"/>
                <a:cs typeface="Calibri"/>
              </a:rPr>
              <a:t>мускулатуре, </a:t>
            </a:r>
            <a:r>
              <a:rPr sz="2800" spc="-10" dirty="0">
                <a:latin typeface="Calibri"/>
                <a:cs typeface="Calibri"/>
              </a:rPr>
              <a:t>каждый  массажный прием </a:t>
            </a:r>
            <a:r>
              <a:rPr sz="2800" spc="-20" dirty="0">
                <a:latin typeface="Calibri"/>
                <a:cs typeface="Calibri"/>
              </a:rPr>
              <a:t>необходимо</a:t>
            </a:r>
            <a:r>
              <a:rPr sz="2800" spc="-5" dirty="0">
                <a:latin typeface="Calibri"/>
                <a:cs typeface="Calibri"/>
              </a:rPr>
              <a:t> завершать</a:t>
            </a:r>
            <a:endParaRPr sz="2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поглаживанием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2045" y="404685"/>
            <a:ext cx="3710939" cy="6129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5618" y="404660"/>
            <a:ext cx="3700145" cy="6124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30" y="767841"/>
            <a:ext cx="7920990" cy="455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700" i="1" spc="-10" dirty="0">
                <a:latin typeface="Calibri"/>
                <a:cs typeface="Calibri"/>
              </a:rPr>
              <a:t>Упражнения </a:t>
            </a:r>
            <a:r>
              <a:rPr sz="2700" i="1" dirty="0">
                <a:latin typeface="Calibri"/>
                <a:cs typeface="Calibri"/>
              </a:rPr>
              <a:t>1, 2. </a:t>
            </a:r>
            <a:r>
              <a:rPr sz="2700" spc="-5" dirty="0">
                <a:solidFill>
                  <a:srgbClr val="C00000"/>
                </a:solidFill>
                <a:latin typeface="Calibri"/>
                <a:cs typeface="Calibri"/>
              </a:rPr>
              <a:t>ОБЩЕЕ ДВИЖЕНИЕ</a:t>
            </a:r>
            <a:r>
              <a:rPr sz="27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C00000"/>
                </a:solidFill>
                <a:latin typeface="Calibri"/>
                <a:cs typeface="Calibri"/>
              </a:rPr>
              <a:t>—</a:t>
            </a:r>
            <a:endParaRPr sz="2700">
              <a:latin typeface="Calibri"/>
              <a:cs typeface="Calibri"/>
            </a:endParaRPr>
          </a:p>
          <a:p>
            <a:pPr marL="186055" marR="184150" algn="ctr">
              <a:lnSpc>
                <a:spcPct val="100000"/>
              </a:lnSpc>
            </a:pPr>
            <a:r>
              <a:rPr sz="2700" spc="-25" dirty="0">
                <a:solidFill>
                  <a:srgbClr val="C00000"/>
                </a:solidFill>
                <a:latin typeface="Calibri"/>
                <a:cs typeface="Calibri"/>
              </a:rPr>
              <a:t>ПОГЛАЖИВАНИЕ </a:t>
            </a:r>
            <a:r>
              <a:rPr sz="2700" spc="-5" dirty="0">
                <a:solidFill>
                  <a:srgbClr val="C00000"/>
                </a:solidFill>
                <a:latin typeface="Calibri"/>
                <a:cs typeface="Calibri"/>
              </a:rPr>
              <a:t>ЛИЦА </a:t>
            </a:r>
            <a:r>
              <a:rPr sz="2700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2700" spc="-5" dirty="0">
                <a:solidFill>
                  <a:srgbClr val="C00000"/>
                </a:solidFill>
                <a:latin typeface="Calibri"/>
                <a:cs typeface="Calibri"/>
              </a:rPr>
              <a:t>ШЕИ</a:t>
            </a:r>
            <a:r>
              <a:rPr sz="2700" spc="-5" dirty="0">
                <a:latin typeface="Calibri"/>
                <a:cs typeface="Calibri"/>
              </a:rPr>
              <a:t>. </a:t>
            </a:r>
            <a:r>
              <a:rPr sz="2700" spc="-15" dirty="0">
                <a:latin typeface="Calibri"/>
                <a:cs typeface="Calibri"/>
              </a:rPr>
              <a:t>Вторыми, </a:t>
            </a:r>
            <a:r>
              <a:rPr sz="2700" spc="-10" dirty="0">
                <a:latin typeface="Calibri"/>
                <a:cs typeface="Calibri"/>
              </a:rPr>
              <a:t>третьими,  четвертыми </a:t>
            </a:r>
            <a:r>
              <a:rPr sz="2700" dirty="0">
                <a:latin typeface="Calibri"/>
                <a:cs typeface="Calibri"/>
              </a:rPr>
              <a:t>и пятыми пальцами </a:t>
            </a:r>
            <a:r>
              <a:rPr sz="2700" spc="-5" dirty="0">
                <a:latin typeface="Calibri"/>
                <a:cs typeface="Calibri"/>
              </a:rPr>
              <a:t>обеих </a:t>
            </a:r>
            <a:r>
              <a:rPr sz="2700" spc="-10" dirty="0">
                <a:latin typeface="Calibri"/>
                <a:cs typeface="Calibri"/>
              </a:rPr>
              <a:t>рук  </a:t>
            </a:r>
            <a:r>
              <a:rPr sz="2700" spc="-15" dirty="0">
                <a:latin typeface="Calibri"/>
                <a:cs typeface="Calibri"/>
              </a:rPr>
              <a:t>одновременно </a:t>
            </a:r>
            <a:r>
              <a:rPr sz="2700" spc="-10" dirty="0">
                <a:latin typeface="Calibri"/>
                <a:cs typeface="Calibri"/>
              </a:rPr>
              <a:t>производится поглаживание </a:t>
            </a:r>
            <a:r>
              <a:rPr sz="2700" dirty="0">
                <a:latin typeface="Calibri"/>
                <a:cs typeface="Calibri"/>
              </a:rPr>
              <a:t>по  </a:t>
            </a:r>
            <a:r>
              <a:rPr sz="2700" spc="-5" dirty="0">
                <a:latin typeface="Calibri"/>
                <a:cs typeface="Calibri"/>
              </a:rPr>
              <a:t>массажным линиям. </a:t>
            </a:r>
            <a:r>
              <a:rPr sz="2700" spc="-10" dirty="0">
                <a:latin typeface="Calibri"/>
                <a:cs typeface="Calibri"/>
              </a:rPr>
              <a:t>Заканчивается </a:t>
            </a:r>
            <a:r>
              <a:rPr sz="2700" spc="-15" dirty="0">
                <a:latin typeface="Calibri"/>
                <a:cs typeface="Calibri"/>
              </a:rPr>
              <a:t>поглаживание  </a:t>
            </a:r>
            <a:r>
              <a:rPr sz="2700" spc="-5" dirty="0">
                <a:latin typeface="Calibri"/>
                <a:cs typeface="Calibri"/>
              </a:rPr>
              <a:t>фиксацией мочек ушных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раковин.</a:t>
            </a:r>
            <a:endParaRPr sz="2700">
              <a:latin typeface="Calibri"/>
              <a:cs typeface="Calibri"/>
            </a:endParaRPr>
          </a:p>
          <a:p>
            <a:pPr marL="448309" marR="441959" algn="ctr">
              <a:lnSpc>
                <a:spcPct val="100000"/>
              </a:lnSpc>
              <a:spcBef>
                <a:spcPts val="5"/>
              </a:spcBef>
            </a:pPr>
            <a:r>
              <a:rPr sz="2700" i="1" spc="-10" dirty="0">
                <a:latin typeface="Calibri"/>
                <a:cs typeface="Calibri"/>
              </a:rPr>
              <a:t>Упражнение </a:t>
            </a:r>
            <a:r>
              <a:rPr sz="2700" i="1" dirty="0">
                <a:latin typeface="Calibri"/>
                <a:cs typeface="Calibri"/>
              </a:rPr>
              <a:t>3. </a:t>
            </a:r>
            <a:r>
              <a:rPr sz="2700" spc="-25" dirty="0">
                <a:solidFill>
                  <a:srgbClr val="C00000"/>
                </a:solidFill>
                <a:latin typeface="Calibri"/>
                <a:cs typeface="Calibri"/>
              </a:rPr>
              <a:t>ПОГЛАЖИВАНИЕ </a:t>
            </a:r>
            <a:r>
              <a:rPr sz="2700" spc="-5" dirty="0">
                <a:solidFill>
                  <a:srgbClr val="C00000"/>
                </a:solidFill>
                <a:latin typeface="Calibri"/>
                <a:cs typeface="Calibri"/>
              </a:rPr>
              <a:t>ЛИЦА. </a:t>
            </a:r>
            <a:r>
              <a:rPr sz="2700" spc="-40" dirty="0">
                <a:latin typeface="Calibri"/>
                <a:cs typeface="Calibri"/>
              </a:rPr>
              <a:t>Третьи </a:t>
            </a:r>
            <a:r>
              <a:rPr sz="2700" dirty="0">
                <a:latin typeface="Calibri"/>
                <a:cs typeface="Calibri"/>
              </a:rPr>
              <a:t>и  </a:t>
            </a:r>
            <a:r>
              <a:rPr sz="2700" spc="-10" dirty="0">
                <a:latin typeface="Calibri"/>
                <a:cs typeface="Calibri"/>
              </a:rPr>
              <a:t>четвертые </a:t>
            </a:r>
            <a:r>
              <a:rPr sz="2700" dirty="0">
                <a:latin typeface="Calibri"/>
                <a:cs typeface="Calibri"/>
              </a:rPr>
              <a:t>пальцы </a:t>
            </a:r>
            <a:r>
              <a:rPr sz="2700" spc="-15" dirty="0">
                <a:latin typeface="Calibri"/>
                <a:cs typeface="Calibri"/>
              </a:rPr>
              <a:t>располагаются </a:t>
            </a:r>
            <a:r>
              <a:rPr sz="2700" dirty="0">
                <a:latin typeface="Calibri"/>
                <a:cs typeface="Calibri"/>
              </a:rPr>
              <a:t>на </a:t>
            </a:r>
            <a:r>
              <a:rPr sz="2700" spc="-10" dirty="0">
                <a:latin typeface="Calibri"/>
                <a:cs typeface="Calibri"/>
              </a:rPr>
              <a:t>середине  </a:t>
            </a:r>
            <a:r>
              <a:rPr sz="2700" spc="-20" dirty="0">
                <a:latin typeface="Calibri"/>
                <a:cs typeface="Calibri"/>
              </a:rPr>
              <a:t>подбородка, </a:t>
            </a:r>
            <a:r>
              <a:rPr sz="2700" spc="-10" dirty="0">
                <a:latin typeface="Calibri"/>
                <a:cs typeface="Calibri"/>
              </a:rPr>
              <a:t>вторые </a:t>
            </a:r>
            <a:r>
              <a:rPr sz="2700" dirty="0">
                <a:latin typeface="Calibri"/>
                <a:cs typeface="Calibri"/>
              </a:rPr>
              <a:t>— над </a:t>
            </a:r>
            <a:r>
              <a:rPr sz="2700" spc="-10" dirty="0">
                <a:latin typeface="Calibri"/>
                <a:cs typeface="Calibri"/>
              </a:rPr>
              <a:t>верхней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губой.</a:t>
            </a:r>
            <a:endParaRPr sz="27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700" spc="-10" dirty="0">
                <a:latin typeface="Calibri"/>
                <a:cs typeface="Calibri"/>
              </a:rPr>
              <a:t>Производится поглаживание </a:t>
            </a:r>
            <a:r>
              <a:rPr sz="2700" dirty="0">
                <a:latin typeface="Calibri"/>
                <a:cs typeface="Calibri"/>
              </a:rPr>
              <a:t>по </a:t>
            </a:r>
            <a:r>
              <a:rPr sz="2700" spc="-5" dirty="0">
                <a:latin typeface="Calibri"/>
                <a:cs typeface="Calibri"/>
              </a:rPr>
              <a:t>массажным линиям</a:t>
            </a:r>
            <a:r>
              <a:rPr sz="2700" spc="-1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к  </a:t>
            </a:r>
            <a:r>
              <a:rPr sz="2700" spc="-20" dirty="0">
                <a:latin typeface="Calibri"/>
                <a:cs typeface="Calibri"/>
              </a:rPr>
              <a:t>козелкам </a:t>
            </a:r>
            <a:r>
              <a:rPr sz="2700" dirty="0">
                <a:latin typeface="Calibri"/>
                <a:cs typeface="Calibri"/>
              </a:rPr>
              <a:t>ушной </a:t>
            </a:r>
            <a:r>
              <a:rPr sz="2700" spc="-10" dirty="0">
                <a:latin typeface="Calibri"/>
                <a:cs typeface="Calibri"/>
              </a:rPr>
              <a:t>раковины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обратно.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605" y="464311"/>
            <a:ext cx="7940675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221615" algn="ctr">
              <a:lnSpc>
                <a:spcPct val="100000"/>
              </a:lnSpc>
              <a:spcBef>
                <a:spcPts val="100"/>
              </a:spcBef>
            </a:pPr>
            <a:r>
              <a:rPr sz="2700" i="1" spc="-10" dirty="0">
                <a:latin typeface="Calibri"/>
                <a:cs typeface="Calibri"/>
              </a:rPr>
              <a:t>Упражнение </a:t>
            </a:r>
            <a:r>
              <a:rPr sz="2700" i="1" dirty="0">
                <a:latin typeface="Calibri"/>
                <a:cs typeface="Calibri"/>
              </a:rPr>
              <a:t>4. </a:t>
            </a:r>
            <a:r>
              <a:rPr sz="2700" spc="-15" dirty="0">
                <a:solidFill>
                  <a:srgbClr val="C00000"/>
                </a:solidFill>
                <a:latin typeface="Calibri"/>
                <a:cs typeface="Calibri"/>
              </a:rPr>
              <a:t>ПЕРЕХОДНОЕ</a:t>
            </a:r>
            <a:r>
              <a:rPr sz="2700" spc="-15" dirty="0">
                <a:latin typeface="Calibri"/>
                <a:cs typeface="Calibri"/>
              </a:rPr>
              <a:t>. </a:t>
            </a:r>
            <a:r>
              <a:rPr sz="2700" spc="-10" dirty="0">
                <a:latin typeface="Calibri"/>
                <a:cs typeface="Calibri"/>
              </a:rPr>
              <a:t>Вторыми, </a:t>
            </a:r>
            <a:r>
              <a:rPr sz="2700" spc="-5" dirty="0">
                <a:latin typeface="Calibri"/>
                <a:cs typeface="Calibri"/>
              </a:rPr>
              <a:t>третьими </a:t>
            </a:r>
            <a:r>
              <a:rPr sz="2700" dirty="0">
                <a:latin typeface="Calibri"/>
                <a:cs typeface="Calibri"/>
              </a:rPr>
              <a:t>и  </a:t>
            </a:r>
            <a:r>
              <a:rPr sz="2700" spc="-5" dirty="0">
                <a:latin typeface="Calibri"/>
                <a:cs typeface="Calibri"/>
              </a:rPr>
              <a:t>четвертыми </a:t>
            </a:r>
            <a:r>
              <a:rPr sz="2700" dirty="0">
                <a:latin typeface="Calibri"/>
                <a:cs typeface="Calibri"/>
              </a:rPr>
              <a:t>пальцами </a:t>
            </a:r>
            <a:r>
              <a:rPr sz="2700" spc="-15" dirty="0">
                <a:latin typeface="Calibri"/>
                <a:cs typeface="Calibri"/>
              </a:rPr>
              <a:t>поглаживать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из-под</a:t>
            </a:r>
            <a:endParaRPr sz="27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700" spc="-20" dirty="0">
                <a:latin typeface="Calibri"/>
                <a:cs typeface="Calibri"/>
              </a:rPr>
              <a:t>подбородка </a:t>
            </a:r>
            <a:r>
              <a:rPr sz="2700" dirty="0">
                <a:latin typeface="Calibri"/>
                <a:cs typeface="Calibri"/>
              </a:rPr>
              <a:t>по </a:t>
            </a:r>
            <a:r>
              <a:rPr sz="2700" spc="-5" dirty="0">
                <a:latin typeface="Calibri"/>
                <a:cs typeface="Calibri"/>
              </a:rPr>
              <a:t>носогубной </a:t>
            </a:r>
            <a:r>
              <a:rPr sz="2700" spc="-10" dirty="0">
                <a:latin typeface="Calibri"/>
                <a:cs typeface="Calibri"/>
              </a:rPr>
              <a:t>складке,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боковым</a:t>
            </a:r>
            <a:endParaRPr sz="2700">
              <a:latin typeface="Calibri"/>
              <a:cs typeface="Calibri"/>
            </a:endParaRPr>
          </a:p>
          <a:p>
            <a:pPr marL="55244" marR="43180" indent="1270" algn="ctr">
              <a:lnSpc>
                <a:spcPct val="100000"/>
              </a:lnSpc>
            </a:pPr>
            <a:r>
              <a:rPr sz="2700" spc="-5" dirty="0">
                <a:latin typeface="Calibri"/>
                <a:cs typeface="Calibri"/>
              </a:rPr>
              <a:t>поверхностям </a:t>
            </a:r>
            <a:r>
              <a:rPr sz="2700" dirty="0">
                <a:latin typeface="Calibri"/>
                <a:cs typeface="Calibri"/>
              </a:rPr>
              <a:t>носа и через </a:t>
            </a:r>
            <a:r>
              <a:rPr sz="2700" spc="-5" dirty="0">
                <a:latin typeface="Calibri"/>
                <a:cs typeface="Calibri"/>
              </a:rPr>
              <a:t>переносицу </a:t>
            </a:r>
            <a:r>
              <a:rPr sz="2700" spc="-15" dirty="0">
                <a:latin typeface="Calibri"/>
                <a:cs typeface="Calibri"/>
              </a:rPr>
              <a:t>переходить </a:t>
            </a:r>
            <a:r>
              <a:rPr sz="2700" dirty="0">
                <a:latin typeface="Calibri"/>
                <a:cs typeface="Calibri"/>
              </a:rPr>
              <a:t>к  </a:t>
            </a:r>
            <a:r>
              <a:rPr sz="2700" spc="-15" dirty="0">
                <a:latin typeface="Calibri"/>
                <a:cs typeface="Calibri"/>
              </a:rPr>
              <a:t>поглаживанию </a:t>
            </a:r>
            <a:r>
              <a:rPr sz="2700" dirty="0">
                <a:latin typeface="Calibri"/>
                <a:cs typeface="Calibri"/>
              </a:rPr>
              <a:t>по </a:t>
            </a:r>
            <a:r>
              <a:rPr sz="2700" spc="-5" dirty="0">
                <a:latin typeface="Calibri"/>
                <a:cs typeface="Calibri"/>
              </a:rPr>
              <a:t>массажной </a:t>
            </a:r>
            <a:r>
              <a:rPr sz="2700" dirty="0">
                <a:latin typeface="Calibri"/>
                <a:cs typeface="Calibri"/>
              </a:rPr>
              <a:t>линии </a:t>
            </a:r>
            <a:r>
              <a:rPr sz="2700" spc="-10" dirty="0">
                <a:latin typeface="Calibri"/>
                <a:cs typeface="Calibri"/>
              </a:rPr>
              <a:t>от </a:t>
            </a:r>
            <a:r>
              <a:rPr sz="2700" dirty="0">
                <a:latin typeface="Calibri"/>
                <a:cs typeface="Calibri"/>
              </a:rPr>
              <a:t>височных  впадин к </a:t>
            </a:r>
            <a:r>
              <a:rPr sz="2700" spc="-5" dirty="0">
                <a:latin typeface="Calibri"/>
                <a:cs typeface="Calibri"/>
              </a:rPr>
              <a:t>середине лба </a:t>
            </a:r>
            <a:r>
              <a:rPr sz="2700" dirty="0">
                <a:latin typeface="Calibri"/>
                <a:cs typeface="Calibri"/>
              </a:rPr>
              <a:t>. Пальцами </a:t>
            </a:r>
            <a:r>
              <a:rPr sz="2700" spc="-10" dirty="0">
                <a:latin typeface="Calibri"/>
                <a:cs typeface="Calibri"/>
              </a:rPr>
              <a:t>слегка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прижимать  </a:t>
            </a:r>
            <a:r>
              <a:rPr sz="2700" spc="-30" dirty="0">
                <a:latin typeface="Calibri"/>
                <a:cs typeface="Calibri"/>
              </a:rPr>
              <a:t>кожу.</a:t>
            </a:r>
            <a:endParaRPr sz="2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700" i="1" spc="-10" dirty="0">
                <a:latin typeface="Calibri"/>
                <a:cs typeface="Calibri"/>
              </a:rPr>
              <a:t>Упражнение </a:t>
            </a:r>
            <a:r>
              <a:rPr sz="2700" i="1" dirty="0">
                <a:latin typeface="Calibri"/>
                <a:cs typeface="Calibri"/>
              </a:rPr>
              <a:t>5. </a:t>
            </a:r>
            <a:r>
              <a:rPr sz="2700" spc="-20" dirty="0">
                <a:solidFill>
                  <a:srgbClr val="C00000"/>
                </a:solidFill>
                <a:latin typeface="Calibri"/>
                <a:cs typeface="Calibri"/>
              </a:rPr>
              <a:t>ВОЛНООБРАЗНОЕ </a:t>
            </a:r>
            <a:r>
              <a:rPr sz="2700" spc="-25" dirty="0">
                <a:solidFill>
                  <a:srgbClr val="C00000"/>
                </a:solidFill>
                <a:latin typeface="Calibri"/>
                <a:cs typeface="Calibri"/>
              </a:rPr>
              <a:t>ПОГЛАЖИВАНИЕ</a:t>
            </a:r>
            <a:r>
              <a:rPr sz="2700" spc="-25" dirty="0">
                <a:latin typeface="Calibri"/>
                <a:cs typeface="Calibri"/>
              </a:rPr>
              <a:t>.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От</a:t>
            </a:r>
            <a:endParaRPr sz="2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700" spc="-5" dirty="0">
                <a:latin typeface="Calibri"/>
                <a:cs typeface="Calibri"/>
              </a:rPr>
              <a:t>внутренних </a:t>
            </a:r>
            <a:r>
              <a:rPr sz="2700" spc="-25" dirty="0">
                <a:latin typeface="Calibri"/>
                <a:cs typeface="Calibri"/>
              </a:rPr>
              <a:t>углов </a:t>
            </a:r>
            <a:r>
              <a:rPr sz="2700" spc="-30" dirty="0">
                <a:latin typeface="Calibri"/>
                <a:cs typeface="Calibri"/>
              </a:rPr>
              <a:t>глаз </a:t>
            </a:r>
            <a:r>
              <a:rPr sz="2700" dirty="0">
                <a:latin typeface="Calibri"/>
                <a:cs typeface="Calibri"/>
              </a:rPr>
              <a:t>пальцами </a:t>
            </a:r>
            <a:r>
              <a:rPr sz="2700" spc="-10" dirty="0">
                <a:latin typeface="Calibri"/>
                <a:cs typeface="Calibri"/>
              </a:rPr>
              <a:t>легко </a:t>
            </a:r>
            <a:r>
              <a:rPr sz="2700" spc="-15" dirty="0">
                <a:latin typeface="Calibri"/>
                <a:cs typeface="Calibri"/>
              </a:rPr>
              <a:t>скользить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к</a:t>
            </a:r>
            <a:endParaRPr sz="27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700" spc="-5" dirty="0">
                <a:latin typeface="Calibri"/>
                <a:cs typeface="Calibri"/>
              </a:rPr>
              <a:t>бровям </a:t>
            </a:r>
            <a:r>
              <a:rPr sz="2700" dirty="0">
                <a:latin typeface="Calibri"/>
                <a:cs typeface="Calibri"/>
              </a:rPr>
              <a:t>и, </a:t>
            </a:r>
            <a:r>
              <a:rPr sz="2700" spc="-5" dirty="0">
                <a:latin typeface="Calibri"/>
                <a:cs typeface="Calibri"/>
              </a:rPr>
              <a:t>захватив </a:t>
            </a:r>
            <a:r>
              <a:rPr sz="2700" dirty="0">
                <a:latin typeface="Calibri"/>
                <a:cs typeface="Calibri"/>
              </a:rPr>
              <a:t>их </a:t>
            </a:r>
            <a:r>
              <a:rPr sz="2700" spc="-10" dirty="0">
                <a:latin typeface="Calibri"/>
                <a:cs typeface="Calibri"/>
              </a:rPr>
              <a:t>вторыми </a:t>
            </a:r>
            <a:r>
              <a:rPr sz="2700" dirty="0">
                <a:latin typeface="Calibri"/>
                <a:cs typeface="Calibri"/>
              </a:rPr>
              <a:t>и </a:t>
            </a:r>
            <a:r>
              <a:rPr sz="2700" spc="-5" dirty="0">
                <a:latin typeface="Calibri"/>
                <a:cs typeface="Calibri"/>
              </a:rPr>
              <a:t>третьими </a:t>
            </a:r>
            <a:r>
              <a:rPr sz="2700" dirty="0">
                <a:latin typeface="Calibri"/>
                <a:cs typeface="Calibri"/>
              </a:rPr>
              <a:t>пальцами,  </a:t>
            </a:r>
            <a:r>
              <a:rPr sz="2700" spc="-5" dirty="0">
                <a:latin typeface="Calibri"/>
                <a:cs typeface="Calibri"/>
              </a:rPr>
              <a:t>производить </a:t>
            </a:r>
            <a:r>
              <a:rPr sz="2700" spc="-10" dirty="0">
                <a:latin typeface="Calibri"/>
                <a:cs typeface="Calibri"/>
              </a:rPr>
              <a:t>волнообразное </a:t>
            </a:r>
            <a:r>
              <a:rPr sz="2700" spc="-15" dirty="0">
                <a:latin typeface="Calibri"/>
                <a:cs typeface="Calibri"/>
              </a:rPr>
              <a:t>поглаживание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по</a:t>
            </a:r>
            <a:endParaRPr sz="2700">
              <a:latin typeface="Calibri"/>
              <a:cs typeface="Calibri"/>
            </a:endParaRPr>
          </a:p>
          <a:p>
            <a:pPr marL="99060" marR="92075" algn="ctr">
              <a:lnSpc>
                <a:spcPct val="100000"/>
              </a:lnSpc>
              <a:spcBef>
                <a:spcPts val="5"/>
              </a:spcBef>
            </a:pPr>
            <a:r>
              <a:rPr sz="2700" spc="-5" dirty="0">
                <a:latin typeface="Calibri"/>
                <a:cs typeface="Calibri"/>
              </a:rPr>
              <a:t>направлению </a:t>
            </a:r>
            <a:r>
              <a:rPr sz="2700" dirty="0">
                <a:latin typeface="Calibri"/>
                <a:cs typeface="Calibri"/>
              </a:rPr>
              <a:t>к </a:t>
            </a:r>
            <a:r>
              <a:rPr sz="2700" spc="-15" dirty="0">
                <a:latin typeface="Calibri"/>
                <a:cs typeface="Calibri"/>
              </a:rPr>
              <a:t>виску. </a:t>
            </a:r>
            <a:r>
              <a:rPr sz="2700" spc="-5" dirty="0">
                <a:latin typeface="Calibri"/>
                <a:cs typeface="Calibri"/>
              </a:rPr>
              <a:t>Заканчивать движение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легким  </a:t>
            </a:r>
            <a:r>
              <a:rPr sz="2700" dirty="0">
                <a:latin typeface="Calibri"/>
                <a:cs typeface="Calibri"/>
              </a:rPr>
              <a:t>прижиманием </a:t>
            </a:r>
            <a:r>
              <a:rPr sz="2700" spc="-20" dirty="0">
                <a:latin typeface="Calibri"/>
                <a:cs typeface="Calibri"/>
              </a:rPr>
              <a:t>кожи </a:t>
            </a:r>
            <a:r>
              <a:rPr sz="2700" dirty="0">
                <a:latin typeface="Calibri"/>
                <a:cs typeface="Calibri"/>
              </a:rPr>
              <a:t>на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висках.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65" y="164084"/>
            <a:ext cx="8048625" cy="600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0570">
              <a:lnSpc>
                <a:spcPct val="100000"/>
              </a:lnSpc>
              <a:spcBef>
                <a:spcPts val="95"/>
              </a:spcBef>
            </a:pPr>
            <a:r>
              <a:rPr sz="2800" i="1" spc="-15" dirty="0">
                <a:latin typeface="Calibri"/>
                <a:cs typeface="Calibri"/>
              </a:rPr>
              <a:t>Упражнение </a:t>
            </a:r>
            <a:r>
              <a:rPr sz="2800" i="1" spc="-5" dirty="0">
                <a:latin typeface="Calibri"/>
                <a:cs typeface="Calibri"/>
              </a:rPr>
              <a:t>6. 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ПОГЛАЖИВАНИЕ</a:t>
            </a:r>
            <a:r>
              <a:rPr sz="28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КРУГОВЫХ</a:t>
            </a:r>
            <a:endParaRPr sz="2800">
              <a:latin typeface="Calibri"/>
              <a:cs typeface="Calibri"/>
            </a:endParaRPr>
          </a:p>
          <a:p>
            <a:pPr marL="488315" marR="400050" algn="ctr">
              <a:lnSpc>
                <a:spcPct val="100000"/>
              </a:lnSpc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МЫШЦ </a:t>
            </a:r>
            <a:r>
              <a:rPr sz="2800" spc="-40" dirty="0">
                <a:solidFill>
                  <a:srgbClr val="C00000"/>
                </a:solidFill>
                <a:latin typeface="Calibri"/>
                <a:cs typeface="Calibri"/>
              </a:rPr>
              <a:t>ГЛАЗ. </a:t>
            </a:r>
            <a:r>
              <a:rPr sz="2800" spc="-15" dirty="0">
                <a:latin typeface="Calibri"/>
                <a:cs typeface="Calibri"/>
              </a:rPr>
              <a:t>Подушечками </a:t>
            </a:r>
            <a:r>
              <a:rPr sz="2800" spc="-10" dirty="0">
                <a:latin typeface="Calibri"/>
                <a:cs typeface="Calibri"/>
              </a:rPr>
              <a:t>четвертых пальцев  </a:t>
            </a:r>
            <a:r>
              <a:rPr sz="2800" spc="-5" dirty="0">
                <a:latin typeface="Calibri"/>
                <a:cs typeface="Calibri"/>
              </a:rPr>
              <a:t>обеих </a:t>
            </a:r>
            <a:r>
              <a:rPr sz="2800" spc="-15" dirty="0">
                <a:latin typeface="Calibri"/>
                <a:cs typeface="Calibri"/>
              </a:rPr>
              <a:t>рук </a:t>
            </a:r>
            <a:r>
              <a:rPr sz="2800" spc="-10" dirty="0">
                <a:latin typeface="Calibri"/>
                <a:cs typeface="Calibri"/>
              </a:rPr>
              <a:t>одновременно производить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поглаживание от </a:t>
            </a:r>
            <a:r>
              <a:rPr sz="2800" spc="-10" dirty="0">
                <a:latin typeface="Calibri"/>
                <a:cs typeface="Calibri"/>
              </a:rPr>
              <a:t>виска </a:t>
            </a:r>
            <a:r>
              <a:rPr sz="2800" spc="-5" dirty="0">
                <a:latin typeface="Calibri"/>
                <a:cs typeface="Calibri"/>
              </a:rPr>
              <a:t>по нижнему веку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внутреннему </a:t>
            </a:r>
            <a:r>
              <a:rPr sz="2800" spc="-35" dirty="0">
                <a:latin typeface="Calibri"/>
                <a:cs typeface="Calibri"/>
              </a:rPr>
              <a:t>углу </a:t>
            </a:r>
            <a:r>
              <a:rPr sz="2800" spc="-20" dirty="0">
                <a:latin typeface="Calibri"/>
                <a:cs typeface="Calibri"/>
              </a:rPr>
              <a:t>глаза. </a:t>
            </a:r>
            <a:r>
              <a:rPr sz="2800" spc="-15" dirty="0">
                <a:latin typeface="Calibri"/>
                <a:cs typeface="Calibri"/>
              </a:rPr>
              <a:t>Затем </a:t>
            </a:r>
            <a:r>
              <a:rPr sz="2800" dirty="0">
                <a:latin typeface="Calibri"/>
                <a:cs typeface="Calibri"/>
              </a:rPr>
              <a:t>плавно </a:t>
            </a:r>
            <a:r>
              <a:rPr sz="2800" spc="-20" dirty="0">
                <a:latin typeface="Calibri"/>
                <a:cs typeface="Calibri"/>
              </a:rPr>
              <a:t>переходить </a:t>
            </a:r>
            <a:r>
              <a:rPr sz="2800" spc="-5" dirty="0">
                <a:latin typeface="Calibri"/>
                <a:cs typeface="Calibri"/>
              </a:rPr>
              <a:t>на  </a:t>
            </a:r>
            <a:r>
              <a:rPr sz="2800" spc="-10" dirty="0">
                <a:latin typeface="Calibri"/>
                <a:cs typeface="Calibri"/>
              </a:rPr>
              <a:t>верхнее </a:t>
            </a:r>
            <a:r>
              <a:rPr sz="2800" spc="-15" dirty="0">
                <a:latin typeface="Calibri"/>
                <a:cs typeface="Calibri"/>
              </a:rPr>
              <a:t>веко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поглаживать его </a:t>
            </a:r>
            <a:r>
              <a:rPr sz="2800" spc="-10" dirty="0">
                <a:latin typeface="Calibri"/>
                <a:cs typeface="Calibri"/>
              </a:rPr>
              <a:t>очень легко,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нажимая на </a:t>
            </a:r>
            <a:r>
              <a:rPr sz="2800" spc="-20" dirty="0">
                <a:latin typeface="Calibri"/>
                <a:cs typeface="Calibri"/>
              </a:rPr>
              <a:t>глазное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яблоко.</a:t>
            </a:r>
            <a:endParaRPr sz="2800">
              <a:latin typeface="Calibri"/>
              <a:cs typeface="Calibri"/>
            </a:endParaRPr>
          </a:p>
          <a:p>
            <a:pPr marL="724535">
              <a:lnSpc>
                <a:spcPct val="100000"/>
              </a:lnSpc>
            </a:pPr>
            <a:r>
              <a:rPr sz="2800" i="1" spc="-10" dirty="0">
                <a:latin typeface="Calibri"/>
                <a:cs typeface="Calibri"/>
              </a:rPr>
              <a:t>Упражнение </a:t>
            </a:r>
            <a:r>
              <a:rPr sz="2800" spc="-5" dirty="0">
                <a:latin typeface="Calibri"/>
                <a:cs typeface="Calibri"/>
              </a:rPr>
              <a:t>7. 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ПОГЛАЖИВАНИЕ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ЛОБНОЙ</a:t>
            </a:r>
            <a:r>
              <a:rPr sz="28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416559" marR="410845" indent="208279">
              <a:lnSpc>
                <a:spcPct val="100000"/>
              </a:lnSpc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ВИСОЧНОЙ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ВПАДИН</a:t>
            </a:r>
            <a:r>
              <a:rPr sz="2800" spc="-5" dirty="0">
                <a:latin typeface="Calibri"/>
                <a:cs typeface="Calibri"/>
              </a:rPr>
              <a:t>Ы. </a:t>
            </a:r>
            <a:r>
              <a:rPr sz="2800" spc="-10" dirty="0">
                <a:latin typeface="Calibri"/>
                <a:cs typeface="Calibri"/>
              </a:rPr>
              <a:t>Вторыми, третьими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четвертыми </a:t>
            </a:r>
            <a:r>
              <a:rPr sz="2800" spc="-5" dirty="0">
                <a:latin typeface="Calibri"/>
                <a:cs typeface="Calibri"/>
              </a:rPr>
              <a:t>пальцами </a:t>
            </a:r>
            <a:r>
              <a:rPr sz="2800" spc="-10" dirty="0">
                <a:latin typeface="Calibri"/>
                <a:cs typeface="Calibri"/>
              </a:rPr>
              <a:t>обеих рук, </a:t>
            </a:r>
            <a:r>
              <a:rPr sz="2800" spc="-5" dirty="0">
                <a:latin typeface="Calibri"/>
                <a:cs typeface="Calibri"/>
              </a:rPr>
              <a:t>согнутыми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</a:t>
            </a:r>
            <a:endParaRPr sz="28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форме лба, попеременно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производить</a:t>
            </a:r>
            <a:endParaRPr sz="2800">
              <a:latin typeface="Calibri"/>
              <a:cs typeface="Calibri"/>
            </a:endParaRPr>
          </a:p>
          <a:p>
            <a:pPr marL="471170" marR="461009" algn="ctr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поглаживание </a:t>
            </a:r>
            <a:r>
              <a:rPr sz="2800" spc="-5" dirty="0">
                <a:latin typeface="Calibri"/>
                <a:cs typeface="Calibri"/>
              </a:rPr>
              <a:t>снизу </a:t>
            </a:r>
            <a:r>
              <a:rPr sz="2800" spc="-10" dirty="0">
                <a:latin typeface="Calibri"/>
                <a:cs typeface="Calibri"/>
              </a:rPr>
              <a:t>вверх, </a:t>
            </a:r>
            <a:r>
              <a:rPr sz="2800" dirty="0">
                <a:latin typeface="Calibri"/>
                <a:cs typeface="Calibri"/>
              </a:rPr>
              <a:t>плавно </a:t>
            </a:r>
            <a:r>
              <a:rPr sz="2800" spc="-10" dirty="0">
                <a:latin typeface="Calibri"/>
                <a:cs typeface="Calibri"/>
              </a:rPr>
              <a:t>передвигая  </a:t>
            </a:r>
            <a:r>
              <a:rPr sz="2800" spc="-5" dirty="0">
                <a:latin typeface="Calibri"/>
                <a:cs typeface="Calibri"/>
              </a:rPr>
              <a:t>пальцы к вискам. </a:t>
            </a:r>
            <a:r>
              <a:rPr sz="2800" spc="-20" dirty="0">
                <a:latin typeface="Calibri"/>
                <a:cs typeface="Calibri"/>
              </a:rPr>
              <a:t>Дополнительно </a:t>
            </a:r>
            <a:r>
              <a:rPr sz="2800" spc="-15" dirty="0">
                <a:latin typeface="Calibri"/>
                <a:cs typeface="Calibri"/>
              </a:rPr>
              <a:t>поглаживать  подушечками </a:t>
            </a:r>
            <a:r>
              <a:rPr sz="2800" spc="-10" dirty="0">
                <a:latin typeface="Calibri"/>
                <a:cs typeface="Calibri"/>
              </a:rPr>
              <a:t>пальцев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виски.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834" y="679145"/>
            <a:ext cx="7637145" cy="490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440" marR="87630" indent="-2540" algn="ctr">
              <a:lnSpc>
                <a:spcPct val="100000"/>
              </a:lnSpc>
              <a:spcBef>
                <a:spcPts val="105"/>
              </a:spcBef>
            </a:pPr>
            <a:r>
              <a:rPr sz="3200" i="1" spc="-10" dirty="0">
                <a:latin typeface="Calibri"/>
                <a:cs typeface="Calibri"/>
              </a:rPr>
              <a:t>Упражнение </a:t>
            </a:r>
            <a:r>
              <a:rPr sz="3200" i="1" dirty="0">
                <a:latin typeface="Calibri"/>
                <a:cs typeface="Calibri"/>
              </a:rPr>
              <a:t>8.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ПЕРЕХОДНОЕ. </a:t>
            </a:r>
            <a:r>
              <a:rPr sz="3200" spc="-10" dirty="0">
                <a:latin typeface="Calibri"/>
                <a:cs typeface="Calibri"/>
              </a:rPr>
              <a:t>Вторыми,  </a:t>
            </a:r>
            <a:r>
              <a:rPr sz="3200" spc="-5" dirty="0">
                <a:latin typeface="Calibri"/>
                <a:cs typeface="Calibri"/>
              </a:rPr>
              <a:t>третьими, четвертыми </a:t>
            </a:r>
            <a:r>
              <a:rPr sz="3200" dirty="0">
                <a:latin typeface="Calibri"/>
                <a:cs typeface="Calibri"/>
              </a:rPr>
              <a:t>и пятыми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пальцами  </a:t>
            </a:r>
            <a:r>
              <a:rPr sz="3200" spc="-5" dirty="0">
                <a:latin typeface="Calibri"/>
                <a:cs typeface="Calibri"/>
              </a:rPr>
              <a:t>обеих </a:t>
            </a:r>
            <a:r>
              <a:rPr sz="3200" spc="-10" dirty="0">
                <a:latin typeface="Calibri"/>
                <a:cs typeface="Calibri"/>
              </a:rPr>
              <a:t>рук одновременно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производить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Calibri"/>
                <a:cs typeface="Calibri"/>
              </a:rPr>
              <a:t>поглаживание </a:t>
            </a:r>
            <a:r>
              <a:rPr sz="3200" dirty="0">
                <a:latin typeface="Calibri"/>
                <a:cs typeface="Calibri"/>
              </a:rPr>
              <a:t>по массажным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линиям.</a:t>
            </a:r>
            <a:endParaRPr sz="3200">
              <a:latin typeface="Calibri"/>
              <a:cs typeface="Calibri"/>
            </a:endParaRPr>
          </a:p>
          <a:p>
            <a:pPr marL="878205">
              <a:lnSpc>
                <a:spcPct val="100000"/>
              </a:lnSpc>
            </a:pPr>
            <a:r>
              <a:rPr sz="3200" i="1" spc="-10" dirty="0">
                <a:latin typeface="Calibri"/>
                <a:cs typeface="Calibri"/>
              </a:rPr>
              <a:t>Упражнение </a:t>
            </a:r>
            <a:r>
              <a:rPr sz="3200" i="1" dirty="0">
                <a:latin typeface="Calibri"/>
                <a:cs typeface="Calibri"/>
              </a:rPr>
              <a:t>9.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C00000"/>
                </a:solidFill>
                <a:latin typeface="Calibri"/>
                <a:cs typeface="Calibri"/>
              </a:rPr>
              <a:t>ПОКОЛАЧИВАНИЕ.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Подчелюстную область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массировать</a:t>
            </a:r>
            <a:endParaRPr sz="3200">
              <a:latin typeface="Calibri"/>
              <a:cs typeface="Calibri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похлопыванием тыльной стороны пальцев,  </a:t>
            </a:r>
            <a:r>
              <a:rPr sz="3200" spc="-10" dirty="0">
                <a:latin typeface="Calibri"/>
                <a:cs typeface="Calibri"/>
              </a:rPr>
              <a:t>затем </a:t>
            </a:r>
            <a:r>
              <a:rPr sz="3200" spc="-15" dirty="0">
                <a:latin typeface="Calibri"/>
                <a:cs typeface="Calibri"/>
              </a:rPr>
              <a:t>подушечками </a:t>
            </a:r>
            <a:r>
              <a:rPr sz="3200" spc="-5" dirty="0">
                <a:latin typeface="Calibri"/>
                <a:cs typeface="Calibri"/>
              </a:rPr>
              <a:t>четырех пальцев обеих  </a:t>
            </a:r>
            <a:r>
              <a:rPr sz="3200" spc="-10" dirty="0">
                <a:latin typeface="Calibri"/>
                <a:cs typeface="Calibri"/>
              </a:rPr>
              <a:t>рук одновременно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производить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поколачивание </a:t>
            </a:r>
            <a:r>
              <a:rPr sz="3200" dirty="0">
                <a:latin typeface="Calibri"/>
                <a:cs typeface="Calibri"/>
              </a:rPr>
              <a:t>по </a:t>
            </a:r>
            <a:r>
              <a:rPr sz="3200" spc="-5" dirty="0">
                <a:latin typeface="Calibri"/>
                <a:cs typeface="Calibri"/>
              </a:rPr>
              <a:t>массажным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линиям.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49" y="554558"/>
            <a:ext cx="7773034" cy="5574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975" marR="50165" algn="ctr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latin typeface="Calibri"/>
                <a:cs typeface="Calibri"/>
              </a:rPr>
              <a:t>Упражнение </a:t>
            </a:r>
            <a:r>
              <a:rPr sz="2800" i="1" spc="-5" dirty="0">
                <a:latin typeface="Calibri"/>
                <a:cs typeface="Calibri"/>
              </a:rPr>
              <a:t>10. </a:t>
            </a:r>
            <a:r>
              <a:rPr sz="2800" spc="-40" dirty="0">
                <a:solidFill>
                  <a:srgbClr val="C00000"/>
                </a:solidFill>
                <a:latin typeface="Calibri"/>
                <a:cs typeface="Calibri"/>
              </a:rPr>
              <a:t>«СТАКАТТО». </a:t>
            </a:r>
            <a:r>
              <a:rPr sz="2800" spc="-10" dirty="0">
                <a:latin typeface="Calibri"/>
                <a:cs typeface="Calibri"/>
              </a:rPr>
              <a:t>Резкие, отрывистые,  поочередные </a:t>
            </a:r>
            <a:r>
              <a:rPr sz="2800" spc="-30" dirty="0">
                <a:latin typeface="Calibri"/>
                <a:cs typeface="Calibri"/>
              </a:rPr>
              <a:t>удары </a:t>
            </a:r>
            <a:r>
              <a:rPr sz="2800" spc="-15" dirty="0">
                <a:latin typeface="Calibri"/>
                <a:cs typeface="Calibri"/>
              </a:rPr>
              <a:t>подушечками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пальцев.</a:t>
            </a:r>
            <a:endParaRPr sz="2800">
              <a:latin typeface="Calibri"/>
              <a:cs typeface="Calibri"/>
            </a:endParaRPr>
          </a:p>
          <a:p>
            <a:pPr marL="280670" marR="271145" indent="-3810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Движение </a:t>
            </a:r>
            <a:r>
              <a:rPr sz="2800" spc="-10" dirty="0">
                <a:latin typeface="Calibri"/>
                <a:cs typeface="Calibri"/>
              </a:rPr>
              <a:t>производить </a:t>
            </a:r>
            <a:r>
              <a:rPr sz="2800" spc="-5" dirty="0">
                <a:latin typeface="Calibri"/>
                <a:cs typeface="Calibri"/>
              </a:rPr>
              <a:t>непрерывно, </a:t>
            </a:r>
            <a:r>
              <a:rPr sz="2800" spc="-10" dirty="0">
                <a:latin typeface="Calibri"/>
                <a:cs typeface="Calibri"/>
              </a:rPr>
              <a:t>обеими  </a:t>
            </a:r>
            <a:r>
              <a:rPr sz="2800" spc="-15" dirty="0">
                <a:latin typeface="Calibri"/>
                <a:cs typeface="Calibri"/>
              </a:rPr>
              <a:t>руками, </a:t>
            </a:r>
            <a:r>
              <a:rPr sz="2800" spc="-10" dirty="0">
                <a:latin typeface="Calibri"/>
                <a:cs typeface="Calibri"/>
              </a:rPr>
              <a:t>одновременно </a:t>
            </a:r>
            <a:r>
              <a:rPr sz="2800" spc="-5" dirty="0">
                <a:latin typeface="Calibri"/>
                <a:cs typeface="Calibri"/>
              </a:rPr>
              <a:t>по массажным линиям,  начинать фиксацией у мочек ушных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раковин.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i="1" spc="-15" dirty="0">
                <a:latin typeface="Calibri"/>
                <a:cs typeface="Calibri"/>
              </a:rPr>
              <a:t>Упражнение </a:t>
            </a:r>
            <a:r>
              <a:rPr sz="2800" i="1" spc="-10" dirty="0">
                <a:latin typeface="Calibri"/>
                <a:cs typeface="Calibri"/>
              </a:rPr>
              <a:t>11</a:t>
            </a: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.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ПЛОТНОЕ</a:t>
            </a:r>
            <a:r>
              <a:rPr sz="28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ПРИЖИМАНИЕ.</a:t>
            </a:r>
            <a:endParaRPr sz="2800">
              <a:latin typeface="Calibri"/>
              <a:cs typeface="Calibri"/>
            </a:endParaRPr>
          </a:p>
          <a:p>
            <a:pPr marL="614680" marR="610235" indent="1270" algn="ct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Движения </a:t>
            </a:r>
            <a:r>
              <a:rPr sz="2800" spc="-15" dirty="0">
                <a:latin typeface="Calibri"/>
                <a:cs typeface="Calibri"/>
              </a:rPr>
              <a:t>выполняются </a:t>
            </a:r>
            <a:r>
              <a:rPr sz="2800" spc="-10" dirty="0">
                <a:latin typeface="Calibri"/>
                <a:cs typeface="Calibri"/>
              </a:rPr>
              <a:t>двумя </a:t>
            </a:r>
            <a:r>
              <a:rPr sz="2800" spc="-15" dirty="0">
                <a:latin typeface="Calibri"/>
                <a:cs typeface="Calibri"/>
              </a:rPr>
              <a:t>руками  </a:t>
            </a:r>
            <a:r>
              <a:rPr sz="2800" spc="-10" dirty="0">
                <a:latin typeface="Calibri"/>
                <a:cs typeface="Calibri"/>
              </a:rPr>
              <a:t>одновременно, </a:t>
            </a:r>
            <a:r>
              <a:rPr sz="2800" dirty="0">
                <a:latin typeface="Calibri"/>
                <a:cs typeface="Calibri"/>
              </a:rPr>
              <a:t>начиная </a:t>
            </a:r>
            <a:r>
              <a:rPr sz="2800" spc="-15" dirty="0">
                <a:latin typeface="Calibri"/>
                <a:cs typeface="Calibri"/>
              </a:rPr>
              <a:t>снизу,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постепенно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поднимаясь вверх. </a:t>
            </a:r>
            <a:r>
              <a:rPr sz="2800" spc="-5" dirty="0">
                <a:latin typeface="Calibri"/>
                <a:cs typeface="Calibri"/>
              </a:rPr>
              <a:t>После </a:t>
            </a:r>
            <a:r>
              <a:rPr sz="2800" spc="-20" dirty="0">
                <a:latin typeface="Calibri"/>
                <a:cs typeface="Calibri"/>
              </a:rPr>
              <a:t>каждого </a:t>
            </a:r>
            <a:r>
              <a:rPr sz="2800" spc="-5" dirty="0">
                <a:latin typeface="Calibri"/>
                <a:cs typeface="Calibri"/>
              </a:rPr>
              <a:t>нажима </a:t>
            </a:r>
            <a:r>
              <a:rPr sz="2800" spc="-20" dirty="0">
                <a:latin typeface="Calibri"/>
                <a:cs typeface="Calibri"/>
              </a:rPr>
              <a:t>следует  </a:t>
            </a:r>
            <a:r>
              <a:rPr sz="2800" spc="-10" dirty="0">
                <a:latin typeface="Calibri"/>
                <a:cs typeface="Calibri"/>
              </a:rPr>
              <a:t>немного приподнимать </a:t>
            </a:r>
            <a:r>
              <a:rPr sz="2800" spc="-15" dirty="0">
                <a:latin typeface="Calibri"/>
                <a:cs typeface="Calibri"/>
              </a:rPr>
              <a:t>руки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dirty="0">
                <a:latin typeface="Calibri"/>
                <a:cs typeface="Calibri"/>
              </a:rPr>
              <a:t>вновь </a:t>
            </a:r>
            <a:r>
              <a:rPr sz="2800" spc="-5" dirty="0">
                <a:latin typeface="Calibri"/>
                <a:cs typeface="Calibri"/>
              </a:rPr>
              <a:t>нажимать на  </a:t>
            </a:r>
            <a:r>
              <a:rPr sz="2800" spc="-10" dirty="0">
                <a:latin typeface="Calibri"/>
                <a:cs typeface="Calibri"/>
              </a:rPr>
              <a:t>массируемый участок. Последнее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движение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совершается </a:t>
            </a:r>
            <a:r>
              <a:rPr sz="2800" spc="-5" dirty="0">
                <a:latin typeface="Calibri"/>
                <a:cs typeface="Calibri"/>
              </a:rPr>
              <a:t>о височной впадины к </a:t>
            </a:r>
            <a:r>
              <a:rPr sz="2800" spc="-10" dirty="0">
                <a:latin typeface="Calibri"/>
                <a:cs typeface="Calibri"/>
              </a:rPr>
              <a:t>середине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лба.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конце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пальцевй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 душ.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8690" y="615137"/>
            <a:ext cx="764984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0" algn="just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C00000"/>
                </a:solidFill>
                <a:latin typeface="Calibri"/>
                <a:cs typeface="Calibri"/>
              </a:rPr>
              <a:t>Систематика</a:t>
            </a:r>
            <a:r>
              <a:rPr sz="3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Calibri"/>
                <a:cs typeface="Calibri"/>
              </a:rPr>
              <a:t>заикания</a:t>
            </a:r>
            <a:endParaRPr sz="3600">
              <a:latin typeface="Calibri"/>
              <a:cs typeface="Calibri"/>
            </a:endParaRPr>
          </a:p>
          <a:p>
            <a:pPr marL="12700" marR="5080" indent="1389380" algn="just">
              <a:lnSpc>
                <a:spcPct val="100000"/>
              </a:lnSpc>
              <a:buFont typeface="Calibri"/>
              <a:buAutoNum type="arabicPeriod"/>
              <a:tabLst>
                <a:tab pos="1852930" algn="l"/>
              </a:tabLst>
            </a:pPr>
            <a:r>
              <a:rPr sz="3600" i="1" spc="-10" dirty="0">
                <a:latin typeface="Calibri"/>
                <a:cs typeface="Calibri"/>
              </a:rPr>
              <a:t>Заикание </a:t>
            </a:r>
            <a:r>
              <a:rPr sz="3600" dirty="0">
                <a:latin typeface="Calibri"/>
                <a:cs typeface="Calibri"/>
              </a:rPr>
              <a:t>– </a:t>
            </a:r>
            <a:r>
              <a:rPr sz="3600" spc="-10" dirty="0">
                <a:latin typeface="Calibri"/>
                <a:cs typeface="Calibri"/>
              </a:rPr>
              <a:t>системный  </a:t>
            </a:r>
            <a:r>
              <a:rPr sz="3600" spc="-15" dirty="0">
                <a:latin typeface="Calibri"/>
                <a:cs typeface="Calibri"/>
              </a:rPr>
              <a:t>речедвигательный </a:t>
            </a:r>
            <a:r>
              <a:rPr sz="3600" dirty="0">
                <a:latin typeface="Calibri"/>
                <a:cs typeface="Calibri"/>
              </a:rPr>
              <a:t>невроз, </a:t>
            </a:r>
            <a:r>
              <a:rPr sz="3600" spc="-10" dirty="0">
                <a:latin typeface="Calibri"/>
                <a:cs typeface="Calibri"/>
              </a:rPr>
              <a:t>возникает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в</a:t>
            </a:r>
            <a:endParaRPr sz="3600">
              <a:latin typeface="Calibri"/>
              <a:cs typeface="Calibri"/>
            </a:endParaRPr>
          </a:p>
          <a:p>
            <a:pPr marL="1490345" algn="just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latin typeface="Calibri"/>
                <a:cs typeface="Calibri"/>
              </a:rPr>
              <a:t>возрасте </a:t>
            </a:r>
            <a:r>
              <a:rPr sz="3600" spc="-20" dirty="0">
                <a:latin typeface="Calibri"/>
                <a:cs typeface="Calibri"/>
              </a:rPr>
              <a:t>до </a:t>
            </a:r>
            <a:r>
              <a:rPr sz="3600" dirty="0">
                <a:latin typeface="Calibri"/>
                <a:cs typeface="Calibri"/>
              </a:rPr>
              <a:t>5 </a:t>
            </a:r>
            <a:r>
              <a:rPr sz="3600" spc="-5" dirty="0">
                <a:latin typeface="Calibri"/>
                <a:cs typeface="Calibri"/>
              </a:rPr>
              <a:t>лет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(85%).</a:t>
            </a:r>
            <a:endParaRPr sz="3600">
              <a:latin typeface="Calibri"/>
              <a:cs typeface="Calibri"/>
            </a:endParaRPr>
          </a:p>
          <a:p>
            <a:pPr marL="471170" marR="462280" indent="24130" algn="just">
              <a:lnSpc>
                <a:spcPct val="100000"/>
              </a:lnSpc>
              <a:buFont typeface="Calibri"/>
              <a:buAutoNum type="arabicPeriod" startAt="2"/>
              <a:tabLst>
                <a:tab pos="947419" algn="l"/>
              </a:tabLst>
            </a:pPr>
            <a:r>
              <a:rPr sz="3600" i="1" spc="-10" dirty="0">
                <a:latin typeface="Calibri"/>
                <a:cs typeface="Calibri"/>
              </a:rPr>
              <a:t>Заикание </a:t>
            </a:r>
            <a:r>
              <a:rPr sz="3600" dirty="0">
                <a:latin typeface="Calibri"/>
                <a:cs typeface="Calibri"/>
              </a:rPr>
              <a:t>– </a:t>
            </a:r>
            <a:r>
              <a:rPr sz="3600" spc="-10" dirty="0">
                <a:latin typeface="Calibri"/>
                <a:cs typeface="Calibri"/>
              </a:rPr>
              <a:t>симптом </a:t>
            </a:r>
            <a:r>
              <a:rPr sz="3600" dirty="0">
                <a:latin typeface="Calibri"/>
                <a:cs typeface="Calibri"/>
              </a:rPr>
              <a:t>при </a:t>
            </a:r>
            <a:r>
              <a:rPr sz="3600" spc="-5" dirty="0">
                <a:latin typeface="Calibri"/>
                <a:cs typeface="Calibri"/>
              </a:rPr>
              <a:t>других  </a:t>
            </a:r>
            <a:r>
              <a:rPr sz="3600" spc="-10" dirty="0">
                <a:latin typeface="Calibri"/>
                <a:cs typeface="Calibri"/>
              </a:rPr>
              <a:t>заболеваниях. Возникает </a:t>
            </a:r>
            <a:r>
              <a:rPr sz="3600" dirty="0">
                <a:latin typeface="Calibri"/>
                <a:cs typeface="Calibri"/>
              </a:rPr>
              <a:t>в любом  </a:t>
            </a:r>
            <a:r>
              <a:rPr sz="3600" spc="-5" dirty="0">
                <a:latin typeface="Calibri"/>
                <a:cs typeface="Calibri"/>
              </a:rPr>
              <a:t>возрасте </a:t>
            </a:r>
            <a:r>
              <a:rPr sz="3600" spc="-20" dirty="0">
                <a:latin typeface="Calibri"/>
                <a:cs typeface="Calibri"/>
              </a:rPr>
              <a:t>как </a:t>
            </a:r>
            <a:r>
              <a:rPr sz="3600" spc="-10" dirty="0">
                <a:latin typeface="Calibri"/>
                <a:cs typeface="Calibri"/>
              </a:rPr>
              <a:t>следствие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очаговых</a:t>
            </a:r>
            <a:endParaRPr sz="3600">
              <a:latin typeface="Calibri"/>
              <a:cs typeface="Calibri"/>
            </a:endParaRPr>
          </a:p>
          <a:p>
            <a:pPr marL="307975" algn="just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latin typeface="Calibri"/>
                <a:cs typeface="Calibri"/>
              </a:rPr>
              <a:t>поражений </a:t>
            </a:r>
            <a:r>
              <a:rPr sz="3600" spc="-20" dirty="0">
                <a:latin typeface="Calibri"/>
                <a:cs typeface="Calibri"/>
              </a:rPr>
              <a:t>головного </a:t>
            </a:r>
            <a:r>
              <a:rPr sz="3600" spc="-5" dirty="0">
                <a:latin typeface="Calibri"/>
                <a:cs typeface="Calibri"/>
              </a:rPr>
              <a:t>мозга </a:t>
            </a:r>
            <a:r>
              <a:rPr sz="3600" spc="-15" dirty="0">
                <a:latin typeface="Calibri"/>
                <a:cs typeface="Calibri"/>
              </a:rPr>
              <a:t>(5-7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%).</a:t>
            </a:r>
            <a:endParaRPr sz="3600">
              <a:latin typeface="Calibri"/>
              <a:cs typeface="Calibri"/>
            </a:endParaRPr>
          </a:p>
          <a:p>
            <a:pPr marL="599440" indent="-348615" algn="just">
              <a:lnSpc>
                <a:spcPct val="100000"/>
              </a:lnSpc>
              <a:buSzPct val="97222"/>
              <a:buAutoNum type="arabicPeriod" startAt="3"/>
              <a:tabLst>
                <a:tab pos="600075" algn="l"/>
              </a:tabLst>
            </a:pPr>
            <a:r>
              <a:rPr sz="3600" i="1" spc="-5" dirty="0">
                <a:latin typeface="Calibri"/>
                <a:cs typeface="Calibri"/>
              </a:rPr>
              <a:t>Заикоподобные </a:t>
            </a:r>
            <a:r>
              <a:rPr sz="3600" i="1" spc="-10" dirty="0">
                <a:latin typeface="Calibri"/>
                <a:cs typeface="Calibri"/>
              </a:rPr>
              <a:t>нарушения</a:t>
            </a:r>
            <a:r>
              <a:rPr sz="3600" i="1" spc="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(5-7%).</a:t>
            </a:r>
            <a:endParaRPr sz="3600">
              <a:latin typeface="Calibri"/>
              <a:cs typeface="Calibri"/>
            </a:endParaRPr>
          </a:p>
          <a:p>
            <a:pPr marL="490855" indent="-451484" algn="just">
              <a:lnSpc>
                <a:spcPct val="100000"/>
              </a:lnSpc>
              <a:buFont typeface="Calibri"/>
              <a:buAutoNum type="arabicPeriod" startAt="3"/>
              <a:tabLst>
                <a:tab pos="491490" algn="l"/>
              </a:tabLst>
            </a:pPr>
            <a:r>
              <a:rPr sz="3600" i="1" spc="-5" dirty="0">
                <a:latin typeface="Calibri"/>
                <a:cs typeface="Calibri"/>
              </a:rPr>
              <a:t>Истерическое </a:t>
            </a:r>
            <a:r>
              <a:rPr sz="3600" i="1" spc="-10" dirty="0">
                <a:latin typeface="Calibri"/>
                <a:cs typeface="Calibri"/>
              </a:rPr>
              <a:t>заикание </a:t>
            </a:r>
            <a:r>
              <a:rPr sz="3600" spc="-5" dirty="0">
                <a:latin typeface="Calibri"/>
                <a:cs typeface="Calibri"/>
              </a:rPr>
              <a:t>(менее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1%).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117" y="369265"/>
            <a:ext cx="7967980" cy="600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660" marR="59690" algn="ctr">
              <a:lnSpc>
                <a:spcPct val="100000"/>
              </a:lnSpc>
              <a:spcBef>
                <a:spcPts val="95"/>
              </a:spcBef>
            </a:pPr>
            <a:r>
              <a:rPr sz="2800" i="1" spc="-15" dirty="0">
                <a:latin typeface="Calibri"/>
                <a:cs typeface="Calibri"/>
              </a:rPr>
              <a:t>Упражнение </a:t>
            </a:r>
            <a:r>
              <a:rPr sz="2800" i="1" spc="-5" dirty="0">
                <a:latin typeface="Calibri"/>
                <a:cs typeface="Calibri"/>
              </a:rPr>
              <a:t>12. 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ПОГЛАЖИВАНИЕ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ПО 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МАССАЖНЫМ 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ЛИНИЯМ.</a:t>
            </a:r>
            <a:endParaRPr sz="2800">
              <a:latin typeface="Calibri"/>
              <a:cs typeface="Calibri"/>
            </a:endParaRPr>
          </a:p>
          <a:p>
            <a:pPr marL="12065" marR="5080" indent="5715" algn="ctr">
              <a:lnSpc>
                <a:spcPct val="100000"/>
              </a:lnSpc>
            </a:pPr>
            <a:r>
              <a:rPr sz="2800" i="1" spc="-15" dirty="0">
                <a:latin typeface="Calibri"/>
                <a:cs typeface="Calibri"/>
              </a:rPr>
              <a:t>Упражнение </a:t>
            </a:r>
            <a:r>
              <a:rPr sz="2800" i="1" spc="-5" dirty="0">
                <a:latin typeface="Calibri"/>
                <a:cs typeface="Calibri"/>
              </a:rPr>
              <a:t>13.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Специальное упражнение, 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рекомендуемое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для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расслабления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круговой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мышцы 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губ,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20" dirty="0">
                <a:latin typeface="Calibri"/>
                <a:cs typeface="Calibri"/>
              </a:rPr>
              <a:t>которой </a:t>
            </a:r>
            <a:r>
              <a:rPr sz="2800" spc="-5" dirty="0">
                <a:latin typeface="Calibri"/>
                <a:cs typeface="Calibri"/>
              </a:rPr>
              <a:t>связана, </a:t>
            </a:r>
            <a:r>
              <a:rPr sz="2800" spc="-15" dirty="0">
                <a:latin typeface="Calibri"/>
                <a:cs typeface="Calibri"/>
              </a:rPr>
              <a:t>пожалуй, </a:t>
            </a:r>
            <a:r>
              <a:rPr sz="2800" spc="-5" dirty="0">
                <a:latin typeface="Calibri"/>
                <a:cs typeface="Calibri"/>
              </a:rPr>
              <a:t>самая  </a:t>
            </a:r>
            <a:r>
              <a:rPr sz="2800" spc="-10" dirty="0">
                <a:latin typeface="Calibri"/>
                <a:cs typeface="Calibri"/>
              </a:rPr>
              <a:t>распространенная при заикании,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смыкательная</a:t>
            </a:r>
            <a:endParaRPr sz="2800">
              <a:latin typeface="Calibri"/>
              <a:cs typeface="Calibri"/>
            </a:endParaRPr>
          </a:p>
          <a:p>
            <a:pPr marL="364490" marR="353695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губная </a:t>
            </a:r>
            <a:r>
              <a:rPr sz="2800" spc="-25" dirty="0">
                <a:latin typeface="Calibri"/>
                <a:cs typeface="Calibri"/>
              </a:rPr>
              <a:t>судорога. Указательные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третьи </a:t>
            </a:r>
            <a:r>
              <a:rPr sz="2800" spc="-5" dirty="0">
                <a:latin typeface="Calibri"/>
                <a:cs typeface="Calibri"/>
              </a:rPr>
              <a:t>пальцы  </a:t>
            </a:r>
            <a:r>
              <a:rPr sz="2800" spc="-20" dirty="0">
                <a:latin typeface="Calibri"/>
                <a:cs typeface="Calibri"/>
              </a:rPr>
              <a:t>логопед </a:t>
            </a:r>
            <a:r>
              <a:rPr sz="2800" spc="-10" dirty="0">
                <a:latin typeface="Calibri"/>
                <a:cs typeface="Calibri"/>
              </a:rPr>
              <a:t>располагает </a:t>
            </a:r>
            <a:r>
              <a:rPr sz="2800" spc="-25" dirty="0">
                <a:latin typeface="Calibri"/>
                <a:cs typeface="Calibri"/>
              </a:rPr>
              <a:t>около </a:t>
            </a:r>
            <a:r>
              <a:rPr sz="2800" spc="-30" dirty="0">
                <a:latin typeface="Calibri"/>
                <a:cs typeface="Calibri"/>
              </a:rPr>
              <a:t>углов </a:t>
            </a:r>
            <a:r>
              <a:rPr sz="2800" spc="-10" dirty="0">
                <a:latin typeface="Calibri"/>
                <a:cs typeface="Calibri"/>
              </a:rPr>
              <a:t>рта, </a:t>
            </a:r>
            <a:r>
              <a:rPr sz="2800" spc="-5" dirty="0">
                <a:latin typeface="Calibri"/>
                <a:cs typeface="Calibri"/>
              </a:rPr>
              <a:t>губы  </a:t>
            </a:r>
            <a:r>
              <a:rPr sz="2800" spc="-10" dirty="0">
                <a:latin typeface="Calibri"/>
                <a:cs typeface="Calibri"/>
              </a:rPr>
              <a:t>растягиваются, </a:t>
            </a:r>
            <a:r>
              <a:rPr sz="2800" spc="-15" dirty="0">
                <a:latin typeface="Calibri"/>
                <a:cs typeface="Calibri"/>
              </a:rPr>
              <a:t>как </a:t>
            </a:r>
            <a:r>
              <a:rPr sz="2800" spc="-5" dirty="0">
                <a:latin typeface="Calibri"/>
                <a:cs typeface="Calibri"/>
              </a:rPr>
              <a:t>при </a:t>
            </a:r>
            <a:r>
              <a:rPr sz="2800" spc="-25" dirty="0">
                <a:latin typeface="Calibri"/>
                <a:cs typeface="Calibri"/>
              </a:rPr>
              <a:t>улыбке. </a:t>
            </a:r>
            <a:r>
              <a:rPr sz="2800" spc="-10" dirty="0">
                <a:latin typeface="Calibri"/>
                <a:cs typeface="Calibri"/>
              </a:rPr>
              <a:t>Обратным  движением </a:t>
            </a:r>
            <a:r>
              <a:rPr sz="2800" spc="-5" dirty="0">
                <a:latin typeface="Calibri"/>
                <a:cs typeface="Calibri"/>
              </a:rPr>
              <a:t>губы </a:t>
            </a:r>
            <a:r>
              <a:rPr sz="2800" spc="-10" dirty="0">
                <a:latin typeface="Calibri"/>
                <a:cs typeface="Calibri"/>
              </a:rPr>
              <a:t>возвращаются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исходное</a:t>
            </a:r>
            <a:endParaRPr sz="2800">
              <a:latin typeface="Calibri"/>
              <a:cs typeface="Calibri"/>
            </a:endParaRPr>
          </a:p>
          <a:p>
            <a:pPr marL="935990" marR="923925" algn="ctr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положение. </a:t>
            </a:r>
            <a:r>
              <a:rPr sz="2800" spc="-10" dirty="0">
                <a:latin typeface="Calibri"/>
                <a:cs typeface="Calibri"/>
              </a:rPr>
              <a:t>Движения легкие, </a:t>
            </a:r>
            <a:r>
              <a:rPr sz="2800" spc="-5" dirty="0">
                <a:latin typeface="Calibri"/>
                <a:cs typeface="Calibri"/>
              </a:rPr>
              <a:t>плавные,  </a:t>
            </a:r>
            <a:r>
              <a:rPr sz="2800" spc="-15" dirty="0">
                <a:latin typeface="Calibri"/>
                <a:cs typeface="Calibri"/>
              </a:rPr>
              <a:t>скользящие.</a:t>
            </a:r>
            <a:endParaRPr sz="2800">
              <a:latin typeface="Calibri"/>
              <a:cs typeface="Calibri"/>
            </a:endParaRPr>
          </a:p>
          <a:p>
            <a:pPr marL="192405" marR="177165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Аналогичные </a:t>
            </a:r>
            <a:r>
              <a:rPr sz="2800" spc="-10" dirty="0">
                <a:latin typeface="Calibri"/>
                <a:cs typeface="Calibri"/>
              </a:rPr>
              <a:t>движения </a:t>
            </a:r>
            <a:r>
              <a:rPr sz="2800" spc="-15" dirty="0">
                <a:latin typeface="Calibri"/>
                <a:cs typeface="Calibri"/>
              </a:rPr>
              <a:t>проводятся </a:t>
            </a:r>
            <a:r>
              <a:rPr sz="2800" spc="-10" dirty="0">
                <a:latin typeface="Calibri"/>
                <a:cs typeface="Calibri"/>
              </a:rPr>
              <a:t>поочередно </a:t>
            </a:r>
            <a:r>
              <a:rPr sz="2800" spc="-5" dirty="0">
                <a:latin typeface="Calibri"/>
                <a:cs typeface="Calibri"/>
              </a:rPr>
              <a:t>с  </a:t>
            </a:r>
            <a:r>
              <a:rPr sz="2800" spc="-10" dirty="0">
                <a:latin typeface="Calibri"/>
                <a:cs typeface="Calibri"/>
              </a:rPr>
              <a:t>верхней </a:t>
            </a:r>
            <a:r>
              <a:rPr sz="2800" spc="-5" dirty="0">
                <a:latin typeface="Calibri"/>
                <a:cs typeface="Calibri"/>
              </a:rPr>
              <a:t>и нижней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губой.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35250" marR="5080" indent="-1980564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Подкорковая </a:t>
            </a:r>
            <a:r>
              <a:rPr spc="-5" dirty="0"/>
              <a:t>(итеративная)  </a:t>
            </a:r>
            <a:r>
              <a:rPr spc="-10" dirty="0"/>
              <a:t>дизритмия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12747"/>
            <a:ext cx="7566659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5910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Проявляется </a:t>
            </a:r>
            <a:r>
              <a:rPr sz="3200" dirty="0">
                <a:latin typeface="Calibri"/>
                <a:cs typeface="Calibri"/>
              </a:rPr>
              <a:t>в неспособности  </a:t>
            </a:r>
            <a:r>
              <a:rPr sz="3200" spc="-5" dirty="0">
                <a:latin typeface="Calibri"/>
                <a:cs typeface="Calibri"/>
              </a:rPr>
              <a:t>воспроизведения </a:t>
            </a:r>
            <a:r>
              <a:rPr sz="3200" dirty="0">
                <a:latin typeface="Calibri"/>
                <a:cs typeface="Calibri"/>
              </a:rPr>
              <a:t>( в заданном </a:t>
            </a:r>
            <a:r>
              <a:rPr sz="3200" spc="-15" dirty="0">
                <a:latin typeface="Calibri"/>
                <a:cs typeface="Calibri"/>
              </a:rPr>
              <a:t>темпе)  </a:t>
            </a:r>
            <a:r>
              <a:rPr sz="3200" spc="-10" dirty="0">
                <a:latin typeface="Calibri"/>
                <a:cs typeface="Calibri"/>
              </a:rPr>
              <a:t>простого </a:t>
            </a:r>
            <a:r>
              <a:rPr sz="3200" spc="-5" dirty="0">
                <a:latin typeface="Calibri"/>
                <a:cs typeface="Calibri"/>
              </a:rPr>
              <a:t>ритмически организованного  ряда.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Сочетается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10" dirty="0">
                <a:latin typeface="Calibri"/>
                <a:cs typeface="Calibri"/>
              </a:rPr>
              <a:t>дискоординациями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общей  </a:t>
            </a:r>
            <a:r>
              <a:rPr sz="3200" spc="-15" dirty="0">
                <a:latin typeface="Calibri"/>
                <a:cs typeface="Calibri"/>
              </a:rPr>
              <a:t>двигательной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сфере.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59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Обследование </a:t>
            </a:r>
            <a:r>
              <a:rPr sz="4000" spc="-10" dirty="0"/>
              <a:t>состояния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10" dirty="0"/>
              <a:t>итеративного </a:t>
            </a:r>
            <a:r>
              <a:rPr sz="4000" spc="-25" dirty="0"/>
              <a:t>(подкоркового) </a:t>
            </a:r>
            <a:r>
              <a:rPr sz="4000" spc="-15" dirty="0"/>
              <a:t>ритма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912747"/>
            <a:ext cx="7869555" cy="461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marR="1158875" indent="-342265">
              <a:lnSpc>
                <a:spcPct val="100000"/>
              </a:lnSpc>
              <a:spcBef>
                <a:spcPts val="105"/>
              </a:spcBef>
              <a:buClr>
                <a:srgbClr val="FFCC00"/>
              </a:buClr>
              <a:buSzPct val="120312"/>
              <a:buFont typeface="Tahoma"/>
              <a:buChar char="•"/>
              <a:tabLst>
                <a:tab pos="354965" algn="l"/>
              </a:tabLst>
            </a:pPr>
            <a:r>
              <a:rPr sz="3200" spc="-5" dirty="0">
                <a:latin typeface="Calibri"/>
                <a:cs typeface="Calibri"/>
              </a:rPr>
              <a:t>Хлопать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10" dirty="0">
                <a:latin typeface="Calibri"/>
                <a:cs typeface="Calibri"/>
              </a:rPr>
              <a:t>ладоши </a:t>
            </a:r>
            <a:r>
              <a:rPr sz="3200" dirty="0">
                <a:latin typeface="Calibri"/>
                <a:cs typeface="Calibri"/>
              </a:rPr>
              <a:t>в заданном </a:t>
            </a:r>
            <a:r>
              <a:rPr sz="3200" spc="-15" dirty="0">
                <a:latin typeface="Calibri"/>
                <a:cs typeface="Calibri"/>
              </a:rPr>
              <a:t>темпе  </a:t>
            </a:r>
            <a:r>
              <a:rPr sz="3200" spc="-5" dirty="0">
                <a:latin typeface="Calibri"/>
                <a:cs typeface="Calibri"/>
              </a:rPr>
              <a:t>(самопроизвольное </a:t>
            </a:r>
            <a:r>
              <a:rPr sz="3200" spc="-10" dirty="0">
                <a:latin typeface="Calibri"/>
                <a:cs typeface="Calibri"/>
              </a:rPr>
              <a:t>ускорение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  <a:p>
            <a:pPr marL="354330" marR="214629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замедление </a:t>
            </a:r>
            <a:r>
              <a:rPr sz="3200" spc="-10" dirty="0">
                <a:latin typeface="Calibri"/>
                <a:cs typeface="Calibri"/>
              </a:rPr>
              <a:t>темпа </a:t>
            </a:r>
            <a:r>
              <a:rPr sz="3200" spc="-5" dirty="0">
                <a:latin typeface="Calibri"/>
                <a:cs typeface="Calibri"/>
              </a:rPr>
              <a:t>считается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нарушением  </a:t>
            </a:r>
            <a:r>
              <a:rPr sz="3200" spc="-10" dirty="0">
                <a:latin typeface="Calibri"/>
                <a:cs typeface="Calibri"/>
              </a:rPr>
              <a:t>режима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задания)</a:t>
            </a:r>
            <a:endParaRPr sz="3200">
              <a:latin typeface="Calibri"/>
              <a:cs typeface="Calibri"/>
            </a:endParaRPr>
          </a:p>
          <a:p>
            <a:pPr marL="354330" marR="5080" indent="-34226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120312"/>
              <a:buFont typeface="Tahoma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Маршировать </a:t>
            </a:r>
            <a:r>
              <a:rPr sz="3200" spc="-30" dirty="0">
                <a:latin typeface="Calibri"/>
                <a:cs typeface="Calibri"/>
              </a:rPr>
              <a:t>под </a:t>
            </a:r>
            <a:r>
              <a:rPr sz="3200" spc="-15" dirty="0">
                <a:latin typeface="Calibri"/>
                <a:cs typeface="Calibri"/>
              </a:rPr>
              <a:t>музыку, </a:t>
            </a:r>
            <a:r>
              <a:rPr sz="3200" dirty="0">
                <a:latin typeface="Calibri"/>
                <a:cs typeface="Calibri"/>
              </a:rPr>
              <a:t>барабан, </a:t>
            </a:r>
            <a:r>
              <a:rPr sz="3200" spc="-5" dirty="0">
                <a:latin typeface="Calibri"/>
                <a:cs typeface="Calibri"/>
              </a:rPr>
              <a:t>бубен,  </a:t>
            </a:r>
            <a:r>
              <a:rPr sz="3200" dirty="0">
                <a:latin typeface="Calibri"/>
                <a:cs typeface="Calibri"/>
              </a:rPr>
              <a:t>попадая </a:t>
            </a:r>
            <a:r>
              <a:rPr sz="3200" spc="-5" dirty="0">
                <a:latin typeface="Calibri"/>
                <a:cs typeface="Calibri"/>
              </a:rPr>
              <a:t>«в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такт»</a:t>
            </a:r>
            <a:endParaRPr sz="3200">
              <a:latin typeface="Calibri"/>
              <a:cs typeface="Calibri"/>
            </a:endParaRPr>
          </a:p>
          <a:p>
            <a:pPr marL="354330" marR="111760" indent="-34226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120312"/>
              <a:buFont typeface="Tahoma"/>
              <a:buChar char="•"/>
              <a:tabLst>
                <a:tab pos="354965" algn="l"/>
              </a:tabLst>
            </a:pPr>
            <a:r>
              <a:rPr sz="3200" spc="-10" dirty="0">
                <a:latin typeface="Calibri"/>
                <a:cs typeface="Calibri"/>
              </a:rPr>
              <a:t>Приседать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5" dirty="0">
                <a:latin typeface="Calibri"/>
                <a:cs typeface="Calibri"/>
              </a:rPr>
              <a:t>хлопать, </a:t>
            </a:r>
            <a:r>
              <a:rPr sz="3200" dirty="0">
                <a:latin typeface="Calibri"/>
                <a:cs typeface="Calibri"/>
              </a:rPr>
              <a:t>попадая в сильную  </a:t>
            </a:r>
            <a:r>
              <a:rPr sz="3200" spc="-25" dirty="0">
                <a:latin typeface="Calibri"/>
                <a:cs typeface="Calibri"/>
              </a:rPr>
              <a:t>долю </a:t>
            </a:r>
            <a:r>
              <a:rPr sz="3200" spc="-10" dirty="0">
                <a:latin typeface="Calibri"/>
                <a:cs typeface="Calibri"/>
              </a:rPr>
              <a:t>простого </a:t>
            </a:r>
            <a:r>
              <a:rPr sz="3200" spc="-30" dirty="0">
                <a:latin typeface="Calibri"/>
                <a:cs typeface="Calibri"/>
              </a:rPr>
              <a:t>двудольного </a:t>
            </a:r>
            <a:r>
              <a:rPr sz="3200" spc="-10" dirty="0">
                <a:latin typeface="Calibri"/>
                <a:cs typeface="Calibri"/>
              </a:rPr>
              <a:t>музыкального  </a:t>
            </a:r>
            <a:r>
              <a:rPr sz="3200" spc="-5" dirty="0">
                <a:latin typeface="Calibri"/>
                <a:cs typeface="Calibri"/>
              </a:rPr>
              <a:t>сопровождения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Обследование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правополушарного</a:t>
            </a:r>
            <a:r>
              <a:rPr spc="-75" dirty="0"/>
              <a:t> </a:t>
            </a:r>
            <a:r>
              <a:rPr spc="-10" dirty="0"/>
              <a:t>ритма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12747"/>
            <a:ext cx="7975600" cy="451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105"/>
              </a:spcBef>
              <a:buClr>
                <a:srgbClr val="FFCC00"/>
              </a:buClr>
              <a:buSzPct val="120312"/>
              <a:buFont typeface="Tahoma"/>
              <a:buChar char="•"/>
              <a:tabLst>
                <a:tab pos="354965" algn="l"/>
              </a:tabLst>
            </a:pPr>
            <a:r>
              <a:rPr sz="3200" spc="-5" dirty="0">
                <a:latin typeface="Calibri"/>
                <a:cs typeface="Calibri"/>
              </a:rPr>
              <a:t>Пропеть </a:t>
            </a:r>
            <a:r>
              <a:rPr sz="3200" spc="-10" dirty="0">
                <a:latin typeface="Calibri"/>
                <a:cs typeface="Calibri"/>
              </a:rPr>
              <a:t>знакомую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песенку</a:t>
            </a:r>
            <a:endParaRPr sz="3200">
              <a:latin typeface="Calibri"/>
              <a:cs typeface="Calibri"/>
            </a:endParaRPr>
          </a:p>
          <a:p>
            <a:pPr marL="354330" indent="-342265">
              <a:lnSpc>
                <a:spcPct val="100000"/>
              </a:lnSpc>
              <a:spcBef>
                <a:spcPts val="765"/>
              </a:spcBef>
              <a:buClr>
                <a:srgbClr val="FFCC00"/>
              </a:buClr>
              <a:buSzPct val="120312"/>
              <a:buFont typeface="Tahoma"/>
              <a:buChar char="•"/>
              <a:tabLst>
                <a:tab pos="354965" algn="l"/>
              </a:tabLst>
            </a:pPr>
            <a:r>
              <a:rPr sz="3200" spc="-5" dirty="0">
                <a:latin typeface="Calibri"/>
                <a:cs typeface="Calibri"/>
              </a:rPr>
              <a:t>Протанцевать </a:t>
            </a:r>
            <a:r>
              <a:rPr sz="3200" spc="-30" dirty="0">
                <a:latin typeface="Calibri"/>
                <a:cs typeface="Calibri"/>
              </a:rPr>
              <a:t>под </a:t>
            </a:r>
            <a:r>
              <a:rPr sz="3200" spc="-5" dirty="0">
                <a:latin typeface="Calibri"/>
                <a:cs typeface="Calibri"/>
              </a:rPr>
              <a:t>музыку</a:t>
            </a:r>
            <a:endParaRPr sz="3200">
              <a:latin typeface="Calibri"/>
              <a:cs typeface="Calibri"/>
            </a:endParaRPr>
          </a:p>
          <a:p>
            <a:pPr marL="354330" indent="-34226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120312"/>
              <a:buFont typeface="Tahoma"/>
              <a:buChar char="•"/>
              <a:tabLst>
                <a:tab pos="354965" algn="l"/>
              </a:tabLst>
            </a:pPr>
            <a:r>
              <a:rPr sz="3200" spc="-5" dirty="0">
                <a:latin typeface="Calibri"/>
                <a:cs typeface="Calibri"/>
              </a:rPr>
              <a:t>Отхлопать </a:t>
            </a:r>
            <a:r>
              <a:rPr sz="3200" dirty="0">
                <a:latin typeface="Calibri"/>
                <a:cs typeface="Calibri"/>
              </a:rPr>
              <a:t>по </a:t>
            </a:r>
            <a:r>
              <a:rPr sz="3200" spc="-10" dirty="0">
                <a:latin typeface="Calibri"/>
                <a:cs typeface="Calibri"/>
              </a:rPr>
              <a:t>образцу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ритмы: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431540" algn="l"/>
                <a:tab pos="3930015" algn="l"/>
              </a:tabLst>
            </a:pPr>
            <a:r>
              <a:rPr sz="3200" dirty="0">
                <a:latin typeface="Calibri"/>
                <a:cs typeface="Calibri"/>
              </a:rPr>
              <a:t>- симметричные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\\	\\	\\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219450" algn="l"/>
                <a:tab pos="4059554" algn="l"/>
                <a:tab pos="4992370" algn="l"/>
                <a:tab pos="5581650" algn="l"/>
                <a:tab pos="6330315" algn="l"/>
              </a:tabLst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асимметричные	\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\\	\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\\	\\	\\\	\\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\\\</a:t>
            </a:r>
            <a:endParaRPr sz="3200">
              <a:latin typeface="Calibri"/>
              <a:cs typeface="Calibri"/>
            </a:endParaRPr>
          </a:p>
          <a:p>
            <a:pPr marL="354330" indent="-34226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120312"/>
              <a:buFont typeface="Tahoma"/>
              <a:buChar char="•"/>
              <a:tabLst>
                <a:tab pos="354965" algn="l"/>
              </a:tabLst>
            </a:pPr>
            <a:r>
              <a:rPr sz="3200" spc="-5" dirty="0">
                <a:latin typeface="Calibri"/>
                <a:cs typeface="Calibri"/>
              </a:rPr>
              <a:t>Прочитать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стихотворение</a:t>
            </a:r>
            <a:endParaRPr sz="3200">
              <a:latin typeface="Calibri"/>
              <a:cs typeface="Calibri"/>
            </a:endParaRPr>
          </a:p>
          <a:p>
            <a:pPr marL="354330" marR="5080" indent="-34226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120312"/>
              <a:buFont typeface="Tahoma"/>
              <a:buChar char="•"/>
              <a:tabLst>
                <a:tab pos="354965" algn="l"/>
                <a:tab pos="6797040" algn="l"/>
              </a:tabLst>
            </a:pPr>
            <a:r>
              <a:rPr sz="3200" dirty="0">
                <a:latin typeface="Calibri"/>
                <a:cs typeface="Calibri"/>
              </a:rPr>
              <a:t>П</a:t>
            </a:r>
            <a:r>
              <a:rPr sz="3200" spc="-85" dirty="0">
                <a:latin typeface="Calibri"/>
                <a:cs typeface="Calibri"/>
              </a:rPr>
              <a:t>о</a:t>
            </a:r>
            <a:r>
              <a:rPr sz="3200" spc="-40" dirty="0">
                <a:latin typeface="Calibri"/>
                <a:cs typeface="Calibri"/>
              </a:rPr>
              <a:t>д</a:t>
            </a:r>
            <a:r>
              <a:rPr sz="3200" spc="-5" dirty="0">
                <a:latin typeface="Calibri"/>
                <a:cs typeface="Calibri"/>
              </a:rPr>
              <a:t>обр</a:t>
            </a:r>
            <a:r>
              <a:rPr sz="3200" spc="-25" dirty="0">
                <a:latin typeface="Calibri"/>
                <a:cs typeface="Calibri"/>
              </a:rPr>
              <a:t>а</a:t>
            </a:r>
            <a:r>
              <a:rPr sz="3200" spc="-5" dirty="0">
                <a:latin typeface="Calibri"/>
                <a:cs typeface="Calibri"/>
              </a:rPr>
              <a:t>т</a:t>
            </a:r>
            <a:r>
              <a:rPr sz="3200" dirty="0">
                <a:latin typeface="Calibri"/>
                <a:cs typeface="Calibri"/>
              </a:rPr>
              <a:t>ь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</a:t>
            </a:r>
            <a:r>
              <a:rPr sz="3200" spc="-55" dirty="0">
                <a:latin typeface="Calibri"/>
                <a:cs typeface="Calibri"/>
              </a:rPr>
              <a:t>к</a:t>
            </a:r>
            <a:r>
              <a:rPr sz="3200" spc="-5" dirty="0">
                <a:latin typeface="Calibri"/>
                <a:cs typeface="Calibri"/>
              </a:rPr>
              <a:t>ончани</a:t>
            </a:r>
            <a:r>
              <a:rPr sz="3200" dirty="0">
                <a:latin typeface="Calibri"/>
                <a:cs typeface="Calibri"/>
              </a:rPr>
              <a:t>е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ст</a:t>
            </a:r>
            <a:r>
              <a:rPr sz="3200" spc="-15" dirty="0">
                <a:latin typeface="Calibri"/>
                <a:cs typeface="Calibri"/>
              </a:rPr>
              <a:t>и</a:t>
            </a:r>
            <a:r>
              <a:rPr sz="3200" spc="-50" dirty="0">
                <a:latin typeface="Calibri"/>
                <a:cs typeface="Calibri"/>
              </a:rPr>
              <a:t>х</a:t>
            </a:r>
            <a:r>
              <a:rPr sz="3200" spc="-25" dirty="0">
                <a:latin typeface="Calibri"/>
                <a:cs typeface="Calibri"/>
              </a:rPr>
              <a:t>о</a:t>
            </a:r>
            <a:r>
              <a:rPr sz="3200" spc="-5" dirty="0">
                <a:latin typeface="Calibri"/>
                <a:cs typeface="Calibri"/>
              </a:rPr>
              <a:t>творно</a:t>
            </a:r>
            <a:r>
              <a:rPr sz="3200" dirty="0">
                <a:latin typeface="Calibri"/>
                <a:cs typeface="Calibri"/>
              </a:rPr>
              <a:t>й	с</a:t>
            </a:r>
            <a:r>
              <a:rPr sz="3200" spc="-10" dirty="0">
                <a:latin typeface="Calibri"/>
                <a:cs typeface="Calibri"/>
              </a:rPr>
              <a:t>т</a:t>
            </a:r>
            <a:r>
              <a:rPr sz="3200" spc="-5" dirty="0">
                <a:latin typeface="Calibri"/>
                <a:cs typeface="Calibri"/>
              </a:rPr>
              <a:t>роки 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рифму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35250" marR="5080" indent="-262318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Правополушарная </a:t>
            </a:r>
            <a:r>
              <a:rPr spc="-10" dirty="0"/>
              <a:t>(амузическая)  дизритмия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99970"/>
            <a:ext cx="7617459" cy="490918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6235" algn="l"/>
              </a:tabLst>
            </a:pPr>
            <a:r>
              <a:rPr sz="3600" spc="-10" dirty="0">
                <a:latin typeface="Calibri"/>
                <a:cs typeface="Calibri"/>
              </a:rPr>
              <a:t>Проявляется </a:t>
            </a:r>
            <a:r>
              <a:rPr sz="3600" dirty="0">
                <a:latin typeface="Calibri"/>
                <a:cs typeface="Calibri"/>
              </a:rPr>
              <a:t>в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неспособности:</a:t>
            </a:r>
            <a:endParaRPr sz="3600">
              <a:latin typeface="Calibri"/>
              <a:cs typeface="Calibri"/>
            </a:endParaRPr>
          </a:p>
          <a:p>
            <a:pPr marL="355600" marR="5080" indent="-343535">
              <a:lnSpc>
                <a:spcPts val="3890"/>
              </a:lnSpc>
              <a:spcBef>
                <a:spcPts val="919"/>
              </a:spcBef>
              <a:buFont typeface="Arial"/>
              <a:buChar char="•"/>
              <a:tabLst>
                <a:tab pos="356235" algn="l"/>
              </a:tabLst>
            </a:pPr>
            <a:r>
              <a:rPr sz="3600" dirty="0">
                <a:latin typeface="Calibri"/>
                <a:cs typeface="Calibri"/>
              </a:rPr>
              <a:t>- </a:t>
            </a:r>
            <a:r>
              <a:rPr sz="3600" spc="-5" dirty="0">
                <a:latin typeface="Calibri"/>
                <a:cs typeface="Calibri"/>
              </a:rPr>
              <a:t>двигаться, </a:t>
            </a:r>
            <a:r>
              <a:rPr sz="3600" dirty="0">
                <a:latin typeface="Calibri"/>
                <a:cs typeface="Calibri"/>
              </a:rPr>
              <a:t>попадая </a:t>
            </a:r>
            <a:r>
              <a:rPr sz="3600" spc="-5" dirty="0">
                <a:latin typeface="Calibri"/>
                <a:cs typeface="Calibri"/>
              </a:rPr>
              <a:t>«в такт» музыки  </a:t>
            </a:r>
            <a:r>
              <a:rPr sz="3600" spc="-10" dirty="0">
                <a:latin typeface="Calibri"/>
                <a:cs typeface="Calibri"/>
              </a:rPr>
              <a:t>(приседать, танцевать </a:t>
            </a:r>
            <a:r>
              <a:rPr sz="3600" dirty="0">
                <a:latin typeface="Calibri"/>
                <a:cs typeface="Calibri"/>
              </a:rPr>
              <a:t>и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т.п.)</a:t>
            </a:r>
            <a:endParaRPr sz="3600">
              <a:latin typeface="Calibri"/>
              <a:cs typeface="Calibri"/>
            </a:endParaRPr>
          </a:p>
          <a:p>
            <a:pPr marL="355600" marR="224790" indent="-343535">
              <a:lnSpc>
                <a:spcPct val="90000"/>
              </a:lnSpc>
              <a:spcBef>
                <a:spcPts val="805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dirty="0"/>
              <a:t>	</a:t>
            </a:r>
            <a:r>
              <a:rPr sz="3600" dirty="0">
                <a:latin typeface="Calibri"/>
                <a:cs typeface="Calibri"/>
              </a:rPr>
              <a:t>- </a:t>
            </a:r>
            <a:r>
              <a:rPr sz="3600" spc="-10" dirty="0">
                <a:latin typeface="Calibri"/>
                <a:cs typeface="Calibri"/>
              </a:rPr>
              <a:t>отхлопывать, отстукивать </a:t>
            </a:r>
            <a:r>
              <a:rPr sz="3600" dirty="0">
                <a:latin typeface="Calibri"/>
                <a:cs typeface="Calibri"/>
              </a:rPr>
              <a:t>простые  </a:t>
            </a:r>
            <a:r>
              <a:rPr sz="3600" spc="-5" dirty="0">
                <a:latin typeface="Calibri"/>
                <a:cs typeface="Calibri"/>
              </a:rPr>
              <a:t>симметричные </a:t>
            </a:r>
            <a:r>
              <a:rPr sz="3600" dirty="0">
                <a:latin typeface="Calibri"/>
                <a:cs typeface="Calibri"/>
              </a:rPr>
              <a:t>и </a:t>
            </a:r>
            <a:r>
              <a:rPr sz="3600" spc="-5" dirty="0">
                <a:latin typeface="Calibri"/>
                <a:cs typeface="Calibri"/>
              </a:rPr>
              <a:t>асимметричные  </a:t>
            </a:r>
            <a:r>
              <a:rPr sz="3600" spc="-10" dirty="0">
                <a:latin typeface="Calibri"/>
                <a:cs typeface="Calibri"/>
              </a:rPr>
              <a:t>ритмы</a:t>
            </a:r>
            <a:endParaRPr sz="3600">
              <a:latin typeface="Calibri"/>
              <a:cs typeface="Calibri"/>
            </a:endParaRPr>
          </a:p>
          <a:p>
            <a:pPr marL="355600" indent="-343535">
              <a:lnSpc>
                <a:spcPts val="4105"/>
              </a:lnSpc>
              <a:spcBef>
                <a:spcPts val="434"/>
              </a:spcBef>
              <a:buFont typeface="Arial"/>
              <a:buChar char="•"/>
              <a:tabLst>
                <a:tab pos="356235" algn="l"/>
              </a:tabLst>
            </a:pPr>
            <a:r>
              <a:rPr sz="3600" dirty="0">
                <a:latin typeface="Calibri"/>
                <a:cs typeface="Calibri"/>
              </a:rPr>
              <a:t>- в наличии </a:t>
            </a:r>
            <a:r>
              <a:rPr sz="3600" spc="-5" dirty="0">
                <a:latin typeface="Calibri"/>
                <a:cs typeface="Calibri"/>
              </a:rPr>
              <a:t>запинок </a:t>
            </a:r>
            <a:r>
              <a:rPr sz="3600" dirty="0">
                <a:latin typeface="Calibri"/>
                <a:cs typeface="Calibri"/>
              </a:rPr>
              <a:t>не </a:t>
            </a:r>
            <a:r>
              <a:rPr sz="3600" spc="-30" dirty="0">
                <a:latin typeface="Calibri"/>
                <a:cs typeface="Calibri"/>
              </a:rPr>
              <a:t>только </a:t>
            </a:r>
            <a:r>
              <a:rPr sz="3600" dirty="0">
                <a:latin typeface="Calibri"/>
                <a:cs typeface="Calibri"/>
              </a:rPr>
              <a:t>в</a:t>
            </a:r>
            <a:endParaRPr sz="3600">
              <a:latin typeface="Calibri"/>
              <a:cs typeface="Calibri"/>
            </a:endParaRPr>
          </a:p>
          <a:p>
            <a:pPr marL="355600" marR="408305">
              <a:lnSpc>
                <a:spcPts val="3890"/>
              </a:lnSpc>
              <a:spcBef>
                <a:spcPts val="275"/>
              </a:spcBef>
            </a:pPr>
            <a:r>
              <a:rPr sz="3600" spc="-5" dirty="0">
                <a:latin typeface="Calibri"/>
                <a:cs typeface="Calibri"/>
              </a:rPr>
              <a:t>прозаической, </a:t>
            </a:r>
            <a:r>
              <a:rPr sz="3600" dirty="0">
                <a:latin typeface="Calibri"/>
                <a:cs typeface="Calibri"/>
              </a:rPr>
              <a:t>но и в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стихотворной  </a:t>
            </a:r>
            <a:r>
              <a:rPr sz="3600" spc="-5" dirty="0">
                <a:latin typeface="Calibri"/>
                <a:cs typeface="Calibri"/>
              </a:rPr>
              <a:t>речи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2638" y="599947"/>
            <a:ext cx="68046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Межполушарная</a:t>
            </a:r>
            <a:r>
              <a:rPr spc="-30" dirty="0"/>
              <a:t> </a:t>
            </a:r>
            <a:r>
              <a:rPr spc="-10" dirty="0"/>
              <a:t>дизритмия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15820"/>
            <a:ext cx="7958455" cy="470852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Проявляется: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- в наличии запинок в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спонтанной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прозаической речи. </a:t>
            </a:r>
            <a:r>
              <a:rPr sz="3200" spc="-40" dirty="0">
                <a:latin typeface="Calibri"/>
                <a:cs typeface="Calibri"/>
              </a:rPr>
              <a:t>Тяжесть </a:t>
            </a:r>
            <a:r>
              <a:rPr sz="3200" dirty="0">
                <a:latin typeface="Calibri"/>
                <a:cs typeface="Calibri"/>
              </a:rPr>
              <a:t>запинок прямо  пропорциональна </a:t>
            </a:r>
            <a:r>
              <a:rPr sz="3200" spc="-10" dirty="0">
                <a:latin typeface="Calibri"/>
                <a:cs typeface="Calibri"/>
              </a:rPr>
              <a:t>семантической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синтаксической </a:t>
            </a:r>
            <a:r>
              <a:rPr sz="3200" spc="-5" dirty="0">
                <a:latin typeface="Calibri"/>
                <a:cs typeface="Calibri"/>
              </a:rPr>
              <a:t>сложности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текста</a:t>
            </a:r>
            <a:endParaRPr sz="3200">
              <a:latin typeface="Calibri"/>
              <a:cs typeface="Calibri"/>
            </a:endParaRPr>
          </a:p>
          <a:p>
            <a:pPr marL="355600" marR="17145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- в </a:t>
            </a:r>
            <a:r>
              <a:rPr sz="3200" spc="-15" dirty="0">
                <a:latin typeface="Calibri"/>
                <a:cs typeface="Calibri"/>
              </a:rPr>
              <a:t>колебаниях </a:t>
            </a:r>
            <a:r>
              <a:rPr sz="3200" spc="-5" dirty="0">
                <a:latin typeface="Calibri"/>
                <a:cs typeface="Calibri"/>
              </a:rPr>
              <a:t>степени </a:t>
            </a:r>
            <a:r>
              <a:rPr sz="3200" spc="-10" dirty="0">
                <a:latin typeface="Calibri"/>
                <a:cs typeface="Calibri"/>
              </a:rPr>
              <a:t>тяжести </a:t>
            </a:r>
            <a:r>
              <a:rPr sz="3200" spc="-5" dirty="0">
                <a:latin typeface="Calibri"/>
                <a:cs typeface="Calibri"/>
              </a:rPr>
              <a:t>заикания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  зависимости </a:t>
            </a:r>
            <a:r>
              <a:rPr sz="3200" spc="-15" dirty="0">
                <a:latin typeface="Calibri"/>
                <a:cs typeface="Calibri"/>
              </a:rPr>
              <a:t>от </a:t>
            </a:r>
            <a:r>
              <a:rPr sz="3200" spc="-5" dirty="0">
                <a:latin typeface="Calibri"/>
                <a:cs typeface="Calibri"/>
              </a:rPr>
              <a:t>объективных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  <a:p>
            <a:pPr marL="355600" marR="19304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субъективных </a:t>
            </a:r>
            <a:r>
              <a:rPr sz="3200" spc="-10" dirty="0">
                <a:latin typeface="Calibri"/>
                <a:cs typeface="Calibri"/>
              </a:rPr>
              <a:t>факторов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речевой  </a:t>
            </a:r>
            <a:r>
              <a:rPr sz="3200" spc="-10" dirty="0">
                <a:latin typeface="Calibri"/>
                <a:cs typeface="Calibri"/>
              </a:rPr>
              <a:t>коммуникации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594" y="0"/>
            <a:ext cx="7663815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Обследование </a:t>
            </a:r>
            <a:r>
              <a:rPr spc="-15" dirty="0"/>
              <a:t>межполушарных  </a:t>
            </a:r>
            <a:r>
              <a:rPr spc="-5" dirty="0"/>
              <a:t>ритмико-смысловых  </a:t>
            </a:r>
            <a:r>
              <a:rPr spc="-15" dirty="0"/>
              <a:t>координаций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497963"/>
            <a:ext cx="7691120" cy="2188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105"/>
              </a:spcBef>
              <a:buClr>
                <a:srgbClr val="FFCC00"/>
              </a:buClr>
              <a:buSzPct val="120312"/>
              <a:buFont typeface="Tahoma"/>
              <a:buChar char="•"/>
              <a:tabLst>
                <a:tab pos="354965" algn="l"/>
              </a:tabLst>
            </a:pPr>
            <a:r>
              <a:rPr sz="3200" spc="-5" dirty="0">
                <a:latin typeface="Calibri"/>
                <a:cs typeface="Calibri"/>
              </a:rPr>
              <a:t>Ответить </a:t>
            </a:r>
            <a:r>
              <a:rPr sz="3200" dirty="0">
                <a:latin typeface="Calibri"/>
                <a:cs typeface="Calibri"/>
              </a:rPr>
              <a:t>на вопросы в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диалоге</a:t>
            </a:r>
            <a:endParaRPr sz="3200">
              <a:latin typeface="Calibri"/>
              <a:cs typeface="Calibri"/>
            </a:endParaRPr>
          </a:p>
          <a:p>
            <a:pPr marL="354330" indent="-342265">
              <a:lnSpc>
                <a:spcPct val="100000"/>
              </a:lnSpc>
              <a:spcBef>
                <a:spcPts val="765"/>
              </a:spcBef>
              <a:buClr>
                <a:srgbClr val="FFCC00"/>
              </a:buClr>
              <a:buSzPct val="120312"/>
              <a:buFont typeface="Tahoma"/>
              <a:buChar char="•"/>
              <a:tabLst>
                <a:tab pos="354965" algn="l"/>
              </a:tabLst>
            </a:pPr>
            <a:r>
              <a:rPr sz="3200" spc="-10" dirty="0">
                <a:latin typeface="Calibri"/>
                <a:cs typeface="Calibri"/>
              </a:rPr>
              <a:t>Рассказать сказку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содержание</a:t>
            </a:r>
            <a:endParaRPr sz="3200">
              <a:latin typeface="Calibri"/>
              <a:cs typeface="Calibri"/>
            </a:endParaRPr>
          </a:p>
          <a:p>
            <a:pPr marL="354330">
              <a:lnSpc>
                <a:spcPct val="100000"/>
              </a:lnSpc>
            </a:pPr>
            <a:r>
              <a:rPr sz="3200" spc="-35" dirty="0">
                <a:latin typeface="Calibri"/>
                <a:cs typeface="Calibri"/>
              </a:rPr>
              <a:t>«мультика»</a:t>
            </a:r>
            <a:endParaRPr sz="3200">
              <a:latin typeface="Calibri"/>
              <a:cs typeface="Calibri"/>
            </a:endParaRPr>
          </a:p>
          <a:p>
            <a:pPr marL="354330" indent="-342265">
              <a:lnSpc>
                <a:spcPct val="100000"/>
              </a:lnSpc>
              <a:spcBef>
                <a:spcPts val="775"/>
              </a:spcBef>
              <a:buClr>
                <a:srgbClr val="FFCC00"/>
              </a:buClr>
              <a:buSzPct val="120312"/>
              <a:buFont typeface="Tahoma"/>
              <a:buChar char="•"/>
              <a:tabLst>
                <a:tab pos="354965" algn="l"/>
              </a:tabLst>
            </a:pPr>
            <a:r>
              <a:rPr sz="3200" spc="-10" dirty="0">
                <a:latin typeface="Calibri"/>
                <a:cs typeface="Calibri"/>
              </a:rPr>
              <a:t>«Придумать» рассказик </a:t>
            </a:r>
            <a:r>
              <a:rPr sz="3200" dirty="0">
                <a:latin typeface="Calibri"/>
                <a:cs typeface="Calibri"/>
              </a:rPr>
              <a:t>на заданную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тему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381000"/>
            <a:ext cx="3165475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7800" y="4114800"/>
            <a:ext cx="2578100" cy="1606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838072"/>
            <a:ext cx="3048000" cy="2325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4068</Words>
  <Application>Microsoft Office PowerPoint</Application>
  <PresentationFormat>Экран (4:3)</PresentationFormat>
  <Paragraphs>411</Paragraphs>
  <Slides>86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ЗАИКАНИЯ</vt:lpstr>
      <vt:lpstr>Презентация PowerPoint</vt:lpstr>
      <vt:lpstr>Механизмы заикания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этой фазы характерны следующие особенности: # нарушение речи становится хроническими, иногда тяжесть заикания меняется,  судорожность речи может на короткое время исчезать;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Подкорковые структуры</vt:lpstr>
      <vt:lpstr>Презентация PowerPoint</vt:lpstr>
      <vt:lpstr>Периферические нервы</vt:lpstr>
      <vt:lpstr>Презентация PowerPoint</vt:lpstr>
      <vt:lpstr>СУДОРОГИ ГОЛОСОВОГО АППАРАТА возникают в момент  произнесения гласного звука. Смыкательная голосовая судорога возникает внезапно,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Подкорковая (итеративная)  дизритмия</vt:lpstr>
      <vt:lpstr>Обследование состояния итеративного (подкоркового) ритма</vt:lpstr>
      <vt:lpstr>Обследование правополушарного ритма</vt:lpstr>
      <vt:lpstr>Правополушарная (амузическая)  дизритмия</vt:lpstr>
      <vt:lpstr>Межполушарная дизритмия</vt:lpstr>
      <vt:lpstr>Обследование межполушарных  ритмико-смысловых  координаций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фаза развития заикания   Заикание возникает эпизодически; периоды плавной речи сокращаются и наступают все реже, сама выраженность заикания флюктуирует по тяжести. В поздних периодах первой фазы заикание становится более постоянным и выраженным; # запинки чаще возникают на начальных словах предложения. В начале первой фазы большинство заикающихся испытывают затруднения исключительно при произнесении первого слова в предложении; # запинки возникают в основном при произнесении кратких частей речи, особенно предлогов, союзов и т.д.; # заикание усиливается под воздействием так называемого «коммуникативного давления», то есть самые большие затруднения ребенок испытывает, когда он возбужден, торопится и пытается о чем-либо рассказать; # ребенок обычно не реагирует на свое заикание и говорит во всех ситуациях свободно, без смущения. Заикание может спровоцировать кратковременная эмоциональная реакция. Но беспокойства, тревожности, страха речи нет. Нет переживания своего дефекта речи и неудач в общении.</dc:title>
  <dc:creator>Администратор</dc:creator>
  <cp:lastModifiedBy>Екатерина Быкова</cp:lastModifiedBy>
  <cp:revision>1</cp:revision>
  <dcterms:created xsi:type="dcterms:W3CDTF">2020-11-14T06:11:03Z</dcterms:created>
  <dcterms:modified xsi:type="dcterms:W3CDTF">2020-11-16T10:59:25Z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2020-11-14T00:00:00Z</vt:filetime>
  </property>
</Properties>
</file>