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4"/>
  </p:notesMasterIdLst>
  <p:sldIdLst>
    <p:sldId id="463" r:id="rId2"/>
    <p:sldId id="278" r:id="rId3"/>
    <p:sldId id="322" r:id="rId4"/>
    <p:sldId id="348" r:id="rId5"/>
    <p:sldId id="349" r:id="rId6"/>
    <p:sldId id="280" r:id="rId7"/>
    <p:sldId id="350" r:id="rId8"/>
    <p:sldId id="347" r:id="rId9"/>
    <p:sldId id="351" r:id="rId10"/>
    <p:sldId id="354" r:id="rId11"/>
    <p:sldId id="368" r:id="rId12"/>
    <p:sldId id="454" r:id="rId13"/>
    <p:sldId id="356" r:id="rId14"/>
    <p:sldId id="424" r:id="rId15"/>
    <p:sldId id="357" r:id="rId16"/>
    <p:sldId id="426" r:id="rId17"/>
    <p:sldId id="358" r:id="rId18"/>
    <p:sldId id="427" r:id="rId19"/>
    <p:sldId id="359" r:id="rId20"/>
    <p:sldId id="452" r:id="rId21"/>
    <p:sldId id="455" r:id="rId22"/>
    <p:sldId id="353" r:id="rId23"/>
    <p:sldId id="352" r:id="rId24"/>
    <p:sldId id="361" r:id="rId25"/>
    <p:sldId id="429" r:id="rId26"/>
    <p:sldId id="474" r:id="rId27"/>
    <p:sldId id="362" r:id="rId28"/>
    <p:sldId id="363" r:id="rId29"/>
    <p:sldId id="364" r:id="rId30"/>
    <p:sldId id="365" r:id="rId31"/>
    <p:sldId id="325" r:id="rId32"/>
    <p:sldId id="369" r:id="rId33"/>
    <p:sldId id="366" r:id="rId34"/>
    <p:sldId id="370" r:id="rId35"/>
    <p:sldId id="371" r:id="rId36"/>
    <p:sldId id="302" r:id="rId37"/>
    <p:sldId id="367" r:id="rId38"/>
    <p:sldId id="376" r:id="rId39"/>
    <p:sldId id="383" r:id="rId40"/>
    <p:sldId id="466" r:id="rId41"/>
    <p:sldId id="465" r:id="rId42"/>
    <p:sldId id="430" r:id="rId43"/>
    <p:sldId id="460" r:id="rId44"/>
    <p:sldId id="467" r:id="rId45"/>
    <p:sldId id="464" r:id="rId46"/>
    <p:sldId id="459" r:id="rId47"/>
    <p:sldId id="379" r:id="rId48"/>
    <p:sldId id="373" r:id="rId49"/>
    <p:sldId id="462" r:id="rId50"/>
    <p:sldId id="374" r:id="rId51"/>
    <p:sldId id="431" r:id="rId52"/>
    <p:sldId id="388" r:id="rId53"/>
    <p:sldId id="387" r:id="rId54"/>
    <p:sldId id="386" r:id="rId55"/>
    <p:sldId id="384" r:id="rId56"/>
    <p:sldId id="389" r:id="rId57"/>
    <p:sldId id="390" r:id="rId58"/>
    <p:sldId id="402" r:id="rId59"/>
    <p:sldId id="433" r:id="rId60"/>
    <p:sldId id="392" r:id="rId61"/>
    <p:sldId id="261" r:id="rId62"/>
    <p:sldId id="266" r:id="rId63"/>
    <p:sldId id="453" r:id="rId64"/>
    <p:sldId id="436" r:id="rId65"/>
    <p:sldId id="435" r:id="rId66"/>
    <p:sldId id="437" r:id="rId67"/>
    <p:sldId id="404" r:id="rId68"/>
    <p:sldId id="451" r:id="rId69"/>
    <p:sldId id="448" r:id="rId70"/>
    <p:sldId id="398" r:id="rId71"/>
    <p:sldId id="330" r:id="rId72"/>
    <p:sldId id="340" r:id="rId73"/>
    <p:sldId id="339" r:id="rId74"/>
    <p:sldId id="331" r:id="rId75"/>
    <p:sldId id="333" r:id="rId76"/>
    <p:sldId id="407" r:id="rId77"/>
    <p:sldId id="408" r:id="rId78"/>
    <p:sldId id="409" r:id="rId79"/>
    <p:sldId id="400" r:id="rId80"/>
    <p:sldId id="456" r:id="rId81"/>
    <p:sldId id="457" r:id="rId82"/>
    <p:sldId id="413" r:id="rId83"/>
    <p:sldId id="270" r:id="rId84"/>
    <p:sldId id="410" r:id="rId85"/>
    <p:sldId id="468" r:id="rId86"/>
    <p:sldId id="469" r:id="rId87"/>
    <p:sldId id="414" r:id="rId88"/>
    <p:sldId id="415" r:id="rId89"/>
    <p:sldId id="417" r:id="rId90"/>
    <p:sldId id="332" r:id="rId91"/>
    <p:sldId id="418" r:id="rId92"/>
    <p:sldId id="470" r:id="rId93"/>
    <p:sldId id="471" r:id="rId94"/>
    <p:sldId id="472" r:id="rId95"/>
    <p:sldId id="473" r:id="rId96"/>
    <p:sldId id="475" r:id="rId97"/>
    <p:sldId id="329" r:id="rId98"/>
    <p:sldId id="416" r:id="rId99"/>
    <p:sldId id="343" r:id="rId100"/>
    <p:sldId id="342" r:id="rId101"/>
    <p:sldId id="422" r:id="rId102"/>
    <p:sldId id="425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6B0BD-72E1-432F-B837-9E266B389E7B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1CE29-640B-41B0-8B47-D5F8183F63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5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E29-640B-41B0-8B47-D5F8183F631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6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22363-E351-4153-8AEB-BC7F0CB6982A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1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1CE29-640B-41B0-8B47-D5F8183F6310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0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22363-E351-4153-8AEB-BC7F0CB6982A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9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0472-35F3-448F-896B-A95AA6F26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net.ru/bibliot/semiotika/11_3.html" TargetMode="External"/><Relationship Id="rId2" Type="http://schemas.openxmlformats.org/officeDocument/2006/relationships/hyperlink" Target="http://dommedika.com/2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ongdiagnosis.com/medical/chromosome_1_1p36_deletion_syndrome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428860" y="4000504"/>
            <a:ext cx="656526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8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</a:t>
            </a:r>
            <a:r>
              <a:rPr lang="ru-RU" sz="2000" b="1" dirty="0" smtClean="0">
                <a:solidFill>
                  <a:srgbClr val="002060"/>
                </a:solidFill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к.б.н. Ермакова И.Г.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4213" y="2847975"/>
            <a:ext cx="751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8208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85918" y="1857364"/>
            <a:ext cx="7143800" cy="160861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Введение в генетику человека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928670"/>
            <a:ext cx="7643866" cy="10715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	Генеалогический метод позволяет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928662" y="2000240"/>
            <a:ext cx="72152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 smtClean="0"/>
              <a:t>Установить </a:t>
            </a:r>
            <a:r>
              <a:rPr lang="ru-RU" sz="3200" b="1" dirty="0" smtClean="0">
                <a:latin typeface="Times New Roman" pitchFamily="18" charset="0"/>
              </a:rPr>
              <a:t>тип наследования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Определить пенетрантность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Определить экспрессивность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Составить прогноз потомства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2012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358246" cy="50006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Учёные из испанского Национального онкологического научного центра доказали, что продолжительность жизни мышей можно увеличить однократным введением препарата на основе </a:t>
            </a:r>
            <a:r>
              <a:rPr lang="ru-RU" b="1" dirty="0" err="1" smtClean="0"/>
              <a:t>теломеразы</a:t>
            </a:r>
            <a:r>
              <a:rPr lang="ru-RU" dirty="0" smtClean="0"/>
              <a:t> , непосредственно воздействующего на гены животного во взрослом состоянии.</a:t>
            </a:r>
          </a:p>
          <a:p>
            <a:r>
              <a:rPr lang="ru-RU" dirty="0" smtClean="0"/>
              <a:t>Они сделали это с помощью </a:t>
            </a:r>
            <a:r>
              <a:rPr lang="ru-RU" b="1" dirty="0" smtClean="0"/>
              <a:t>генной терапии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Применение этого метода на мышах признано безопасным и эффективным. </a:t>
            </a:r>
          </a:p>
          <a:p>
            <a:r>
              <a:rPr lang="ru-RU" dirty="0" smtClean="0"/>
              <a:t>Мыши, получавшие терапию в возрасте одного года, жили дольше в среднем на 24 %, а в возрасте двух лет – на 13 %. </a:t>
            </a:r>
          </a:p>
          <a:p>
            <a:r>
              <a:rPr lang="ru-RU" dirty="0" smtClean="0"/>
              <a:t>Кроме того, лечение привело к значительному улучшению состояния здоровья животных, задержав развитие возрастных заболеваний – таких как </a:t>
            </a:r>
            <a:r>
              <a:rPr lang="ru-RU" dirty="0" err="1" smtClean="0"/>
              <a:t>остеопороз</a:t>
            </a:r>
            <a:r>
              <a:rPr lang="ru-RU" dirty="0" smtClean="0"/>
              <a:t> и </a:t>
            </a:r>
            <a:r>
              <a:rPr lang="ru-RU" dirty="0" err="1" smtClean="0"/>
              <a:t>резистентность</a:t>
            </a:r>
            <a:r>
              <a:rPr lang="ru-RU" dirty="0" smtClean="0"/>
              <a:t> к инсулину – и улучшив такие показатели старения, как нервно-мышечная координация. </a:t>
            </a:r>
          </a:p>
          <a:p>
            <a:r>
              <a:rPr lang="ru-RU" dirty="0" smtClean="0"/>
              <a:t>Это исследование «показывает, что можно разработать </a:t>
            </a:r>
            <a:r>
              <a:rPr lang="ru-RU" dirty="0" err="1" smtClean="0"/>
              <a:t>антивозрастную</a:t>
            </a:r>
            <a:r>
              <a:rPr lang="ru-RU" dirty="0" smtClean="0"/>
              <a:t> генную терапию на основе </a:t>
            </a:r>
            <a:r>
              <a:rPr lang="ru-RU" b="1" dirty="0" err="1" smtClean="0"/>
              <a:t>теломеразы</a:t>
            </a:r>
            <a:r>
              <a:rPr lang="ru-RU" dirty="0" smtClean="0"/>
              <a:t> без увеличения заболеваемости раком», утверждают его авторы.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281890" cy="143985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7467600" cy="1714512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Назвать методы, которые используются при медико-генетическом консультировании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3186122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http://dommedika.com/25.html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http://www.neuronet.ru/bibliot/semiotika/11_3.html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http://www.wrongdiagnosis.com/medical/chromosome_1_1p36_deletion_syndrome.htm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 составлении родословных применяют стандартные обозначения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715436" cy="48737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Человек, с которого начинается исследование, называется </a:t>
            </a:r>
            <a:r>
              <a:rPr lang="ru-RU" b="1" i="1" dirty="0" smtClean="0"/>
              <a:t>пробандом</a:t>
            </a:r>
            <a:r>
              <a:rPr lang="ru-RU" dirty="0" smtClean="0"/>
              <a:t> </a:t>
            </a:r>
          </a:p>
          <a:p>
            <a:pPr lvl="1"/>
            <a:r>
              <a:rPr lang="ru-RU" dirty="0" smtClean="0"/>
              <a:t>если родословная составляется таким образом, что от пробанда спускаются к его потомству, то ее называют </a:t>
            </a:r>
            <a:r>
              <a:rPr lang="ru-RU" b="1" i="1" dirty="0" smtClean="0"/>
              <a:t>генеалогическим древом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Потомок брачной пары называется </a:t>
            </a:r>
            <a:r>
              <a:rPr lang="ru-RU" b="1" i="1" dirty="0" err="1" smtClean="0"/>
              <a:t>сиблингом</a:t>
            </a:r>
            <a:r>
              <a:rPr lang="ru-RU" dirty="0" smtClean="0"/>
              <a:t>, родные братья и сестры – </a:t>
            </a:r>
            <a:r>
              <a:rPr lang="ru-RU" b="1" i="1" dirty="0" smtClean="0"/>
              <a:t>сибсами</a:t>
            </a:r>
            <a:r>
              <a:rPr lang="ru-RU" dirty="0" smtClean="0"/>
              <a:t>, кузены – </a:t>
            </a:r>
            <a:r>
              <a:rPr lang="ru-RU" b="1" i="1" dirty="0" smtClean="0"/>
              <a:t>двоюродными сибсами</a:t>
            </a:r>
            <a:r>
              <a:rPr lang="ru-RU" dirty="0" smtClean="0"/>
              <a:t> и т.д. </a:t>
            </a:r>
          </a:p>
          <a:p>
            <a:r>
              <a:rPr lang="ru-RU" dirty="0" smtClean="0"/>
              <a:t>Потомки, у которых имеется общая мать (но разные отцы), называются </a:t>
            </a:r>
            <a:r>
              <a:rPr lang="ru-RU" b="1" i="1" dirty="0" smtClean="0"/>
              <a:t>единоутробными</a:t>
            </a:r>
            <a:r>
              <a:rPr lang="ru-RU" dirty="0" smtClean="0"/>
              <a:t>, а потомки, у которых имеется общий отец (но разные матери) – </a:t>
            </a:r>
            <a:r>
              <a:rPr lang="ru-RU" b="1" i="1" dirty="0" smtClean="0"/>
              <a:t>единокровными</a:t>
            </a:r>
            <a:r>
              <a:rPr lang="ru-RU" dirty="0" smtClean="0"/>
              <a:t>; </a:t>
            </a:r>
          </a:p>
          <a:p>
            <a:pPr lvl="1"/>
            <a:r>
              <a:rPr lang="ru-RU" dirty="0" smtClean="0"/>
              <a:t>если же в семье имеются дети от разных браков, причем, у них нет общих предков (например, ребенок от первого брака матери и ребенок от первого брака отца), то их называют </a:t>
            </a:r>
            <a:r>
              <a:rPr lang="ru-RU" b="1" i="1" dirty="0" smtClean="0"/>
              <a:t>сводными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мволы, наиболее часто используемые при составлении родослов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643438" cy="54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0"/>
            <a:ext cx="4429124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1 - лицо мужского пола; 2 - лицо женского пола; 3 - больные;</a:t>
            </a:r>
          </a:p>
          <a:p>
            <a:r>
              <a:rPr lang="ru-RU" b="1" dirty="0" smtClean="0"/>
              <a:t>4 - брак;</a:t>
            </a:r>
          </a:p>
          <a:p>
            <a:r>
              <a:rPr lang="ru-RU" b="1" dirty="0" smtClean="0"/>
              <a:t>5 - кровнородственный брак; </a:t>
            </a:r>
          </a:p>
          <a:p>
            <a:r>
              <a:rPr lang="ru-RU" b="1" dirty="0" smtClean="0"/>
              <a:t>6 - сибсы;</a:t>
            </a:r>
          </a:p>
          <a:p>
            <a:r>
              <a:rPr lang="ru-RU" b="1" dirty="0" smtClean="0"/>
              <a:t>7 - единоутробные сибсы;</a:t>
            </a:r>
          </a:p>
          <a:p>
            <a:r>
              <a:rPr lang="ru-RU" b="1" dirty="0" smtClean="0"/>
              <a:t>8 - единокровные сибсы; </a:t>
            </a:r>
          </a:p>
          <a:p>
            <a:r>
              <a:rPr lang="ru-RU" b="1" dirty="0" smtClean="0"/>
              <a:t>9 - </a:t>
            </a:r>
            <a:r>
              <a:rPr lang="ru-RU" b="1" dirty="0" err="1" smtClean="0"/>
              <a:t>монозигошые</a:t>
            </a:r>
            <a:r>
              <a:rPr lang="ru-RU" b="1" dirty="0" smtClean="0"/>
              <a:t> близнецы;</a:t>
            </a:r>
          </a:p>
          <a:p>
            <a:r>
              <a:rPr lang="ru-RU" b="1" dirty="0" smtClean="0"/>
              <a:t>10 - </a:t>
            </a:r>
            <a:r>
              <a:rPr lang="ru-RU" b="1" dirty="0" err="1" smtClean="0"/>
              <a:t>дизиготные</a:t>
            </a:r>
            <a:r>
              <a:rPr lang="ru-RU" b="1" dirty="0" smtClean="0"/>
              <a:t> близнецы; </a:t>
            </a:r>
          </a:p>
          <a:p>
            <a:r>
              <a:rPr lang="ru-RU" b="1" dirty="0" smtClean="0"/>
              <a:t>11 - усыновление; </a:t>
            </a:r>
          </a:p>
          <a:p>
            <a:r>
              <a:rPr lang="ru-RU" b="1" dirty="0" smtClean="0"/>
              <a:t>12 - пол неизвестен; 13 - выкидыш; 14 - медицинский аборт; </a:t>
            </a:r>
          </a:p>
          <a:p>
            <a:r>
              <a:rPr lang="ru-RU" b="1" dirty="0" smtClean="0"/>
              <a:t>15 - умершие; 16 - пробанд; </a:t>
            </a:r>
          </a:p>
          <a:p>
            <a:r>
              <a:rPr lang="ru-RU" b="1" dirty="0" smtClean="0"/>
              <a:t>17 - гетерозиготные индивиды; </a:t>
            </a:r>
          </a:p>
          <a:p>
            <a:r>
              <a:rPr lang="ru-RU" b="1" dirty="0" smtClean="0"/>
              <a:t>18 - гетерозиготная носительница рецессивного гена в Х-хромосоме; 19 - беременность; </a:t>
            </a:r>
          </a:p>
          <a:p>
            <a:r>
              <a:rPr lang="ru-RU" b="1" dirty="0" smtClean="0"/>
              <a:t>20 - бесплодный брак;</a:t>
            </a:r>
          </a:p>
          <a:p>
            <a:r>
              <a:rPr lang="ru-RU" b="1" dirty="0" smtClean="0"/>
              <a:t> 21 - лично обследован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620000" cy="15271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9900CC"/>
                </a:solidFill>
                <a:latin typeface="Tahoma" pitchFamily="34" charset="0"/>
              </a:rPr>
              <a:t>Аутосомно</a:t>
            </a:r>
            <a:r>
              <a:rPr lang="ru-RU" sz="4000" b="1" dirty="0">
                <a:solidFill>
                  <a:srgbClr val="9900CC"/>
                </a:solidFill>
                <a:latin typeface="Tahoma" pitchFamily="34" charset="0"/>
              </a:rPr>
              <a:t> – </a:t>
            </a:r>
            <a:r>
              <a:rPr lang="ru-RU" sz="4000" b="1" dirty="0" smtClean="0">
                <a:solidFill>
                  <a:srgbClr val="9900CC"/>
                </a:solidFill>
                <a:latin typeface="Tahoma" pitchFamily="34" charset="0"/>
              </a:rPr>
              <a:t>доминантный тип наследования</a:t>
            </a:r>
            <a:endParaRPr lang="ru-RU" sz="4000" b="1" dirty="0">
              <a:solidFill>
                <a:srgbClr val="9900CC"/>
              </a:solidFill>
              <a:latin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34" y="1928802"/>
            <a:ext cx="7643866" cy="4143404"/>
            <a:chOff x="976" y="2296"/>
            <a:chExt cx="3265" cy="1724"/>
          </a:xfrm>
        </p:grpSpPr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1157" y="229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30" y="2296"/>
              <a:ext cx="589" cy="272"/>
              <a:chOff x="794" y="2296"/>
              <a:chExt cx="589" cy="27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1249" y="2750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249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930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rot="-5400000">
              <a:off x="1407" y="2592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1112" y="288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1793" y="288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2382" y="2886"/>
              <a:ext cx="272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>
              <a:off x="2065" y="3022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2517" y="2750"/>
              <a:ext cx="9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>
              <a:off x="2517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2745" y="2886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2880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>
              <a:off x="3200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3063" y="288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3517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3380" y="2886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652" y="2886"/>
              <a:ext cx="589" cy="272"/>
              <a:chOff x="794" y="2296"/>
              <a:chExt cx="589" cy="272"/>
            </a:xfrm>
          </p:grpSpPr>
          <p:sp>
            <p:nvSpPr>
              <p:cNvPr id="9242" name="Rectangle 26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43" name="Line 27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3516" y="3385"/>
              <a:ext cx="272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365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97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3834" y="3385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788" y="302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652" y="3249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1566" y="3385"/>
              <a:ext cx="272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1701" y="3249"/>
              <a:ext cx="9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170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1929" y="3385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>
              <a:off x="2064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2384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auto">
            <a:xfrm>
              <a:off x="2247" y="3385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270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2201" y="302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Oval 43"/>
            <p:cNvSpPr>
              <a:spLocks noChangeArrowheads="1"/>
            </p:cNvSpPr>
            <p:nvPr/>
          </p:nvSpPr>
          <p:spPr bwMode="auto">
            <a:xfrm>
              <a:off x="2609" y="2387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881" y="2387"/>
              <a:ext cx="589" cy="272"/>
              <a:chOff x="794" y="2296"/>
              <a:chExt cx="589" cy="272"/>
            </a:xfrm>
          </p:grpSpPr>
          <p:sp>
            <p:nvSpPr>
              <p:cNvPr id="9261" name="Rectangle 45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3017" y="2523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auto">
            <a:xfrm>
              <a:off x="2564" y="3385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836" y="3385"/>
              <a:ext cx="589" cy="272"/>
              <a:chOff x="794" y="2296"/>
              <a:chExt cx="589" cy="272"/>
            </a:xfrm>
          </p:grpSpPr>
          <p:sp>
            <p:nvSpPr>
              <p:cNvPr id="9266" name="Rectangle 50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68" name="Line 52"/>
            <p:cNvSpPr>
              <a:spLocks noChangeShapeType="1"/>
            </p:cNvSpPr>
            <p:nvPr/>
          </p:nvSpPr>
          <p:spPr bwMode="auto">
            <a:xfrm>
              <a:off x="2972" y="3521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Oval 53"/>
            <p:cNvSpPr>
              <a:spLocks noChangeArrowheads="1"/>
            </p:cNvSpPr>
            <p:nvPr/>
          </p:nvSpPr>
          <p:spPr bwMode="auto">
            <a:xfrm>
              <a:off x="2836" y="3748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Oval 54"/>
            <p:cNvSpPr>
              <a:spLocks noChangeArrowheads="1"/>
            </p:cNvSpPr>
            <p:nvPr/>
          </p:nvSpPr>
          <p:spPr bwMode="auto">
            <a:xfrm>
              <a:off x="976" y="3385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1" name="Line 55"/>
            <p:cNvSpPr>
              <a:spLocks noChangeShapeType="1"/>
            </p:cNvSpPr>
            <p:nvPr/>
          </p:nvSpPr>
          <p:spPr bwMode="auto">
            <a:xfrm>
              <a:off x="1248" y="3521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56"/>
            <p:cNvSpPr>
              <a:spLocks noChangeShapeType="1"/>
            </p:cNvSpPr>
            <p:nvPr/>
          </p:nvSpPr>
          <p:spPr bwMode="auto">
            <a:xfrm>
              <a:off x="1384" y="3521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auto">
            <a:xfrm>
              <a:off x="1248" y="3748"/>
              <a:ext cx="272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72452" cy="5473844"/>
          </a:xfrm>
        </p:spPr>
        <p:txBody>
          <a:bodyPr/>
          <a:lstStyle/>
          <a:p>
            <a:r>
              <a:rPr lang="ru-RU" dirty="0" smtClean="0"/>
              <a:t>При аутосомно-доминантном типе наследования гетерозиготное носительство мутации оказывается достаточным для проявления заболевания. </a:t>
            </a:r>
          </a:p>
          <a:p>
            <a:r>
              <a:rPr lang="ru-RU" dirty="0" smtClean="0"/>
              <a:t>Мальчики и девочки поражаются одинаково. </a:t>
            </a:r>
          </a:p>
          <a:p>
            <a:r>
              <a:rPr lang="ru-RU" dirty="0" smtClean="0"/>
              <a:t>В количественном отношении доминантных заболеваний больше, чем рецессивных.</a:t>
            </a:r>
          </a:p>
          <a:p>
            <a:r>
              <a:rPr lang="ru-RU" dirty="0" smtClean="0"/>
              <a:t>Аутосомно-доминантные заболевания носят семейный характер и передаются из поколения в поколение или, как говорят, «</a:t>
            </a:r>
            <a:r>
              <a:rPr lang="ru-RU" b="1" dirty="0" smtClean="0"/>
              <a:t>по вертикали</a:t>
            </a:r>
            <a:r>
              <a:rPr lang="ru-RU" dirty="0" smtClean="0"/>
              <a:t>», причем среди родственников только со стороны одного из родителей больного.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 err="1">
                <a:solidFill>
                  <a:srgbClr val="9900CC"/>
                </a:solidFill>
                <a:latin typeface="Tahoma" pitchFamily="34" charset="0"/>
              </a:rPr>
              <a:t>Аутосомно</a:t>
            </a:r>
            <a:r>
              <a:rPr lang="ru-RU" sz="3800" b="1" dirty="0">
                <a:solidFill>
                  <a:srgbClr val="9900CC"/>
                </a:solidFill>
                <a:latin typeface="Tahoma" pitchFamily="34" charset="0"/>
              </a:rPr>
              <a:t> </a:t>
            </a:r>
            <a:r>
              <a:rPr lang="ru-RU" sz="3800" b="1" dirty="0" smtClean="0">
                <a:solidFill>
                  <a:srgbClr val="9900CC"/>
                </a:solidFill>
                <a:latin typeface="Tahoma" pitchFamily="34" charset="0"/>
              </a:rPr>
              <a:t>– рецессивный</a:t>
            </a:r>
            <a:r>
              <a:rPr lang="ru-RU" sz="3400" b="1" dirty="0" smtClean="0">
                <a:solidFill>
                  <a:srgbClr val="9900CC"/>
                </a:solidFill>
                <a:latin typeface="Tahoma" pitchFamily="34" charset="0"/>
              </a:rPr>
              <a:t> </a:t>
            </a:r>
            <a:r>
              <a:rPr lang="ru-RU" sz="3600" b="1" dirty="0" smtClean="0">
                <a:solidFill>
                  <a:srgbClr val="9900CC"/>
                </a:solidFill>
                <a:latin typeface="Tahoma" pitchFamily="34" charset="0"/>
              </a:rPr>
              <a:t>тип наследования</a:t>
            </a:r>
            <a:endParaRPr lang="ru-RU" sz="3800" b="1" dirty="0">
              <a:solidFill>
                <a:srgbClr val="9900CC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5738"/>
            <a:ext cx="3754437" cy="604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:</a:t>
            </a:r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2977" y="1773238"/>
            <a:ext cx="6669112" cy="4703762"/>
            <a:chOff x="1202" y="1071"/>
            <a:chExt cx="3538" cy="300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2" y="1071"/>
              <a:ext cx="3538" cy="3009"/>
              <a:chOff x="1156" y="1207"/>
              <a:chExt cx="3538" cy="3009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156" y="1207"/>
                <a:ext cx="3538" cy="2359"/>
                <a:chOff x="930" y="1706"/>
                <a:chExt cx="3538" cy="2223"/>
              </a:xfrm>
            </p:grpSpPr>
            <p:sp>
              <p:nvSpPr>
                <p:cNvPr id="11271" name="Oval 7"/>
                <p:cNvSpPr>
                  <a:spLocks noChangeArrowheads="1"/>
                </p:cNvSpPr>
                <p:nvPr/>
              </p:nvSpPr>
              <p:spPr bwMode="auto">
                <a:xfrm>
                  <a:off x="1126" y="1706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422" y="1706"/>
                  <a:ext cx="638" cy="351"/>
                  <a:chOff x="794" y="2296"/>
                  <a:chExt cx="589" cy="272"/>
                </a:xfrm>
              </p:grpSpPr>
              <p:sp>
                <p:nvSpPr>
                  <p:cNvPr id="1127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296"/>
                    <a:ext cx="272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794" y="2432"/>
                    <a:ext cx="3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275" name="Line 11"/>
                <p:cNvSpPr>
                  <a:spLocks noChangeShapeType="1"/>
                </p:cNvSpPr>
                <p:nvPr/>
              </p:nvSpPr>
              <p:spPr bwMode="auto">
                <a:xfrm>
                  <a:off x="1226" y="2291"/>
                  <a:ext cx="73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6" name="Line 12"/>
                <p:cNvSpPr>
                  <a:spLocks noChangeShapeType="1"/>
                </p:cNvSpPr>
                <p:nvPr/>
              </p:nvSpPr>
              <p:spPr bwMode="auto">
                <a:xfrm>
                  <a:off x="1226" y="2291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7" name="Line 13"/>
                <p:cNvSpPr>
                  <a:spLocks noChangeShapeType="1"/>
                </p:cNvSpPr>
                <p:nvPr/>
              </p:nvSpPr>
              <p:spPr bwMode="auto">
                <a:xfrm>
                  <a:off x="1964" y="2291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8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1365" y="2087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9" name="Oval 15"/>
                <p:cNvSpPr>
                  <a:spLocks noChangeArrowheads="1"/>
                </p:cNvSpPr>
                <p:nvPr/>
              </p:nvSpPr>
              <p:spPr bwMode="auto">
                <a:xfrm>
                  <a:off x="1077" y="2467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80" name="Oval 16"/>
                <p:cNvSpPr>
                  <a:spLocks noChangeArrowheads="1"/>
                </p:cNvSpPr>
                <p:nvPr/>
              </p:nvSpPr>
              <p:spPr bwMode="auto">
                <a:xfrm>
                  <a:off x="1815" y="2467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81" name="Rectangle 17"/>
                <p:cNvSpPr>
                  <a:spLocks noChangeArrowheads="1"/>
                </p:cNvSpPr>
                <p:nvPr/>
              </p:nvSpPr>
              <p:spPr bwMode="auto">
                <a:xfrm>
                  <a:off x="2454" y="2467"/>
                  <a:ext cx="294" cy="35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82" name="Line 18"/>
                <p:cNvSpPr>
                  <a:spLocks noChangeShapeType="1"/>
                </p:cNvSpPr>
                <p:nvPr/>
              </p:nvSpPr>
              <p:spPr bwMode="auto">
                <a:xfrm>
                  <a:off x="2110" y="2642"/>
                  <a:ext cx="3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3" name="Line 19"/>
                <p:cNvSpPr>
                  <a:spLocks noChangeShapeType="1"/>
                </p:cNvSpPr>
                <p:nvPr/>
              </p:nvSpPr>
              <p:spPr bwMode="auto">
                <a:xfrm>
                  <a:off x="2600" y="2291"/>
                  <a:ext cx="10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4" name="Line 20"/>
                <p:cNvSpPr>
                  <a:spLocks noChangeShapeType="1"/>
                </p:cNvSpPr>
                <p:nvPr/>
              </p:nvSpPr>
              <p:spPr bwMode="auto">
                <a:xfrm>
                  <a:off x="2600" y="2291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5" name="Rectangle 21"/>
                <p:cNvSpPr>
                  <a:spLocks noChangeArrowheads="1"/>
                </p:cNvSpPr>
                <p:nvPr/>
              </p:nvSpPr>
              <p:spPr bwMode="auto">
                <a:xfrm>
                  <a:off x="2847" y="2467"/>
                  <a:ext cx="295" cy="35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86" name="Line 22"/>
                <p:cNvSpPr>
                  <a:spLocks noChangeShapeType="1"/>
                </p:cNvSpPr>
                <p:nvPr/>
              </p:nvSpPr>
              <p:spPr bwMode="auto">
                <a:xfrm>
                  <a:off x="2993" y="2291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7" name="Line 23"/>
                <p:cNvSpPr>
                  <a:spLocks noChangeShapeType="1"/>
                </p:cNvSpPr>
                <p:nvPr/>
              </p:nvSpPr>
              <p:spPr bwMode="auto">
                <a:xfrm>
                  <a:off x="3340" y="2291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8" name="Oval 24"/>
                <p:cNvSpPr>
                  <a:spLocks noChangeArrowheads="1"/>
                </p:cNvSpPr>
                <p:nvPr/>
              </p:nvSpPr>
              <p:spPr bwMode="auto">
                <a:xfrm>
                  <a:off x="3192" y="2467"/>
                  <a:ext cx="294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89" name="Line 25"/>
                <p:cNvSpPr>
                  <a:spLocks noChangeShapeType="1"/>
                </p:cNvSpPr>
                <p:nvPr/>
              </p:nvSpPr>
              <p:spPr bwMode="auto">
                <a:xfrm>
                  <a:off x="3683" y="2291"/>
                  <a:ext cx="0" cy="1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0" name="Oval 26"/>
                <p:cNvSpPr>
                  <a:spLocks noChangeArrowheads="1"/>
                </p:cNvSpPr>
                <p:nvPr/>
              </p:nvSpPr>
              <p:spPr bwMode="auto">
                <a:xfrm>
                  <a:off x="3515" y="2478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6" name="Group 27"/>
                <p:cNvGrpSpPr>
                  <a:grpSpLocks/>
                </p:cNvGrpSpPr>
                <p:nvPr/>
              </p:nvGrpSpPr>
              <p:grpSpPr bwMode="auto">
                <a:xfrm>
                  <a:off x="3830" y="2467"/>
                  <a:ext cx="638" cy="351"/>
                  <a:chOff x="794" y="2296"/>
                  <a:chExt cx="589" cy="272"/>
                </a:xfrm>
              </p:grpSpPr>
              <p:sp>
                <p:nvSpPr>
                  <p:cNvPr id="1129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296"/>
                    <a:ext cx="272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94" y="2432"/>
                    <a:ext cx="3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294" name="Rectangle 30"/>
                <p:cNvSpPr>
                  <a:spLocks noChangeArrowheads="1"/>
                </p:cNvSpPr>
                <p:nvPr/>
              </p:nvSpPr>
              <p:spPr bwMode="auto">
                <a:xfrm>
                  <a:off x="3682" y="3110"/>
                  <a:ext cx="295" cy="35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95" name="Line 31"/>
                <p:cNvSpPr>
                  <a:spLocks noChangeShapeType="1"/>
                </p:cNvSpPr>
                <p:nvPr/>
              </p:nvSpPr>
              <p:spPr bwMode="auto">
                <a:xfrm>
                  <a:off x="3829" y="2935"/>
                  <a:ext cx="0" cy="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6" name="Line 32"/>
                <p:cNvSpPr>
                  <a:spLocks noChangeShapeType="1"/>
                </p:cNvSpPr>
                <p:nvPr/>
              </p:nvSpPr>
              <p:spPr bwMode="auto">
                <a:xfrm>
                  <a:off x="4175" y="2935"/>
                  <a:ext cx="0" cy="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7" name="Oval 33"/>
                <p:cNvSpPr>
                  <a:spLocks noChangeArrowheads="1"/>
                </p:cNvSpPr>
                <p:nvPr/>
              </p:nvSpPr>
              <p:spPr bwMode="auto">
                <a:xfrm>
                  <a:off x="4027" y="3110"/>
                  <a:ext cx="295" cy="351"/>
                </a:xfrm>
                <a:prstGeom prst="ellipse">
                  <a:avLst/>
                </a:prstGeom>
                <a:solidFill>
                  <a:srgbClr val="0B011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98" name="Line 34"/>
                <p:cNvSpPr>
                  <a:spLocks noChangeShapeType="1"/>
                </p:cNvSpPr>
                <p:nvPr/>
              </p:nvSpPr>
              <p:spPr bwMode="auto">
                <a:xfrm>
                  <a:off x="3977" y="2642"/>
                  <a:ext cx="0" cy="2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9" name="Line 35"/>
                <p:cNvSpPr>
                  <a:spLocks noChangeShapeType="1"/>
                </p:cNvSpPr>
                <p:nvPr/>
              </p:nvSpPr>
              <p:spPr bwMode="auto">
                <a:xfrm>
                  <a:off x="3830" y="2935"/>
                  <a:ext cx="3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0" name="Rectangle 36"/>
                <p:cNvSpPr>
                  <a:spLocks noChangeArrowheads="1"/>
                </p:cNvSpPr>
                <p:nvPr/>
              </p:nvSpPr>
              <p:spPr bwMode="auto">
                <a:xfrm>
                  <a:off x="1569" y="3110"/>
                  <a:ext cx="295" cy="35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01" name="Line 37"/>
                <p:cNvSpPr>
                  <a:spLocks noChangeShapeType="1"/>
                </p:cNvSpPr>
                <p:nvPr/>
              </p:nvSpPr>
              <p:spPr bwMode="auto">
                <a:xfrm>
                  <a:off x="1716" y="2935"/>
                  <a:ext cx="108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2" name="Line 38"/>
                <p:cNvSpPr>
                  <a:spLocks noChangeShapeType="1"/>
                </p:cNvSpPr>
                <p:nvPr/>
              </p:nvSpPr>
              <p:spPr bwMode="auto">
                <a:xfrm>
                  <a:off x="1716" y="2935"/>
                  <a:ext cx="0" cy="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3" name="Rectangle 39"/>
                <p:cNvSpPr>
                  <a:spLocks noChangeArrowheads="1"/>
                </p:cNvSpPr>
                <p:nvPr/>
              </p:nvSpPr>
              <p:spPr bwMode="auto">
                <a:xfrm>
                  <a:off x="1963" y="3110"/>
                  <a:ext cx="294" cy="35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04" name="Line 40"/>
                <p:cNvSpPr>
                  <a:spLocks noChangeShapeType="1"/>
                </p:cNvSpPr>
                <p:nvPr/>
              </p:nvSpPr>
              <p:spPr bwMode="auto">
                <a:xfrm>
                  <a:off x="2109" y="2935"/>
                  <a:ext cx="0" cy="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5" name="Line 41"/>
                <p:cNvSpPr>
                  <a:spLocks noChangeShapeType="1"/>
                </p:cNvSpPr>
                <p:nvPr/>
              </p:nvSpPr>
              <p:spPr bwMode="auto">
                <a:xfrm>
                  <a:off x="2456" y="2935"/>
                  <a:ext cx="0" cy="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6" name="Oval 42"/>
                <p:cNvSpPr>
                  <a:spLocks noChangeArrowheads="1"/>
                </p:cNvSpPr>
                <p:nvPr/>
              </p:nvSpPr>
              <p:spPr bwMode="auto">
                <a:xfrm>
                  <a:off x="2307" y="3110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07" name="Line 43"/>
                <p:cNvSpPr>
                  <a:spLocks noChangeShapeType="1"/>
                </p:cNvSpPr>
                <p:nvPr/>
              </p:nvSpPr>
              <p:spPr bwMode="auto">
                <a:xfrm>
                  <a:off x="2799" y="2935"/>
                  <a:ext cx="0" cy="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8" name="Line 44"/>
                <p:cNvSpPr>
                  <a:spLocks noChangeShapeType="1"/>
                </p:cNvSpPr>
                <p:nvPr/>
              </p:nvSpPr>
              <p:spPr bwMode="auto">
                <a:xfrm>
                  <a:off x="2257" y="2642"/>
                  <a:ext cx="0" cy="2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9" name="Oval 45"/>
                <p:cNvSpPr>
                  <a:spLocks noChangeArrowheads="1"/>
                </p:cNvSpPr>
                <p:nvPr/>
              </p:nvSpPr>
              <p:spPr bwMode="auto">
                <a:xfrm>
                  <a:off x="2699" y="1842"/>
                  <a:ext cx="294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" name="Group 46"/>
                <p:cNvGrpSpPr>
                  <a:grpSpLocks/>
                </p:cNvGrpSpPr>
                <p:nvPr/>
              </p:nvGrpSpPr>
              <p:grpSpPr bwMode="auto">
                <a:xfrm>
                  <a:off x="2994" y="1823"/>
                  <a:ext cx="639" cy="351"/>
                  <a:chOff x="794" y="2296"/>
                  <a:chExt cx="589" cy="272"/>
                </a:xfrm>
              </p:grpSpPr>
              <p:sp>
                <p:nvSpPr>
                  <p:cNvPr id="1131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296"/>
                    <a:ext cx="272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794" y="2432"/>
                    <a:ext cx="3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313" name="Line 49"/>
                <p:cNvSpPr>
                  <a:spLocks noChangeShapeType="1"/>
                </p:cNvSpPr>
                <p:nvPr/>
              </p:nvSpPr>
              <p:spPr bwMode="auto">
                <a:xfrm>
                  <a:off x="3142" y="1999"/>
                  <a:ext cx="0" cy="2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4" name="Oval 50"/>
                <p:cNvSpPr>
                  <a:spLocks noChangeArrowheads="1"/>
                </p:cNvSpPr>
                <p:nvPr/>
              </p:nvSpPr>
              <p:spPr bwMode="auto">
                <a:xfrm>
                  <a:off x="2651" y="3110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8" name="Group 51"/>
                <p:cNvGrpSpPr>
                  <a:grpSpLocks/>
                </p:cNvGrpSpPr>
                <p:nvPr/>
              </p:nvGrpSpPr>
              <p:grpSpPr bwMode="auto">
                <a:xfrm>
                  <a:off x="2946" y="3110"/>
                  <a:ext cx="638" cy="351"/>
                  <a:chOff x="794" y="2296"/>
                  <a:chExt cx="589" cy="272"/>
                </a:xfrm>
              </p:grpSpPr>
              <p:sp>
                <p:nvSpPr>
                  <p:cNvPr id="11316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296"/>
                    <a:ext cx="272" cy="27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94" y="2432"/>
                    <a:ext cx="3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318" name="Line 54"/>
                <p:cNvSpPr>
                  <a:spLocks noChangeShapeType="1"/>
                </p:cNvSpPr>
                <p:nvPr/>
              </p:nvSpPr>
              <p:spPr bwMode="auto">
                <a:xfrm>
                  <a:off x="3093" y="3286"/>
                  <a:ext cx="0" cy="2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9" name="Oval 55"/>
                <p:cNvSpPr>
                  <a:spLocks noChangeArrowheads="1"/>
                </p:cNvSpPr>
                <p:nvPr/>
              </p:nvSpPr>
              <p:spPr bwMode="auto">
                <a:xfrm>
                  <a:off x="2946" y="3578"/>
                  <a:ext cx="294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20" name="Oval 56"/>
                <p:cNvSpPr>
                  <a:spLocks noChangeArrowheads="1"/>
                </p:cNvSpPr>
                <p:nvPr/>
              </p:nvSpPr>
              <p:spPr bwMode="auto">
                <a:xfrm>
                  <a:off x="930" y="3110"/>
                  <a:ext cx="295" cy="35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321" name="Line 57"/>
                <p:cNvSpPr>
                  <a:spLocks noChangeShapeType="1"/>
                </p:cNvSpPr>
                <p:nvPr/>
              </p:nvSpPr>
              <p:spPr bwMode="auto">
                <a:xfrm>
                  <a:off x="1225" y="3286"/>
                  <a:ext cx="34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2" name="Line 58"/>
                <p:cNvSpPr>
                  <a:spLocks noChangeShapeType="1"/>
                </p:cNvSpPr>
                <p:nvPr/>
              </p:nvSpPr>
              <p:spPr bwMode="auto">
                <a:xfrm>
                  <a:off x="1372" y="3286"/>
                  <a:ext cx="0" cy="2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3" name="Rectangle 59"/>
                <p:cNvSpPr>
                  <a:spLocks noChangeArrowheads="1"/>
                </p:cNvSpPr>
                <p:nvPr/>
              </p:nvSpPr>
              <p:spPr bwMode="auto">
                <a:xfrm>
                  <a:off x="1225" y="3578"/>
                  <a:ext cx="294" cy="351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1324" name="Line 60"/>
              <p:cNvSpPr>
                <a:spLocks noChangeShapeType="1"/>
              </p:cNvSpPr>
              <p:nvPr/>
            </p:nvSpPr>
            <p:spPr bwMode="auto">
              <a:xfrm>
                <a:off x="1746" y="3430"/>
                <a:ext cx="14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5" name="Line 61"/>
              <p:cNvSpPr>
                <a:spLocks noChangeShapeType="1"/>
              </p:cNvSpPr>
              <p:nvPr/>
            </p:nvSpPr>
            <p:spPr bwMode="auto">
              <a:xfrm>
                <a:off x="2472" y="3430"/>
                <a:ext cx="0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6" name="Text Box 62"/>
              <p:cNvSpPr txBox="1">
                <a:spLocks noChangeArrowheads="1"/>
              </p:cNvSpPr>
              <p:nvPr/>
            </p:nvSpPr>
            <p:spPr bwMode="auto">
              <a:xfrm>
                <a:off x="2290" y="3884"/>
                <a:ext cx="363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28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2381" y="3702"/>
              <a:ext cx="318" cy="317"/>
            </a:xfrm>
            <a:prstGeom prst="rect">
              <a:avLst/>
            </a:prstGeom>
            <a:solidFill>
              <a:srgbClr val="1E1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89" name="Line 125"/>
          <p:cNvSpPr>
            <a:spLocks noChangeShapeType="1"/>
          </p:cNvSpPr>
          <p:nvPr/>
        </p:nvSpPr>
        <p:spPr bwMode="auto">
          <a:xfrm>
            <a:off x="2285984" y="5143512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258204" cy="5473844"/>
          </a:xfrm>
        </p:spPr>
        <p:txBody>
          <a:bodyPr>
            <a:normAutofit/>
          </a:bodyPr>
          <a:lstStyle/>
          <a:p>
            <a:r>
              <a:rPr lang="ru-RU" dirty="0" smtClean="0"/>
              <a:t>Больные с заболеваниями аутосомно-рецессивного типа наследования в силу тяжести своего состояния часто не оставляют потомства. </a:t>
            </a:r>
          </a:p>
          <a:p>
            <a:r>
              <a:rPr lang="ru-RU" dirty="0" smtClean="0"/>
              <a:t>Поэтому, при заболеваниях данного типа наследования больные дети рождаются в браке, практически здоровых родителей, каждый из которых несет мутацию в гетерозиготном состоянии, и при анализе родословной прослеживается «</a:t>
            </a:r>
            <a:r>
              <a:rPr lang="ru-RU" b="1" dirty="0" smtClean="0"/>
              <a:t>горизонтальный</a:t>
            </a:r>
            <a:r>
              <a:rPr lang="ru-RU" dirty="0" smtClean="0"/>
              <a:t>» характер наследственной передачи заболевания. </a:t>
            </a:r>
          </a:p>
          <a:p>
            <a:r>
              <a:rPr lang="ru-RU" b="1" dirty="0" smtClean="0"/>
              <a:t>Две трети здоровых детей в браке гетерозиготных родителей также оказываются </a:t>
            </a:r>
            <a:r>
              <a:rPr lang="ru-RU" b="1" dirty="0" err="1" smtClean="0"/>
              <a:t>гетерозиготами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9900CC"/>
                </a:solidFill>
                <a:latin typeface="Tahoma" pitchFamily="34" charset="0"/>
                <a:cs typeface="Tahoma" pitchFamily="34" charset="0"/>
              </a:rPr>
              <a:t>Сцепленное с полом рецессивное заболевание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5738"/>
            <a:ext cx="3754437" cy="604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:</a:t>
            </a:r>
            <a:endParaRPr lang="ru-RU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348" y="1857364"/>
            <a:ext cx="6786610" cy="4103688"/>
            <a:chOff x="930" y="1706"/>
            <a:chExt cx="3538" cy="2223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1126" y="1706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22" y="1706"/>
              <a:ext cx="638" cy="351"/>
              <a:chOff x="794" y="2296"/>
              <a:chExt cx="589" cy="272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44" name="Line 8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226" y="2291"/>
              <a:ext cx="7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1226" y="2291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964" y="2291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rot="-5400000">
              <a:off x="1365" y="2087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1077" y="2467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1815" y="2467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2454" y="2467"/>
              <a:ext cx="294" cy="351"/>
            </a:xfrm>
            <a:prstGeom prst="rect">
              <a:avLst/>
            </a:prstGeom>
            <a:solidFill>
              <a:srgbClr val="1E1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2110" y="2642"/>
              <a:ext cx="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600" y="2291"/>
              <a:ext cx="10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2600" y="2291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2847" y="2467"/>
              <a:ext cx="295" cy="351"/>
            </a:xfrm>
            <a:prstGeom prst="rect">
              <a:avLst/>
            </a:prstGeom>
            <a:solidFill>
              <a:srgbClr val="1E1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993" y="2291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3340" y="2291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3192" y="2467"/>
              <a:ext cx="294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3683" y="2291"/>
              <a:ext cx="0" cy="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3515" y="2478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830" y="2467"/>
              <a:ext cx="638" cy="351"/>
              <a:chOff x="794" y="2296"/>
              <a:chExt cx="589" cy="272"/>
            </a:xfrm>
          </p:grpSpPr>
          <p:sp>
            <p:nvSpPr>
              <p:cNvPr id="14362" name="Rectangle 26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3682" y="3110"/>
              <a:ext cx="295" cy="351"/>
            </a:xfrm>
            <a:prstGeom prst="rect">
              <a:avLst/>
            </a:prstGeom>
            <a:solidFill>
              <a:srgbClr val="1E1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3829" y="293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4175" y="293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4027" y="3110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3977" y="2642"/>
              <a:ext cx="0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3830" y="2935"/>
              <a:ext cx="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1569" y="3110"/>
              <a:ext cx="295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716" y="2935"/>
              <a:ext cx="10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1716" y="293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963" y="3110"/>
              <a:ext cx="294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2109" y="293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>
              <a:off x="2456" y="293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Oval 40"/>
            <p:cNvSpPr>
              <a:spLocks noChangeArrowheads="1"/>
            </p:cNvSpPr>
            <p:nvPr/>
          </p:nvSpPr>
          <p:spPr bwMode="auto">
            <a:xfrm>
              <a:off x="2307" y="3110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2799" y="2935"/>
              <a:ext cx="0" cy="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2257" y="2642"/>
              <a:ext cx="0" cy="2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Oval 43"/>
            <p:cNvSpPr>
              <a:spLocks noChangeArrowheads="1"/>
            </p:cNvSpPr>
            <p:nvPr/>
          </p:nvSpPr>
          <p:spPr bwMode="auto">
            <a:xfrm>
              <a:off x="2699" y="1842"/>
              <a:ext cx="294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994" y="1823"/>
              <a:ext cx="639" cy="351"/>
              <a:chOff x="794" y="2296"/>
              <a:chExt cx="589" cy="272"/>
            </a:xfrm>
          </p:grpSpPr>
          <p:sp>
            <p:nvSpPr>
              <p:cNvPr id="14381" name="Rectangle 45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2" name="Line 46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3142" y="1999"/>
              <a:ext cx="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Oval 48"/>
            <p:cNvSpPr>
              <a:spLocks noChangeArrowheads="1"/>
            </p:cNvSpPr>
            <p:nvPr/>
          </p:nvSpPr>
          <p:spPr bwMode="auto">
            <a:xfrm>
              <a:off x="2651" y="3110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946" y="3110"/>
              <a:ext cx="638" cy="351"/>
              <a:chOff x="794" y="2296"/>
              <a:chExt cx="589" cy="272"/>
            </a:xfrm>
          </p:grpSpPr>
          <p:sp>
            <p:nvSpPr>
              <p:cNvPr id="14386" name="Rectangle 50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7" name="Line 51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3093" y="3286"/>
              <a:ext cx="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Oval 53"/>
            <p:cNvSpPr>
              <a:spLocks noChangeArrowheads="1"/>
            </p:cNvSpPr>
            <p:nvPr/>
          </p:nvSpPr>
          <p:spPr bwMode="auto">
            <a:xfrm>
              <a:off x="2946" y="3578"/>
              <a:ext cx="294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0" name="Oval 54"/>
            <p:cNvSpPr>
              <a:spLocks noChangeArrowheads="1"/>
            </p:cNvSpPr>
            <p:nvPr/>
          </p:nvSpPr>
          <p:spPr bwMode="auto">
            <a:xfrm>
              <a:off x="930" y="3110"/>
              <a:ext cx="295" cy="35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1225" y="3286"/>
              <a:ext cx="3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1372" y="3286"/>
              <a:ext cx="0" cy="2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1225" y="3578"/>
              <a:ext cx="294" cy="3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94" name="Line 58"/>
          <p:cNvSpPr>
            <a:spLocks noChangeShapeType="1"/>
          </p:cNvSpPr>
          <p:nvPr/>
        </p:nvSpPr>
        <p:spPr bwMode="auto">
          <a:xfrm flipV="1">
            <a:off x="5143504" y="5572140"/>
            <a:ext cx="7921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6000760" y="5357826"/>
            <a:ext cx="503238" cy="555625"/>
          </a:xfrm>
          <a:prstGeom prst="rect">
            <a:avLst/>
          </a:prstGeom>
          <a:solidFill>
            <a:srgbClr val="1E1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6" name="Line 60"/>
          <p:cNvSpPr>
            <a:spLocks noChangeShapeType="1"/>
          </p:cNvSpPr>
          <p:nvPr/>
        </p:nvSpPr>
        <p:spPr bwMode="auto">
          <a:xfrm>
            <a:off x="5572132" y="5572140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 flipV="1">
            <a:off x="4143372" y="5929330"/>
            <a:ext cx="5032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58204" cy="4902340"/>
          </a:xfrm>
        </p:spPr>
        <p:txBody>
          <a:bodyPr/>
          <a:lstStyle/>
          <a:p>
            <a:r>
              <a:rPr lang="ru-RU" b="1" dirty="0" smtClean="0"/>
              <a:t>При сцепленном с полом рецессивном наследовании больные появляются не в каждом поколении;</a:t>
            </a:r>
          </a:p>
          <a:p>
            <a:r>
              <a:rPr lang="ru-RU" b="1" dirty="0" smtClean="0"/>
              <a:t>Больной ребенок рождается у здоровых родителей; </a:t>
            </a:r>
          </a:p>
          <a:p>
            <a:r>
              <a:rPr lang="ru-RU" b="1" dirty="0" smtClean="0"/>
              <a:t>Болеют преимущественно мужчины;</a:t>
            </a:r>
          </a:p>
          <a:p>
            <a:r>
              <a:rPr lang="ru-RU" dirty="0" smtClean="0"/>
              <a:t>Проявление признака (болезни) наблюдается преимущественно </a:t>
            </a:r>
            <a:r>
              <a:rPr lang="ru-RU" b="1" dirty="0" smtClean="0"/>
              <a:t>по горизонтали</a:t>
            </a:r>
            <a:r>
              <a:rPr lang="ru-RU" dirty="0" smtClean="0"/>
              <a:t>;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620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9900CC"/>
                </a:solidFill>
                <a:latin typeface="Tahoma" pitchFamily="34" charset="0"/>
              </a:rPr>
              <a:t>Сцепленные </a:t>
            </a:r>
            <a:r>
              <a:rPr lang="ru-RU" sz="3600" b="1" dirty="0" smtClean="0">
                <a:solidFill>
                  <a:srgbClr val="9900CC"/>
                </a:solidFill>
                <a:latin typeface="Tahoma" pitchFamily="34" charset="0"/>
              </a:rPr>
              <a:t>с полом </a:t>
            </a:r>
            <a:r>
              <a:rPr lang="ru-RU" sz="3600" b="1" dirty="0">
                <a:solidFill>
                  <a:srgbClr val="9900CC"/>
                </a:solidFill>
                <a:latin typeface="Tahoma" pitchFamily="34" charset="0"/>
              </a:rPr>
              <a:t>доминантные заболевания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1571613"/>
            <a:ext cx="7786742" cy="4214842"/>
          </a:xfrm>
          <a:ln>
            <a:solidFill>
              <a:schemeClr val="bg1"/>
            </a:solidFill>
          </a:ln>
        </p:spPr>
        <p:txBody>
          <a:bodyPr/>
          <a:lstStyle/>
          <a:p>
            <a:pPr lvl="4">
              <a:buFontTx/>
              <a:buNone/>
            </a:pPr>
            <a:endParaRPr lang="ru-RU" sz="4000" b="1">
              <a:solidFill>
                <a:schemeClr val="accent2"/>
              </a:solidFill>
              <a:latin typeface="Times New Roman" pitchFamily="18" charset="0"/>
            </a:endParaRPr>
          </a:p>
          <a:p>
            <a:pPr lvl="4">
              <a:buFontTx/>
              <a:buNone/>
            </a:pPr>
            <a:endParaRPr lang="ru-RU" sz="4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7224" y="1643050"/>
            <a:ext cx="7215238" cy="4000528"/>
            <a:chOff x="976" y="2296"/>
            <a:chExt cx="3265" cy="1724"/>
          </a:xfrm>
        </p:grpSpPr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>
              <a:off x="1157" y="229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30" y="2296"/>
              <a:ext cx="589" cy="272"/>
              <a:chOff x="794" y="2296"/>
              <a:chExt cx="589" cy="272"/>
            </a:xfrm>
          </p:grpSpPr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Line 8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1249" y="2750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1249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1930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rot="-5400000">
              <a:off x="1407" y="2592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1112" y="288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1793" y="288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2382" y="2886"/>
              <a:ext cx="272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2065" y="3022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2517" y="2750"/>
              <a:ext cx="9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2517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2745" y="2886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2880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3200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3063" y="2886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3517" y="275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3380" y="2886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652" y="2886"/>
              <a:ext cx="589" cy="272"/>
              <a:chOff x="794" y="2296"/>
              <a:chExt cx="589" cy="272"/>
            </a:xfrm>
          </p:grpSpPr>
          <p:sp>
            <p:nvSpPr>
              <p:cNvPr id="15386" name="Rectangle 26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Line 27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3516" y="3385"/>
              <a:ext cx="272" cy="27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365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397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3834" y="3385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3788" y="302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3652" y="3249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1566" y="3385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1701" y="3249"/>
              <a:ext cx="9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170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1929" y="3385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>
              <a:off x="2064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>
              <a:off x="2384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Oval 40"/>
            <p:cNvSpPr>
              <a:spLocks noChangeArrowheads="1"/>
            </p:cNvSpPr>
            <p:nvPr/>
          </p:nvSpPr>
          <p:spPr bwMode="auto">
            <a:xfrm>
              <a:off x="2247" y="3385"/>
              <a:ext cx="272" cy="272"/>
            </a:xfrm>
            <a:prstGeom prst="ellipse">
              <a:avLst/>
            </a:prstGeom>
            <a:solidFill>
              <a:srgbClr val="1E1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2701" y="324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>
              <a:off x="2201" y="3022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Oval 43"/>
            <p:cNvSpPr>
              <a:spLocks noChangeArrowheads="1"/>
            </p:cNvSpPr>
            <p:nvPr/>
          </p:nvSpPr>
          <p:spPr bwMode="auto">
            <a:xfrm>
              <a:off x="2609" y="2387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2881" y="2387"/>
              <a:ext cx="589" cy="272"/>
              <a:chOff x="794" y="2296"/>
              <a:chExt cx="589" cy="272"/>
            </a:xfrm>
          </p:grpSpPr>
          <p:sp>
            <p:nvSpPr>
              <p:cNvPr id="15405" name="Rectangle 45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6" name="Line 46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3017" y="2523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Oval 48"/>
            <p:cNvSpPr>
              <a:spLocks noChangeArrowheads="1"/>
            </p:cNvSpPr>
            <p:nvPr/>
          </p:nvSpPr>
          <p:spPr bwMode="auto">
            <a:xfrm>
              <a:off x="2564" y="3385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49"/>
            <p:cNvGrpSpPr>
              <a:grpSpLocks/>
            </p:cNvGrpSpPr>
            <p:nvPr/>
          </p:nvGrpSpPr>
          <p:grpSpPr bwMode="auto">
            <a:xfrm>
              <a:off x="2836" y="3385"/>
              <a:ext cx="589" cy="272"/>
              <a:chOff x="794" y="2296"/>
              <a:chExt cx="589" cy="272"/>
            </a:xfrm>
          </p:grpSpPr>
          <p:sp>
            <p:nvSpPr>
              <p:cNvPr id="15410" name="Rectangle 50"/>
              <p:cNvSpPr>
                <a:spLocks noChangeArrowheads="1"/>
              </p:cNvSpPr>
              <p:nvPr/>
            </p:nvSpPr>
            <p:spPr bwMode="auto">
              <a:xfrm>
                <a:off x="1111" y="2296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1" name="Line 51"/>
              <p:cNvSpPr>
                <a:spLocks noChangeShapeType="1"/>
              </p:cNvSpPr>
              <p:nvPr/>
            </p:nvSpPr>
            <p:spPr bwMode="auto">
              <a:xfrm>
                <a:off x="794" y="2432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12" name="Line 52"/>
            <p:cNvSpPr>
              <a:spLocks noChangeShapeType="1"/>
            </p:cNvSpPr>
            <p:nvPr/>
          </p:nvSpPr>
          <p:spPr bwMode="auto">
            <a:xfrm>
              <a:off x="2972" y="3521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Oval 53"/>
            <p:cNvSpPr>
              <a:spLocks noChangeArrowheads="1"/>
            </p:cNvSpPr>
            <p:nvPr/>
          </p:nvSpPr>
          <p:spPr bwMode="auto">
            <a:xfrm>
              <a:off x="2836" y="3748"/>
              <a:ext cx="272" cy="2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4" name="Oval 54"/>
            <p:cNvSpPr>
              <a:spLocks noChangeArrowheads="1"/>
            </p:cNvSpPr>
            <p:nvPr/>
          </p:nvSpPr>
          <p:spPr bwMode="auto">
            <a:xfrm>
              <a:off x="976" y="3385"/>
              <a:ext cx="272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5" name="Line 55"/>
            <p:cNvSpPr>
              <a:spLocks noChangeShapeType="1"/>
            </p:cNvSpPr>
            <p:nvPr/>
          </p:nvSpPr>
          <p:spPr bwMode="auto">
            <a:xfrm>
              <a:off x="1248" y="3521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Line 56"/>
            <p:cNvSpPr>
              <a:spLocks noChangeShapeType="1"/>
            </p:cNvSpPr>
            <p:nvPr/>
          </p:nvSpPr>
          <p:spPr bwMode="auto">
            <a:xfrm>
              <a:off x="1384" y="3521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1248" y="3748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18" name="Line 58"/>
          <p:cNvSpPr>
            <a:spLocks noChangeShapeType="1"/>
          </p:cNvSpPr>
          <p:nvPr/>
        </p:nvSpPr>
        <p:spPr bwMode="auto">
          <a:xfrm flipV="1">
            <a:off x="6429388" y="492919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2411413" y="1773238"/>
            <a:ext cx="2808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990099"/>
                </a:solidFill>
                <a:latin typeface="Tahoma" pitchFamily="34" charset="0"/>
              </a:rPr>
              <a:t>План лекции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Особенности человека как объекта генетических исследований</a:t>
            </a:r>
          </a:p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Методы изучения генетики человека</a:t>
            </a:r>
          </a:p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Классификация наследственных заболеваний и методы их диагностики.</a:t>
            </a:r>
          </a:p>
          <a:p>
            <a:pPr marL="514350" indent="-514350" eaLnBrk="0" hangingPunct="0">
              <a:buClr>
                <a:srgbClr val="990099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Медико-генетическая помощь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043890" cy="28575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Y-хромосома передается от отца всем его сыновьям, и только им. </a:t>
            </a:r>
          </a:p>
          <a:p>
            <a:r>
              <a:rPr lang="ru-RU" sz="2800" dirty="0" smtClean="0"/>
              <a:t>Следовательно, гены, содержащиеся только в Y-хромосоме, передаются от отца к сыну и проявляются у мужского пола.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929618" cy="487375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Y-хромосома имеет немного генов, отвечающих за патологические признаки, которые в 100% проявляются по мужской линии.</a:t>
            </a:r>
          </a:p>
          <a:p>
            <a:pPr lvl="1"/>
            <a:r>
              <a:rPr lang="ru-RU" sz="2800" b="1" dirty="0" smtClean="0"/>
              <a:t>облысение; </a:t>
            </a:r>
          </a:p>
          <a:p>
            <a:pPr lvl="1"/>
            <a:r>
              <a:rPr lang="ru-RU" sz="2800" b="1" dirty="0" smtClean="0"/>
              <a:t>гипертрихоз (</a:t>
            </a:r>
            <a:r>
              <a:rPr lang="ru-RU" sz="2800" b="1" dirty="0" err="1" smtClean="0"/>
              <a:t>оволосенение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козелка</a:t>
            </a:r>
            <a:r>
              <a:rPr lang="ru-RU" sz="2800" b="1" dirty="0" smtClean="0"/>
              <a:t> ушной раковины в зрелом возрасте); </a:t>
            </a:r>
          </a:p>
          <a:p>
            <a:pPr lvl="1"/>
            <a:r>
              <a:rPr lang="ru-RU" sz="2800" b="1" dirty="0" smtClean="0"/>
              <a:t>наличие перепонок на нижних конечностях;</a:t>
            </a:r>
          </a:p>
          <a:p>
            <a:pPr lvl="1"/>
            <a:r>
              <a:rPr lang="ru-RU" sz="2800" b="1" dirty="0" smtClean="0"/>
              <a:t>ихтиоз (чешуйчатость и пятнистое утолщение кожи).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258204" cy="3643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 анализе семейных данных получают также </a:t>
            </a:r>
            <a:r>
              <a:rPr lang="ru-RU" sz="3200" b="1" dirty="0" smtClean="0"/>
              <a:t>цифры риска</a:t>
            </a:r>
            <a:r>
              <a:rPr lang="ru-RU" sz="3200" dirty="0" smtClean="0"/>
              <a:t>, т. е. </a:t>
            </a:r>
            <a:r>
              <a:rPr lang="ru-RU" sz="3200" b="1" dirty="0" smtClean="0"/>
              <a:t>вероятность обладания признаком </a:t>
            </a:r>
            <a:r>
              <a:rPr lang="ru-RU" sz="3200" dirty="0" smtClean="0"/>
              <a:t>в зависимости от степени родства с его носителем. 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329642" cy="485778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Генеалогическим методом установлено, что более 1800 морфологических, биохимических и других признаков человека наследуется по законам Менделя.</a:t>
            </a:r>
          </a:p>
          <a:p>
            <a:r>
              <a:rPr lang="ru-RU" sz="2800" dirty="0" smtClean="0"/>
              <a:t>А некоторые признаки, например, рост, вес, уровень интеллекта и ряд других признаков наследуются по принципу </a:t>
            </a:r>
            <a:r>
              <a:rPr lang="ru-RU" sz="2800" b="1" dirty="0" smtClean="0"/>
              <a:t>полимерии</a:t>
            </a:r>
            <a:r>
              <a:rPr lang="ru-RU" sz="2800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785789"/>
          <a:ext cx="7786742" cy="5572169"/>
        </p:xfrm>
        <a:graphic>
          <a:graphicData uri="http://schemas.openxmlformats.org/drawingml/2006/table">
            <a:tbl>
              <a:tblPr/>
              <a:tblGrid>
                <a:gridCol w="3893371"/>
                <a:gridCol w="3893371"/>
              </a:tblGrid>
              <a:tr h="31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Доминантные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Рецессивные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Нормальная пигментация кожи, глаз, волос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Альбинизм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Близорукость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Нормальное зрение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Нормальное зрение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Ночная слепота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Цветовое зрение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Дальтонизм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Катаракта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Отсутствие катаракты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Косоглазие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Отсутствие косоглазия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Толстые губы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Тонкие губы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Полидактилия (добавочные пальцы)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Нормальное число пальцев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Брахидактилия (короткие пальцы)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Нормальная длина пальцев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Веснушки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Отсутствие веснушек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Нормальный слух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Врожденная глухота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Карликовость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Нормальный рост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Нормальное усвоение глюкозы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Сахарный диабет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Arial"/>
                          <a:ea typeface="Times New Roman"/>
                          <a:cs typeface="Times New Roman"/>
                        </a:rPr>
                        <a:t>Нормальная свертываемость крови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Arial"/>
                          <a:ea typeface="Times New Roman"/>
                          <a:cs typeface="Times New Roman"/>
                        </a:rPr>
                        <a:t>Гемофилия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214291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Примеры наследования некоторых морфофизиологических признаков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15328" cy="5518966"/>
          </a:xfrm>
        </p:spPr>
        <p:txBody>
          <a:bodyPr>
            <a:normAutofit/>
          </a:bodyPr>
          <a:lstStyle/>
          <a:p>
            <a:r>
              <a:rPr lang="ru-RU" b="1" dirty="0" smtClean="0"/>
              <a:t>Большинство аутосомно-рецессивных заболеваний является следствием утраты функции соответствующим мутантным геном. </a:t>
            </a:r>
          </a:p>
          <a:p>
            <a:r>
              <a:rPr lang="ru-RU" dirty="0" smtClean="0"/>
              <a:t>Это проявляется резким снижением активности ферментов (чаще всего), что может быть обусловлено уменьшением либо их синтеза, либо их стабильности. </a:t>
            </a:r>
          </a:p>
          <a:p>
            <a:r>
              <a:rPr lang="ru-RU" dirty="0" smtClean="0"/>
              <a:t>В том случае, когда функция соответствующего белка полностью отсутствует, мутацию гена с таким эффектом называют </a:t>
            </a:r>
            <a:r>
              <a:rPr lang="ru-RU" b="1" dirty="0" smtClean="0"/>
              <a:t>нулевым </a:t>
            </a:r>
            <a:r>
              <a:rPr lang="ru-RU" b="1" dirty="0" err="1" smtClean="0"/>
              <a:t>аллелем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15328" cy="5374950"/>
          </a:xfrm>
        </p:spPr>
        <p:txBody>
          <a:bodyPr>
            <a:normAutofit/>
          </a:bodyPr>
          <a:lstStyle/>
          <a:p>
            <a:r>
              <a:rPr lang="ru-RU" dirty="0" smtClean="0"/>
              <a:t>Среди мутаций с утратой функции принято выделять </a:t>
            </a:r>
            <a:r>
              <a:rPr lang="ru-RU" b="1" dirty="0" smtClean="0"/>
              <a:t>доминантно негативные мутации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ним относят такие мутации, которые не только приводят к снижению или утрате функции собственного продукта, но и нарушают функцию соответствующего нормального </a:t>
            </a:r>
            <a:r>
              <a:rPr lang="ru-RU" dirty="0" err="1" smtClean="0"/>
              <a:t>аллеля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Наиболее часто проявления доминантно негативных мутаций обнаруживают в белках, состоящих из двух и более полипептидных цепей, таких, например, как </a:t>
            </a:r>
            <a:r>
              <a:rPr lang="ru-RU" b="1" dirty="0" smtClean="0"/>
              <a:t>коллагены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302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Наследование цвета </a:t>
            </a:r>
            <a:r>
              <a:rPr lang="ru-RU" b="1" dirty="0" err="1" smtClean="0">
                <a:solidFill>
                  <a:srgbClr val="002060"/>
                </a:solidFill>
              </a:rPr>
              <a:t>гла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286808" cy="47863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Пигментация радужной оболочки глаз контролируется как минимум </a:t>
            </a:r>
            <a:r>
              <a:rPr lang="ru-RU" b="1" dirty="0" smtClean="0"/>
              <a:t>6 различными генами.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Эти гены взаимодействуют между собой по </a:t>
            </a:r>
            <a:r>
              <a:rPr lang="ru-RU" b="1" dirty="0" smtClean="0"/>
              <a:t>доминантно-рецессивной, доминантно-негативной и </a:t>
            </a:r>
            <a:r>
              <a:rPr lang="ru-RU" b="1" dirty="0" err="1" smtClean="0"/>
              <a:t>кодоминантным</a:t>
            </a:r>
            <a:r>
              <a:rPr lang="ru-RU" b="1" dirty="0" smtClean="0"/>
              <a:t> схемам </a:t>
            </a:r>
            <a:r>
              <a:rPr lang="ru-RU" dirty="0" smtClean="0"/>
              <a:t>что приводит к  разнообразию цвета глаз.</a:t>
            </a:r>
          </a:p>
          <a:p>
            <a:r>
              <a:rPr lang="ru-RU" dirty="0" smtClean="0"/>
              <a:t>Тёмный цвет глаз как правило доминирует над светлым (т.е. "подавляет" проявление светлого цвета). Это связано с наличием доминантных "тёмных" аллелей по каждому из 6 генов. </a:t>
            </a:r>
          </a:p>
          <a:p>
            <a:r>
              <a:rPr lang="ru-RU" dirty="0" smtClean="0"/>
              <a:t>Чем темнее глаза - тем больше "тёмных" аллелей у Вас есть.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dnktest.ru/images/eye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17741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01014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Некоторые гены цвета глаз включая EYCL1  (зеленый \ голубой  ген цвета глаз) расположены в 19 хромосоме, </a:t>
            </a:r>
          </a:p>
          <a:p>
            <a:r>
              <a:rPr lang="ru-RU" dirty="0" smtClean="0"/>
              <a:t>EYECL2 ( ген коричневого цвета глаз) и EYECL3 (ген коричневого / голубого цвета глаз) расположены в 15 хромосоме. </a:t>
            </a:r>
          </a:p>
          <a:p>
            <a:pPr lvl="1"/>
            <a:r>
              <a:rPr lang="ru-RU" dirty="0" smtClean="0"/>
              <a:t>Прежнее мнение, что голубой цвет глаз это просто проявление рецессивного состояния гена, оказалось ошибочным.  </a:t>
            </a:r>
          </a:p>
          <a:p>
            <a:pPr lvl="1"/>
            <a:r>
              <a:rPr lang="ru-RU" dirty="0" smtClean="0"/>
              <a:t>Влияние генов на цвет глаз настолько комплексное, что возможен практически любой цвет глаз у ребенка от любых родителей.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20113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Генетика человека — раздел генетики, изучающий закономерности наследования и изменчивости у человека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00306"/>
            <a:ext cx="8501122" cy="39736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Генетика человека </a:t>
            </a:r>
            <a:r>
              <a:rPr lang="ru-RU" sz="2800" dirty="0" smtClean="0"/>
              <a:t>условно подразделяют на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антропогенетику</a:t>
            </a:r>
            <a:r>
              <a:rPr lang="ru-RU" sz="2800" dirty="0" smtClean="0"/>
              <a:t>, изучающую наследственность и изменчивость нормальных признаков человеческого организма, генетическую структуру популяций человека, и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медицинскую генетику</a:t>
            </a:r>
            <a:r>
              <a:rPr lang="ru-RU" sz="2800" dirty="0" smtClean="0"/>
              <a:t>, которая изучает его наследственную патологию (болезни, дефекты развития и др.).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Таблица цвет глаз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7"/>
            <a:ext cx="6858048" cy="614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Близнецовый метод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29684" cy="525953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Однояйцевые</a:t>
            </a:r>
            <a:r>
              <a:rPr lang="ru-RU" b="1" dirty="0" smtClean="0"/>
              <a:t>  (монозиготные) близнецы  развиваются из одной яйцеклетки, оплодотворённой одним сперматозоидом, поэтому набор генов  у них идентичен. </a:t>
            </a:r>
          </a:p>
          <a:p>
            <a:r>
              <a:rPr lang="ru-RU" b="1" dirty="0" err="1" smtClean="0"/>
              <a:t>Разнояйцевые</a:t>
            </a:r>
            <a:r>
              <a:rPr lang="ru-RU" b="1" dirty="0" smtClean="0"/>
              <a:t> (</a:t>
            </a:r>
            <a:r>
              <a:rPr lang="ru-RU" b="1" dirty="0" err="1" smtClean="0"/>
              <a:t>дизиготные</a:t>
            </a:r>
            <a:r>
              <a:rPr lang="ru-RU" b="1" dirty="0" smtClean="0"/>
              <a:t>) близнецы развиваются из двух и более яйцеклеток, оплодотворённых разными </a:t>
            </a:r>
            <a:r>
              <a:rPr lang="ru-RU" b="1" dirty="0" err="1" smtClean="0"/>
              <a:t>сперматозоидпми</a:t>
            </a:r>
            <a:r>
              <a:rPr lang="ru-RU" b="1" dirty="0" smtClean="0"/>
              <a:t>, поэтому их генотипы различаются так же, как у братьев и сестёр (сибсов). </a:t>
            </a:r>
          </a:p>
          <a:p>
            <a:r>
              <a:rPr lang="ru-RU" dirty="0" smtClean="0"/>
              <a:t>Сравнение различий внутри пар моно- и дизиготных близнецов позволяет судить об относительном влиянии наследственности и среды на формирование свойств человеческого организма.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501122" cy="5643602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Частота рождения близнецов в относительных цифрах невелика и составляет около 1%, из них 1/3 приходится на монозиготных близнецов. </a:t>
            </a:r>
          </a:p>
          <a:p>
            <a:r>
              <a:rPr lang="ru-RU" sz="3200" dirty="0" smtClean="0"/>
              <a:t>Однако в пересчете на общую численность населения Земли в мире проживает свыше 30 млн. </a:t>
            </a:r>
            <a:r>
              <a:rPr lang="ru-RU" sz="3200" dirty="0" err="1" smtClean="0"/>
              <a:t>дизиготных</a:t>
            </a:r>
            <a:r>
              <a:rPr lang="ru-RU" sz="3200" dirty="0" smtClean="0"/>
              <a:t> и 15 млн. монозиготных близнецов.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428604"/>
            <a:ext cx="8429684" cy="60453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близнецовых исследованиях особенно важен показатель </a:t>
            </a:r>
            <a:r>
              <a:rPr lang="ru-RU" b="1" dirty="0" err="1" smtClean="0"/>
              <a:t>конкордантности</a:t>
            </a:r>
            <a:r>
              <a:rPr lang="ru-RU" b="1" dirty="0" smtClean="0"/>
              <a:t>,</a:t>
            </a:r>
            <a:r>
              <a:rPr lang="ru-RU" dirty="0" smtClean="0"/>
              <a:t> выражающий (в %) вероятность обладания данным признаком одним из членов пары, если его имеет другой член пары. </a:t>
            </a:r>
          </a:p>
          <a:p>
            <a:r>
              <a:rPr lang="ru-RU" b="1" dirty="0" smtClean="0"/>
              <a:t>Если признак определяется преимущественно наследственными факторами, то процент </a:t>
            </a:r>
            <a:r>
              <a:rPr lang="ru-RU" b="1" dirty="0" err="1" smtClean="0"/>
              <a:t>конкордантности</a:t>
            </a:r>
            <a:r>
              <a:rPr lang="ru-RU" b="1" dirty="0" smtClean="0"/>
              <a:t> намного выше у монозиготных близнецов</a:t>
            </a:r>
            <a:r>
              <a:rPr lang="ru-RU" dirty="0" smtClean="0"/>
              <a:t>. </a:t>
            </a:r>
          </a:p>
          <a:p>
            <a:pPr lvl="1"/>
            <a:r>
              <a:rPr lang="ru-RU" b="1" dirty="0" smtClean="0"/>
              <a:t>Например, </a:t>
            </a:r>
            <a:r>
              <a:rPr lang="ru-RU" b="1" dirty="0" err="1" smtClean="0"/>
              <a:t>конкордантность</a:t>
            </a:r>
            <a:r>
              <a:rPr lang="ru-RU" b="1" dirty="0" smtClean="0"/>
              <a:t> по группам крови, которые детерминированы только генетически, у монозиготных равна 100%. </a:t>
            </a:r>
          </a:p>
          <a:p>
            <a:pPr lvl="1"/>
            <a:r>
              <a:rPr lang="ru-RU" b="1" dirty="0" smtClean="0"/>
              <a:t>При шизофрении </a:t>
            </a:r>
            <a:r>
              <a:rPr lang="ru-RU" b="1" dirty="0" err="1" smtClean="0"/>
              <a:t>конкордантность</a:t>
            </a:r>
            <a:r>
              <a:rPr lang="ru-RU" b="1" dirty="0" smtClean="0"/>
              <a:t> у МЗ достигает 67%, в то время как у ДЗ — 12,1%; </a:t>
            </a:r>
          </a:p>
          <a:p>
            <a:pPr lvl="1"/>
            <a:r>
              <a:rPr lang="ru-RU" b="1" dirty="0" smtClean="0"/>
              <a:t>при врождённом слабоумии (олигофрении) — 94,5% и 42,6% соответственно. </a:t>
            </a:r>
          </a:p>
          <a:p>
            <a:r>
              <a:rPr lang="ru-RU" dirty="0" smtClean="0"/>
              <a:t>Подобные сравнения показывают, что вклад наследственности и среды в развитие самых разнообразных признаков различен и признаки развиваются в результате взаимодействия генотипа и внешней среды.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71480"/>
          <a:ext cx="8215371" cy="5786482"/>
        </p:xfrm>
        <a:graphic>
          <a:graphicData uri="http://schemas.openxmlformats.org/drawingml/2006/table">
            <a:tbl>
              <a:tblPr/>
              <a:tblGrid>
                <a:gridCol w="3437918"/>
                <a:gridCol w="1431969"/>
                <a:gridCol w="1431969"/>
                <a:gridCol w="1913515"/>
              </a:tblGrid>
              <a:tr h="7347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Признаки, контролируемые небольшим числом генов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07" marR="53807" marT="53807" marB="53807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Частота (вероятность) появления различий,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Наследуемость,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07" marR="53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однояйцевые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разнояйцевые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Цвет глаз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ушей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Цвет волос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Папиллярные линии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8991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среднее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1 %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≈ 5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Биохимические признаки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 0 до 100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Цвет кожи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волос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бровей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носа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Форма губ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714356"/>
          <a:ext cx="8143931" cy="4929223"/>
        </p:xfrm>
        <a:graphic>
          <a:graphicData uri="http://schemas.openxmlformats.org/drawingml/2006/table">
            <a:tbl>
              <a:tblPr/>
              <a:tblGrid>
                <a:gridCol w="2928958"/>
                <a:gridCol w="1571636"/>
                <a:gridCol w="1571636"/>
                <a:gridCol w="2071701"/>
              </a:tblGrid>
              <a:tr h="116825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Признаки, контролируемые большим числом генов и зависящие от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факторов среды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07" marR="53807" marT="53807" marB="53807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Частота (вероятность) появления сходства,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Наследуемость, %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807" marR="53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однояйцевые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разнояйцевые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Умственная отсталость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Шизофрения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Сахарный диабет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Эпилепсия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21" marR="25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14356"/>
            <a:ext cx="9144000" cy="21161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</a:rPr>
              <a:t>Формула </a:t>
            </a:r>
            <a:r>
              <a:rPr lang="ru-RU" sz="3200" b="1" dirty="0" err="1" smtClean="0">
                <a:solidFill>
                  <a:srgbClr val="FF3300"/>
                </a:solidFill>
                <a:latin typeface="Times New Roman" pitchFamily="18" charset="0"/>
              </a:rPr>
              <a:t>Кольцингера</a:t>
            </a:r>
            <a:endParaRPr lang="ru-RU" sz="32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86200" y="3810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 </a:t>
            </a:r>
            <a:endParaRPr lang="ru-RU" sz="28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42910" y="3000372"/>
            <a:ext cx="5357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коэффициент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наследуемости</a:t>
            </a: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42910" y="3571876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С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</a:rPr>
              <a:t>конкордантность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1472" y="4357694"/>
            <a:ext cx="4714908" cy="954107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Если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H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≥ 0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 признак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обусловлен генетически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0100" y="1571612"/>
            <a:ext cx="2376487" cy="1008062"/>
            <a:chOff x="249" y="3475"/>
            <a:chExt cx="1497" cy="635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9" y="3475"/>
              <a:ext cx="1497" cy="635"/>
              <a:chOff x="249" y="3475"/>
              <a:chExt cx="1497" cy="635"/>
            </a:xfrm>
          </p:grpSpPr>
          <p:sp>
            <p:nvSpPr>
              <p:cNvPr id="32780" name="Rectangle 12"/>
              <p:cNvSpPr>
                <a:spLocks noChangeArrowheads="1"/>
              </p:cNvSpPr>
              <p:nvPr/>
            </p:nvSpPr>
            <p:spPr bwMode="auto">
              <a:xfrm>
                <a:off x="249" y="3475"/>
                <a:ext cx="1361" cy="635"/>
              </a:xfrm>
              <a:prstGeom prst="rect">
                <a:avLst/>
              </a:prstGeom>
              <a:solidFill>
                <a:schemeClr val="bg1"/>
              </a:solidFill>
              <a:ln w="57150" cmpd="thinThick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49" y="3475"/>
                <a:ext cx="1497" cy="596"/>
                <a:chOff x="249" y="3612"/>
                <a:chExt cx="1497" cy="596"/>
              </a:xfrm>
            </p:grpSpPr>
            <p:sp>
              <p:nvSpPr>
                <p:cNvPr id="327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" y="3748"/>
                  <a:ext cx="58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>
                      <a:solidFill>
                        <a:srgbClr val="FF3300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2800" b="1">
                      <a:latin typeface="Times New Roman" pitchFamily="18" charset="0"/>
                    </a:rPr>
                    <a:t> =</a:t>
                  </a:r>
                  <a:endParaRPr lang="ru-RU" sz="2800" b="1">
                    <a:latin typeface="Times New Roman" pitchFamily="18" charset="0"/>
                  </a:endParaRPr>
                </a:p>
              </p:txBody>
            </p:sp>
            <p:sp>
              <p:nvSpPr>
                <p:cNvPr id="3278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03" y="3929"/>
                  <a:ext cx="907" cy="1"/>
                </a:xfrm>
                <a:prstGeom prst="line">
                  <a:avLst/>
                </a:prstGeom>
                <a:noFill/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02" y="3612"/>
                  <a:ext cx="10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 b="1" dirty="0">
                      <a:solidFill>
                        <a:srgbClr val="0000FF"/>
                      </a:solidFill>
                      <a:latin typeface="Times New Roman" pitchFamily="18" charset="0"/>
                    </a:rPr>
                    <a:t>С</a:t>
                  </a:r>
                  <a:r>
                    <a:rPr lang="ru-RU" sz="2400" b="1" baseline="-25000" dirty="0">
                      <a:solidFill>
                        <a:srgbClr val="0000FF"/>
                      </a:solidFill>
                      <a:latin typeface="Times New Roman" pitchFamily="18" charset="0"/>
                    </a:rPr>
                    <a:t>МБ </a:t>
                  </a:r>
                  <a:r>
                    <a:rPr lang="ru-RU" sz="2400" b="1" dirty="0">
                      <a:solidFill>
                        <a:srgbClr val="0000FF"/>
                      </a:solidFill>
                      <a:latin typeface="Times New Roman" pitchFamily="18" charset="0"/>
                    </a:rPr>
                    <a:t>- С</a:t>
                  </a:r>
                  <a:r>
                    <a:rPr lang="ru-RU" sz="2400" b="1" baseline="-25000" dirty="0">
                      <a:solidFill>
                        <a:srgbClr val="0000FF"/>
                      </a:solidFill>
                      <a:latin typeface="Times New Roman" pitchFamily="18" charset="0"/>
                    </a:rPr>
                    <a:t>ДБ</a:t>
                  </a:r>
                </a:p>
              </p:txBody>
            </p:sp>
            <p:sp>
              <p:nvSpPr>
                <p:cNvPr id="327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48" y="3920"/>
                  <a:ext cx="9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400" b="1">
                      <a:solidFill>
                        <a:srgbClr val="0000FF"/>
                      </a:solidFill>
                      <a:latin typeface="Times New Roman" pitchFamily="18" charset="0"/>
                    </a:rPr>
                    <a:t>100 - С</a:t>
                  </a:r>
                  <a:r>
                    <a:rPr lang="ru-RU" sz="2400" b="1" baseline="-25000">
                      <a:solidFill>
                        <a:srgbClr val="0000FF"/>
                      </a:solidFill>
                      <a:latin typeface="Times New Roman" pitchFamily="18" charset="0"/>
                    </a:rPr>
                    <a:t>ДБ</a:t>
                  </a:r>
                </a:p>
              </p:txBody>
            </p:sp>
          </p:grpSp>
        </p:grp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703" y="3793"/>
              <a:ext cx="86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Цитогенетические методы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358246" cy="39719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Метод основан на микроскопическом исследовании хромосом с использованием различных способов окрашивания.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Позволяет проанализировать хромосомный набор человека.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Установить структурные особенности отдельных хромосом.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Выявить нарушения числа и строения хромосом. </a:t>
            </a:r>
          </a:p>
          <a:p>
            <a:endParaRPr lang="ru-RU" b="1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000496" y="1000108"/>
            <a:ext cx="4495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Для определения различных геномных и хромосомных нарушений используются различные способы их окраски.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Самым простым способом окраски является 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</a:rPr>
              <a:t>рутинная окраска,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которая даёт возможность выявить нарушения числа хромосом. </a:t>
            </a:r>
          </a:p>
        </p:txBody>
      </p:sp>
      <p:pic>
        <p:nvPicPr>
          <p:cNvPr id="105477" name="Picture 5" descr="хромосома рутина"/>
          <p:cNvPicPr>
            <a:picLocks noChangeAspect="1" noChangeArrowheads="1"/>
          </p:cNvPicPr>
          <p:nvPr/>
        </p:nvPicPr>
        <p:blipFill>
          <a:blip r:embed="rId2" cstate="print"/>
          <a:srcRect l="13773" t="55812" r="23743" b="9129"/>
          <a:stretch>
            <a:fillRect/>
          </a:stretch>
        </p:blipFill>
        <p:spPr bwMode="auto">
          <a:xfrm>
            <a:off x="357159" y="1643050"/>
            <a:ext cx="3523918" cy="350046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le:Human chromosomesXXY01.png"/>
          <p:cNvPicPr>
            <a:picLocks noChangeAspect="1" noChangeArrowheads="1"/>
          </p:cNvPicPr>
          <p:nvPr/>
        </p:nvPicPr>
        <p:blipFill>
          <a:blip r:embed="rId2" cstate="print"/>
          <a:srcRect t="2500" b="9999"/>
          <a:stretch>
            <a:fillRect/>
          </a:stretch>
        </p:blipFill>
        <p:spPr bwMode="auto">
          <a:xfrm>
            <a:off x="571472" y="428604"/>
            <a:ext cx="7315200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35782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47 ХХУ – синдром </a:t>
            </a:r>
            <a:r>
              <a:rPr lang="ru-RU" sz="3200" b="1" dirty="0" err="1" smtClean="0"/>
              <a:t>Клайнфельтера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358246" cy="375762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Генетика человека является теоретической основой современной медицины и здравоохранения.</a:t>
            </a:r>
            <a:endParaRPr lang="ru-RU" sz="3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Для систематизации цитогенетических описаний была разработана Международная цитогенетическая номенклатура –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Cytogenetic</a:t>
            </a:r>
            <a:r>
              <a:rPr lang="ru-RU" dirty="0" smtClean="0"/>
              <a:t> </a:t>
            </a:r>
            <a:r>
              <a:rPr lang="ru-RU" dirty="0" err="1" smtClean="0"/>
              <a:t>Nomenclature</a:t>
            </a:r>
            <a:r>
              <a:rPr lang="ru-RU" dirty="0" smtClean="0"/>
              <a:t> (ISCN).</a:t>
            </a:r>
          </a:p>
          <a:p>
            <a:r>
              <a:rPr lang="ru-RU" dirty="0" smtClean="0"/>
              <a:t>Основана на дифференциальном окрашивании хромосом и позволяющая подробно описывать отдельные хромосомы и их участки. </a:t>
            </a:r>
          </a:p>
          <a:p>
            <a:endParaRPr lang="ru-RU" dirty="0"/>
          </a:p>
        </p:txBody>
      </p:sp>
      <p:pic>
        <p:nvPicPr>
          <p:cNvPr id="4" name="Picture 5" descr="karyo3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7720752" cy="2490789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15328" cy="51166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Запись имеет следующий формат:</a:t>
            </a:r>
          </a:p>
          <a:p>
            <a:pPr>
              <a:lnSpc>
                <a:spcPct val="120000"/>
              </a:lnSpc>
            </a:pPr>
            <a:r>
              <a:rPr lang="ru-RU" b="1" i="1" dirty="0" smtClean="0"/>
              <a:t>[номер хромосомы] [плечо] [номер участка].[номер полосы]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Длинное плечо хромосомы обозначают буквой </a:t>
            </a:r>
            <a:r>
              <a:rPr lang="ru-RU" b="1" dirty="0" err="1" smtClean="0"/>
              <a:t>q</a:t>
            </a:r>
            <a:r>
              <a:rPr lang="ru-RU" dirty="0" smtClean="0"/>
              <a:t>, короткое — буквой </a:t>
            </a:r>
            <a:r>
              <a:rPr lang="ru-RU" b="1" dirty="0" err="1" smtClean="0"/>
              <a:t>p</a:t>
            </a:r>
            <a:r>
              <a:rPr lang="ru-RU" dirty="0" smtClean="0"/>
              <a:t>, хромосомные аберрации обозначаются дополнительными символами.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Таким образом, 2-я полоса 15-го участка короткого плеча 5-й хромосомы записывается как </a:t>
            </a:r>
            <a:r>
              <a:rPr lang="ru-RU" b="1" dirty="0" smtClean="0"/>
              <a:t>5p15.2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86116" y="1357298"/>
            <a:ext cx="50006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/>
              <a:t>Запись </a:t>
            </a:r>
            <a:r>
              <a:rPr lang="ru-RU" sz="2800" b="1" dirty="0"/>
              <a:t>1</a:t>
            </a:r>
            <a:r>
              <a:rPr lang="en-US" sz="2800" b="1" dirty="0"/>
              <a:t>p</a:t>
            </a:r>
            <a:r>
              <a:rPr lang="ru-RU" sz="2800" b="1" dirty="0"/>
              <a:t>36</a:t>
            </a:r>
            <a:r>
              <a:rPr lang="ru-RU" sz="2800" dirty="0"/>
              <a:t> означает, </a:t>
            </a:r>
            <a:r>
              <a:rPr lang="ru-RU" sz="2800" b="1" dirty="0"/>
              <a:t>шестой сегмент третьего района короткого плеча первой хромосомы.</a:t>
            </a:r>
          </a:p>
        </p:txBody>
      </p:sp>
      <p:pic>
        <p:nvPicPr>
          <p:cNvPr id="66562" name="Picture 2" descr="File:Chromosom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1011127" y="2654146"/>
            <a:ext cx="6215106" cy="1335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286808" cy="4143404"/>
          </a:xfrm>
        </p:spPr>
        <p:txBody>
          <a:bodyPr/>
          <a:lstStyle/>
          <a:p>
            <a:r>
              <a:rPr lang="ru-RU" b="1" dirty="0" smtClean="0"/>
              <a:t>Синдром1p36 </a:t>
            </a:r>
            <a:r>
              <a:rPr lang="ru-RU" b="1" dirty="0" err="1" smtClean="0"/>
              <a:t>делеции</a:t>
            </a:r>
            <a:r>
              <a:rPr lang="ru-RU" dirty="0" smtClean="0"/>
              <a:t> (также известный как </a:t>
            </a:r>
            <a:r>
              <a:rPr lang="ru-RU" b="1" dirty="0" err="1" smtClean="0"/>
              <a:t>моносомия</a:t>
            </a:r>
            <a:r>
              <a:rPr lang="ru-RU" b="1" dirty="0" smtClean="0"/>
              <a:t> 1p36)</a:t>
            </a:r>
            <a:r>
              <a:rPr lang="ru-RU" dirty="0" smtClean="0"/>
              <a:t>  характеризуется умеренной или тяжелой умственной отсталостью , задержкой роста, ограниченной способностью речи, пороками развития, слуха и зрения, и т. д.</a:t>
            </a:r>
          </a:p>
          <a:p>
            <a:r>
              <a:rPr lang="ru-RU" dirty="0" smtClean="0"/>
              <a:t>Симптомы могут варьировать, в зависимости от точного расположения хромосомной </a:t>
            </a:r>
            <a:r>
              <a:rPr lang="ru-RU" dirty="0" err="1" smtClean="0"/>
              <a:t>делеции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Считается, что синдром возникает с частотой 1:5000 или 1:10000.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115328" cy="5286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Для кариотипа используется запись в системе ISCN 1995, имеющая следующий формат:</a:t>
            </a:r>
          </a:p>
          <a:p>
            <a:pPr>
              <a:lnSpc>
                <a:spcPct val="120000"/>
              </a:lnSpc>
            </a:pPr>
            <a:r>
              <a:rPr lang="ru-RU" b="1" i="1" dirty="0" smtClean="0"/>
              <a:t>[количество хромосом], [половые хромосомы], [особенности]</a:t>
            </a:r>
            <a:r>
              <a:rPr lang="ru-RU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Для обозначения половых хромосом у различных видов используются различные символы (буквы), зависящие от специфики определения пола таксона (различные системы половых хромосом). 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Так, у большинства млекопитающих женский кариотип </a:t>
            </a:r>
            <a:r>
              <a:rPr lang="ru-RU" dirty="0" err="1" smtClean="0"/>
              <a:t>гомогаметен</a:t>
            </a:r>
            <a:r>
              <a:rPr lang="ru-RU" dirty="0" smtClean="0"/>
              <a:t>, а мужской </a:t>
            </a:r>
            <a:r>
              <a:rPr lang="ru-RU" dirty="0" err="1" smtClean="0"/>
              <a:t>гетерогаметен</a:t>
            </a:r>
            <a:r>
              <a:rPr lang="ru-RU" dirty="0" smtClean="0"/>
              <a:t>, соответственно, запись половых хромосом самки </a:t>
            </a:r>
            <a:r>
              <a:rPr lang="ru-RU" b="1" dirty="0" smtClean="0"/>
              <a:t>XX</a:t>
            </a:r>
            <a:r>
              <a:rPr lang="ru-RU" dirty="0" smtClean="0"/>
              <a:t>, самца — </a:t>
            </a:r>
            <a:r>
              <a:rPr lang="ru-RU" b="1" dirty="0" smtClean="0"/>
              <a:t>XY</a:t>
            </a:r>
            <a:r>
              <a:rPr lang="ru-RU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ru-RU" dirty="0" smtClean="0"/>
              <a:t> У птиц самки </a:t>
            </a:r>
            <a:r>
              <a:rPr lang="ru-RU" dirty="0" err="1" smtClean="0"/>
              <a:t>гетерогаметны</a:t>
            </a:r>
            <a:r>
              <a:rPr lang="ru-RU" dirty="0" smtClean="0"/>
              <a:t>, а самцы </a:t>
            </a:r>
            <a:r>
              <a:rPr lang="ru-RU" dirty="0" err="1" smtClean="0"/>
              <a:t>гомогаметны</a:t>
            </a:r>
            <a:r>
              <a:rPr lang="ru-RU" dirty="0" smtClean="0"/>
              <a:t>, то есть запись половых хромосом самки </a:t>
            </a:r>
            <a:r>
              <a:rPr lang="ru-RU" b="1" dirty="0" smtClean="0"/>
              <a:t>ZW</a:t>
            </a:r>
            <a:r>
              <a:rPr lang="ru-RU" dirty="0" smtClean="0"/>
              <a:t>, самца — </a:t>
            </a:r>
            <a:r>
              <a:rPr lang="ru-RU" b="1" dirty="0" smtClean="0"/>
              <a:t>ZZ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115328" cy="59024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В качестве примера можно привести следующие кариотипы: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Кот</a:t>
            </a:r>
            <a:r>
              <a:rPr lang="ru-RU" dirty="0" smtClean="0"/>
              <a:t>: </a:t>
            </a:r>
            <a:r>
              <a:rPr lang="ru-RU" b="1" dirty="0" smtClean="0"/>
              <a:t>38, XY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 </a:t>
            </a:r>
            <a:r>
              <a:rPr lang="ru-RU" b="1" dirty="0" smtClean="0"/>
              <a:t>Лошадь с «лишней» X-хромосомой </a:t>
            </a:r>
            <a:r>
              <a:rPr lang="ru-RU" dirty="0" smtClean="0"/>
              <a:t>(трисомия по X-хромосоме): </a:t>
            </a:r>
            <a:r>
              <a:rPr lang="ru-RU" b="1" dirty="0" smtClean="0"/>
              <a:t>65, XXX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Кариотип мужчины с </a:t>
            </a:r>
            <a:r>
              <a:rPr lang="ru-RU" dirty="0" err="1" smtClean="0"/>
              <a:t>транслокацией</a:t>
            </a:r>
            <a:r>
              <a:rPr lang="ru-RU" dirty="0" smtClean="0"/>
              <a:t> 21-х участков короткого (</a:t>
            </a:r>
            <a:r>
              <a:rPr lang="ru-RU" dirty="0" err="1" smtClean="0"/>
              <a:t>p</a:t>
            </a:r>
            <a:r>
              <a:rPr lang="ru-RU" dirty="0" smtClean="0"/>
              <a:t>) и длинного плеч (</a:t>
            </a:r>
            <a:r>
              <a:rPr lang="ru-RU" dirty="0" err="1" smtClean="0"/>
              <a:t>q</a:t>
            </a:r>
            <a:r>
              <a:rPr lang="ru-RU" dirty="0" smtClean="0"/>
              <a:t>) 1-й и 3-й хромосом и </a:t>
            </a:r>
            <a:r>
              <a:rPr lang="ru-RU" dirty="0" err="1" smtClean="0"/>
              <a:t>делецией</a:t>
            </a:r>
            <a:r>
              <a:rPr lang="ru-RU" dirty="0" smtClean="0"/>
              <a:t> 22-го участка длинного плеча (</a:t>
            </a:r>
            <a:r>
              <a:rPr lang="ru-RU" dirty="0" err="1" smtClean="0"/>
              <a:t>q</a:t>
            </a:r>
            <a:r>
              <a:rPr lang="ru-RU" dirty="0" smtClean="0"/>
              <a:t>) 9-й: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/>
              <a:t>	46, XY, </a:t>
            </a:r>
            <a:r>
              <a:rPr lang="ru-RU" b="1" dirty="0" err="1" smtClean="0"/>
              <a:t>t</a:t>
            </a:r>
            <a:r>
              <a:rPr lang="ru-RU" b="1" dirty="0" smtClean="0"/>
              <a:t>(1;3)(p21;q21), </a:t>
            </a:r>
            <a:r>
              <a:rPr lang="ru-RU" b="1" dirty="0" err="1" smtClean="0"/>
              <a:t>del</a:t>
            </a:r>
            <a:r>
              <a:rPr lang="ru-RU" b="1" dirty="0" smtClean="0"/>
              <a:t>(9)(q22)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le:Karyotype.Translocation+Deletion.Schema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142852"/>
            <a:ext cx="5435847" cy="49787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143512"/>
            <a:ext cx="857256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Кариотип </a:t>
            </a:r>
            <a:r>
              <a:rPr lang="ru-RU" b="1" dirty="0" smtClean="0"/>
              <a:t>46,XY,t(1;3)(p21;q21), </a:t>
            </a:r>
            <a:r>
              <a:rPr lang="ru-RU" b="1" dirty="0" err="1" smtClean="0"/>
              <a:t>del</a:t>
            </a:r>
            <a:r>
              <a:rPr lang="ru-RU" b="1" dirty="0" smtClean="0"/>
              <a:t>(9)(q22)</a:t>
            </a:r>
            <a:r>
              <a:rPr lang="ru-RU" dirty="0" smtClean="0"/>
              <a:t>: показаны </a:t>
            </a:r>
            <a:r>
              <a:rPr lang="ru-RU" dirty="0" err="1" smtClean="0"/>
              <a:t>транслокация</a:t>
            </a:r>
            <a:r>
              <a:rPr lang="ru-RU" dirty="0" smtClean="0"/>
              <a:t> (перенос фрагмента) между 1-й и 3-й хромосомами, </a:t>
            </a:r>
            <a:r>
              <a:rPr lang="ru-RU" dirty="0" err="1" smtClean="0"/>
              <a:t>делеция</a:t>
            </a:r>
            <a:r>
              <a:rPr lang="ru-RU" dirty="0" smtClean="0"/>
              <a:t> (потеря участка) 9-й хромосомы. Маркировка участков хромосом дана как по комплексам поперечных меток (классическая </a:t>
            </a:r>
            <a:r>
              <a:rPr lang="ru-RU" dirty="0" err="1" smtClean="0"/>
              <a:t>кариотипизация</a:t>
            </a:r>
            <a:r>
              <a:rPr lang="ru-RU" dirty="0" smtClean="0"/>
              <a:t>, полоски) так и по спектру флуоресценции (цвет, спектральная </a:t>
            </a:r>
            <a:r>
              <a:rPr lang="ru-RU" dirty="0" err="1" smtClean="0"/>
              <a:t>кариотипизация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142984"/>
            <a:ext cx="7162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Х-хроматин представляет собой инактивированную одну из двух Х-хромосом.</a:t>
            </a:r>
          </a:p>
          <a:p>
            <a:r>
              <a:rPr lang="ru-RU" sz="2400" dirty="0"/>
              <a:t>В норме у мужчин, одна Х-хромосома всегда является активной. </a:t>
            </a:r>
          </a:p>
          <a:p>
            <a:r>
              <a:rPr lang="ru-RU" sz="2400" dirty="0"/>
              <a:t>У женщин одна из двух Х-хромосом находится в неактивном состоянии в виде Х- полового хроматина (тельца </a:t>
            </a:r>
            <a:r>
              <a:rPr lang="ru-RU" sz="2400" dirty="0" err="1"/>
              <a:t>Барра</a:t>
            </a:r>
            <a:r>
              <a:rPr lang="ru-RU" sz="2400" dirty="0"/>
              <a:t>). </a:t>
            </a:r>
          </a:p>
          <a:p>
            <a:r>
              <a:rPr lang="ru-RU" sz="2400" b="1" dirty="0"/>
              <a:t>Определить количество </a:t>
            </a:r>
            <a:r>
              <a:rPr lang="ru-RU" sz="2400" b="1" dirty="0" smtClean="0"/>
              <a:t>Х-хромосом </a:t>
            </a:r>
            <a:r>
              <a:rPr lang="ru-RU" sz="2400" b="1" dirty="0"/>
              <a:t>можно путём </a:t>
            </a:r>
            <a:r>
              <a:rPr lang="ru-RU" sz="2400" b="1" dirty="0" smtClean="0"/>
              <a:t>суммирования:</a:t>
            </a:r>
          </a:p>
          <a:p>
            <a:r>
              <a:rPr lang="ru-RU" sz="2400" b="1" dirty="0" smtClean="0"/>
              <a:t>количество телец </a:t>
            </a:r>
            <a:r>
              <a:rPr lang="ru-RU" sz="2400" b="1" dirty="0" err="1" smtClean="0"/>
              <a:t>Барра</a:t>
            </a:r>
            <a:r>
              <a:rPr lang="ru-RU" sz="2400" b="1" dirty="0" smtClean="0"/>
              <a:t> + 1.</a:t>
            </a:r>
            <a:endParaRPr lang="ru-RU" sz="2400" b="1" dirty="0"/>
          </a:p>
        </p:txBody>
      </p:sp>
      <p:pic>
        <p:nvPicPr>
          <p:cNvPr id="108549" name="Picture 5" descr="хр"/>
          <p:cNvPicPr>
            <a:picLocks noChangeAspect="1" noChangeArrowheads="1"/>
          </p:cNvPicPr>
          <p:nvPr/>
        </p:nvPicPr>
        <p:blipFill>
          <a:blip r:embed="rId2" cstate="print"/>
          <a:srcRect l="53603" t="52118" r="29424" b="31833"/>
          <a:stretch>
            <a:fillRect/>
          </a:stretch>
        </p:blipFill>
        <p:spPr bwMode="auto">
          <a:xfrm>
            <a:off x="5929322" y="4286256"/>
            <a:ext cx="2732092" cy="23687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Экспресс-диагностика определения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полового хроматина</a:t>
            </a:r>
            <a:r>
              <a:rPr lang="ru-RU" sz="2400" dirty="0" smtClean="0">
                <a:solidFill>
                  <a:prstClr val="black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Биохимические методы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72560" cy="464347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Все многообразие биохимических методов делится на две группы.</a:t>
            </a:r>
          </a:p>
          <a:p>
            <a:pPr lvl="1"/>
            <a:r>
              <a:rPr lang="ru-RU" sz="2800" b="1" dirty="0" smtClean="0"/>
              <a:t>Методы, основанные на выявлении определенных биохимических продуктов, обусловленных действием разных аллелей. </a:t>
            </a:r>
          </a:p>
          <a:p>
            <a:pPr lvl="1"/>
            <a:r>
              <a:rPr lang="ru-RU" sz="2800" b="1" dirty="0" smtClean="0"/>
              <a:t>Методы, основанные на непосредственном выявлении измененных нуклеиновых кислот и белков с помощью </a:t>
            </a:r>
            <a:r>
              <a:rPr lang="ru-RU" sz="2800" b="1" dirty="0" err="1" smtClean="0"/>
              <a:t>гель-электрофореза</a:t>
            </a:r>
            <a:r>
              <a:rPr lang="ru-RU" sz="2800" b="1" dirty="0" smtClean="0"/>
              <a:t> в сочетании с другими методиками.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86808" cy="4730876"/>
          </a:xfrm>
        </p:spPr>
        <p:txBody>
          <a:bodyPr/>
          <a:lstStyle/>
          <a:p>
            <a:r>
              <a:rPr lang="ru-RU" sz="3200" dirty="0" smtClean="0"/>
              <a:t>Использование биохимических методов позволяет выявить гетерозиготных носителей заболеваний.</a:t>
            </a:r>
          </a:p>
          <a:p>
            <a:pPr lvl="1"/>
            <a:r>
              <a:rPr lang="ru-RU" sz="2800" b="1" dirty="0" smtClean="0"/>
              <a:t>Например, у гетерозиготных носителей гена </a:t>
            </a:r>
            <a:r>
              <a:rPr lang="ru-RU" sz="2800" b="1" dirty="0" err="1" smtClean="0"/>
              <a:t>фенилкетонурии</a:t>
            </a:r>
            <a:r>
              <a:rPr lang="ru-RU" sz="2800" b="1" dirty="0" smtClean="0"/>
              <a:t> изменяется уровень </a:t>
            </a:r>
            <a:r>
              <a:rPr lang="ru-RU" sz="2800" b="1" dirty="0" err="1" smtClean="0"/>
              <a:t>фенилаланина</a:t>
            </a:r>
            <a:r>
              <a:rPr lang="ru-RU" sz="2800" b="1" dirty="0" smtClean="0"/>
              <a:t> в крови.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971808"/>
          </a:xfrm>
        </p:spPr>
        <p:txBody>
          <a:bodyPr/>
          <a:lstStyle/>
          <a:p>
            <a:r>
              <a:rPr lang="ru-RU" dirty="0" smtClean="0"/>
              <a:t>В настоящее время твердо установлено, что в живом мире законы генетики носят всеобщий характер, действительны они и для человека.</a:t>
            </a:r>
          </a:p>
          <a:p>
            <a:r>
              <a:rPr lang="ru-RU" dirty="0" smtClean="0"/>
              <a:t>Однако, поскольку </a:t>
            </a:r>
            <a:r>
              <a:rPr lang="ru-RU" b="1" dirty="0" smtClean="0"/>
              <a:t>человек – это не только биологическое, но и социальное существо</a:t>
            </a:r>
            <a:r>
              <a:rPr lang="ru-RU" dirty="0" smtClean="0"/>
              <a:t>, генетика человека отличается от генетики большинства организмов рядом особенностей.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Популяционно-статистический метод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429684" cy="490234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Популяция – это изолированная группа одного вида, связанная общностью территории и происхождения.</a:t>
            </a:r>
          </a:p>
          <a:p>
            <a:pPr lvl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Важнейшей характеристикой популяции является </a:t>
            </a:r>
            <a:r>
              <a:rPr lang="ru-RU" sz="3200" b="1" dirty="0" smtClean="0">
                <a:latin typeface="Times New Roman" pitchFamily="18" charset="0"/>
              </a:rPr>
              <a:t>генетическая структура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– показатели частот аллелей и генотипов.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6259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	Для изучения популяций используется </a:t>
            </a:r>
            <a:r>
              <a:rPr lang="ru-RU" sz="3200" b="1" dirty="0" err="1" smtClean="0">
                <a:latin typeface="Times New Roman" pitchFamily="18" charset="0"/>
              </a:rPr>
              <a:t>популяционно</a:t>
            </a:r>
            <a:r>
              <a:rPr lang="ru-RU" sz="3200" b="1" dirty="0" smtClean="0">
                <a:latin typeface="Times New Roman" pitchFamily="18" charset="0"/>
              </a:rPr>
              <a:t> – статистический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метод, в основе которого лежит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</a:rPr>
              <a:t>закон </a:t>
            </a:r>
            <a:r>
              <a:rPr lang="ru-RU" sz="3200" b="1" dirty="0" err="1" smtClean="0">
                <a:latin typeface="Times New Roman" pitchFamily="18" charset="0"/>
              </a:rPr>
              <a:t>Харди-Вайнберга</a:t>
            </a:r>
            <a:endParaRPr lang="ru-RU" sz="3200" b="1" dirty="0" smtClean="0">
              <a:latin typeface="Times New Roman" pitchFamily="18" charset="0"/>
            </a:endParaRPr>
          </a:p>
          <a:p>
            <a:pPr lvl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достаточно больших популяциях не подверженных действию отбора, относительные доли генотипов остаются постоянными из поколения в поколение при условии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панмиксии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генетике популяций выделяют два вида скрещиваний: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429684" cy="4900634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/>
              <a:t>Панмиксия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002060"/>
                </a:solidFill>
              </a:rPr>
              <a:t>случайное скрещивание: </a:t>
            </a:r>
            <a:r>
              <a:rPr lang="ru-RU" sz="2800" dirty="0" smtClean="0"/>
              <a:t>вероятность скрещивания не зависит от генотипа партнёров.</a:t>
            </a:r>
          </a:p>
          <a:p>
            <a:r>
              <a:rPr lang="ru-RU" sz="2800" b="1" dirty="0" err="1" smtClean="0"/>
              <a:t>Ассортативность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– избирательное скрещивание: </a:t>
            </a:r>
            <a:r>
              <a:rPr lang="ru-RU" sz="2800" dirty="0" smtClean="0"/>
              <a:t>генотип влияет на выбор брачного партнёра</a:t>
            </a:r>
            <a:r>
              <a:rPr lang="ru-RU" dirty="0" smtClean="0"/>
              <a:t>.</a:t>
            </a:r>
          </a:p>
          <a:p>
            <a:pPr lvl="1"/>
            <a:r>
              <a:rPr lang="ru-RU" sz="2400" b="1" dirty="0" smtClean="0"/>
              <a:t>Избирательное скрещивание не влияет на частоту генов, изменяет частоты генотипов.</a:t>
            </a:r>
          </a:p>
          <a:p>
            <a:pPr lvl="1"/>
            <a:r>
              <a:rPr lang="ru-RU" sz="2400" dirty="0" smtClean="0"/>
              <a:t>Крайней разновидностью избирательного скрещивания является целенаправленный </a:t>
            </a:r>
            <a:r>
              <a:rPr lang="ru-RU" sz="2400" b="1" dirty="0" err="1" smtClean="0"/>
              <a:t>имбридинг</a:t>
            </a:r>
            <a:r>
              <a:rPr lang="ru-RU" sz="2400" dirty="0" smtClean="0"/>
              <a:t> – </a:t>
            </a:r>
            <a:r>
              <a:rPr lang="ru-RU" sz="2400" b="1" dirty="0" smtClean="0"/>
              <a:t>скрещивание между родственными особями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2214554"/>
            <a:ext cx="478634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Тогда:</a:t>
            </a:r>
          </a:p>
          <a:p>
            <a:r>
              <a:rPr lang="en-US" sz="2800" b="1" dirty="0" smtClean="0">
                <a:latin typeface="Times New Roman" pitchFamily="18" charset="0"/>
              </a:rPr>
              <a:t>p + q = 1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  </a:t>
            </a:r>
            <a:endParaRPr lang="ru-RU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( p + q) </a:t>
            </a:r>
            <a:r>
              <a:rPr lang="en-US" sz="2800" b="1" baseline="30000" dirty="0" smtClean="0">
                <a:latin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</a:rPr>
              <a:t> =1</a:t>
            </a:r>
            <a:endParaRPr lang="ru-RU" sz="2800" b="1" baseline="44000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P</a:t>
            </a:r>
            <a:r>
              <a:rPr lang="en-US" sz="2800" b="1" baseline="30000" dirty="0" smtClean="0">
                <a:latin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</a:rPr>
              <a:t> + 2pq + q</a:t>
            </a:r>
            <a:r>
              <a:rPr lang="en-US" sz="2800" b="1" baseline="30000" dirty="0" smtClean="0">
                <a:latin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</a:rPr>
              <a:t> = 1</a:t>
            </a:r>
            <a:endParaRPr lang="ru-RU" sz="2800" b="1" dirty="0" smtClean="0">
              <a:latin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</a:rPr>
              <a:t>АА +2Аа +</a:t>
            </a:r>
            <a:r>
              <a:rPr lang="ru-RU" sz="2800" b="1" dirty="0" err="1" smtClean="0">
                <a:latin typeface="Times New Roman" pitchFamily="18" charset="0"/>
              </a:rPr>
              <a:t>аа</a:t>
            </a:r>
            <a:r>
              <a:rPr lang="ru-RU" sz="2800" b="1" dirty="0" smtClean="0">
                <a:latin typeface="Times New Roman" pitchFamily="18" charset="0"/>
              </a:rPr>
              <a:t> = 1</a:t>
            </a:r>
            <a:endParaRPr lang="ru-RU" b="1" dirty="0" smtClean="0">
              <a:latin typeface="Times New Roman" pitchFamily="18" charset="0"/>
            </a:endParaRPr>
          </a:p>
          <a:p>
            <a:endParaRPr lang="ru-RU" b="1" baseline="44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28604"/>
            <a:ext cx="82747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обозначения частот аллелей используются  специальные символы:</a:t>
            </a:r>
          </a:p>
          <a:p>
            <a:r>
              <a:rPr lang="en-US" sz="2800" b="1" dirty="0" smtClean="0">
                <a:latin typeface="Times New Roman" pitchFamily="18" charset="0"/>
              </a:rPr>
              <a:t>P –</a:t>
            </a:r>
            <a:r>
              <a:rPr lang="ru-RU" sz="2800" b="1" dirty="0" smtClean="0">
                <a:latin typeface="Times New Roman" pitchFamily="18" charset="0"/>
              </a:rPr>
              <a:t> частота доминантных аллелей</a:t>
            </a:r>
          </a:p>
          <a:p>
            <a:r>
              <a:rPr lang="en-US" sz="2800" b="1" dirty="0" smtClean="0">
                <a:latin typeface="Times New Roman" pitchFamily="18" charset="0"/>
              </a:rPr>
              <a:t>q </a:t>
            </a:r>
            <a:r>
              <a:rPr lang="ru-RU" sz="2800" b="1" dirty="0" smtClean="0">
                <a:latin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частота рецессивных аллелей</a:t>
            </a:r>
            <a:endParaRPr lang="en-US" sz="2800" b="1" dirty="0" smtClean="0">
              <a:latin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714884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Зная частоты аллелей, можно рассчитать частоты генотипов.</a:t>
            </a:r>
          </a:p>
          <a:p>
            <a:r>
              <a:rPr lang="ru-RU" sz="2400" b="1" dirty="0" smtClean="0"/>
              <a:t>Вероятность получения каждого генотипа равна вероятности объединения соответствующих гамет.</a:t>
            </a:r>
            <a:endParaRPr lang="ru-RU" sz="2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Условия действия  закона Харди – </a:t>
            </a:r>
            <a:r>
              <a:rPr lang="ru-RU" sz="3200" dirty="0" err="1" smtClean="0">
                <a:solidFill>
                  <a:srgbClr val="002060"/>
                </a:solidFill>
                <a:latin typeface="+mn-lt"/>
              </a:rPr>
              <a:t>Вайнберга</a:t>
            </a: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: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15328" cy="44720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Неограниченно большая популяция</a:t>
            </a:r>
          </a:p>
          <a:p>
            <a:r>
              <a:rPr lang="ru-RU" b="1" dirty="0" smtClean="0">
                <a:latin typeface="Times New Roman" pitchFamily="18" charset="0"/>
              </a:rPr>
              <a:t>Свободное скрещивание</a:t>
            </a:r>
          </a:p>
          <a:p>
            <a:r>
              <a:rPr lang="ru-RU" b="1" dirty="0" smtClean="0">
                <a:latin typeface="Times New Roman" pitchFamily="18" charset="0"/>
              </a:rPr>
              <a:t>Отсутствие мутаций или других факторов динамики</a:t>
            </a:r>
          </a:p>
          <a:p>
            <a:pPr lvl="1"/>
            <a:r>
              <a:rPr lang="ru-RU" b="1" dirty="0" smtClean="0">
                <a:latin typeface="Times New Roman" pitchFamily="18" charset="0"/>
              </a:rPr>
              <a:t>Такие идеальные условия в природе не реализуются.</a:t>
            </a:r>
          </a:p>
          <a:p>
            <a:pPr lvl="1"/>
            <a:r>
              <a:rPr lang="ru-RU" b="1" dirty="0" smtClean="0">
                <a:latin typeface="Times New Roman" pitchFamily="18" charset="0"/>
              </a:rPr>
              <a:t>Но в достаточно больших популяциях отклонения незначительны и позволяют производить необходимые расчёты.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sz="2400" b="1" dirty="0" smtClean="0">
                <a:latin typeface="Times New Roman" pitchFamily="18" charset="0"/>
              </a:rPr>
              <a:t>Отклонения от равенства  </a:t>
            </a:r>
            <a:r>
              <a:rPr lang="ru-RU" sz="2400" b="1" dirty="0" err="1" smtClean="0">
                <a:latin typeface="Times New Roman" pitchFamily="18" charset="0"/>
              </a:rPr>
              <a:t>Харди-Вайнберга</a:t>
            </a:r>
            <a:r>
              <a:rPr lang="ru-RU" sz="2400" b="1" dirty="0" smtClean="0">
                <a:latin typeface="Times New Roman" pitchFamily="18" charset="0"/>
              </a:rPr>
              <a:t> говорит о том, что на популяцию действует какой-либо фактор динамики.</a:t>
            </a:r>
          </a:p>
          <a:p>
            <a:endParaRPr lang="ru-RU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Расчёт частоты аллелей у человека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501122" cy="46863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Муковисцидоз</a:t>
            </a:r>
            <a:r>
              <a:rPr lang="ru-RU" dirty="0" smtClean="0"/>
              <a:t> – </a:t>
            </a:r>
            <a:r>
              <a:rPr lang="ru-RU" dirty="0" err="1" smtClean="0"/>
              <a:t>аутосмно-рецессивное</a:t>
            </a:r>
            <a:r>
              <a:rPr lang="ru-RU" dirty="0" smtClean="0"/>
              <a:t> заболевание. Встречается с частотой 1 : 2500.</a:t>
            </a:r>
          </a:p>
          <a:p>
            <a:r>
              <a:rPr lang="ru-RU" dirty="0" smtClean="0"/>
              <a:t>Поскольку проявляется заболевание только у </a:t>
            </a:r>
            <a:r>
              <a:rPr lang="ru-RU" dirty="0" err="1" smtClean="0"/>
              <a:t>гомозигот</a:t>
            </a:r>
            <a:r>
              <a:rPr lang="ru-RU" dirty="0" smtClean="0"/>
              <a:t>, можно определить:</a:t>
            </a:r>
          </a:p>
          <a:p>
            <a:pPr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</a:rPr>
              <a:t>q</a:t>
            </a:r>
            <a:r>
              <a:rPr lang="en-US" b="1" baseline="30000" dirty="0" smtClean="0">
                <a:latin typeface="Times New Roman" pitchFamily="18" charset="0"/>
              </a:rPr>
              <a:t>2</a:t>
            </a:r>
            <a:r>
              <a:rPr lang="ru-RU" b="1" baseline="30000" dirty="0" smtClean="0">
                <a:latin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</a:rPr>
              <a:t> 0, 0025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</a:rPr>
              <a:t>q</a:t>
            </a:r>
            <a:r>
              <a:rPr lang="ru-RU" b="1" dirty="0" smtClean="0">
                <a:latin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</a:rPr>
              <a:t> 0,05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</a:rPr>
              <a:t>p </a:t>
            </a:r>
            <a:r>
              <a:rPr lang="ru-RU" b="1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</a:rPr>
              <a:t>q</a:t>
            </a:r>
            <a:r>
              <a:rPr lang="ru-RU" b="1" dirty="0" smtClean="0">
                <a:latin typeface="Times New Roman" pitchFamily="18" charset="0"/>
              </a:rPr>
              <a:t> = 1 – 0,05 = 0,95</a:t>
            </a:r>
            <a:r>
              <a:rPr lang="en-US" b="1" dirty="0" smtClean="0">
                <a:latin typeface="Times New Roman" pitchFamily="18" charset="0"/>
              </a:rPr>
              <a:t>  </a:t>
            </a:r>
            <a:endParaRPr lang="ru-RU" b="1" dirty="0" smtClean="0">
              <a:latin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</a:rPr>
              <a:t>Частота </a:t>
            </a:r>
            <a:r>
              <a:rPr lang="ru-RU" b="1" dirty="0" err="1" smtClean="0">
                <a:latin typeface="Times New Roman" pitchFamily="18" charset="0"/>
              </a:rPr>
              <a:t>гетерозигот</a:t>
            </a:r>
            <a:r>
              <a:rPr lang="ru-RU" b="1" dirty="0" smtClean="0">
                <a:latin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</a:rPr>
              <a:t>2pq</a:t>
            </a:r>
            <a:r>
              <a:rPr lang="ru-RU" b="1" dirty="0" smtClean="0">
                <a:latin typeface="Times New Roman" pitchFamily="18" charset="0"/>
              </a:rPr>
              <a:t> = 2*0,95* 0,05 = 0,095    (около 10%)</a:t>
            </a:r>
          </a:p>
          <a:p>
            <a:r>
              <a:rPr lang="ru-RU" dirty="0" smtClean="0">
                <a:latin typeface="Times New Roman" pitchFamily="18" charset="0"/>
              </a:rPr>
              <a:t>Получается, что почти каждый десятый человек является носителем гена </a:t>
            </a:r>
            <a:r>
              <a:rPr lang="ru-RU" dirty="0" err="1" smtClean="0">
                <a:latin typeface="Times New Roman" pitchFamily="18" charset="0"/>
              </a:rPr>
              <a:t>муковисцидоза</a:t>
            </a:r>
            <a:r>
              <a:rPr lang="ru-RU" dirty="0" smtClean="0">
                <a:latin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endParaRPr lang="ru-RU" b="1" baseline="44000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1537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Классификация наследственных заболеваний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358246" cy="421484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В зависимости от типа мутации болезни делятся на </a:t>
            </a:r>
            <a:r>
              <a:rPr lang="ru-RU" b="1" dirty="0" smtClean="0"/>
              <a:t>генные и хромосомные</a:t>
            </a:r>
            <a:r>
              <a:rPr lang="ru-RU" sz="26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Причиной генных заболеваний являются генные мутации.</a:t>
            </a:r>
          </a:p>
          <a:p>
            <a:pPr>
              <a:lnSpc>
                <a:spcPct val="80000"/>
              </a:lnSpc>
            </a:pPr>
            <a:r>
              <a:rPr lang="ru-RU" b="1" dirty="0" err="1" smtClean="0"/>
              <a:t>Моногенные</a:t>
            </a:r>
            <a:r>
              <a:rPr lang="ru-RU" b="1" dirty="0" smtClean="0"/>
              <a:t> заболевания обусловлены мутацией одного гена. Они наследуются по законам Менделя. </a:t>
            </a:r>
          </a:p>
          <a:p>
            <a:pPr>
              <a:lnSpc>
                <a:spcPct val="80000"/>
              </a:lnSpc>
            </a:pPr>
            <a:r>
              <a:rPr lang="ru-RU" b="1" dirty="0" err="1" smtClean="0"/>
              <a:t>Полигенные</a:t>
            </a:r>
            <a:r>
              <a:rPr lang="ru-RU" b="1" dirty="0" smtClean="0"/>
              <a:t> заболевания имеют более сложное наследование и они зависят от нескольких генов.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ahoma" pitchFamily="34" charset="0"/>
              </a:rPr>
              <a:t>Генные заболевания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20" y="1071547"/>
            <a:ext cx="80851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Различают следующие виды </a:t>
            </a:r>
            <a:r>
              <a:rPr lang="ru-RU" sz="2800" dirty="0" err="1"/>
              <a:t>моногенных</a:t>
            </a:r>
            <a:r>
              <a:rPr lang="ru-RU" sz="2800" dirty="0"/>
              <a:t> заболеваний</a:t>
            </a:r>
            <a:r>
              <a:rPr lang="en-US" sz="2800" dirty="0" smtClean="0">
                <a:cs typeface="Times New Roman" pitchFamily="18" charset="0"/>
              </a:rPr>
              <a:t>:</a:t>
            </a:r>
            <a:endParaRPr lang="ru-RU" sz="28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Аутосомно</a:t>
            </a:r>
            <a:r>
              <a:rPr lang="ru-RU" sz="2800" b="1" dirty="0" smtClean="0"/>
              <a:t> – доминантные</a:t>
            </a:r>
          </a:p>
          <a:p>
            <a:pPr marL="0" lvl="8"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Аутосомно</a:t>
            </a:r>
            <a:r>
              <a:rPr lang="ru-RU" sz="2800" b="1" dirty="0" smtClean="0"/>
              <a:t> – рецессивные</a:t>
            </a:r>
          </a:p>
          <a:p>
            <a:pPr marL="0" lvl="8">
              <a:buFont typeface="Arial" pitchFamily="34" charset="0"/>
              <a:buChar char="•"/>
            </a:pPr>
            <a:r>
              <a:rPr lang="ru-RU" sz="2800" b="1" dirty="0" smtClean="0"/>
              <a:t> Сцепленные с полом – доминантные</a:t>
            </a:r>
          </a:p>
          <a:p>
            <a:pPr marL="0" lvl="8">
              <a:buFont typeface="Arial" pitchFamily="34" charset="0"/>
              <a:buChar char="•"/>
            </a:pPr>
            <a:r>
              <a:rPr lang="ru-RU" sz="2800" b="1" dirty="0" smtClean="0"/>
              <a:t> Сцепленные с полом – рецессивные</a:t>
            </a:r>
          </a:p>
          <a:p>
            <a:pPr marL="0" lvl="8"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Митохондриальные</a:t>
            </a:r>
            <a:endParaRPr lang="ru-RU" sz="2800" b="1" dirty="0" smtClean="0"/>
          </a:p>
          <a:p>
            <a:pPr marL="0" lvl="8"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Мультифакториальные</a:t>
            </a:r>
            <a:endParaRPr lang="ru-RU" sz="2800" b="1" dirty="0" smtClean="0"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3300"/>
              </a:solidFill>
              <a:latin typeface="Tahoma" pitchFamily="34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330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WordArt 12"/>
          <p:cNvSpPr>
            <a:spLocks noChangeArrowheads="1" noChangeShapeType="1" noTextEdit="1"/>
          </p:cNvSpPr>
          <p:nvPr/>
        </p:nvSpPr>
        <p:spPr bwMode="auto">
          <a:xfrm>
            <a:off x="714375" y="476250"/>
            <a:ext cx="54419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5143504" y="1357298"/>
            <a:ext cx="32147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Синдром вызван мутациями генов, кодирующих синтез гликопротеина фибриллина-1, и является плейотропным. Заболевание характеризуется различной пенетрантностью и экспрессивностью. 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В классических случаях лица с синдромом </a:t>
            </a:r>
            <a:r>
              <a:rPr lang="ru-RU" dirty="0" err="1" smtClean="0"/>
              <a:t>Морфана</a:t>
            </a:r>
            <a:r>
              <a:rPr lang="ru-RU" dirty="0" smtClean="0"/>
              <a:t> </a:t>
            </a:r>
            <a:r>
              <a:rPr lang="ru-RU" dirty="0" smtClean="0"/>
              <a:t>высоки, имеют удлиненные конечности, вытянутые пальцы и недоразвитие жировой клетчатки.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72198" y="214290"/>
            <a:ext cx="1857388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Синдром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Морфана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14290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</a:rPr>
              <a:t>Аутосомно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</a:rPr>
              <a:t> – доминантные заболевания</a:t>
            </a:r>
            <a:endParaRPr lang="ru-RU" sz="2000" dirty="0"/>
          </a:p>
        </p:txBody>
      </p:sp>
      <p:pic>
        <p:nvPicPr>
          <p:cNvPr id="55298" name="Picture 2" descr="Мода 60х-70х -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438150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428604"/>
            <a:ext cx="5072090" cy="3714776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Высокий выброс адреналина, характерный для заболевания, способствует не только развитию сердечно - сосудистых осложнений, но и появлению у некоторых лиц особой силы духа и одаренности.</a:t>
            </a:r>
          </a:p>
          <a:p>
            <a:r>
              <a:rPr lang="ru-RU" sz="3200" dirty="0" smtClean="0"/>
              <a:t>Считают, что ею болели Паганини, Андерсен, Чуковский, Линкольн. </a:t>
            </a:r>
          </a:p>
        </p:txBody>
      </p:sp>
      <p:pic>
        <p:nvPicPr>
          <p:cNvPr id="34819" name="Picture 4" descr="stat14_1_bi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285750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85720" y="1285860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Арахнодактилия</a:t>
            </a:r>
          </a:p>
        </p:txBody>
      </p:sp>
      <p:pic>
        <p:nvPicPr>
          <p:cNvPr id="108546" name="Picture 2" descr="http://medsputnik.ru/upload/publication/001655/medium/110/Vrach_postavil_diagnoz_po_fotografii_ruki_v_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00504"/>
            <a:ext cx="5029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00042"/>
            <a:ext cx="7467600" cy="1285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9900CC"/>
                </a:solidFill>
                <a:latin typeface="Tahoma" pitchFamily="34" charset="0"/>
              </a:rPr>
              <a:t>Особенности человека как объекта генетических </a:t>
            </a:r>
            <a:r>
              <a:rPr lang="ru-RU" sz="3600" b="1" dirty="0" smtClean="0">
                <a:solidFill>
                  <a:srgbClr val="9900CC"/>
                </a:solidFill>
                <a:latin typeface="Tahoma" pitchFamily="34" charset="0"/>
              </a:rPr>
              <a:t>исследований</a:t>
            </a:r>
            <a:endParaRPr lang="ru-RU" sz="3600" b="1" dirty="0">
              <a:solidFill>
                <a:srgbClr val="9900CC"/>
              </a:solidFill>
              <a:latin typeface="Tahom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01090" cy="4714908"/>
          </a:xfrm>
        </p:spPr>
        <p:txBody>
          <a:bodyPr>
            <a:normAutofit/>
          </a:bodyPr>
          <a:lstStyle/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У человека не может быть искусственного   скрещивания; </a:t>
            </a:r>
          </a:p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низкая плодовитость; </a:t>
            </a:r>
          </a:p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редкая смена поколений; </a:t>
            </a:r>
          </a:p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наличие в геноме большого числа групп сцепления; </a:t>
            </a:r>
          </a:p>
          <a:p>
            <a:pPr lvl="1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высокая степень фенотипического полиморфизма</a:t>
            </a:r>
          </a:p>
          <a:p>
            <a:r>
              <a:rPr lang="ru-RU" b="1" dirty="0" smtClean="0">
                <a:latin typeface="Tahoma" pitchFamily="34" charset="0"/>
              </a:rPr>
              <a:t>Эти особенности не позволяют применять для исследования наследственности человека гибридологический  метод.</a:t>
            </a:r>
          </a:p>
          <a:p>
            <a:endParaRPr lang="ru-RU" b="1" dirty="0" smtClean="0">
              <a:solidFill>
                <a:srgbClr val="0000FF"/>
              </a:solidFill>
              <a:latin typeface="Tahoma" pitchFamily="34" charset="0"/>
            </a:endParaRPr>
          </a:p>
          <a:p>
            <a:endParaRPr lang="ru-RU" dirty="0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07181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>
                <a:latin typeface="Tahoma" pitchFamily="34" charset="0"/>
              </a:rPr>
              <a:t> </a:t>
            </a:r>
            <a:endParaRPr lang="ru-RU" sz="2400" b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71472" y="714356"/>
            <a:ext cx="402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Синдром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</a:rPr>
              <a:t>Элерса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 -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</a:rPr>
              <a:t>Данло</a:t>
            </a:r>
            <a:endParaRPr lang="ru-RU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81926" name="Picture 6" descr="14"/>
          <p:cNvPicPr>
            <a:picLocks noChangeAspect="1" noChangeArrowheads="1"/>
          </p:cNvPicPr>
          <p:nvPr/>
        </p:nvPicPr>
        <p:blipFill>
          <a:blip r:embed="rId2" cstate="print"/>
          <a:srcRect l="8817" t="6548" r="10307" b="54893"/>
          <a:stretch>
            <a:fillRect/>
          </a:stretch>
        </p:blipFill>
        <p:spPr bwMode="auto">
          <a:xfrm>
            <a:off x="357158" y="1643050"/>
            <a:ext cx="4068763" cy="26638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28" name="Picture 8" descr="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11018" t="11908" r="52489" b="51378"/>
          <a:stretch>
            <a:fillRect/>
          </a:stretch>
        </p:blipFill>
        <p:spPr>
          <a:xfrm>
            <a:off x="5143503" y="1142984"/>
            <a:ext cx="3434241" cy="4171954"/>
          </a:xfrm>
          <a:noFill/>
          <a:ln w="28575">
            <a:solidFill>
              <a:srgbClr val="0000FF"/>
            </a:solidFill>
          </a:ln>
        </p:spPr>
      </p:pic>
      <p:pic>
        <p:nvPicPr>
          <p:cNvPr id="81929" name="Picture 9" descr="14"/>
          <p:cNvPicPr>
            <a:picLocks noChangeAspect="1" noChangeArrowheads="1"/>
          </p:cNvPicPr>
          <p:nvPr/>
        </p:nvPicPr>
        <p:blipFill>
          <a:blip r:embed="rId4" cstate="print"/>
          <a:srcRect l="7666" t="53217" r="40675" b="27914"/>
          <a:stretch>
            <a:fillRect/>
          </a:stretch>
        </p:blipFill>
        <p:spPr bwMode="auto">
          <a:xfrm>
            <a:off x="285720" y="4572008"/>
            <a:ext cx="2808288" cy="15827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357554" y="5715016"/>
            <a:ext cx="431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</a:rPr>
              <a:t>Гиперрастяжимость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 кожи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3214678" y="6215082"/>
            <a:ext cx="473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</a:rPr>
              <a:t>Гиперподвижность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</a:rPr>
              <a:t> суставов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15370" cy="36828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tx1"/>
                </a:solidFill>
                <a:latin typeface="Tahoma" pitchFamily="34" charset="0"/>
              </a:rPr>
              <a:t>Аутосомно</a:t>
            </a:r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</a:rPr>
              <a:t> – доминантные заболевания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57150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ahoma" pitchFamily="34" charset="0"/>
              </a:rPr>
              <a:t>Аутосомно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</a:rPr>
              <a:t> – рецессивные заболевания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15370" cy="55166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</a:t>
            </a:r>
            <a:r>
              <a:rPr lang="ru-RU" b="1" dirty="0" err="1" smtClean="0"/>
              <a:t>Фенилкетонурия</a:t>
            </a:r>
            <a:endParaRPr lang="ru-RU" b="1" dirty="0" smtClean="0"/>
          </a:p>
          <a:p>
            <a:pPr lvl="1"/>
            <a:r>
              <a:rPr lang="ru-RU" dirty="0" smtClean="0"/>
              <a:t>Характеризуется резким снижением или полным отсутствием активности печёночного фермента </a:t>
            </a:r>
            <a:r>
              <a:rPr lang="ru-RU" i="1" dirty="0" smtClean="0"/>
              <a:t>фенилаланин-4-гидроксилазы</a:t>
            </a:r>
            <a:r>
              <a:rPr lang="ru-RU" dirty="0" smtClean="0"/>
              <a:t>, который в норме катализирует превращение </a:t>
            </a:r>
            <a:r>
              <a:rPr lang="ru-RU" dirty="0" err="1" smtClean="0"/>
              <a:t>фенилаланина</a:t>
            </a:r>
            <a:r>
              <a:rPr lang="ru-RU" dirty="0" smtClean="0"/>
              <a:t> в тирозин.</a:t>
            </a:r>
          </a:p>
          <a:p>
            <a:pPr lvl="1"/>
            <a:r>
              <a:rPr lang="ru-RU" dirty="0" smtClean="0"/>
              <a:t>Активируются побочные пути обмена </a:t>
            </a:r>
            <a:r>
              <a:rPr lang="ru-RU" dirty="0" err="1" smtClean="0"/>
              <a:t>фенилаланина</a:t>
            </a:r>
            <a:r>
              <a:rPr lang="ru-RU" dirty="0" smtClean="0"/>
              <a:t>, и в организме происходит накопление его токсичных производных — </a:t>
            </a:r>
            <a:r>
              <a:rPr lang="ru-RU" dirty="0" err="1" smtClean="0"/>
              <a:t>ф</a:t>
            </a:r>
            <a:r>
              <a:rPr lang="ru-RU" dirty="0" err="1" smtClean="0">
                <a:solidFill>
                  <a:srgbClr val="002060"/>
                </a:solidFill>
              </a:rPr>
              <a:t>енилпировиноградной</a:t>
            </a:r>
            <a:r>
              <a:rPr lang="ru-RU" dirty="0" smtClean="0">
                <a:solidFill>
                  <a:srgbClr val="002060"/>
                </a:solidFill>
              </a:rPr>
              <a:t> и </a:t>
            </a:r>
            <a:r>
              <a:rPr lang="ru-RU" dirty="0" err="1" smtClean="0">
                <a:solidFill>
                  <a:srgbClr val="002060"/>
                </a:solidFill>
              </a:rPr>
              <a:t>фениломолочной</a:t>
            </a:r>
            <a:r>
              <a:rPr lang="ru-RU" dirty="0" smtClean="0">
                <a:solidFill>
                  <a:srgbClr val="002060"/>
                </a:solidFill>
              </a:rPr>
              <a:t> кислот</a:t>
            </a:r>
            <a:r>
              <a:rPr lang="ru-RU" dirty="0" smtClean="0"/>
              <a:t>, которые в норме практически не образуются.</a:t>
            </a:r>
          </a:p>
          <a:p>
            <a:pPr lvl="1"/>
            <a:r>
              <a:rPr lang="ru-RU" dirty="0" smtClean="0"/>
              <a:t>Кроме того, образуются также почти полностью отсутствующие в норме </a:t>
            </a:r>
            <a:r>
              <a:rPr lang="ru-RU" dirty="0" err="1" smtClean="0"/>
              <a:t>фенилэтиламин</a:t>
            </a:r>
            <a:r>
              <a:rPr lang="ru-RU" dirty="0" smtClean="0"/>
              <a:t> и </a:t>
            </a:r>
            <a:r>
              <a:rPr lang="ru-RU" dirty="0" err="1" smtClean="0"/>
              <a:t>ортофенилацетат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избыток которых вызывает нарушение метаболизма липидов в головном мозге. </a:t>
            </a:r>
          </a:p>
          <a:p>
            <a:pPr lvl="1"/>
            <a:r>
              <a:rPr lang="ru-RU" dirty="0" smtClean="0"/>
              <a:t>Это и ведёт к прогрессирующему снижению интеллекта у таких больных вплоть до </a:t>
            </a:r>
            <a:r>
              <a:rPr lang="ru-RU" dirty="0" err="1" smtClean="0"/>
              <a:t>идиотии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8 из 3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421618" cy="4929221"/>
          </a:xfrm>
          <a:prstGeom prst="rect">
            <a:avLst/>
          </a:prstGeom>
          <a:noFill/>
        </p:spPr>
      </p:pic>
      <p:pic>
        <p:nvPicPr>
          <p:cNvPr id="6" name="Picture 2" descr="http://redbooksam.ru/kemp.files/image351.jpg"/>
          <p:cNvPicPr>
            <a:picLocks noChangeAspect="1" noChangeArrowheads="1"/>
          </p:cNvPicPr>
          <p:nvPr/>
        </p:nvPicPr>
        <p:blipFill>
          <a:blip r:embed="rId3" cstate="print"/>
          <a:srcRect l="32829"/>
          <a:stretch>
            <a:fillRect/>
          </a:stretch>
        </p:blipFill>
        <p:spPr bwMode="auto">
          <a:xfrm>
            <a:off x="5197421" y="0"/>
            <a:ext cx="3946579" cy="63579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285860"/>
            <a:ext cx="1714512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альбинизм</a:t>
            </a:r>
            <a:r>
              <a:rPr lang="ru-RU" dirty="0" smtClean="0"/>
              <a:t> - обусловлен отсутствием синтеза фермента </a:t>
            </a:r>
            <a:r>
              <a:rPr lang="ru-RU" dirty="0" err="1" smtClean="0"/>
              <a:t>тирозиназы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86808" cy="47863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Диагностика:</a:t>
            </a:r>
          </a:p>
          <a:p>
            <a:pPr lvl="1"/>
            <a:r>
              <a:rPr lang="ru-RU" sz="2400" dirty="0" smtClean="0"/>
              <a:t>Производится определением </a:t>
            </a:r>
            <a:r>
              <a:rPr lang="ru-RU" sz="2400" dirty="0" err="1" smtClean="0"/>
              <a:t>фенилаланина</a:t>
            </a:r>
            <a:r>
              <a:rPr lang="ru-RU" sz="2400" dirty="0" smtClean="0"/>
              <a:t> в крови. </a:t>
            </a:r>
          </a:p>
          <a:p>
            <a:pPr lvl="1"/>
            <a:r>
              <a:rPr lang="ru-RU" sz="2400" dirty="0" smtClean="0"/>
              <a:t>Возможно выявление продуктов распада фенилаланина (</a:t>
            </a:r>
            <a:r>
              <a:rPr lang="ru-RU" sz="2400" dirty="0" err="1" smtClean="0"/>
              <a:t>фенилкетонов</a:t>
            </a:r>
            <a:r>
              <a:rPr lang="ru-RU" sz="2400" dirty="0" smtClean="0"/>
              <a:t>) в моче (не ранее 10-12 дня жизни ребенка). </a:t>
            </a:r>
          </a:p>
          <a:p>
            <a:pPr lvl="1"/>
            <a:r>
              <a:rPr lang="ru-RU" sz="2400" dirty="0" smtClean="0"/>
              <a:t>Также возможно определение активности фермента </a:t>
            </a:r>
            <a:r>
              <a:rPr lang="ru-RU" sz="2400" dirty="0" err="1" smtClean="0"/>
              <a:t>фенилаланингидроксилазы</a:t>
            </a:r>
            <a:r>
              <a:rPr lang="ru-RU" sz="2400" dirty="0" smtClean="0"/>
              <a:t> в печени и поиск мутаций в гене </a:t>
            </a:r>
            <a:r>
              <a:rPr lang="ru-RU" sz="2400" dirty="0" err="1" smtClean="0"/>
              <a:t>фенилаланингидроксилазы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Лечение и профилактика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143932" cy="457203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 рождении ребёнка </a:t>
            </a:r>
            <a:r>
              <a:rPr lang="ru-RU" b="1" dirty="0" smtClean="0"/>
              <a:t>на </a:t>
            </a:r>
            <a:r>
              <a:rPr lang="ru-RU" b="1" dirty="0" smtClean="0"/>
              <a:t>3-4 сутки берут анализ крови и проводят неонатальный скрининг для обнаружения врожденных заболеваний обмена веществ. </a:t>
            </a:r>
          </a:p>
          <a:p>
            <a:pPr lvl="1"/>
            <a:r>
              <a:rPr lang="ru-RU" b="1" dirty="0" smtClean="0"/>
              <a:t>На этом этапе возможно обнаружение </a:t>
            </a:r>
            <a:r>
              <a:rPr lang="ru-RU" b="1" dirty="0" err="1" smtClean="0"/>
              <a:t>фенилкетонурии</a:t>
            </a:r>
            <a:r>
              <a:rPr lang="ru-RU" b="1" dirty="0" smtClean="0"/>
              <a:t>, и, как следствие, возможно раннее начало лечения для предотвращения необратимых последствий.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00438"/>
            <a:ext cx="8215370" cy="24288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Некоторые из современных газированных напитков, жевательных резинок и лекарственных препаратов содержат </a:t>
            </a:r>
            <a:r>
              <a:rPr lang="ru-RU" dirty="0" err="1" smtClean="0"/>
              <a:t>фенилаланин</a:t>
            </a:r>
            <a:r>
              <a:rPr lang="ru-RU" dirty="0" smtClean="0"/>
              <a:t> в форме дипептида (</a:t>
            </a:r>
            <a:r>
              <a:rPr lang="ru-RU" dirty="0" err="1" smtClean="0"/>
              <a:t>аспартам</a:t>
            </a:r>
            <a:r>
              <a:rPr lang="ru-RU" dirty="0" smtClean="0"/>
              <a:t>), о чём производители обязаны предупреждать на этикетке: </a:t>
            </a:r>
            <a:r>
              <a:rPr lang="ru-RU" i="1" dirty="0" smtClean="0"/>
              <a:t>«Содержит источник </a:t>
            </a:r>
            <a:r>
              <a:rPr lang="ru-RU" i="1" dirty="0" err="1" smtClean="0"/>
              <a:t>фенилаланина</a:t>
            </a:r>
            <a:r>
              <a:rPr lang="ru-RU" i="1" dirty="0" smtClean="0"/>
              <a:t>. Противопоказано применение при </a:t>
            </a:r>
            <a:r>
              <a:rPr lang="ru-RU" i="1" dirty="0" err="1" smtClean="0"/>
              <a:t>фенилкетонурии</a:t>
            </a:r>
            <a:r>
              <a:rPr lang="ru-RU" i="1" dirty="0" smtClean="0"/>
              <a:t>»</a:t>
            </a:r>
            <a:r>
              <a:rPr lang="ru-RU" dirty="0" smtClean="0"/>
              <a:t>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6" name="Picture 2" descr="http://im2-tub-ru.yandex.net/i?id=434077270-5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60" y="214290"/>
            <a:ext cx="3185941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43306" y="714356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400" dirty="0" smtClean="0"/>
              <a:t>Лечение проводится в виде строгой диеты от момента обнаружения заболевания и,  как минимум, до полового созревания.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57158" y="4643446"/>
            <a:ext cx="7772400" cy="1500198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/>
              <a:t>	</a:t>
            </a:r>
            <a:r>
              <a:rPr lang="ru-RU" sz="2000" b="1" dirty="0" smtClean="0"/>
              <a:t>Первичная структура гемоглобина здоровых ( 1 ) и больных серповидно - клеточной анемией ( 2 ):</a:t>
            </a:r>
            <a:endParaRPr lang="ru-RU" sz="1600" b="1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1) - вал- </a:t>
            </a:r>
            <a:r>
              <a:rPr lang="ru-RU" sz="2000" dirty="0" err="1" smtClean="0"/>
              <a:t>гис-лей-тре</a:t>
            </a:r>
            <a:r>
              <a:rPr lang="ru-RU" sz="2000" dirty="0" smtClean="0"/>
              <a:t> – </a:t>
            </a:r>
            <a:r>
              <a:rPr lang="ru-RU" sz="2000" b="1" i="1" dirty="0" err="1" smtClean="0"/>
              <a:t>про-глут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к-та</a:t>
            </a:r>
            <a:r>
              <a:rPr lang="ru-RU" sz="2000" b="1" i="1" dirty="0" smtClean="0"/>
              <a:t>-</a:t>
            </a:r>
            <a:r>
              <a:rPr lang="ru-RU" sz="2000" dirty="0" smtClean="0"/>
              <a:t> </a:t>
            </a:r>
            <a:r>
              <a:rPr lang="ru-RU" sz="2000" dirty="0" err="1" smtClean="0"/>
              <a:t>глу-лиз</a:t>
            </a:r>
            <a:endParaRPr lang="ru-RU" sz="20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	2) - вал- </a:t>
            </a:r>
            <a:r>
              <a:rPr lang="ru-RU" sz="2000" dirty="0" err="1" smtClean="0"/>
              <a:t>гис-лей-тре</a:t>
            </a:r>
            <a:r>
              <a:rPr lang="ru-RU" sz="2000" dirty="0" smtClean="0"/>
              <a:t> –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валин</a:t>
            </a:r>
            <a:r>
              <a:rPr lang="ru-RU" sz="2000" i="1" dirty="0" smtClean="0"/>
              <a:t>- </a:t>
            </a:r>
            <a:r>
              <a:rPr lang="ru-RU" sz="2000" dirty="0" err="1" smtClean="0"/>
              <a:t>глу-лиз</a:t>
            </a:r>
            <a:endParaRPr lang="ru-RU" sz="2000" dirty="0" smtClean="0"/>
          </a:p>
        </p:txBody>
      </p:sp>
      <p:pic>
        <p:nvPicPr>
          <p:cNvPr id="51204" name="Picture 4" descr="Безимени-3"/>
          <p:cNvPicPr>
            <a:picLocks noChangeAspect="1" noChangeArrowheads="1"/>
          </p:cNvPicPr>
          <p:nvPr/>
        </p:nvPicPr>
        <p:blipFill>
          <a:blip r:embed="rId3" cstate="print"/>
          <a:srcRect t="13960" b="13237"/>
          <a:stretch>
            <a:fillRect/>
          </a:stretch>
        </p:blipFill>
        <p:spPr bwMode="auto">
          <a:xfrm>
            <a:off x="571472" y="1071546"/>
            <a:ext cx="7553325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72518" cy="64294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Серповидно-клеточная анемия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15370" cy="7969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Примеры заболеваний, сцепленных с полом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072494" cy="38576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Гемофилия A </a:t>
            </a:r>
          </a:p>
          <a:p>
            <a:r>
              <a:rPr lang="ru-RU" dirty="0" smtClean="0"/>
              <a:t>Гемофилия В</a:t>
            </a:r>
          </a:p>
          <a:p>
            <a:r>
              <a:rPr lang="ru-RU" dirty="0" smtClean="0"/>
              <a:t>Дальтонизм</a:t>
            </a:r>
          </a:p>
          <a:p>
            <a:r>
              <a:rPr lang="ru-RU" dirty="0" smtClean="0"/>
              <a:t>Лекарственная гемолитическая анемия, связанная с дефицитом глюкозо-6-фосфатдегидрогеназы (Г6ФД)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Леша-Найхана</a:t>
            </a:r>
            <a:endParaRPr lang="ru-RU" dirty="0" smtClean="0"/>
          </a:p>
          <a:p>
            <a:r>
              <a:rPr lang="ru-RU" dirty="0" smtClean="0"/>
              <a:t>X-связанный ихтиоз</a:t>
            </a:r>
          </a:p>
          <a:p>
            <a:r>
              <a:rPr lang="ru-RU" dirty="0" err="1" smtClean="0"/>
              <a:t>Миодистрофия</a:t>
            </a:r>
            <a:r>
              <a:rPr lang="ru-RU" dirty="0" smtClean="0"/>
              <a:t> </a:t>
            </a:r>
            <a:r>
              <a:rPr lang="ru-RU" dirty="0" err="1" smtClean="0"/>
              <a:t>Дюшена</a:t>
            </a:r>
            <a:endParaRPr lang="ru-RU" dirty="0" smtClean="0"/>
          </a:p>
          <a:p>
            <a:r>
              <a:rPr lang="ru-RU" dirty="0" err="1" smtClean="0"/>
              <a:t>Миодистрофия</a:t>
            </a:r>
            <a:r>
              <a:rPr lang="ru-RU" dirty="0" smtClean="0"/>
              <a:t> </a:t>
            </a:r>
            <a:r>
              <a:rPr lang="ru-RU" dirty="0" err="1" smtClean="0"/>
              <a:t>Бекккера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urs.znate.ru/pars_docs/refs/157/156364/156364_html_27ecd6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702388" cy="425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115328" cy="41434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Лёша-Нихена</a:t>
            </a:r>
            <a:r>
              <a:rPr lang="ru-RU" dirty="0" smtClean="0"/>
              <a:t> — наследственное заболевание, характеризующееся увеличением синтеза мочевой кислоты (у детей) вызванное дефектом фермента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i="1" dirty="0" err="1" smtClean="0"/>
              <a:t>гипоксантин-гуанинфосфорибозилтрансферазы</a:t>
            </a:r>
            <a:r>
              <a:rPr lang="ru-RU" i="1" dirty="0" smtClean="0"/>
              <a:t>. </a:t>
            </a:r>
          </a:p>
          <a:p>
            <a:r>
              <a:rPr lang="ru-RU" b="1" dirty="0" smtClean="0"/>
              <a:t>X-связанный ихтиоз</a:t>
            </a:r>
            <a:r>
              <a:rPr lang="ru-RU" dirty="0" smtClean="0"/>
              <a:t> - кожное заболевание, вызываемое врождённой недостаточностью стероидной </a:t>
            </a:r>
            <a:r>
              <a:rPr lang="ru-RU" dirty="0" err="1" smtClean="0"/>
              <a:t>сульфатазы</a:t>
            </a:r>
            <a:r>
              <a:rPr lang="ru-RU" dirty="0" smtClean="0"/>
              <a:t>, фермента, преобразующего стероиды в активную форму. </a:t>
            </a:r>
          </a:p>
          <a:p>
            <a:pPr lvl="1"/>
            <a:r>
              <a:rPr lang="ru-RU" dirty="0" smtClean="0"/>
              <a:t>Дефект гена STS, кодирующего </a:t>
            </a:r>
            <a:r>
              <a:rPr lang="ru-RU" dirty="0" err="1" smtClean="0"/>
              <a:t>сульфатазу</a:t>
            </a:r>
            <a:r>
              <a:rPr lang="ru-RU" dirty="0" smtClean="0"/>
              <a:t>, отмечается примерно у </a:t>
            </a:r>
            <a:r>
              <a:rPr lang="ru-RU" b="1" dirty="0" smtClean="0"/>
              <a:t>1 из 2000-6000 </a:t>
            </a:r>
            <a:r>
              <a:rPr lang="ru-RU" dirty="0" smtClean="0"/>
              <a:t>мужчин. На коже пациентов появляются сухие огрубевающие участки.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286808" cy="4643470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ru-RU" sz="2800" b="1" dirty="0" smtClean="0">
                <a:latin typeface="Tahoma" pitchFamily="34" charset="0"/>
              </a:rPr>
              <a:t>Кроме того, для человека характерны социальные признаки, например, связанные с речью, математические, музыкальные и другие способности.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ru-RU" b="1" dirty="0" smtClean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ru-RU" sz="2800" b="1" dirty="0" smtClean="0"/>
              <a:t>А также, благодаря общественной поддержке возможно выживание и существование людей с явными отклонениями от нормы - в дикой природе такие организмы оказываются нежизнеспособными.</a:t>
            </a:r>
            <a:endParaRPr lang="ru-RU" sz="28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ahoma" pitchFamily="34" charset="0"/>
              </a:rPr>
              <a:t>Мультифакториальные</a:t>
            </a:r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</a:rPr>
              <a:t> заболевания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2022" cy="45005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Раньше их называли заболевания с наследственной  предрасположенностью.</a:t>
            </a:r>
          </a:p>
          <a:p>
            <a:r>
              <a:rPr lang="ru-RU" dirty="0" err="1" smtClean="0"/>
              <a:t>Полигенные</a:t>
            </a:r>
            <a:r>
              <a:rPr lang="ru-RU" dirty="0" smtClean="0"/>
              <a:t> болезни обусловлены как наследственными факторами (действием многих генов), так и, в значительной степени, факторами внешней среды.</a:t>
            </a:r>
          </a:p>
          <a:p>
            <a:r>
              <a:rPr lang="ru-RU" dirty="0" smtClean="0"/>
              <a:t>К наиболее часто встречающимся заболеваниям из этой группы относятся: </a:t>
            </a:r>
            <a:r>
              <a:rPr lang="ru-RU" b="1" dirty="0" smtClean="0"/>
              <a:t>ревматоидный артрит, ишемическая болезнь сердца, гипертоническая и язвенная болезни, цирроз печени, сахарный диабет, бронхиальная астма, псориаз, шизофрения.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58204" cy="57595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Полигенная</a:t>
            </a:r>
            <a:r>
              <a:rPr lang="ru-RU" dirty="0" smtClean="0"/>
              <a:t> природа болезней с наследственной предрасположенностью подтверждается с помощью генеалогического, близнецового и популяционно-статистического методов.</a:t>
            </a:r>
          </a:p>
          <a:p>
            <a:r>
              <a:rPr lang="ru-RU" dirty="0" smtClean="0"/>
              <a:t>Достаточно объективен и чувствителен близнецовый метод.</a:t>
            </a:r>
          </a:p>
          <a:p>
            <a:r>
              <a:rPr lang="ru-RU" b="1" dirty="0" smtClean="0"/>
              <a:t>С помощью близнецового метода показана наследственная предрасположенность к некоторым инфекционным заболеваниям (туберкулез, полиомиелит) и многим распространенным болезням (ишемическая болезнь сердца, ревматоидный </a:t>
            </a:r>
            <a:r>
              <a:rPr lang="ru-RU" b="1" dirty="0" smtClean="0"/>
              <a:t>артрит, сахарный </a:t>
            </a:r>
            <a:r>
              <a:rPr lang="ru-RU" b="1" dirty="0" smtClean="0"/>
              <a:t>диабет, язвенная болезнь, шизофрения 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Особенности </a:t>
            </a:r>
            <a:r>
              <a:rPr lang="ru-RU" b="1" dirty="0" err="1" smtClean="0">
                <a:solidFill>
                  <a:schemeClr val="tx1"/>
                </a:solidFill>
              </a:rPr>
              <a:t>полигенных</a:t>
            </a:r>
            <a:r>
              <a:rPr lang="ru-RU" b="1" dirty="0" smtClean="0">
                <a:solidFill>
                  <a:schemeClr val="tx1"/>
                </a:solidFill>
              </a:rPr>
              <a:t> болезней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572560" cy="5429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Клиническая картина и тяжесть течения таких болезней человека в зависимости от пола и возраста очень различны.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Но  при всем их разнообразии, выделяют следующие общие особенности:</a:t>
            </a:r>
          </a:p>
          <a:p>
            <a:pPr lvl="1">
              <a:lnSpc>
                <a:spcPct val="120000"/>
              </a:lnSpc>
            </a:pPr>
            <a:r>
              <a:rPr lang="ru-RU" sz="2400" b="1" dirty="0" smtClean="0"/>
              <a:t>Высокая частота заболеваний в популяции. </a:t>
            </a:r>
          </a:p>
          <a:p>
            <a:pPr lvl="2">
              <a:lnSpc>
                <a:spcPct val="120000"/>
              </a:lnSpc>
            </a:pPr>
            <a:r>
              <a:rPr lang="ru-RU" sz="2400" dirty="0" smtClean="0"/>
              <a:t>Например,  шизофренией болеют около 1% населения, сахарным диабетом — 5%, аллергическими заболеваниями — более 10%, гипертонией — около 30%.</a:t>
            </a:r>
          </a:p>
          <a:p>
            <a:pPr lvl="1">
              <a:lnSpc>
                <a:spcPct val="120000"/>
              </a:lnSpc>
            </a:pPr>
            <a:r>
              <a:rPr lang="ru-RU" sz="2400" b="1" dirty="0" smtClean="0"/>
              <a:t>Клинический полиморфизм заболеваний варьирует от скрытых </a:t>
            </a:r>
            <a:r>
              <a:rPr lang="ru-RU" sz="2400" b="1" dirty="0" err="1" smtClean="0"/>
              <a:t>субклинических</a:t>
            </a:r>
            <a:r>
              <a:rPr lang="ru-RU" sz="2400" b="1" dirty="0" smtClean="0"/>
              <a:t> форм до ярко выраженных проявлений.</a:t>
            </a:r>
          </a:p>
          <a:p>
            <a:pPr lvl="1">
              <a:lnSpc>
                <a:spcPct val="120000"/>
              </a:lnSpc>
            </a:pPr>
            <a:r>
              <a:rPr lang="ru-RU" sz="2400" b="1" dirty="0" smtClean="0"/>
              <a:t>Особенности наследования заболеваний не соответствуют </a:t>
            </a:r>
            <a:r>
              <a:rPr lang="ru-RU" sz="2400" b="1" dirty="0" err="1" smtClean="0"/>
              <a:t>менделевским</a:t>
            </a:r>
            <a:r>
              <a:rPr lang="ru-RU" sz="2400" b="1" dirty="0" smtClean="0"/>
              <a:t> закономерностям.</a:t>
            </a:r>
          </a:p>
          <a:p>
            <a:pPr lvl="1">
              <a:lnSpc>
                <a:spcPct val="120000"/>
              </a:lnSpc>
            </a:pPr>
            <a:r>
              <a:rPr lang="ru-RU" sz="2400" b="1" dirty="0" smtClean="0"/>
              <a:t>Степень проявления болезни зависит от пола и возраста больного, неблагоприятных факторов внешней и внутренней среды, например, нерационального питания, условий труда и пр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Распространение </a:t>
            </a:r>
            <a:r>
              <a:rPr lang="ru-RU" b="1" dirty="0" err="1" smtClean="0">
                <a:solidFill>
                  <a:srgbClr val="002060"/>
                </a:solidFill>
              </a:rPr>
              <a:t>полигенных</a:t>
            </a:r>
            <a:r>
              <a:rPr lang="ru-RU" b="1" dirty="0" smtClean="0">
                <a:solidFill>
                  <a:srgbClr val="002060"/>
                </a:solidFill>
              </a:rPr>
              <a:t> наследственных заболеваний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429684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Эта группа болезней в настоящее время составляет 92% от общего числа наследственных патологий человека. </a:t>
            </a:r>
          </a:p>
          <a:p>
            <a:r>
              <a:rPr lang="ru-RU" dirty="0" smtClean="0"/>
              <a:t>С возрастом частота заболеваний возрастает.</a:t>
            </a:r>
          </a:p>
          <a:p>
            <a:pPr lvl="1"/>
            <a:r>
              <a:rPr lang="ru-RU" dirty="0" smtClean="0"/>
              <a:t>В детском возрасте процент больных составляет не менее 10 %, а в пожилом - 25-30 %.</a:t>
            </a:r>
          </a:p>
          <a:p>
            <a:r>
              <a:rPr lang="ru-RU" b="1" dirty="0" smtClean="0"/>
              <a:t>Распространение </a:t>
            </a:r>
            <a:r>
              <a:rPr lang="ru-RU" b="1" dirty="0" err="1" smtClean="0"/>
              <a:t>мультифакториальных</a:t>
            </a:r>
            <a:r>
              <a:rPr lang="ru-RU" b="1" dirty="0" smtClean="0"/>
              <a:t> болезней в разных популяциях человека может значительно варьировать, что связано с различием генетических и средовых факторов.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Митохондриальные</a:t>
            </a:r>
            <a:r>
              <a:rPr lang="ru-RU" b="1" dirty="0" smtClean="0">
                <a:solidFill>
                  <a:srgbClr val="002060"/>
                </a:solidFill>
              </a:rPr>
              <a:t> заболевания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286808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Группа наследственных заболеваний, связанных с дефектами в функционировании митохондрий, приводящими к нарушениям энергетических функций в клетках эукариотов, в частности у человека.</a:t>
            </a:r>
          </a:p>
          <a:p>
            <a:r>
              <a:rPr lang="ru-RU" b="1" dirty="0" smtClean="0"/>
              <a:t>Возникают  в связи с мутациями в </a:t>
            </a:r>
            <a:r>
              <a:rPr lang="ru-RU" b="1" dirty="0" err="1" smtClean="0"/>
              <a:t>митохондриальной</a:t>
            </a:r>
            <a:r>
              <a:rPr lang="ru-RU" b="1" dirty="0" smtClean="0"/>
              <a:t> ДНК (</a:t>
            </a:r>
            <a:r>
              <a:rPr lang="ru-RU" b="1" dirty="0" err="1" smtClean="0"/>
              <a:t>мтДНК</a:t>
            </a:r>
            <a:r>
              <a:rPr lang="ru-RU" b="1" dirty="0" smtClean="0"/>
              <a:t>). </a:t>
            </a:r>
          </a:p>
          <a:p>
            <a:r>
              <a:rPr lang="ru-RU" dirty="0" smtClean="0"/>
              <a:t>Известны две основные группы мутаций, возникающих в </a:t>
            </a:r>
            <a:r>
              <a:rPr lang="ru-RU" dirty="0" err="1" smtClean="0"/>
              <a:t>мтДНК</a:t>
            </a:r>
            <a:r>
              <a:rPr lang="ru-RU" dirty="0" smtClean="0"/>
              <a:t>:</a:t>
            </a:r>
          </a:p>
          <a:p>
            <a:pPr lvl="1"/>
            <a:r>
              <a:rPr lang="ru-RU" b="1" dirty="0" smtClean="0"/>
              <a:t>1) мутации, связанные с </a:t>
            </a:r>
            <a:r>
              <a:rPr lang="ru-RU" b="1" dirty="0" err="1" smtClean="0"/>
              <a:t>делециями</a:t>
            </a:r>
            <a:r>
              <a:rPr lang="ru-RU" b="1" dirty="0" smtClean="0"/>
              <a:t> фрагментов молекулы;</a:t>
            </a:r>
          </a:p>
          <a:p>
            <a:pPr lvl="1"/>
            <a:r>
              <a:rPr lang="ru-RU" b="1" dirty="0" smtClean="0"/>
              <a:t>2) </a:t>
            </a:r>
            <a:r>
              <a:rPr lang="ru-RU" b="1" dirty="0" err="1" smtClean="0"/>
              <a:t>точковые</a:t>
            </a:r>
            <a:r>
              <a:rPr lang="ru-RU" b="1" dirty="0" smtClean="0"/>
              <a:t> мутации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Митохондриальные</a:t>
            </a:r>
            <a:r>
              <a:rPr lang="ru-RU" b="1" dirty="0" smtClean="0">
                <a:solidFill>
                  <a:srgbClr val="002060"/>
                </a:solidFill>
              </a:rPr>
              <a:t> заболевания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429684" cy="45005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Передаются только по женской линии к детям обоих полов, так как сперматозоиды передают зиготе половину ядерного генома, а яйцеклетка поставляет и вторую половину генома, и митохондрии. </a:t>
            </a:r>
          </a:p>
          <a:p>
            <a:r>
              <a:rPr lang="ru-RU" b="1" dirty="0" smtClean="0"/>
              <a:t>Патологические нарушения клеточного энергетического обмена могут проявляться в виде дефектов различных звеньев в цикле Кребса, в дыхательной цепи, процессах </a:t>
            </a:r>
            <a:r>
              <a:rPr lang="ru-RU" b="1" dirty="0" err="1" smtClean="0"/>
              <a:t>бета-окисления</a:t>
            </a:r>
            <a:r>
              <a:rPr lang="ru-RU" b="1" dirty="0" smtClean="0"/>
              <a:t> и т. д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Можно выделить 2 группы </a:t>
            </a:r>
            <a:r>
              <a:rPr lang="ru-RU" b="1" dirty="0" err="1" smtClean="0">
                <a:solidFill>
                  <a:srgbClr val="002060"/>
                </a:solidFill>
              </a:rPr>
              <a:t>митохондриальных</a:t>
            </a:r>
            <a:r>
              <a:rPr lang="ru-RU" b="1" dirty="0" smtClean="0">
                <a:solidFill>
                  <a:srgbClr val="002060"/>
                </a:solidFill>
              </a:rPr>
              <a:t> заболеваний: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15404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Ярко выраженные </a:t>
            </a:r>
            <a:r>
              <a:rPr lang="ru-RU" b="1" dirty="0" smtClean="0"/>
              <a:t>наследственные синдромы</a:t>
            </a:r>
            <a:r>
              <a:rPr lang="ru-RU" dirty="0" smtClean="0"/>
              <a:t>, обусловленные мутациями генов, ответственных за </a:t>
            </a:r>
            <a:r>
              <a:rPr lang="ru-RU" dirty="0" err="1" smtClean="0"/>
              <a:t>митохондриальные</a:t>
            </a:r>
            <a:r>
              <a:rPr lang="ru-RU" dirty="0" smtClean="0"/>
              <a:t> белки (синдром </a:t>
            </a:r>
            <a:r>
              <a:rPr lang="ru-RU" dirty="0" err="1" smtClean="0"/>
              <a:t>Барта</a:t>
            </a:r>
            <a:r>
              <a:rPr lang="ru-RU" dirty="0" smtClean="0"/>
              <a:t>, </a:t>
            </a:r>
            <a:r>
              <a:rPr lang="ru-RU" dirty="0" err="1" smtClean="0"/>
              <a:t>синдром</a:t>
            </a:r>
            <a:r>
              <a:rPr lang="ru-RU" dirty="0" smtClean="0"/>
              <a:t> </a:t>
            </a:r>
            <a:r>
              <a:rPr lang="ru-RU" dirty="0" err="1" smtClean="0"/>
              <a:t>Кернса-Сейра</a:t>
            </a:r>
            <a:r>
              <a:rPr lang="ru-RU" dirty="0" smtClean="0"/>
              <a:t>, </a:t>
            </a:r>
            <a:r>
              <a:rPr lang="ru-RU" dirty="0" err="1" smtClean="0"/>
              <a:t>синдром</a:t>
            </a:r>
            <a:r>
              <a:rPr lang="ru-RU" dirty="0" smtClean="0"/>
              <a:t> Пирсона, синдром MELAS, синдром MERRF и другие).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Вторичные </a:t>
            </a:r>
            <a:r>
              <a:rPr lang="ru-RU" b="1" dirty="0" err="1" smtClean="0"/>
              <a:t>митохондриальные</a:t>
            </a:r>
            <a:r>
              <a:rPr lang="ru-RU" b="1" dirty="0" smtClean="0"/>
              <a:t> заболевания</a:t>
            </a:r>
            <a:r>
              <a:rPr lang="ru-RU" dirty="0" smtClean="0"/>
              <a:t>», включающие нарушение клеточного </a:t>
            </a:r>
            <a:r>
              <a:rPr lang="ru-RU" dirty="0" err="1" smtClean="0"/>
              <a:t>энергообмена</a:t>
            </a:r>
            <a:r>
              <a:rPr lang="ru-RU" dirty="0" smtClean="0"/>
              <a:t> как важное звено формирования патогенеза (</a:t>
            </a:r>
            <a:r>
              <a:rPr lang="ru-RU" b="1" dirty="0" smtClean="0"/>
              <a:t>болезни соединительной ткани, синдром хронической усталости, </a:t>
            </a:r>
            <a:r>
              <a:rPr lang="ru-RU" b="1" dirty="0" err="1" smtClean="0"/>
              <a:t>гликогеноз</a:t>
            </a:r>
            <a:r>
              <a:rPr lang="ru-RU" b="1" dirty="0" smtClean="0"/>
              <a:t>, </a:t>
            </a:r>
            <a:r>
              <a:rPr lang="ru-RU" b="1" dirty="0" err="1" smtClean="0"/>
              <a:t>кардиомиопатия</a:t>
            </a:r>
            <a:r>
              <a:rPr lang="ru-RU" b="1" dirty="0" smtClean="0"/>
              <a:t>, мигрень,</a:t>
            </a:r>
          </a:p>
          <a:p>
            <a:pPr>
              <a:buNone/>
            </a:pPr>
            <a:r>
              <a:rPr lang="ru-RU" b="1" dirty="0" smtClean="0"/>
              <a:t>	печеночная недостаточность, </a:t>
            </a:r>
            <a:r>
              <a:rPr lang="ru-RU" b="1" dirty="0" err="1" smtClean="0"/>
              <a:t>гипопаратиреоз</a:t>
            </a:r>
            <a:r>
              <a:rPr lang="ru-RU" b="1" dirty="0" smtClean="0"/>
              <a:t>, диабет, рахит и другие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images.nature.web.ru/nature/2001/09/06/0001170064/pic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953799" cy="5072098"/>
          </a:xfrm>
          <a:prstGeom prst="rect">
            <a:avLst/>
          </a:prstGeom>
          <a:noFill/>
        </p:spPr>
      </p:pic>
      <p:pic>
        <p:nvPicPr>
          <p:cNvPr id="111620" name="Picture 4" descr="http://deti.health-ua.org/img/photo/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546117" cy="2358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4357694"/>
            <a:ext cx="248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Аплазия кожи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571480"/>
            <a:ext cx="295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Синдром </a:t>
            </a:r>
            <a:r>
              <a:rPr lang="ru-RU" sz="2800" b="1" dirty="0" err="1" smtClean="0">
                <a:solidFill>
                  <a:srgbClr val="002060"/>
                </a:solidFill>
              </a:rPr>
              <a:t>Барта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/>
              <a:t>Синдром MELAS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286808" cy="547384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 smtClean="0"/>
              <a:t>Mitochondrial</a:t>
            </a:r>
            <a:r>
              <a:rPr lang="ru-RU" i="1" dirty="0" smtClean="0"/>
              <a:t> </a:t>
            </a:r>
            <a:r>
              <a:rPr lang="ru-RU" i="1" dirty="0" err="1" smtClean="0"/>
              <a:t>encephalomyopathy</a:t>
            </a:r>
            <a:r>
              <a:rPr lang="ru-RU" i="1" dirty="0" smtClean="0"/>
              <a:t>  </a:t>
            </a:r>
            <a:r>
              <a:rPr lang="ru-RU" dirty="0" smtClean="0"/>
              <a:t>(</a:t>
            </a:r>
            <a:r>
              <a:rPr lang="ru-RU" dirty="0" err="1" smtClean="0"/>
              <a:t>митохондриальная</a:t>
            </a:r>
            <a:r>
              <a:rPr lang="ru-RU" dirty="0" smtClean="0"/>
              <a:t> </a:t>
            </a:r>
            <a:r>
              <a:rPr lang="ru-RU" dirty="0" err="1" smtClean="0"/>
              <a:t>энцефаломиопатия</a:t>
            </a:r>
            <a:r>
              <a:rPr lang="ru-RU" dirty="0" smtClean="0"/>
              <a:t>)  —  прогрессирующее </a:t>
            </a:r>
            <a:r>
              <a:rPr lang="ru-RU" dirty="0" err="1" smtClean="0"/>
              <a:t>нейродегенеративное</a:t>
            </a:r>
            <a:r>
              <a:rPr lang="ru-RU" dirty="0" smtClean="0"/>
              <a:t> заболевание, характеризующееся полиморфной симптоматикой — диабетом, судорогами, снижением слуха, сердечными заболеваниями, низким ростом, эндокринопатиями, непереносимостью физических нагрузок и нейропсихиатрическими отклонениями.</a:t>
            </a:r>
          </a:p>
          <a:p>
            <a:pPr lvl="1"/>
            <a:r>
              <a:rPr lang="ru-RU" dirty="0" smtClean="0"/>
              <a:t>Впервые описано в 1984 г.</a:t>
            </a:r>
          </a:p>
          <a:p>
            <a:r>
              <a:rPr lang="ru-RU" dirty="0" smtClean="0"/>
              <a:t>В каждом конкретном случае набор симптомов и их тяжесть может сильно отличаться, поскольку синдром связан с мутациями во многих генах: </a:t>
            </a:r>
            <a:r>
              <a:rPr lang="ru-RU" dirty="0" smtClean="0">
                <a:solidFill>
                  <a:srgbClr val="002060"/>
                </a:solidFill>
              </a:rPr>
              <a:t>MTTL1, MTTQ, MTTH, MTTK, MTTS1, MTND1, MTND5, MTND6,MTTS2. </a:t>
            </a:r>
          </a:p>
          <a:p>
            <a:r>
              <a:rPr lang="ru-RU" b="1" dirty="0" smtClean="0"/>
              <a:t>Мутации могут возникать впервые у конкретного пациента, либо наследоваться по материнской линии. </a:t>
            </a:r>
          </a:p>
          <a:p>
            <a:r>
              <a:rPr lang="ru-RU" dirty="0" smtClean="0"/>
              <a:t>Всего к 2009 году было обнаружено 23 </a:t>
            </a:r>
            <a:r>
              <a:rPr lang="ru-RU" dirty="0" err="1" smtClean="0"/>
              <a:t>миссенсных</a:t>
            </a:r>
            <a:r>
              <a:rPr lang="ru-RU" dirty="0" smtClean="0"/>
              <a:t> точечных мутаций и 4 </a:t>
            </a:r>
            <a:r>
              <a:rPr lang="ru-RU" dirty="0" err="1" smtClean="0"/>
              <a:t>делеции</a:t>
            </a:r>
            <a:r>
              <a:rPr lang="ru-RU" dirty="0" smtClean="0"/>
              <a:t> </a:t>
            </a:r>
            <a:r>
              <a:rPr lang="ru-RU" dirty="0" err="1" smtClean="0"/>
              <a:t>мтДНК</a:t>
            </a:r>
            <a:r>
              <a:rPr lang="ru-RU" dirty="0" smtClean="0"/>
              <a:t>, приводящих к MELAS. </a:t>
            </a:r>
            <a:endParaRPr lang="ru-R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7"/>
            <a:ext cx="8243918" cy="9286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Методы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диагностики генных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заболеваний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71612"/>
            <a:ext cx="8464579" cy="371477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FF3300"/>
              </a:buClr>
            </a:pPr>
            <a:r>
              <a:rPr lang="ru-RU" sz="2400" b="1" dirty="0" smtClean="0">
                <a:solidFill>
                  <a:srgbClr val="002060"/>
                </a:solidFill>
              </a:rPr>
              <a:t>Биохимические </a:t>
            </a:r>
            <a:r>
              <a:rPr lang="ru-RU" sz="2400" b="1" dirty="0">
                <a:solidFill>
                  <a:srgbClr val="002060"/>
                </a:solidFill>
              </a:rPr>
              <a:t>методы позволяют выявить типы наследования заболеваний связанных с нарушением обмена </a:t>
            </a:r>
            <a:r>
              <a:rPr lang="ru-RU" sz="2400" b="1" dirty="0" smtClean="0">
                <a:solidFill>
                  <a:srgbClr val="002060"/>
                </a:solidFill>
              </a:rPr>
              <a:t>веществ, </a:t>
            </a:r>
            <a:r>
              <a:rPr lang="ru-RU" b="1" dirty="0" smtClean="0">
                <a:solidFill>
                  <a:srgbClr val="002060"/>
                </a:solidFill>
              </a:rPr>
              <a:t>например:</a:t>
            </a:r>
          </a:p>
          <a:p>
            <a:pPr lvl="1">
              <a:spcBef>
                <a:spcPct val="0"/>
              </a:spcBef>
              <a:buClr>
                <a:srgbClr val="FF3300"/>
              </a:buClr>
            </a:pPr>
            <a:r>
              <a:rPr lang="ru-RU" b="1" dirty="0" smtClean="0"/>
              <a:t>Нарушения обмена углеводов:  </a:t>
            </a:r>
            <a:r>
              <a:rPr lang="ru-RU" b="1" dirty="0" err="1" smtClean="0"/>
              <a:t>галактоземия</a:t>
            </a:r>
            <a:r>
              <a:rPr lang="ru-RU" b="1" dirty="0" smtClean="0"/>
              <a:t>, </a:t>
            </a:r>
            <a:r>
              <a:rPr lang="ru-RU" b="1" dirty="0" err="1" smtClean="0"/>
              <a:t>мукополисахаридозы</a:t>
            </a:r>
            <a:r>
              <a:rPr lang="ru-RU" b="1" dirty="0" smtClean="0"/>
              <a:t>.</a:t>
            </a:r>
          </a:p>
          <a:p>
            <a:pPr lvl="1">
              <a:spcBef>
                <a:spcPct val="0"/>
              </a:spcBef>
              <a:buClr>
                <a:srgbClr val="FF3300"/>
              </a:buClr>
            </a:pPr>
            <a:r>
              <a:rPr lang="ru-RU" b="1" dirty="0" smtClean="0"/>
              <a:t>Нарушения обмена </a:t>
            </a:r>
            <a:r>
              <a:rPr lang="ru-RU" b="1" dirty="0" err="1" smtClean="0"/>
              <a:t>лмпидов</a:t>
            </a:r>
            <a:r>
              <a:rPr lang="ru-RU" b="1" dirty="0" smtClean="0"/>
              <a:t>: </a:t>
            </a:r>
            <a:r>
              <a:rPr lang="ru-RU" b="1" dirty="0" err="1" smtClean="0"/>
              <a:t>сфинголипидозы</a:t>
            </a:r>
            <a:r>
              <a:rPr lang="ru-RU" b="1" dirty="0" smtClean="0"/>
              <a:t>,</a:t>
            </a:r>
          </a:p>
          <a:p>
            <a:pPr lvl="1">
              <a:spcBef>
                <a:spcPct val="0"/>
              </a:spcBef>
              <a:buClr>
                <a:srgbClr val="FF3300"/>
              </a:buClr>
            </a:pPr>
            <a:r>
              <a:rPr lang="ru-RU" b="1" dirty="0" smtClean="0"/>
              <a:t>Нарушение обмена аминокислот: </a:t>
            </a:r>
            <a:r>
              <a:rPr lang="ru-RU" b="1" dirty="0" err="1" smtClean="0"/>
              <a:t>фенилкетонурия</a:t>
            </a:r>
            <a:r>
              <a:rPr lang="ru-RU" b="1" dirty="0" smtClean="0"/>
              <a:t>, </a:t>
            </a:r>
            <a:r>
              <a:rPr lang="ru-RU" b="1" dirty="0" err="1" smtClean="0"/>
              <a:t>тирозиноз</a:t>
            </a:r>
            <a:r>
              <a:rPr lang="ru-RU" b="1" dirty="0" smtClean="0"/>
              <a:t>, </a:t>
            </a:r>
            <a:r>
              <a:rPr lang="ru-RU" b="1" dirty="0" err="1" smtClean="0"/>
              <a:t>алкаптонурия</a:t>
            </a:r>
            <a:r>
              <a:rPr lang="ru-RU" b="1" dirty="0" smtClean="0"/>
              <a:t>.</a:t>
            </a:r>
          </a:p>
          <a:p>
            <a:pPr marL="274320" lvl="4" indent="-274320">
              <a:spcBef>
                <a:spcPct val="0"/>
              </a:spcBef>
              <a:buClr>
                <a:srgbClr val="FF3300"/>
              </a:buClr>
              <a:buSzPct val="70000"/>
              <a:buFont typeface="Wingdings"/>
              <a:buChar char="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274320" lvl="4" indent="-274320">
              <a:spcBef>
                <a:spcPct val="0"/>
              </a:spcBef>
              <a:buClr>
                <a:srgbClr val="FF3300"/>
              </a:buClr>
              <a:buSzPct val="70000"/>
              <a:buFont typeface="Wingdings"/>
              <a:buChar char=""/>
            </a:pPr>
            <a:r>
              <a:rPr lang="ru-RU" sz="2400" b="1" dirty="0" smtClean="0">
                <a:solidFill>
                  <a:srgbClr val="002060"/>
                </a:solidFill>
              </a:rPr>
              <a:t>Методы молекулярной биологии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467600" cy="15001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Методы изучения наследственности человека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285992"/>
            <a:ext cx="7467600" cy="3686188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Генеалогический метод.</a:t>
            </a:r>
          </a:p>
          <a:p>
            <a:pPr lvl="1"/>
            <a:r>
              <a:rPr lang="ru-RU" sz="2900" b="1" dirty="0" smtClean="0"/>
              <a:t>Анализ близкородственных браков</a:t>
            </a:r>
          </a:p>
          <a:p>
            <a:r>
              <a:rPr lang="ru-RU" sz="3200" b="1" dirty="0" smtClean="0"/>
              <a:t>Близнецовый метод.</a:t>
            </a:r>
          </a:p>
          <a:p>
            <a:r>
              <a:rPr lang="ru-RU" sz="3200" b="1" dirty="0" smtClean="0"/>
              <a:t>Цитогенетические методы.</a:t>
            </a:r>
          </a:p>
          <a:p>
            <a:r>
              <a:rPr lang="ru-RU" sz="3200" b="1" dirty="0" smtClean="0"/>
              <a:t>Биохимические методы.</a:t>
            </a:r>
          </a:p>
          <a:p>
            <a:r>
              <a:rPr lang="ru-RU" sz="3200" b="1" dirty="0" smtClean="0"/>
              <a:t>Популяционно-статистический метод.</a:t>
            </a:r>
            <a:endParaRPr lang="ru-RU" sz="32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</a:rPr>
              <a:t>Хромосомные заболевания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 хромосомным относятся болезни, обусловленные геномными мутациями или структурными изменениями отдельных хромосом. </a:t>
            </a:r>
          </a:p>
          <a:p>
            <a:r>
              <a:rPr lang="ru-RU" dirty="0" smtClean="0"/>
              <a:t>Хромосомные болезни возникают в результате мутаций в половых клетках одного из родителей.</a:t>
            </a:r>
          </a:p>
          <a:p>
            <a:r>
              <a:rPr lang="ru-RU" dirty="0" smtClean="0"/>
              <a:t>Из поколения в поколение передаются не более 3—5 % из них. </a:t>
            </a:r>
          </a:p>
          <a:p>
            <a:pPr lvl="1"/>
            <a:r>
              <a:rPr lang="ru-RU" dirty="0" smtClean="0"/>
              <a:t>Хромосомными нарушениями обусловлены примерно 50 % спонтанных абортов и 7 % всех мёртворождений.</a:t>
            </a:r>
          </a:p>
          <a:p>
            <a:r>
              <a:rPr lang="ru-RU" dirty="0" smtClean="0"/>
              <a:t>Все хромосомные болезни принято делить на две группы: аномалии числа хромосом и нарушения структуры хромосом.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 smtClean="0"/>
              <a:t>В настоящее время у человека известно более 700 заболеваний, вызванных изменением числа или структуры хромосом.</a:t>
            </a:r>
          </a:p>
          <a:p>
            <a:r>
              <a:rPr lang="ru-RU" dirty="0" smtClean="0"/>
              <a:t>Около 25 % приходится на </a:t>
            </a:r>
            <a:r>
              <a:rPr lang="ru-RU" dirty="0" err="1" smtClean="0"/>
              <a:t>аутосомные</a:t>
            </a:r>
            <a:r>
              <a:rPr lang="ru-RU" dirty="0" smtClean="0"/>
              <a:t> </a:t>
            </a:r>
            <a:r>
              <a:rPr lang="ru-RU" dirty="0" err="1" smtClean="0"/>
              <a:t>трисомии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46 % — на патологию половых хромосом. </a:t>
            </a:r>
          </a:p>
          <a:p>
            <a:r>
              <a:rPr lang="ru-RU" dirty="0" smtClean="0"/>
              <a:t>Структурные перестройки составляют 10,4 %. Среди хромосомных перестроек наиболее часто встречаются </a:t>
            </a:r>
            <a:r>
              <a:rPr lang="ru-RU" dirty="0" err="1" smtClean="0"/>
              <a:t>транслокации</a:t>
            </a:r>
            <a:r>
              <a:rPr lang="ru-RU" dirty="0" smtClean="0"/>
              <a:t> и </a:t>
            </a:r>
            <a:r>
              <a:rPr lang="ru-RU" dirty="0" err="1" smtClean="0"/>
              <a:t>делеции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0"/>
          <a:ext cx="7500990" cy="5580835"/>
        </p:xfrm>
        <a:graphic>
          <a:graphicData uri="http://schemas.openxmlformats.org/drawingml/2006/table">
            <a:tbl>
              <a:tblPr/>
              <a:tblGrid>
                <a:gridCol w="2357454"/>
                <a:gridCol w="2119328"/>
                <a:gridCol w="3024208"/>
              </a:tblGrid>
              <a:tr h="288417">
                <a:tc>
                  <a:txBody>
                    <a:bodyPr/>
                    <a:lstStyle/>
                    <a:p>
                      <a:r>
                        <a:rPr lang="ru-RU" sz="1600" dirty="0"/>
                        <a:t>Кариотипы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Болезнь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Комментарий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724345">
                <a:tc>
                  <a:txBody>
                    <a:bodyPr/>
                    <a:lstStyle/>
                    <a:p>
                      <a:r>
                        <a:rPr lang="de-DE" sz="1600" b="1" dirty="0"/>
                        <a:t>47,XXY; 48,XXXY;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</a:rPr>
                        <a:t>Синдром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</a:rPr>
                        <a:t>Клайнфельтера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Полисомия</a:t>
                      </a:r>
                      <a:r>
                        <a:rPr lang="ru-RU" sz="1600" b="1" dirty="0"/>
                        <a:t> по X-хромосоме у мужчин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310">
                <a:tc>
                  <a:txBody>
                    <a:bodyPr/>
                    <a:lstStyle/>
                    <a:p>
                      <a:r>
                        <a:rPr lang="pt-BR" sz="1600" b="1" dirty="0"/>
                        <a:t>45X0; 45X0/46XX; 45,X/46,XY; 46,X iso (Xq)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</a:rPr>
                        <a:t>Синдром Шерешевского — Тёрнера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Моносомия по X хромосоме, в том числе и </a:t>
                      </a:r>
                      <a:r>
                        <a:rPr lang="ru-RU" sz="1600" b="1" dirty="0" err="1"/>
                        <a:t>мозаицизм</a:t>
                      </a:r>
                      <a:endParaRPr lang="ru-RU" sz="1600" b="1" dirty="0"/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45">
                <a:tc>
                  <a:txBody>
                    <a:bodyPr/>
                    <a:lstStyle/>
                    <a:p>
                      <a:r>
                        <a:rPr lang="ru-RU" sz="1600" b="1" dirty="0"/>
                        <a:t>47,ХХ</a:t>
                      </a:r>
                      <a:r>
                        <a:rPr lang="de-DE" sz="1600" b="1" dirty="0"/>
                        <a:t>X; 48,</a:t>
                      </a:r>
                      <a:r>
                        <a:rPr lang="ru-RU" sz="1600" b="1" dirty="0"/>
                        <a:t>ХХХХ; 49,ХХХХХ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Полисомии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по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X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хромосоме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Наиболее часто — трисомия </a:t>
                      </a:r>
                      <a:r>
                        <a:rPr lang="de-DE" sz="1600" b="1" dirty="0"/>
                        <a:t>X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81">
                <a:tc>
                  <a:txBody>
                    <a:bodyPr/>
                    <a:lstStyle/>
                    <a:p>
                      <a:r>
                        <a:rPr lang="ru-RU" sz="1600" b="1" dirty="0"/>
                        <a:t>47,ХХ, 21+; 47,Х</a:t>
                      </a:r>
                      <a:r>
                        <a:rPr lang="de-DE" sz="1600" b="1" dirty="0"/>
                        <a:t>Y, 21+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</a:rPr>
                        <a:t>Синдром Дауна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Трисомия</a:t>
                      </a:r>
                      <a:r>
                        <a:rPr lang="ru-RU" sz="1600" b="1" dirty="0"/>
                        <a:t> по 21-й хромосоме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81">
                <a:tc>
                  <a:txBody>
                    <a:bodyPr/>
                    <a:lstStyle/>
                    <a:p>
                      <a:r>
                        <a:rPr lang="ru-RU" sz="1600" b="1" dirty="0"/>
                        <a:t>47,ХХ, 18+; 47,Х</a:t>
                      </a:r>
                      <a:r>
                        <a:rPr lang="de-DE" sz="1600" b="1" dirty="0"/>
                        <a:t>Y, 18+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</a:rPr>
                        <a:t>Синдром Эдвардса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Трисомия</a:t>
                      </a:r>
                      <a:r>
                        <a:rPr lang="ru-RU" sz="1600" b="1" dirty="0"/>
                        <a:t> по 18-й хромосоме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81">
                <a:tc>
                  <a:txBody>
                    <a:bodyPr/>
                    <a:lstStyle/>
                    <a:p>
                      <a:r>
                        <a:rPr lang="ru-RU" sz="1600" b="1" dirty="0"/>
                        <a:t>47,ХХ, 13+; 47,Х</a:t>
                      </a:r>
                      <a:r>
                        <a:rPr lang="de-DE" sz="1600" b="1" dirty="0"/>
                        <a:t>Y, 13+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</a:rPr>
                        <a:t>Синдром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</a:rPr>
                        <a:t>Патау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Трисомия</a:t>
                      </a:r>
                      <a:r>
                        <a:rPr lang="ru-RU" sz="1600" b="1" dirty="0"/>
                        <a:t> по 13-й хромосоме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45">
                <a:tc>
                  <a:txBody>
                    <a:bodyPr/>
                    <a:lstStyle/>
                    <a:p>
                      <a:r>
                        <a:rPr lang="de-DE" sz="1600" b="1" dirty="0"/>
                        <a:t>46,XX, 5</a:t>
                      </a:r>
                      <a:r>
                        <a:rPr lang="ru-RU" sz="1600" b="1" dirty="0" err="1"/>
                        <a:t>р</a:t>
                      </a:r>
                      <a:r>
                        <a:rPr lang="ru-RU" sz="1600" b="1" dirty="0"/>
                        <a:t>-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</a:rPr>
                        <a:t>Синдром кошачьего крика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делеция</a:t>
                      </a:r>
                      <a:r>
                        <a:rPr lang="ru-RU" sz="1600" b="1" dirty="0"/>
                        <a:t> короткого плеча 5-й хромосомы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81">
                <a:tc>
                  <a:txBody>
                    <a:bodyPr/>
                    <a:lstStyle/>
                    <a:p>
                      <a:r>
                        <a:rPr lang="ru-RU" sz="1600" b="1" dirty="0"/>
                        <a:t>46 XX или ХУ, 15р-.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</a:rPr>
                        <a:t>Синдром 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</a:rPr>
                        <a:t>Прадера-Вилли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Аномалия 15 хромосомы</a:t>
                      </a:r>
                    </a:p>
                  </a:txBody>
                  <a:tcPr marL="54187" marR="54187" marT="27093" marB="2709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85720" y="285728"/>
            <a:ext cx="8286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Примеры болезней человека, вызванных анеуплоидией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Файл:Down Syndrome Karyoty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2079"/>
            <a:ext cx="5448301" cy="58591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2285992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Кариотип </a:t>
            </a:r>
          </a:p>
          <a:p>
            <a:r>
              <a:rPr lang="ru-RU" dirty="0" smtClean="0"/>
              <a:t>человека с </a:t>
            </a:r>
            <a:r>
              <a:rPr lang="ru-RU" b="1" dirty="0" smtClean="0"/>
              <a:t>синдромом Дауна. </a:t>
            </a:r>
          </a:p>
          <a:p>
            <a:r>
              <a:rPr lang="ru-RU" b="1" dirty="0" smtClean="0"/>
              <a:t>В 21-й паре три хромосомы вместо двух</a:t>
            </a:r>
            <a:endParaRPr lang="ru-RU" b="1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le:Down syndrome translocation 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89" y="457202"/>
            <a:ext cx="4689863" cy="50434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357166"/>
            <a:ext cx="39290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Робертсоновские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транслокации</a:t>
            </a:r>
            <a:r>
              <a:rPr lang="ru-RU" sz="2000" dirty="0" smtClean="0"/>
              <a:t> являются одним из наиболее распространенных типов врождённых хромосомных аномалий у человека. </a:t>
            </a:r>
          </a:p>
          <a:p>
            <a:endParaRPr lang="ru-RU" sz="2000" dirty="0" smtClean="0"/>
          </a:p>
          <a:p>
            <a:r>
              <a:rPr lang="ru-RU" sz="2000" dirty="0" smtClean="0"/>
              <a:t>Большинство </a:t>
            </a:r>
            <a:r>
              <a:rPr lang="ru-RU" sz="2000" dirty="0" err="1" smtClean="0"/>
              <a:t>Робертсоновских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транслокаций</a:t>
            </a:r>
            <a:r>
              <a:rPr lang="ru-RU" sz="2000" dirty="0" smtClean="0"/>
              <a:t> затрагивают хромосомы 13 и 14.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Робертсоновская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транслокация</a:t>
            </a:r>
            <a:r>
              <a:rPr lang="ru-RU" sz="2000" dirty="0" smtClean="0"/>
              <a:t> с участием хромосомы 21 приводит к так называемому «семейному» (наследуемому) синдрому Дауна.</a:t>
            </a:r>
            <a:endParaRPr lang="ru-RU" sz="20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ironline.ru/upload/medialibrary/507/507670978fe626431401994e0f7b2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0" y="714356"/>
            <a:ext cx="750713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http://www.urologi.ru/books/images/tmpAD62-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228786"/>
            <a:ext cx="6709382" cy="570054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86</a:t>
            </a:fld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le:45,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7620000" cy="47815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6067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Синдром Шерешевского Тёрнера</a:t>
            </a:r>
          </a:p>
          <a:p>
            <a:r>
              <a:rPr lang="ru-RU" sz="2800" dirty="0" smtClean="0"/>
              <a:t>Моносомия по Х-хромосоме (ХО).</a:t>
            </a:r>
            <a:endParaRPr lang="ru-RU" sz="28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le:Human chromosomesXXY01.png"/>
          <p:cNvPicPr>
            <a:picLocks noChangeAspect="1" noChangeArrowheads="1"/>
          </p:cNvPicPr>
          <p:nvPr/>
        </p:nvPicPr>
        <p:blipFill>
          <a:blip r:embed="rId2" cstate="print"/>
          <a:srcRect b="4999"/>
          <a:stretch>
            <a:fillRect/>
          </a:stretch>
        </p:blipFill>
        <p:spPr bwMode="auto">
          <a:xfrm>
            <a:off x="214282" y="1071546"/>
            <a:ext cx="7315200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B0080"/>
                </a:solidFill>
              </a:rPr>
              <a:t>Синдром </a:t>
            </a:r>
            <a:r>
              <a:rPr lang="ru-RU" sz="2800" b="1" dirty="0" err="1" smtClean="0">
                <a:solidFill>
                  <a:srgbClr val="0B0080"/>
                </a:solidFill>
              </a:rPr>
              <a:t>Клайнфельтера</a:t>
            </a:r>
            <a:r>
              <a:rPr lang="ru-RU" sz="2800" b="1" dirty="0" smtClean="0">
                <a:solidFill>
                  <a:srgbClr val="0B0080"/>
                </a:solidFill>
              </a:rPr>
              <a:t>  </a:t>
            </a:r>
          </a:p>
          <a:p>
            <a:r>
              <a:rPr lang="ru-RU" sz="2800" b="1" dirty="0" smtClean="0"/>
              <a:t>47 ХХУ</a:t>
            </a:r>
            <a:endParaRPr lang="ru-RU" sz="28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Картинка 9 из 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6873635" cy="4500594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71472" y="5500702"/>
            <a:ext cx="6429420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ромосомы в случае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синдрома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Патау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-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Трисомия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Генеалогический метод –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анализ родословных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429684" cy="37862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Родословная – это схема, отражающая связи между членами семьи</a:t>
            </a:r>
            <a:r>
              <a:rPr lang="ru-RU" sz="2800" dirty="0" smtClean="0"/>
              <a:t>. </a:t>
            </a:r>
          </a:p>
          <a:p>
            <a:r>
              <a:rPr lang="ru-RU" sz="2800" b="1" dirty="0" smtClean="0"/>
              <a:t>Метод состоит в анализе распределения в составленных родословных лиц,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обладающих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данным признаком </a:t>
            </a:r>
            <a:r>
              <a:rPr lang="ru-RU" sz="2800" b="1" dirty="0" smtClean="0"/>
              <a:t>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не обладающих им.</a:t>
            </a:r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Основные направления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медико-генетической помощи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Медико-генетическое консультирование</a:t>
            </a:r>
          </a:p>
          <a:p>
            <a:r>
              <a:rPr lang="ru-RU" b="1" dirty="0" smtClean="0"/>
              <a:t>Профилактика повреждения генов</a:t>
            </a:r>
          </a:p>
          <a:p>
            <a:pPr lvl="1"/>
            <a:r>
              <a:rPr lang="ru-RU" b="1" dirty="0" smtClean="0"/>
              <a:t>общественная (социальная)</a:t>
            </a:r>
          </a:p>
          <a:p>
            <a:pPr lvl="1"/>
            <a:r>
              <a:rPr lang="ru-RU" b="1" dirty="0" smtClean="0"/>
              <a:t>индивидуальная</a:t>
            </a:r>
          </a:p>
          <a:p>
            <a:r>
              <a:rPr lang="ru-RU" b="1" dirty="0" smtClean="0"/>
              <a:t>Диагностика повреждения генов</a:t>
            </a:r>
          </a:p>
          <a:p>
            <a:pPr lvl="1"/>
            <a:r>
              <a:rPr lang="ru-RU" b="1" dirty="0" smtClean="0"/>
              <a:t>прямая</a:t>
            </a:r>
          </a:p>
          <a:p>
            <a:pPr lvl="1"/>
            <a:r>
              <a:rPr lang="ru-RU" b="1" dirty="0" smtClean="0"/>
              <a:t>косвенная</a:t>
            </a:r>
          </a:p>
          <a:p>
            <a:r>
              <a:rPr lang="ru-RU" b="1" dirty="0" smtClean="0"/>
              <a:t>Лечение последствий повреждения генов</a:t>
            </a:r>
          </a:p>
          <a:p>
            <a:pPr lvl="1"/>
            <a:r>
              <a:rPr lang="ru-RU" b="1" dirty="0" smtClean="0"/>
              <a:t>генотерапия</a:t>
            </a:r>
          </a:p>
          <a:p>
            <a:pPr lvl="2"/>
            <a:r>
              <a:rPr lang="ru-RU" b="1" dirty="0" smtClean="0"/>
              <a:t>терапия генов</a:t>
            </a:r>
          </a:p>
          <a:p>
            <a:pPr lvl="2"/>
            <a:r>
              <a:rPr lang="ru-RU" b="1" dirty="0" smtClean="0"/>
              <a:t>терапия генами</a:t>
            </a:r>
          </a:p>
          <a:p>
            <a:pPr lvl="1"/>
            <a:r>
              <a:rPr lang="ru-RU" b="1" dirty="0" smtClean="0"/>
              <a:t>коррекция продукта гена</a:t>
            </a:r>
          </a:p>
          <a:p>
            <a:r>
              <a:rPr lang="ru-RU" b="1" dirty="0" smtClean="0"/>
              <a:t>Коррекция морфологического или биохимического дефекта, вызванного патологическим геном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6808" cy="1142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Медико-генетическое консультирование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72560" cy="53309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Вид медицинской помощи населению, направленной на профилактику наследственных болезней. </a:t>
            </a:r>
          </a:p>
          <a:p>
            <a:r>
              <a:rPr lang="ru-RU" b="1" dirty="0" smtClean="0"/>
              <a:t>Основными задачами медико-генетического </a:t>
            </a:r>
            <a:r>
              <a:rPr lang="ru-RU" b="1" dirty="0" err="1" smtClean="0"/>
              <a:t>консультированиея</a:t>
            </a:r>
            <a:r>
              <a:rPr lang="ru-RU" b="1" dirty="0" smtClean="0"/>
              <a:t> являются:</a:t>
            </a:r>
          </a:p>
          <a:p>
            <a:pPr lvl="1"/>
            <a:r>
              <a:rPr lang="ru-RU" sz="2200" b="1" dirty="0" smtClean="0"/>
              <a:t>определение прогноза в отношении будущего потомства в семьях, где имеется больной с наследственной патологией или предполагается рождение ребенка с такой патологией;</a:t>
            </a:r>
          </a:p>
          <a:p>
            <a:pPr lvl="1"/>
            <a:r>
              <a:rPr lang="ru-RU" sz="2200" b="1" dirty="0" smtClean="0"/>
              <a:t>уточнение диагноза наследственного заболевания с помощью специальных генетических методов исследования;</a:t>
            </a:r>
          </a:p>
          <a:p>
            <a:pPr lvl="1"/>
            <a:r>
              <a:rPr lang="ru-RU" sz="2200" b="1" dirty="0" smtClean="0"/>
              <a:t>объяснение обратившимся за консультацией в доступной форме смысла медико-генетического заключения и помощь в принятии правильного решения относительно дальнейшего планирования семьи;</a:t>
            </a:r>
          </a:p>
          <a:p>
            <a:pPr lvl="1"/>
            <a:r>
              <a:rPr lang="ru-RU" sz="2200" b="1" dirty="0" smtClean="0"/>
              <a:t>пропаганда медико-генетических знаний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Используются методы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715436" cy="5473844"/>
          </a:xfrm>
        </p:spPr>
        <p:txBody>
          <a:bodyPr>
            <a:normAutofit/>
          </a:bodyPr>
          <a:lstStyle/>
          <a:p>
            <a:r>
              <a:rPr lang="ru-RU" dirty="0" smtClean="0"/>
              <a:t>генеалогическое обследование и составление родословной;</a:t>
            </a:r>
          </a:p>
          <a:p>
            <a:r>
              <a:rPr lang="ru-RU" dirty="0" smtClean="0"/>
              <a:t>биохимико-генетические методы, позволяющие выявить генетически обусловленные изменения обмена веществ;</a:t>
            </a:r>
          </a:p>
          <a:p>
            <a:r>
              <a:rPr lang="ru-RU" dirty="0" smtClean="0"/>
              <a:t>диагностика гетерозиготного носительства рецессивных аллелей;</a:t>
            </a:r>
          </a:p>
          <a:p>
            <a:r>
              <a:rPr lang="ru-RU" dirty="0" smtClean="0"/>
              <a:t> пренатальная диагностика:</a:t>
            </a:r>
          </a:p>
          <a:p>
            <a:pPr lvl="1"/>
            <a:r>
              <a:rPr lang="ru-RU" dirty="0" smtClean="0"/>
              <a:t>УЗИ,</a:t>
            </a:r>
          </a:p>
          <a:p>
            <a:pPr lvl="1"/>
            <a:r>
              <a:rPr lang="ru-RU" dirty="0" smtClean="0"/>
              <a:t>биохимический скрининг маркерных белков в сыворотке крови беременной,</a:t>
            </a:r>
          </a:p>
          <a:p>
            <a:pPr lvl="1"/>
            <a:r>
              <a:rPr lang="ru-RU" dirty="0" smtClean="0"/>
              <a:t>амниоцентез — забор околоплодной жидкости для кариотипирования плода.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Маркёрные эмбриональные белки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286808" cy="4873752"/>
          </a:xfrm>
        </p:spPr>
        <p:txBody>
          <a:bodyPr/>
          <a:lstStyle/>
          <a:p>
            <a:r>
              <a:rPr lang="ru-RU" dirty="0" smtClean="0"/>
              <a:t>В сыворотке крови матери обнаруживаются </a:t>
            </a:r>
            <a:r>
              <a:rPr lang="ru-RU" b="1" dirty="0" err="1" smtClean="0"/>
              <a:t>эмбриоспецифичные</a:t>
            </a:r>
            <a:r>
              <a:rPr lang="ru-RU" dirty="0" smtClean="0"/>
              <a:t> белки: </a:t>
            </a:r>
            <a:r>
              <a:rPr lang="ru-RU" dirty="0" err="1" smtClean="0"/>
              <a:t>альфафетопротеин</a:t>
            </a:r>
            <a:r>
              <a:rPr lang="ru-RU" dirty="0" smtClean="0"/>
              <a:t>, </a:t>
            </a:r>
            <a:r>
              <a:rPr lang="ru-RU" dirty="0" err="1" smtClean="0"/>
              <a:t>хориальный</a:t>
            </a:r>
            <a:r>
              <a:rPr lang="ru-RU" dirty="0" smtClean="0"/>
              <a:t> гонадотропин, </a:t>
            </a:r>
            <a:r>
              <a:rPr lang="ru-RU" dirty="0" err="1" smtClean="0"/>
              <a:t>эстрадиол</a:t>
            </a:r>
            <a:r>
              <a:rPr lang="ru-RU" dirty="0" smtClean="0"/>
              <a:t> и некоторые другие.</a:t>
            </a:r>
          </a:p>
          <a:p>
            <a:r>
              <a:rPr lang="ru-RU" dirty="0" smtClean="0"/>
              <a:t>Эти белки продуцируются клетками плода или плаценты и поступают в кровоток матери.</a:t>
            </a:r>
          </a:p>
          <a:p>
            <a:r>
              <a:rPr lang="ru-RU" dirty="0" smtClean="0"/>
              <a:t>Концентрация этих белков-маркёров зависит от состояния плода.</a:t>
            </a:r>
          </a:p>
          <a:p>
            <a:pPr lvl="1"/>
            <a:r>
              <a:rPr lang="ru-RU" dirty="0" smtClean="0"/>
              <a:t>Например, концентрация </a:t>
            </a:r>
            <a:r>
              <a:rPr lang="ru-RU" dirty="0" err="1" smtClean="0"/>
              <a:t>альфафетопротеина</a:t>
            </a:r>
            <a:r>
              <a:rPr lang="ru-RU" dirty="0" smtClean="0"/>
              <a:t> повышается при анэнцефалии, уменьшается при синдроме Дауна.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86766" cy="5259530"/>
          </a:xfrm>
        </p:spPr>
        <p:txBody>
          <a:bodyPr/>
          <a:lstStyle/>
          <a:p>
            <a:r>
              <a:rPr lang="ru-RU" b="1" dirty="0" err="1" smtClean="0"/>
              <a:t>Амниоцентез</a:t>
            </a:r>
            <a:r>
              <a:rPr lang="ru-RU" dirty="0" smtClean="0"/>
              <a:t> — инвазивная процедура, заключающаяся в пункции амниотической оболочки с целью получения околоплодных вод для последующего лабораторного исследования.</a:t>
            </a:r>
          </a:p>
          <a:p>
            <a:r>
              <a:rPr lang="ru-RU" dirty="0" err="1" smtClean="0"/>
              <a:t>Амниоцентез</a:t>
            </a:r>
            <a:r>
              <a:rPr lang="ru-RU" dirty="0" smtClean="0"/>
              <a:t> можно выполнять в первом, втором и третьем триместрах беременности (оптимально — в 16-20 недель беременности).</a:t>
            </a:r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forumzdravi.cz/galerie/Am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096" y="500042"/>
            <a:ext cx="608154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259949/data/images/img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8093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5585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86834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Антисмысловая</a:t>
            </a:r>
            <a:r>
              <a:rPr lang="ru-RU" b="1" dirty="0" smtClean="0">
                <a:solidFill>
                  <a:srgbClr val="002060"/>
                </a:solidFill>
              </a:rPr>
              <a:t> терапия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429684" cy="3286148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Метод лечения, основанный на выключении/остановке синтеза белка, участвующего в развитии заболевания, путем ингибирования трансляции его матричной РНК с помощью </a:t>
            </a:r>
            <a:r>
              <a:rPr lang="ru-RU" b="1" dirty="0" err="1" smtClean="0"/>
              <a:t>комплементарных</a:t>
            </a:r>
            <a:r>
              <a:rPr lang="ru-RU" b="1" dirty="0" smtClean="0"/>
              <a:t> к ней коротких нуклеотидных последовательностей - </a:t>
            </a:r>
            <a:r>
              <a:rPr lang="ru-RU" b="1" dirty="0" smtClean="0">
                <a:solidFill>
                  <a:srgbClr val="002060"/>
                </a:solidFill>
              </a:rPr>
              <a:t>АНТИСМЫСЛОВЫХ ОЛИГОНУКЛЕОТИДОВ.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186766" cy="525953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Антисмысловые</a:t>
            </a:r>
            <a:r>
              <a:rPr lang="ru-RU" sz="2800" dirty="0" smtClean="0"/>
              <a:t> </a:t>
            </a:r>
            <a:r>
              <a:rPr lang="ru-RU" sz="2800" dirty="0" err="1" smtClean="0"/>
              <a:t>олигонуклеотиды</a:t>
            </a:r>
            <a:r>
              <a:rPr lang="ru-RU" sz="2800" dirty="0" smtClean="0"/>
              <a:t> применяются в онкологии для подавления синтеза опухолевых белков.</a:t>
            </a:r>
          </a:p>
          <a:p>
            <a:r>
              <a:rPr lang="ru-RU" sz="2800" dirty="0" smtClean="0"/>
              <a:t>Также </a:t>
            </a:r>
            <a:r>
              <a:rPr lang="ru-RU" sz="2800" dirty="0" err="1" smtClean="0"/>
              <a:t>антисмысловые</a:t>
            </a:r>
            <a:r>
              <a:rPr lang="ru-RU" sz="2800" dirty="0" smtClean="0"/>
              <a:t> </a:t>
            </a:r>
            <a:r>
              <a:rPr lang="ru-RU" sz="2800" dirty="0" err="1" smtClean="0"/>
              <a:t>олигонуклеотиды</a:t>
            </a:r>
            <a:r>
              <a:rPr lang="ru-RU" sz="2800" dirty="0" smtClean="0"/>
              <a:t> могут блокировать </a:t>
            </a:r>
            <a:r>
              <a:rPr lang="ru-RU" sz="2800" dirty="0" err="1" smtClean="0"/>
              <a:t>сплайсинг</a:t>
            </a:r>
            <a:r>
              <a:rPr lang="ru-RU" sz="2800" dirty="0" smtClean="0"/>
              <a:t> </a:t>
            </a:r>
            <a:r>
              <a:rPr lang="ru-RU" sz="2800" dirty="0" err="1" smtClean="0"/>
              <a:t>пре-мРНК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Таким образом удается убрать из зрелой мРНК участки, кодирующие мутации, которые вызывают тяжелые заболевания, например, </a:t>
            </a:r>
            <a:r>
              <a:rPr lang="ru-RU" sz="2800" b="1" dirty="0" err="1" smtClean="0"/>
              <a:t>миодистрофию</a:t>
            </a:r>
            <a:r>
              <a:rPr lang="ru-RU" sz="2800" b="1" dirty="0" smtClean="0"/>
              <a:t> (мышечную дистрофию).</a:t>
            </a:r>
            <a:endParaRPr lang="ru-RU" sz="28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58204" cy="5973910"/>
          </a:xfrm>
        </p:spPr>
        <p:txBody>
          <a:bodyPr>
            <a:normAutofit/>
          </a:bodyPr>
          <a:lstStyle/>
          <a:p>
            <a:r>
              <a:rPr lang="ru-RU" dirty="0" smtClean="0"/>
              <a:t>Существует несколько способов введения новой генетической информации в клетки млекопитающих.</a:t>
            </a:r>
          </a:p>
          <a:p>
            <a:pPr lvl="1"/>
            <a:r>
              <a:rPr lang="ru-RU" dirty="0" smtClean="0"/>
              <a:t>Это позволяет разрабатывать прямые методы лечения наследственных болезней — методы </a:t>
            </a:r>
            <a:r>
              <a:rPr lang="ru-RU" b="1" dirty="0" err="1" smtClean="0"/>
              <a:t>генотерапии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Используют два основных подхода, различающиеся природой клеток-мишеней:</a:t>
            </a:r>
          </a:p>
          <a:p>
            <a:pPr lvl="1"/>
            <a:r>
              <a:rPr lang="ru-RU" b="1" dirty="0" smtClean="0"/>
              <a:t>фетальная генотерапия</a:t>
            </a:r>
            <a:r>
              <a:rPr lang="ru-RU" dirty="0" smtClean="0"/>
              <a:t>, при которой чужеродную ДНК вводят в зиготу или эмбрион на ранней стадии развития; при этом ожидается, что введённый материал попадёт во все клетки реципиента (и даже в половые клетки, обеспечив тем самым передачу следующему поколению);</a:t>
            </a:r>
          </a:p>
          <a:p>
            <a:pPr lvl="1"/>
            <a:r>
              <a:rPr lang="ru-RU" b="1" dirty="0" smtClean="0"/>
              <a:t>соматическая генотерапия</a:t>
            </a:r>
            <a:r>
              <a:rPr lang="ru-RU" dirty="0" smtClean="0"/>
              <a:t>, при которой генетический материал вводят только в соматические клетки и он не передаётся половым клеткам.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864</TotalTime>
  <Words>2936</Words>
  <Application>Microsoft Office PowerPoint</Application>
  <PresentationFormat>Экран (4:3)</PresentationFormat>
  <Paragraphs>532</Paragraphs>
  <Slides>102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11" baseType="lpstr">
      <vt:lpstr>Arial</vt:lpstr>
      <vt:lpstr>Calibri</vt:lpstr>
      <vt:lpstr>Century Schoolbook</vt:lpstr>
      <vt:lpstr>Impact</vt:lpstr>
      <vt:lpstr>Tahoma</vt:lpstr>
      <vt:lpstr>Times New Roman</vt:lpstr>
      <vt:lpstr>Wingdings</vt:lpstr>
      <vt:lpstr>Wingdings 2</vt:lpstr>
      <vt:lpstr>Эркер</vt:lpstr>
      <vt:lpstr>Введение в генетику человека </vt:lpstr>
      <vt:lpstr>План лекции</vt:lpstr>
      <vt:lpstr>Генетика человека — раздел генетики, изучающий закономерности наследования и изменчивости у человека</vt:lpstr>
      <vt:lpstr>Презентация PowerPoint</vt:lpstr>
      <vt:lpstr>Презентация PowerPoint</vt:lpstr>
      <vt:lpstr>Особенности человека как объекта генетических исследований</vt:lpstr>
      <vt:lpstr>Презентация PowerPoint</vt:lpstr>
      <vt:lpstr>Методы изучения наследственности человека</vt:lpstr>
      <vt:lpstr>Генеалогический метод –  анализ родословных</vt:lpstr>
      <vt:lpstr>Презентация PowerPoint</vt:lpstr>
      <vt:lpstr>При составлении родословных применяют стандартные обозначения</vt:lpstr>
      <vt:lpstr>Презентация PowerPoint</vt:lpstr>
      <vt:lpstr>Аутосомно – доминантный тип наследования</vt:lpstr>
      <vt:lpstr>Презентация PowerPoint</vt:lpstr>
      <vt:lpstr>Аутосомно – рецессивный тип наследования</vt:lpstr>
      <vt:lpstr>Презентация PowerPoint</vt:lpstr>
      <vt:lpstr>Сцепленное с полом рецессивное заболевание</vt:lpstr>
      <vt:lpstr>Презентация PowerPoint</vt:lpstr>
      <vt:lpstr>Сцепленные с полом доминантные заболевания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Наследование цвета гла</vt:lpstr>
      <vt:lpstr>Презентация PowerPoint</vt:lpstr>
      <vt:lpstr>Презентация PowerPoint</vt:lpstr>
      <vt:lpstr>Презентация PowerPoint</vt:lpstr>
      <vt:lpstr>Близнецовый метод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Цитогенетические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Биохимические методы</vt:lpstr>
      <vt:lpstr>Презентация PowerPoint</vt:lpstr>
      <vt:lpstr>Популяционно-статистический метод</vt:lpstr>
      <vt:lpstr>Презентация PowerPoint</vt:lpstr>
      <vt:lpstr>В генетике популяций выделяют два вида скрещиваний:</vt:lpstr>
      <vt:lpstr>Презентация PowerPoint</vt:lpstr>
      <vt:lpstr>Условия действия  закона Харди – Вайнберга:</vt:lpstr>
      <vt:lpstr>Расчёт частоты аллелей у человека</vt:lpstr>
      <vt:lpstr>Классификация наследственных заболеваний</vt:lpstr>
      <vt:lpstr>Генные заболевания</vt:lpstr>
      <vt:lpstr>Синдром   Морфана</vt:lpstr>
      <vt:lpstr>Презентация PowerPoint</vt:lpstr>
      <vt:lpstr>Аутосомно – доминантные заболевания</vt:lpstr>
      <vt:lpstr>Аутосомно – рецессивные заболевания</vt:lpstr>
      <vt:lpstr>Презентация PowerPoint</vt:lpstr>
      <vt:lpstr>Презентация PowerPoint</vt:lpstr>
      <vt:lpstr>Лечение и профилактика</vt:lpstr>
      <vt:lpstr>Презентация PowerPoint</vt:lpstr>
      <vt:lpstr>Серповидно-клеточная анемия</vt:lpstr>
      <vt:lpstr>Примеры заболеваний, сцепленных с полом</vt:lpstr>
      <vt:lpstr>Презентация PowerPoint</vt:lpstr>
      <vt:lpstr>Презентация PowerPoint</vt:lpstr>
      <vt:lpstr>Мультифакториальные заболевания</vt:lpstr>
      <vt:lpstr>Презентация PowerPoint</vt:lpstr>
      <vt:lpstr>Особенности полигенных болезней</vt:lpstr>
      <vt:lpstr>Распространение полигенных наследственных заболеваний</vt:lpstr>
      <vt:lpstr>Митохондриальные заболевания </vt:lpstr>
      <vt:lpstr>Митохондриальные заболевания</vt:lpstr>
      <vt:lpstr>Можно выделить 2 группы митохондриальных заболеваний:</vt:lpstr>
      <vt:lpstr>Презентация PowerPoint</vt:lpstr>
      <vt:lpstr>Синдром MELAS</vt:lpstr>
      <vt:lpstr>Методы диагностики генных заболеваний</vt:lpstr>
      <vt:lpstr>Хромосомные заболевания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 медико-генетической помощи</vt:lpstr>
      <vt:lpstr>Медико-генетическое консультирование</vt:lpstr>
      <vt:lpstr>Используются методы:</vt:lpstr>
      <vt:lpstr>Маркёрные эмбриональные белки</vt:lpstr>
      <vt:lpstr>Презентация PowerPoint</vt:lpstr>
      <vt:lpstr>Презентация PowerPoint</vt:lpstr>
      <vt:lpstr>Презентация PowerPoint</vt:lpstr>
      <vt:lpstr>Антисмысловая терапия</vt:lpstr>
      <vt:lpstr>Презентация PowerPoint</vt:lpstr>
      <vt:lpstr>Презентация PowerPoint</vt:lpstr>
      <vt:lpstr>2012 год</vt:lpstr>
      <vt:lpstr>?</vt:lpstr>
      <vt:lpstr>Ссылки: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Semen</dc:creator>
  <cp:lastModifiedBy>Биология</cp:lastModifiedBy>
  <cp:revision>176</cp:revision>
  <dcterms:modified xsi:type="dcterms:W3CDTF">2015-11-06T03:01:52Z</dcterms:modified>
</cp:coreProperties>
</file>