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312" r:id="rId5"/>
    <p:sldId id="295" r:id="rId6"/>
    <p:sldId id="296" r:id="rId7"/>
    <p:sldId id="259" r:id="rId8"/>
    <p:sldId id="264" r:id="rId9"/>
    <p:sldId id="265" r:id="rId10"/>
    <p:sldId id="266" r:id="rId11"/>
    <p:sldId id="298" r:id="rId12"/>
    <p:sldId id="299" r:id="rId13"/>
    <p:sldId id="300" r:id="rId14"/>
    <p:sldId id="301" r:id="rId15"/>
    <p:sldId id="297" r:id="rId16"/>
    <p:sldId id="309" r:id="rId17"/>
    <p:sldId id="303" r:id="rId18"/>
    <p:sldId id="268" r:id="rId19"/>
    <p:sldId id="269" r:id="rId20"/>
    <p:sldId id="271" r:id="rId21"/>
    <p:sldId id="272" r:id="rId22"/>
    <p:sldId id="273" r:id="rId23"/>
    <p:sldId id="311" r:id="rId24"/>
    <p:sldId id="304" r:id="rId25"/>
    <p:sldId id="274" r:id="rId26"/>
    <p:sldId id="302" r:id="rId27"/>
    <p:sldId id="275" r:id="rId28"/>
    <p:sldId id="276" r:id="rId29"/>
    <p:sldId id="277" r:id="rId30"/>
    <p:sldId id="279" r:id="rId31"/>
    <p:sldId id="28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C2E1-4A6A-46AB-9DE4-E3806169B5D5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429ECF-76CE-4E0F-9FB5-B73A77270A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C2E1-4A6A-46AB-9DE4-E3806169B5D5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9ECF-76CE-4E0F-9FB5-B73A77270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C2E1-4A6A-46AB-9DE4-E3806169B5D5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9ECF-76CE-4E0F-9FB5-B73A77270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BAC2E1-4A6A-46AB-9DE4-E3806169B5D5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1429ECF-76CE-4E0F-9FB5-B73A77270A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C2E1-4A6A-46AB-9DE4-E3806169B5D5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9ECF-76CE-4E0F-9FB5-B73A77270A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C2E1-4A6A-46AB-9DE4-E3806169B5D5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9ECF-76CE-4E0F-9FB5-B73A77270A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9ECF-76CE-4E0F-9FB5-B73A77270A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C2E1-4A6A-46AB-9DE4-E3806169B5D5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C2E1-4A6A-46AB-9DE4-E3806169B5D5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9ECF-76CE-4E0F-9FB5-B73A77270A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C2E1-4A6A-46AB-9DE4-E3806169B5D5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9ECF-76CE-4E0F-9FB5-B73A77270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BAC2E1-4A6A-46AB-9DE4-E3806169B5D5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429ECF-76CE-4E0F-9FB5-B73A77270A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C2E1-4A6A-46AB-9DE4-E3806169B5D5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429ECF-76CE-4E0F-9FB5-B73A77270A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BAC2E1-4A6A-46AB-9DE4-E3806169B5D5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1429ECF-76CE-4E0F-9FB5-B73A77270A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asotaimedicina.ru/diseases/zabolevanija_urology/hydronephrosi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1512" y="5229200"/>
            <a:ext cx="4392488" cy="1152128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Выполнила: ординатор кафедры Акушерство и гинекология ИПО </a:t>
            </a:r>
          </a:p>
          <a:p>
            <a:pPr algn="l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Шиловская А.А.</a:t>
            </a:r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3058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Рак шейки матки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C:\Users\Анжела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00808"/>
            <a:ext cx="5256584" cy="3498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4572000"/>
          </a:xfrm>
        </p:spPr>
        <p:txBody>
          <a:bodyPr>
            <a:normAutofit/>
          </a:bodyPr>
          <a:lstStyle/>
          <a:p>
            <a:r>
              <a:rPr lang="ru-RU" b="1" u="sng" dirty="0"/>
              <a:t>Стадия 0</a:t>
            </a:r>
            <a:r>
              <a:rPr lang="ru-RU" dirty="0"/>
              <a:t> (FIGO) или Тis (ТNМ) расценивается как преинвазивный или внутриэпителиальный рак шейки матки (in situ).</a:t>
            </a:r>
          </a:p>
          <a:p>
            <a:endParaRPr lang="ru-RU" b="1" u="sng" dirty="0" smtClean="0"/>
          </a:p>
          <a:p>
            <a:pPr>
              <a:buNone/>
            </a:pPr>
            <a:r>
              <a:rPr lang="ru-RU" b="1" u="sng" dirty="0" smtClean="0"/>
              <a:t>    </a:t>
            </a:r>
            <a:r>
              <a:rPr lang="ru-RU" dirty="0" smtClean="0"/>
              <a:t>Тis — Carcinoma in situ — раковые клетки встречаются только в слое клеток, выстилающих шейку матки и не проникли в ткани органа.</a:t>
            </a:r>
            <a:endParaRPr lang="ru-RU" b="1" u="sng" dirty="0" smtClean="0"/>
          </a:p>
          <a:p>
            <a:endParaRPr lang="ru-RU" b="1" u="sng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47531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u="sng" dirty="0" smtClean="0"/>
              <a:t>    Стадия I</a:t>
            </a:r>
            <a:r>
              <a:rPr lang="ru-RU" dirty="0" smtClean="0"/>
              <a:t> (FIGO) или T1 (ТNМ) - опухолевая инвазия ограничивается шейкой матки, без перехода на ее тело.</a:t>
            </a:r>
          </a:p>
          <a:p>
            <a:r>
              <a:rPr lang="ru-RU" i="1" dirty="0" smtClean="0"/>
              <a:t>I A (T1 А)</a:t>
            </a:r>
            <a:r>
              <a:rPr lang="ru-RU" dirty="0" smtClean="0"/>
              <a:t> – микроскопически определяемый рак шейки матки с глубиной инвазии до 5 мм и горизонтальным распространением до 7 мм.</a:t>
            </a:r>
          </a:p>
          <a:p>
            <a:r>
              <a:rPr lang="ru-RU" dirty="0" smtClean="0"/>
              <a:t>I A1 (T1 А1) – инвазия стромы до 3 мм с горизонтальным распространением до 7 мм;</a:t>
            </a:r>
          </a:p>
          <a:p>
            <a:r>
              <a:rPr lang="ru-RU" dirty="0" smtClean="0"/>
              <a:t>I A2 (T1 А2) – прорастание опухоли в шейку матки на глубину от 3 до 5 мм с горизонтальным распространением до 7 мм.</a:t>
            </a:r>
          </a:p>
          <a:p>
            <a:r>
              <a:rPr lang="ru-RU" i="1" dirty="0" smtClean="0"/>
              <a:t>I B (T1 В)</a:t>
            </a:r>
            <a:r>
              <a:rPr lang="ru-RU" dirty="0" smtClean="0"/>
              <a:t> – макроскопически определяемый цервикальный рак, ограниченный шейкой матки, либо микроскопически выявляемые поражения, превышающие IA2 (T1А).</a:t>
            </a:r>
          </a:p>
          <a:p>
            <a:r>
              <a:rPr lang="ru-RU" dirty="0" smtClean="0"/>
              <a:t>I B1 (T1 В1) – макроскопически определяемое поражение, не превышающее в максимальном измерении 4 см;</a:t>
            </a:r>
          </a:p>
          <a:p>
            <a:r>
              <a:rPr lang="ru-RU" dirty="0" smtClean="0"/>
              <a:t>I B2 (T1 В2) - макроскопически определяемое поражение, превышающее в максимальном измерении 4 см.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71600" y="836712"/>
            <a:ext cx="7416824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/>
              <a:t>     Стадия II</a:t>
            </a:r>
            <a:r>
              <a:rPr lang="ru-RU" b="1" dirty="0" smtClean="0"/>
              <a:t> </a:t>
            </a:r>
            <a:r>
              <a:rPr lang="ru-RU" dirty="0" smtClean="0"/>
              <a:t>(FIGO) или T2 (ТNМ) характеризуется распространением рака за пределы шейки матки; нижняя треть влагалища и стенки таза интактны.</a:t>
            </a:r>
          </a:p>
          <a:p>
            <a:r>
              <a:rPr lang="ru-RU" dirty="0" smtClean="0"/>
              <a:t>II A (T2 А) – опухоль инфильтрирует верхнюю и среднюю треть влагалища или тело матки без прорастания параметрия;</a:t>
            </a:r>
          </a:p>
          <a:p>
            <a:r>
              <a:rPr lang="ru-RU" dirty="0" smtClean="0"/>
              <a:t>II B (T2 В) – опухоль инфильтрирует параметрий, но не доходит до стенок таза.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5187280"/>
          </a:xfrm>
        </p:spPr>
        <p:txBody>
          <a:bodyPr/>
          <a:lstStyle/>
          <a:p>
            <a:pPr>
              <a:buNone/>
            </a:pPr>
            <a:r>
              <a:rPr lang="ru-RU" b="1" u="sng" dirty="0" smtClean="0"/>
              <a:t>   Стадия III</a:t>
            </a:r>
            <a:r>
              <a:rPr lang="ru-RU" dirty="0" smtClean="0"/>
              <a:t> (FIGO) или T3 (ТNМ) характеризуется распространением рака за пределы шейки матки с прорастанием параметрия до стенок таза либо вовлечением нижней трети влагалища, либо развитием </a:t>
            </a:r>
            <a:r>
              <a:rPr lang="ru-RU" u="sng" dirty="0" smtClean="0">
                <a:hlinkClick r:id="rId2"/>
              </a:rPr>
              <a:t>гидронефроза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III A (T3 А) – опухоль захватывает нижнюю треть влагалища, но не прорастает в стенки таза;</a:t>
            </a:r>
          </a:p>
          <a:p>
            <a:r>
              <a:rPr lang="ru-RU" dirty="0" smtClean="0"/>
              <a:t>III B (T3 В) – опухоль переходит на стенки таза либо вызывает гидронефроз, или вторичное поражение почки.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8" y="1454696"/>
            <a:ext cx="8075240" cy="5403304"/>
          </a:xfrm>
        </p:spPr>
        <p:txBody>
          <a:bodyPr/>
          <a:lstStyle/>
          <a:p>
            <a:pPr>
              <a:buNone/>
            </a:pPr>
            <a:r>
              <a:rPr lang="ru-RU" b="1" u="sng" dirty="0" smtClean="0"/>
              <a:t>   Стадия IV</a:t>
            </a:r>
            <a:r>
              <a:rPr lang="ru-RU" dirty="0" smtClean="0"/>
              <a:t> А (FIGO) или T4 (ТNМ) характеризуется распространением рака шейки матки в смежные органы либо распространением за пределы таза. Стадия IV B (T4 M1) свидетельствует о наличии отдаленных метастазов.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Злокачественные новообразования возникают в результате повреждения механизмов апоптоза.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В </a:t>
            </a:r>
            <a:r>
              <a:rPr lang="ru-RU" dirty="0" smtClean="0"/>
              <a:t>случае рака шейки матки антионкогенную активность проявляют гены p53 Rb. При персистирующей инфекции вирусом папилломы человека эти антионкогены блокируются белками, производимыми вирусными генами Е5 и Е6. Белок, синтезируемый геном Е6, инактивирует опухолевый супрессор, запускающий механизм клеточной смерти бесконтрольно пролиферирующих клеток.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smtClean="0"/>
              <a:t>Кроме </a:t>
            </a:r>
            <a:r>
              <a:rPr lang="ru-RU" dirty="0" smtClean="0"/>
              <a:t>того, данный белок активирует теломеразу, что увеличивает шансы возникновения бессмертных клонов клеток и, как следствие, развития злокачественных образований.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Патогенез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332656"/>
            <a:ext cx="8496944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Следует отметить, что белок, синтезируемый геном Е6, не активен в отсутствие белка, синтезируемого геном Е7. Белок, вырабатываемый геном Е7, способен и самостоятельно вызывать опухолевую трансформацию клеток, но его действие значительно усиливается в присутствии белка синтезируемого Е6. Блок Е7 блокирует циклин, зависимые киназы р21 и р26, что позволяет поврежденной клетке начать делится. Таким образом мы видим, что вирус папилломы человека в результате своей жизнедеятельности повреждает противоопухолевую защиту клетки, значительно увеличивая риск развития злокачественных новообразований.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ervix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1547664" y="620688"/>
            <a:ext cx="5691189" cy="572506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8147248" cy="54753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К </a:t>
            </a:r>
            <a:r>
              <a:rPr lang="ru-RU" dirty="0"/>
              <a:t>факторам риска по развитию рака шейки матки относят ослабление функции иммунной системы, курение, возраст старше 40 лет, диеты с малым содержанием фруктов и овощей, ожирение, недостаток витаминов А и С. Также доказано, что вероятность развития рака шейки матки увеличивается при длительном (свыше 5 лет) приеме оральных контрацептивов, многочисленных родах, частых абортах.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Одним </a:t>
            </a:r>
            <a:r>
              <a:rPr lang="ru-RU" dirty="0"/>
              <a:t>из факторов позднего обнаружения рака шейки матки является низкая медицинская культура, нерегулярное прохождение женщинами профилактических осмотров с исследованием мазка из цервикального канала на онкоцитологию.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3285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Клинические </a:t>
            </a:r>
            <a:r>
              <a:rPr lang="ru-RU" dirty="0"/>
              <a:t>проявления при карциноме in situ и микроинвазивном раке шейки матки отсутствуют. Появление жалоб и симптоматики свидетельствует о прогрессировании опухолевой инвазии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>
              <a:buNone/>
            </a:pPr>
            <a:r>
              <a:rPr lang="ru-RU" dirty="0" smtClean="0"/>
              <a:t>    Наиболее </a:t>
            </a:r>
            <a:r>
              <a:rPr lang="ru-RU" dirty="0"/>
              <a:t>характерным проявлением рака шейки матки служат кровянистые выделения и </a:t>
            </a:r>
            <a:r>
              <a:rPr lang="ru-RU" u="sng" dirty="0"/>
              <a:t>кровотечения</a:t>
            </a:r>
            <a:r>
              <a:rPr lang="ru-RU" dirty="0"/>
              <a:t>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err="1" smtClean="0"/>
              <a:t>межменструальные</a:t>
            </a:r>
            <a:r>
              <a:rPr lang="ru-RU" dirty="0"/>
              <a:t>, постменопаузальные, контактные (после полового акта, осмотра гинекологом, спринцевания и т. д.), </a:t>
            </a:r>
            <a:r>
              <a:rPr lang="ru-RU" u="sng" dirty="0"/>
              <a:t>меноррагии</a:t>
            </a:r>
            <a:r>
              <a:rPr lang="ru-RU" dirty="0"/>
              <a:t>.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Больные </a:t>
            </a:r>
            <a:r>
              <a:rPr lang="ru-RU" dirty="0"/>
              <a:t>отмечают появление белей - жидких, водянистых, желтоватого или прозрачного цвета влагалищных выделений, обусловленных лимфореей. При распаде раковой опухоли выделения принимают гноевидных характер, иногда имеют цвет «мясных помоев» и зловонный запах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Клиника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dirty="0" smtClean="0"/>
              <a:t>Рак шейки матки (РШМ) – злокачественная опухоль, исходящая из слизистой оболочки шейки матки (</a:t>
            </a:r>
            <a:r>
              <a:rPr lang="ru-RU" dirty="0" err="1" smtClean="0"/>
              <a:t>эктоцервикса</a:t>
            </a:r>
            <a:r>
              <a:rPr lang="ru-RU" dirty="0" smtClean="0"/>
              <a:t> или цервикального канала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38914" name="Picture 2" descr="http://onkoved.ru/wp-content/uploads/2015/04/Rak-sheyki-mat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64904"/>
            <a:ext cx="7147000" cy="3704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09120" y="1124744"/>
            <a:ext cx="4834880" cy="500134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Основу </a:t>
            </a:r>
            <a:r>
              <a:rPr lang="ru-RU" dirty="0"/>
              <a:t>раннего выявления микроинвазивного цервикального рака составляют регулярные онкопрофилактические осмотры с цитологическим исследование соскоба шейки матки. Пап-тест (мазок по Папаниколау) позволяет выявлять предраковые процессы, раковые клетки при преинвазивном росте опухоли.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44016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Диагностика рака шейки </a:t>
            </a:r>
            <a:r>
              <a:rPr lang="ru-RU" b="1" dirty="0" smtClean="0">
                <a:solidFill>
                  <a:schemeClr val="tx1"/>
                </a:solidFill>
              </a:rPr>
              <a:t>матки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9458" name="Picture 2" descr="http://www.woman-help.ru/images/stories/article/displazia/nabludenie-displazii-mat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90" y="1700808"/>
            <a:ext cx="4248894" cy="4248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348880"/>
            <a:ext cx="8280920" cy="38884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Визуальный</a:t>
            </a:r>
            <a:r>
              <a:rPr lang="ru-RU" dirty="0"/>
              <a:t> гинекологический </a:t>
            </a:r>
            <a:r>
              <a:rPr lang="ru-RU" dirty="0" smtClean="0"/>
              <a:t>осмотр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/>
              <a:t>ранней стадии позволяет обнаружить или заподозрить рак шейки матки по внешнем признакам: изъязвлениям, изменению окраски шейки матки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32731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С помощью </a:t>
            </a:r>
            <a:r>
              <a:rPr lang="ru-RU" u="sng" dirty="0"/>
              <a:t>кольпоскопии</a:t>
            </a:r>
            <a:r>
              <a:rPr lang="ru-RU" dirty="0"/>
              <a:t> при увеличении изображения в 7,5- 40 раз возможно более детально изучить шейку матки, обнаружить фоновые процессы (дисплазию, лейкоплакию) и начальные проявления рака шейки матки. Для исследования зоны трансформации эпителия используют проведение пробы с уксусной кислотой и </a:t>
            </a:r>
            <a:r>
              <a:rPr lang="ru-RU" u="sng" dirty="0"/>
              <a:t>Шиллер-теста</a:t>
            </a:r>
            <a:r>
              <a:rPr lang="ru-RU" dirty="0"/>
              <a:t> (йодной пробы). Атипия при раке шейки матки выявляется по характерной извитости сосудов, менее интенсивному окрашиванию патологических йоднегативных очагов.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Анжела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05064"/>
            <a:ext cx="3584519" cy="2325440"/>
          </a:xfrm>
          <a:prstGeom prst="rect">
            <a:avLst/>
          </a:prstGeom>
          <a:noFill/>
        </p:spPr>
      </p:pic>
      <p:pic>
        <p:nvPicPr>
          <p:cNvPr id="4099" name="Picture 3" descr="C:\Users\Анжела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3532" y="3645024"/>
            <a:ext cx="4588624" cy="2727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620688"/>
            <a:ext cx="8291264" cy="54753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При подозрении на рак шейки матки показано исследование опухолеассоциированного антигена плоскоклеточных карцином – маркера SCC-Ag (в норме не превышает 1,5 нг/мл).</a:t>
            </a:r>
          </a:p>
          <a:p>
            <a:pPr>
              <a:buNone/>
            </a:pPr>
            <a:r>
              <a:rPr lang="ru-RU" dirty="0" smtClean="0"/>
              <a:t>Расширенная кольпоскопия дает возможность выявить участок трансформации и произвести прицельную </a:t>
            </a:r>
            <a:r>
              <a:rPr lang="ru-RU" u="sng" dirty="0" smtClean="0"/>
              <a:t>биопсию шейки матки</a:t>
            </a:r>
            <a:r>
              <a:rPr lang="ru-RU" dirty="0" smtClean="0"/>
              <a:t> для</a:t>
            </a:r>
            <a:r>
              <a:rPr lang="ru-RU" u="sng" dirty="0" smtClean="0"/>
              <a:t>гистологического исследования</a:t>
            </a:r>
            <a:r>
              <a:rPr lang="ru-RU" dirty="0" smtClean="0"/>
              <a:t> забранных тканей.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Ножевая </a:t>
            </a:r>
            <a:r>
              <a:rPr lang="ru-RU" dirty="0" smtClean="0"/>
              <a:t>биопсия шейки матки с выскабливанием цервикального канала обязательна при подозрении на цервикальный рак. Для определения степени инвазии рака производится конизация шейки матки – конусовидное иссечение кусочка тканей. Решающим и окончательным методом в диагностике рака шейки матки является морфологическая интерпретация результатов биопсии.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08294cafd74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395536" y="836712"/>
            <a:ext cx="8548733" cy="525928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19256" cy="53312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Дополнительно при раке шейки матки проводится УЗИ малого таза, позволяющее стадировать опухолевый процесс и планировать объем вмешательства. Для исключения прорастания опухоли в смежные органы и отдаленного метастазирования прибегают к выполнению УЗИ мочевого пузыря и почек, цистоскопии, внутривенной урографии, УЗИ брюшной полости, рентгенографии легких, ирригоскопии</a:t>
            </a:r>
            <a:r>
              <a:rPr lang="ru-RU" dirty="0" smtClean="0"/>
              <a:t>, ректоскопии</a:t>
            </a:r>
            <a:r>
              <a:rPr lang="ru-RU" dirty="0"/>
              <a:t>. При необходимости пациентки с выявленным раком шейки матки должны быть проконсультированы урологом,пульмонологом, проктологом.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pushhenie-shejki-matki-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1619672" y="188640"/>
            <a:ext cx="6120680" cy="6486296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147248" cy="504326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При преинвазивном раке у молодых женщин, планирующих деторождение, выполняются щадящие вмешательства с удалением начально измененных участков шейки матки в пределах здоровых тканей.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 </a:t>
            </a:r>
            <a:r>
              <a:rPr lang="ru-RU" dirty="0"/>
              <a:t>органосохраняющим операциям </a:t>
            </a:r>
            <a:r>
              <a:rPr lang="ru-RU" dirty="0" smtClean="0"/>
              <a:t>относят:</a:t>
            </a:r>
            <a:endParaRPr lang="ru-RU" dirty="0"/>
          </a:p>
          <a:p>
            <a:pPr>
              <a:buNone/>
            </a:pPr>
            <a:r>
              <a:rPr lang="ru-RU" u="sng" dirty="0" smtClean="0"/>
              <a:t>-</a:t>
            </a:r>
            <a:r>
              <a:rPr lang="ru-RU" dirty="0" smtClean="0"/>
              <a:t>конусовидную </a:t>
            </a:r>
            <a:r>
              <a:rPr lang="ru-RU" dirty="0"/>
              <a:t>ампутацию(конизацию) шейки матки,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smtClean="0"/>
              <a:t>электрохирургическую </a:t>
            </a:r>
            <a:r>
              <a:rPr lang="ru-RU" dirty="0"/>
              <a:t>петлевую эксцизию,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smtClean="0"/>
              <a:t>высокую </a:t>
            </a:r>
            <a:r>
              <a:rPr lang="ru-RU" dirty="0" smtClean="0"/>
              <a:t>ампутацию</a:t>
            </a:r>
            <a:r>
              <a:rPr lang="ru-RU" dirty="0"/>
              <a:t> </a:t>
            </a:r>
            <a:r>
              <a:rPr lang="ru-RU" dirty="0" smtClean="0"/>
              <a:t>шейки </a:t>
            </a:r>
            <a:r>
              <a:rPr lang="ru-RU" dirty="0"/>
              <a:t>матки.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Экономные </a:t>
            </a:r>
            <a:r>
              <a:rPr lang="ru-RU" dirty="0"/>
              <a:t>резекции при раке шейки матки позволяют соблюсти онкологическую радикальность и сохранить репродуктивную функцию.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723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Лечение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147248" cy="56913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При более выраженных изменениях и распространенности опухолевого процесса показаны экстирпация матки с транспозицией яичников (выведением их за пределы таза) или с овариэктомией.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При </a:t>
            </a:r>
            <a:r>
              <a:rPr lang="ru-RU" dirty="0"/>
              <a:t>раке шейки матки в стадии I B1 стандартным хирургическим объемом является экстирпация матки с придатками и тазовой лимфодиссекцией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При переходе опухоли на влагалище показано проведение радикальной гистерэктомии – удаления матки, части влагалища, яичников, маточных труб, измененных лимфоузлов, парацервикальной клетчатки.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25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Хирургический этап лечения рака шейки матки может сочетаться с лучевой или химиотерапией, либо с их комбинацией. Химио- и радиотерапия могут проводиться на дооперационном этапе для уменьшения размеров опухоли (неоадъювантная терапия) или после операции для уничтожения возможно оставшихся опухолевых тканей (адъювантная терапия).</a:t>
            </a:r>
          </a:p>
          <a:p>
            <a:pPr>
              <a:buNone/>
            </a:pPr>
            <a:r>
              <a:rPr lang="ru-RU" dirty="0"/>
              <a:t>При запущенных формах рака шейки матки выполняются паллиативные операции – выведение </a:t>
            </a:r>
            <a:r>
              <a:rPr lang="ru-RU" u="sng" dirty="0"/>
              <a:t>цистостомы</a:t>
            </a:r>
            <a:r>
              <a:rPr lang="ru-RU" dirty="0"/>
              <a:t>, </a:t>
            </a:r>
            <a:r>
              <a:rPr lang="ru-RU" u="sng" dirty="0" smtClean="0"/>
              <a:t>колостомы</a:t>
            </a:r>
            <a:r>
              <a:rPr lang="ru-RU" dirty="0"/>
              <a:t>, формирование обходных кишечных анастомозов.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Рак </a:t>
            </a:r>
            <a:r>
              <a:rPr lang="ru-RU" b="1" dirty="0"/>
              <a:t>шейки матки</a:t>
            </a:r>
            <a:r>
              <a:rPr lang="ru-RU" dirty="0"/>
              <a:t> (цервикальный рак) составляет около 15% среди всех злокачественных поражений женской репродуктивной системы, занимая третье место вслед за  </a:t>
            </a:r>
            <a:r>
              <a:rPr lang="ru-RU" dirty="0" smtClean="0"/>
              <a:t>раком молочной железы и </a:t>
            </a:r>
            <a:r>
              <a:rPr lang="ru-RU" dirty="0"/>
              <a:t>раком эндометрия. Несмотря на то, что рак шейки матки относится к заболеваниям «визуальной локализации», у 40% женщин эта патология диагностируется на поздней (III - IV) стадии.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В </a:t>
            </a:r>
            <a:r>
              <a:rPr lang="ru-RU" dirty="0"/>
              <a:t>России ежегодно выявляется около 12000 случаев цервикального рака. Основной категорией служат пациентки в возрасте 40-50 лет, хотя в последние годы отмечается рост заболеваемости раком шейки матки среди женщин младше 40 лет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Основной профилактической мерой рака является массовый скрининг с помощью цитологического исследования соскобов с шейки матки и из цервикального канала.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Обследование </a:t>
            </a:r>
            <a:r>
              <a:rPr lang="ru-RU" dirty="0"/>
              <a:t>рекомендуется начинать после начала половой жизни, но не позднее возраста 21 года. В течение первых двух лет мазок сдается ежегодно; затем, при отрицательных результатах – 1 раз в 2-3 года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Профилактика рака шейки матки требует раннего выявления и лечения фоновых заболеваний и половых инфекций, ограничения числа сексуальных партнеров, использования барьерной контрацепции при случайных половых связях.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Пациенткам </a:t>
            </a:r>
            <a:r>
              <a:rPr lang="ru-RU" dirty="0"/>
              <a:t>групп риска необходимо прохождения осмотра </a:t>
            </a:r>
            <a:r>
              <a:rPr lang="ru-RU" u="sng" dirty="0" smtClean="0"/>
              <a:t>гинеколога</a:t>
            </a:r>
            <a:r>
              <a:rPr lang="ru-RU" dirty="0"/>
              <a:t> </a:t>
            </a:r>
            <a:r>
              <a:rPr lang="ru-RU" dirty="0" smtClean="0"/>
              <a:t>не </a:t>
            </a:r>
            <a:r>
              <a:rPr lang="ru-RU" dirty="0"/>
              <a:t>реже 1 раза в полгода с проведением расширенной кольпоскопии и цитологического мазка.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Профилактика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Девочкам и молодым женщинам в возрасте от 9 до 26 лет показано проведение профилактической </a:t>
            </a:r>
            <a:r>
              <a:rPr lang="ru-RU" u="sng" dirty="0" smtClean="0"/>
              <a:t>вакцинации против ВПЧ</a:t>
            </a:r>
            <a:r>
              <a:rPr lang="ru-RU" dirty="0" smtClean="0"/>
              <a:t> и рака шейки матки препаратами Церварикс или Гардасил.</a:t>
            </a:r>
          </a:p>
          <a:p>
            <a:endParaRPr lang="ru-RU" dirty="0"/>
          </a:p>
        </p:txBody>
      </p:sp>
      <p:pic>
        <p:nvPicPr>
          <p:cNvPr id="7170" name="Picture 2" descr="http://ladymadonna.ru/wp-content/uploads/2014/11/kaka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5576" y="2492896"/>
            <a:ext cx="7721302" cy="3964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152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Причиной </a:t>
            </a:r>
            <a:r>
              <a:rPr lang="ru-RU" dirty="0" smtClean="0"/>
              <a:t>развития РШМ является </a:t>
            </a:r>
            <a:r>
              <a:rPr lang="ru-RU" dirty="0" smtClean="0"/>
              <a:t>ВПЧ.</a:t>
            </a:r>
          </a:p>
          <a:p>
            <a:pPr>
              <a:buFontTx/>
              <a:buChar char="-"/>
            </a:pPr>
            <a:r>
              <a:rPr lang="ru-RU" dirty="0" smtClean="0"/>
              <a:t>Онкогенные </a:t>
            </a:r>
            <a:r>
              <a:rPr lang="ru-RU" dirty="0" smtClean="0"/>
              <a:t>подтипы ВПЧ 16/18 обнаруживаются у большинства больных РШМ. В станах с высоким уровнем заболеваемости РШМ, </a:t>
            </a:r>
            <a:r>
              <a:rPr lang="ru-RU" dirty="0" err="1" smtClean="0"/>
              <a:t>персистирующий</a:t>
            </a:r>
            <a:r>
              <a:rPr lang="ru-RU" dirty="0" smtClean="0"/>
              <a:t> ВПЧ встречается у 10- 20% женщин, в то время как в странах с низким уровнем заболеваемости – только у 5- 10</a:t>
            </a:r>
            <a:r>
              <a:rPr lang="ru-RU" dirty="0" smtClean="0"/>
              <a:t>%. </a:t>
            </a:r>
          </a:p>
          <a:p>
            <a:pPr>
              <a:buFontTx/>
              <a:buChar char="-"/>
            </a:pPr>
            <a:r>
              <a:rPr lang="ru-RU" dirty="0" smtClean="0"/>
              <a:t>В </a:t>
            </a:r>
            <a:r>
              <a:rPr lang="ru-RU" dirty="0" smtClean="0"/>
              <a:t>качестве факторов риска развития данной патологии рассматриваются: раннее начало половой жизни и ранние первые роды, частая смена половых партнеров, отказ от </a:t>
            </a:r>
            <a:r>
              <a:rPr lang="ru-RU" dirty="0" err="1" smtClean="0"/>
              <a:t>контрацептивов</a:t>
            </a:r>
            <a:r>
              <a:rPr lang="ru-RU" dirty="0" smtClean="0"/>
              <a:t> «барьерного» типа, курение, применение оральных </a:t>
            </a:r>
            <a:r>
              <a:rPr lang="ru-RU" dirty="0" err="1" smtClean="0"/>
              <a:t>контрацептивов</a:t>
            </a:r>
            <a:r>
              <a:rPr lang="ru-RU" dirty="0" smtClean="0"/>
              <a:t>, </a:t>
            </a:r>
            <a:r>
              <a:rPr lang="ru-RU" dirty="0" err="1" smtClean="0"/>
              <a:t>иммуносупрессия</a:t>
            </a:r>
            <a:r>
              <a:rPr lang="ru-RU" dirty="0" smtClean="0"/>
              <a:t>. </a:t>
            </a:r>
          </a:p>
          <a:p>
            <a:pPr>
              <a:buFontTx/>
              <a:buChar char="-"/>
            </a:pPr>
            <a:r>
              <a:rPr lang="ru-RU" dirty="0" smtClean="0"/>
              <a:t>Дискутируется </a:t>
            </a:r>
            <a:r>
              <a:rPr lang="ru-RU" dirty="0" smtClean="0"/>
              <a:t>вопрос о влиянии различных инфекций, передаваемых половым путем.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r>
              <a:rPr lang="ru-RU" dirty="0" smtClean="0"/>
              <a:t>Этиология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332656"/>
            <a:ext cx="5112568" cy="62646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  Гиперпластические процессы, связанные с гормональными нарушениями: </a:t>
            </a:r>
          </a:p>
          <a:p>
            <a:r>
              <a:rPr lang="ru-RU" dirty="0" smtClean="0"/>
              <a:t>–эндоцервикоз (простой, пролиферирующий); </a:t>
            </a:r>
          </a:p>
          <a:p>
            <a:r>
              <a:rPr lang="ru-RU" dirty="0" smtClean="0"/>
              <a:t>–полип (простой, пролиферирующий, эпидермизирующийся); </a:t>
            </a:r>
          </a:p>
          <a:p>
            <a:r>
              <a:rPr lang="ru-RU" dirty="0" smtClean="0"/>
              <a:t>–папилломы; </a:t>
            </a:r>
          </a:p>
          <a:p>
            <a:r>
              <a:rPr lang="ru-RU" dirty="0" smtClean="0"/>
              <a:t>–лейкоплакия (без атипии);</a:t>
            </a:r>
          </a:p>
          <a:p>
            <a:r>
              <a:rPr lang="ru-RU" dirty="0" smtClean="0"/>
              <a:t> –эндометриоз.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/>
              <a:t>Воспаление:</a:t>
            </a:r>
          </a:p>
          <a:p>
            <a:r>
              <a:rPr lang="ru-RU" dirty="0" smtClean="0"/>
              <a:t>–эктопия; </a:t>
            </a:r>
          </a:p>
          <a:p>
            <a:r>
              <a:rPr lang="ru-RU" dirty="0" smtClean="0"/>
              <a:t>–цервициты. </a:t>
            </a:r>
          </a:p>
          <a:p>
            <a:pPr>
              <a:buNone/>
            </a:pPr>
            <a:r>
              <a:rPr lang="ru-RU" b="1" dirty="0" smtClean="0"/>
              <a:t>      Посттравматические процессы:</a:t>
            </a:r>
          </a:p>
          <a:p>
            <a:r>
              <a:rPr lang="ru-RU" dirty="0" smtClean="0"/>
              <a:t>–разрывы;</a:t>
            </a:r>
          </a:p>
          <a:p>
            <a:r>
              <a:rPr lang="ru-RU" dirty="0" smtClean="0"/>
              <a:t>–эктропион; </a:t>
            </a:r>
          </a:p>
          <a:p>
            <a:r>
              <a:rPr lang="ru-RU" dirty="0" smtClean="0"/>
              <a:t>–рубцовые изменения; </a:t>
            </a:r>
          </a:p>
          <a:p>
            <a:r>
              <a:rPr lang="ru-RU" dirty="0" smtClean="0"/>
              <a:t>–шеечно-влагалищные свищи.</a:t>
            </a:r>
            <a:endParaRPr lang="ru-RU" dirty="0"/>
          </a:p>
        </p:txBody>
      </p:sp>
      <p:pic>
        <p:nvPicPr>
          <p:cNvPr id="4" name="Рисунок 3" descr="pol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132856"/>
            <a:ext cx="3456384" cy="2521749"/>
          </a:xfrm>
          <a:prstGeom prst="rect">
            <a:avLst/>
          </a:prstGeom>
        </p:spPr>
      </p:pic>
      <p:pic>
        <p:nvPicPr>
          <p:cNvPr id="5" name="Рисунок 4" descr="leykoplakiya-sheyki-matki-f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60648"/>
            <a:ext cx="2856835" cy="1785522"/>
          </a:xfrm>
          <a:prstGeom prst="rect">
            <a:avLst/>
          </a:prstGeom>
        </p:spPr>
      </p:pic>
      <p:pic>
        <p:nvPicPr>
          <p:cNvPr id="6" name="Рисунок 5" descr="patalogiya-sheyki-mat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869160"/>
            <a:ext cx="3635896" cy="16913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Дисплазии.</a:t>
            </a:r>
          </a:p>
          <a:p>
            <a:r>
              <a:rPr lang="ru-RU" dirty="0" smtClean="0"/>
              <a:t> Лейкоплакия с атипией. </a:t>
            </a:r>
          </a:p>
          <a:p>
            <a:r>
              <a:rPr lang="ru-RU" dirty="0" smtClean="0"/>
              <a:t>Эритроплакия. </a:t>
            </a:r>
          </a:p>
          <a:p>
            <a:r>
              <a:rPr lang="ru-RU" dirty="0" smtClean="0"/>
              <a:t>Аденоматоз.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</a:rPr>
              <a:t>ПРЕДРАКОВЫЕ СОСТОЯНИЯ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Анжела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356992"/>
            <a:ext cx="4752528" cy="2877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К </a:t>
            </a:r>
            <a:r>
              <a:rPr lang="ru-RU" dirty="0"/>
              <a:t>фоновым заболеваниям, предрасполагающим к развитию рака шейки </a:t>
            </a:r>
            <a:r>
              <a:rPr lang="ru-RU" dirty="0" smtClean="0"/>
              <a:t>матки</a:t>
            </a:r>
            <a:r>
              <a:rPr lang="ru-RU" dirty="0"/>
              <a:t> </a:t>
            </a:r>
            <a:r>
              <a:rPr lang="ru-RU" dirty="0" smtClean="0"/>
              <a:t>относят лейкоплакию</a:t>
            </a:r>
            <a:r>
              <a:rPr lang="ru-RU" dirty="0"/>
              <a:t> (интраэпителиальную неоплазию, CIN), эритроплакию, кондиломы, полипы, истиннуюэрозию и псевдоэрозию шейки матки, цервициты.</a:t>
            </a:r>
          </a:p>
        </p:txBody>
      </p:sp>
      <p:pic>
        <p:nvPicPr>
          <p:cNvPr id="34818" name="Picture 2" descr="http://venerolog-ginekolog.ru/wp-content/uploads/2015/07/Proyavleniya-i-simptomyi-tservitsi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284984"/>
            <a:ext cx="4139952" cy="3179483"/>
          </a:xfrm>
          <a:prstGeom prst="rect">
            <a:avLst/>
          </a:prstGeom>
          <a:noFill/>
        </p:spPr>
      </p:pic>
      <p:pic>
        <p:nvPicPr>
          <p:cNvPr id="34820" name="Picture 4" descr="http://www.kabinetginecologa.ru/wp-content/uploads/2015/03/2e9e3b215ae3-300x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3888432" cy="3344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594928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По </a:t>
            </a:r>
            <a:r>
              <a:rPr lang="ru-RU" b="1" dirty="0"/>
              <a:t>гистологическому типу, в соответствии с двумя видами эпителия, выстилающего шейку матки, </a:t>
            </a:r>
            <a:r>
              <a:rPr lang="ru-RU" b="1" dirty="0" smtClean="0"/>
              <a:t>различают: </a:t>
            </a:r>
          </a:p>
          <a:p>
            <a:r>
              <a:rPr lang="ru-RU" dirty="0" smtClean="0"/>
              <a:t>Опухоли </a:t>
            </a:r>
            <a:r>
              <a:rPr lang="ru-RU" dirty="0" smtClean="0"/>
              <a:t>из плоского эпителия: </a:t>
            </a:r>
          </a:p>
          <a:p>
            <a:pPr>
              <a:buFontTx/>
              <a:buChar char="-"/>
            </a:pPr>
            <a:r>
              <a:rPr lang="ru-RU" dirty="0" err="1" smtClean="0"/>
              <a:t>Пло</a:t>
            </a:r>
            <a:r>
              <a:rPr lang="en-US" dirty="0" smtClean="0"/>
              <a:t>c</a:t>
            </a:r>
            <a:r>
              <a:rPr lang="ru-RU" dirty="0" err="1" smtClean="0"/>
              <a:t>оклеточные</a:t>
            </a:r>
            <a:r>
              <a:rPr lang="ru-RU" dirty="0" smtClean="0"/>
              <a:t> </a:t>
            </a:r>
            <a:r>
              <a:rPr lang="ru-RU" dirty="0" err="1" smtClean="0"/>
              <a:t>интраэпителиальные</a:t>
            </a:r>
            <a:r>
              <a:rPr lang="ru-RU" dirty="0" smtClean="0"/>
              <a:t> поражения (цервикальная </a:t>
            </a:r>
            <a:r>
              <a:rPr lang="ru-RU" dirty="0" err="1" smtClean="0"/>
              <a:t>интраэпителиальная</a:t>
            </a:r>
            <a:r>
              <a:rPr lang="ru-RU" dirty="0" smtClean="0"/>
              <a:t> </a:t>
            </a:r>
            <a:r>
              <a:rPr lang="ru-RU" dirty="0" err="1" smtClean="0"/>
              <a:t>неопразия</a:t>
            </a:r>
            <a:r>
              <a:rPr lang="ru-RU" dirty="0" smtClean="0"/>
              <a:t> (</a:t>
            </a:r>
            <a:r>
              <a:rPr lang="en-US" dirty="0" smtClean="0"/>
              <a:t>CIN) / </a:t>
            </a:r>
            <a:r>
              <a:rPr lang="ru-RU" dirty="0" smtClean="0"/>
              <a:t>поражение плоского эпителия (</a:t>
            </a:r>
            <a:r>
              <a:rPr lang="en-US" dirty="0" smtClean="0"/>
              <a:t>SIL)):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легкая </a:t>
            </a:r>
            <a:r>
              <a:rPr lang="ru-RU" dirty="0" smtClean="0"/>
              <a:t>дисплазия (</a:t>
            </a:r>
            <a:r>
              <a:rPr lang="en-US" dirty="0" smtClean="0"/>
              <a:t>CIN I/ </a:t>
            </a:r>
            <a:r>
              <a:rPr lang="ru-RU" dirty="0" smtClean="0"/>
              <a:t>поражение плоского эпителия легкой степени (</a:t>
            </a:r>
            <a:r>
              <a:rPr lang="en-US" dirty="0" smtClean="0"/>
              <a:t>LSIL</a:t>
            </a:r>
            <a:r>
              <a:rPr lang="en-US" dirty="0" smtClean="0"/>
              <a:t>))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умеренная </a:t>
            </a:r>
            <a:r>
              <a:rPr lang="ru-RU" dirty="0" smtClean="0"/>
              <a:t>дисплазия (</a:t>
            </a:r>
            <a:r>
              <a:rPr lang="en-US" dirty="0" smtClean="0"/>
              <a:t>CIN II / </a:t>
            </a:r>
            <a:r>
              <a:rPr lang="ru-RU" dirty="0" smtClean="0"/>
              <a:t>поражение плоского эпителия тяжелой степени (</a:t>
            </a:r>
            <a:r>
              <a:rPr lang="en-US" dirty="0" smtClean="0"/>
              <a:t>HSIL</a:t>
            </a:r>
            <a:r>
              <a:rPr lang="en-US" dirty="0" smtClean="0"/>
              <a:t>))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тяжелая </a:t>
            </a:r>
            <a:r>
              <a:rPr lang="ru-RU" dirty="0" smtClean="0"/>
              <a:t>дисплазия (</a:t>
            </a:r>
            <a:r>
              <a:rPr lang="en-US" dirty="0" smtClean="0"/>
              <a:t>CIN III / HSIL)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рак </a:t>
            </a:r>
            <a:r>
              <a:rPr lang="en-US" dirty="0" smtClean="0"/>
              <a:t>in situ ( III / HSIL). </a:t>
            </a: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Плоскоклеточный </a:t>
            </a:r>
            <a:r>
              <a:rPr lang="ru-RU" dirty="0"/>
              <a:t>рак шейки матки, в зависимости от степени дифференцировки, может быть ороговевающим, неороговевающим и низкодифференцированным. К редким гистотипам рака шейки матки относятся светлоклеточная, мелкоклеточная, мукоэпидермоидная и др. формы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С </a:t>
            </a:r>
            <a:r>
              <a:rPr lang="ru-RU" b="1" dirty="0"/>
              <a:t>учетом типа роста различают 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экзофитные </a:t>
            </a:r>
            <a:r>
              <a:rPr lang="ru-RU" dirty="0"/>
              <a:t>формы рака шейки матки </a:t>
            </a:r>
            <a:endParaRPr lang="ru-RU" dirty="0" smtClean="0"/>
          </a:p>
          <a:p>
            <a:r>
              <a:rPr lang="ru-RU" dirty="0" smtClean="0"/>
              <a:t>эндофитные</a:t>
            </a:r>
            <a:r>
              <a:rPr lang="ru-RU" dirty="0"/>
              <a:t>, встречающиеся реже и имеющие худший прогноз.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Классификация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3960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Для </a:t>
            </a:r>
            <a:r>
              <a:rPr lang="ru-RU" dirty="0"/>
              <a:t>оценки распространенности в клинической гинекологии используются классификации рака шейки матки по двум системам: FIGO, принятой Международной федерацией акушеров и гинекологов, и ТNМ (где T – распространенность опухоли; N – вовлеченность регионарных лимфоузлов; M – наличие отдаленных метастазов).</a:t>
            </a:r>
          </a:p>
        </p:txBody>
      </p:sp>
      <p:pic>
        <p:nvPicPr>
          <p:cNvPr id="3074" name="Picture 2" descr="C:\Users\Анжела\Desktop\x220420-.jpg.pagespeed.ic.menLRUZwX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068960"/>
            <a:ext cx="5833267" cy="3501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244</TotalTime>
  <Words>875</Words>
  <Application>Microsoft Office PowerPoint</Application>
  <PresentationFormat>Экран (4:3)</PresentationFormat>
  <Paragraphs>114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Бумажная</vt:lpstr>
      <vt:lpstr>Рак шейки матки</vt:lpstr>
      <vt:lpstr>Слайд 2</vt:lpstr>
      <vt:lpstr>Слайд 3</vt:lpstr>
      <vt:lpstr>Этиология</vt:lpstr>
      <vt:lpstr>Слайд 5</vt:lpstr>
      <vt:lpstr>ПРЕДРАКОВЫЕ СОСТОЯНИЯ</vt:lpstr>
      <vt:lpstr>Слайд 7</vt:lpstr>
      <vt:lpstr>Классификация </vt:lpstr>
      <vt:lpstr>Слайд 9</vt:lpstr>
      <vt:lpstr>Слайд 10</vt:lpstr>
      <vt:lpstr>Слайд 11</vt:lpstr>
      <vt:lpstr>Слайд 12</vt:lpstr>
      <vt:lpstr>Слайд 13</vt:lpstr>
      <vt:lpstr>Слайд 14</vt:lpstr>
      <vt:lpstr>Патогенез</vt:lpstr>
      <vt:lpstr>Слайд 16</vt:lpstr>
      <vt:lpstr>Слайд 17</vt:lpstr>
      <vt:lpstr>Слайд 18</vt:lpstr>
      <vt:lpstr>Клиника </vt:lpstr>
      <vt:lpstr>Диагностика рака шейки матки </vt:lpstr>
      <vt:lpstr>Слайд 21</vt:lpstr>
      <vt:lpstr>Слайд 22</vt:lpstr>
      <vt:lpstr>Слайд 23</vt:lpstr>
      <vt:lpstr>Слайд 24</vt:lpstr>
      <vt:lpstr>Слайд 25</vt:lpstr>
      <vt:lpstr>Слайд 26</vt:lpstr>
      <vt:lpstr>Лечение  </vt:lpstr>
      <vt:lpstr>Слайд 28</vt:lpstr>
      <vt:lpstr>Слайд 29</vt:lpstr>
      <vt:lpstr>Профилактика  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lt</dc:creator>
  <cp:lastModifiedBy>Анжела</cp:lastModifiedBy>
  <cp:revision>26</cp:revision>
  <dcterms:created xsi:type="dcterms:W3CDTF">2015-12-11T18:04:26Z</dcterms:created>
  <dcterms:modified xsi:type="dcterms:W3CDTF">2021-10-04T17:05:25Z</dcterms:modified>
</cp:coreProperties>
</file>