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85" r:id="rId6"/>
    <p:sldId id="274" r:id="rId7"/>
    <p:sldId id="273" r:id="rId8"/>
    <p:sldId id="277" r:id="rId9"/>
    <p:sldId id="272" r:id="rId10"/>
    <p:sldId id="284" r:id="rId11"/>
    <p:sldId id="278" r:id="rId12"/>
    <p:sldId id="279" r:id="rId13"/>
    <p:sldId id="280" r:id="rId14"/>
    <p:sldId id="281" r:id="rId15"/>
    <p:sldId id="261" r:id="rId16"/>
    <p:sldId id="282" r:id="rId17"/>
    <p:sldId id="283" r:id="rId18"/>
    <p:sldId id="266" r:id="rId19"/>
    <p:sldId id="259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6E2"/>
    <a:srgbClr val="4E1F57"/>
    <a:srgbClr val="744B75"/>
    <a:srgbClr val="C88EDA"/>
    <a:srgbClr val="99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4CFFEF-87F4-43E9-A022-81F9EA31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6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0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1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0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1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0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4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BED165-5EC2-43FC-A0F9-DF04BA9C8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7596336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66"/>
                </a:solidFill>
              </a:rPr>
              <a:t>Профилактика стоматологических заболеваний при использовании съемной </a:t>
            </a:r>
            <a:r>
              <a:rPr lang="ru-RU" sz="3600" b="1" dirty="0" err="1" smtClean="0">
                <a:solidFill>
                  <a:srgbClr val="FF0066"/>
                </a:solidFill>
              </a:rPr>
              <a:t>ортодонтической</a:t>
            </a:r>
            <a:r>
              <a:rPr lang="ru-RU" sz="3600" b="1" dirty="0" smtClean="0">
                <a:solidFill>
                  <a:srgbClr val="FF0066"/>
                </a:solidFill>
              </a:rPr>
              <a:t> техники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499992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</a:b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2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</a:br>
            <a:endParaRPr lang="en-US" dirty="0" smtClean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  <a:p>
            <a:r>
              <a:rPr lang="en-US" sz="20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20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2000" dirty="0" smtClean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 ИПО</a:t>
            </a:r>
            <a:endParaRPr lang="ru-RU" sz="2000" dirty="0" smtClean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endParaRPr lang="ru-RU" sz="2000" dirty="0" smtClean="0">
              <a:solidFill>
                <a:schemeClr val="dk1"/>
              </a:solidFill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105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1979" y="5585411"/>
            <a:ext cx="4357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r>
              <a:rPr lang="en-GB" sz="1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</a:t>
            </a:r>
            <a:r>
              <a:rPr lang="ru-RU" sz="1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      кафедры стоматологии ИПО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по специальности «Ортодонтия»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14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рецензент к.м.н., </a:t>
            </a:r>
            <a:r>
              <a:rPr lang="ru-RU" sz="1400" b="1" dirty="0" smtClean="0">
                <a:solidFill>
                  <a:schemeClr val="bg1"/>
                </a:solidFill>
              </a:rPr>
              <a:t>доцент </a:t>
            </a:r>
            <a:r>
              <a:rPr lang="ru-RU" sz="1400" b="1" dirty="0" err="1" smtClean="0">
                <a:solidFill>
                  <a:schemeClr val="bg1"/>
                </a:solidFill>
              </a:rPr>
              <a:t>Дуж</a:t>
            </a:r>
            <a:r>
              <a:rPr lang="ru-RU" sz="1400" b="1" dirty="0" smtClean="0">
                <a:solidFill>
                  <a:schemeClr val="bg1"/>
                </a:solidFill>
              </a:rPr>
              <a:t> Анатолий Николаевич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стороны твердых тканей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328592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Нарушение </a:t>
            </a:r>
            <a:r>
              <a:rPr lang="ru-RU" i="1" u="sng" dirty="0" err="1" smtClean="0">
                <a:solidFill>
                  <a:schemeClr val="bg1"/>
                </a:solidFill>
              </a:rPr>
              <a:t>омывания</a:t>
            </a:r>
            <a:r>
              <a:rPr lang="ru-RU" i="1" u="sng" dirty="0" smtClean="0">
                <a:solidFill>
                  <a:schemeClr val="bg1"/>
                </a:solidFill>
              </a:rPr>
              <a:t> зубов естественным защитным фактором – ротовой жидкостью</a:t>
            </a:r>
          </a:p>
          <a:p>
            <a:endParaRPr lang="ru-RU" i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0006"/>
            <a:ext cx="5784642" cy="2932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62" y="4365104"/>
            <a:ext cx="2815861" cy="21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0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стороны </a:t>
            </a:r>
            <a:r>
              <a:rPr lang="ru-RU" b="1" dirty="0" smtClean="0">
                <a:solidFill>
                  <a:schemeClr val="bg1"/>
                </a:solidFill>
              </a:rPr>
              <a:t>пародонта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328592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Ухудшение гигиены может спровоцировать развитие или обострение латентно протекающих процессов – гингивита, пародонтита</a:t>
            </a:r>
            <a:endParaRPr lang="ru-RU" i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99" y="2852936"/>
            <a:ext cx="66865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стороны </a:t>
            </a:r>
            <a:r>
              <a:rPr lang="ru-RU" b="1" dirty="0" smtClean="0">
                <a:solidFill>
                  <a:schemeClr val="bg1"/>
                </a:solidFill>
              </a:rPr>
              <a:t>периодонта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3312368"/>
          </a:xfrm>
        </p:spPr>
        <p:txBody>
          <a:bodyPr>
            <a:normAutofit fontScale="92500" lnSpcReduction="20000"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Неправильно применяемые, излишние </a:t>
            </a:r>
            <a:r>
              <a:rPr lang="ru-RU" i="1" u="sng" dirty="0" err="1" smtClean="0">
                <a:solidFill>
                  <a:schemeClr val="bg1"/>
                </a:solidFill>
              </a:rPr>
              <a:t>ортодонтические</a:t>
            </a:r>
            <a:r>
              <a:rPr lang="ru-RU" i="1" u="sng" dirty="0" smtClean="0">
                <a:solidFill>
                  <a:schemeClr val="bg1"/>
                </a:solidFill>
              </a:rPr>
              <a:t> силы могут нарушать </a:t>
            </a:r>
            <a:r>
              <a:rPr lang="ru-RU" i="1" u="sng" dirty="0" smtClean="0">
                <a:solidFill>
                  <a:schemeClr val="bg1"/>
                </a:solidFill>
              </a:rPr>
              <a:t>питание </a:t>
            </a:r>
            <a:r>
              <a:rPr lang="ru-RU" i="1" u="sng" dirty="0">
                <a:solidFill>
                  <a:schemeClr val="bg1"/>
                </a:solidFill>
              </a:rPr>
              <a:t>тканей </a:t>
            </a:r>
            <a:r>
              <a:rPr lang="ru-RU" i="1" u="sng" dirty="0" smtClean="0">
                <a:solidFill>
                  <a:schemeClr val="bg1"/>
                </a:solidFill>
              </a:rPr>
              <a:t>вследствие </a:t>
            </a:r>
            <a:r>
              <a:rPr lang="ru-RU" i="1" u="sng" dirty="0">
                <a:solidFill>
                  <a:schemeClr val="bg1"/>
                </a:solidFill>
              </a:rPr>
              <a:t>сдавления и тромбоза сосудов и расстройства венозного </a:t>
            </a:r>
            <a:r>
              <a:rPr lang="ru-RU" i="1" u="sng" dirty="0" smtClean="0">
                <a:solidFill>
                  <a:schemeClr val="bg1"/>
                </a:solidFill>
              </a:rPr>
              <a:t>кровообращения. </a:t>
            </a:r>
            <a:r>
              <a:rPr lang="ru-RU" i="1" u="sng" dirty="0">
                <a:solidFill>
                  <a:schemeClr val="bg1"/>
                </a:solidFill>
              </a:rPr>
              <a:t>Наибольшие изменения выявлены на уровне капилляров, вследствие чего снижается скорость кровотока и развивается гипоксия тканей пародонта, что подтверждают данные </a:t>
            </a:r>
            <a:r>
              <a:rPr lang="ru-RU" i="1" u="sng" dirty="0" err="1" smtClean="0">
                <a:solidFill>
                  <a:schemeClr val="bg1"/>
                </a:solidFill>
              </a:rPr>
              <a:t>реопериодонтографии</a:t>
            </a:r>
            <a:endParaRPr lang="ru-RU" i="1" u="sng" dirty="0">
              <a:solidFill>
                <a:schemeClr val="bg1"/>
              </a:solidFill>
            </a:endParaRPr>
          </a:p>
          <a:p>
            <a:r>
              <a:rPr lang="ru-RU" i="1" u="sng" dirty="0" smtClean="0">
                <a:solidFill>
                  <a:schemeClr val="bg1"/>
                </a:solidFill>
              </a:rPr>
              <a:t>Хотя такие силы сложнее получить на съемной технике и подобные осложнения чаще встречаются на несъемной аппаратуре.</a:t>
            </a:r>
            <a:endParaRPr lang="ru-RU" i="1" u="sng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00476"/>
            <a:ext cx="4009263" cy="21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</a:t>
            </a:r>
            <a:r>
              <a:rPr lang="ru-RU" b="1" dirty="0" smtClean="0">
                <a:solidFill>
                  <a:schemeClr val="bg1"/>
                </a:solidFill>
              </a:rPr>
              <a:t>стороны слизистой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 smtClean="0">
                <a:solidFill>
                  <a:schemeClr val="bg1"/>
                </a:solidFill>
              </a:rPr>
              <a:t>Основное осложнение - </a:t>
            </a:r>
            <a:r>
              <a:rPr lang="ru-RU" i="1" u="sng" dirty="0" err="1" smtClean="0">
                <a:solidFill>
                  <a:schemeClr val="bg1"/>
                </a:solidFill>
              </a:rPr>
              <a:t>травматизация</a:t>
            </a:r>
            <a:r>
              <a:rPr lang="ru-RU" i="1" u="sng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>
                <a:solidFill>
                  <a:schemeClr val="bg1"/>
                </a:solidFill>
              </a:rPr>
              <a:t>Может быть вызвана нерациональной конструкцией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>
                <a:solidFill>
                  <a:schemeClr val="bg1"/>
                </a:solidFill>
              </a:rPr>
              <a:t>П</a:t>
            </a:r>
            <a:r>
              <a:rPr lang="ru-RU" i="1" u="sng" dirty="0" smtClean="0">
                <a:solidFill>
                  <a:schemeClr val="bg1"/>
                </a:solidFill>
              </a:rPr>
              <a:t>лохая посадка – недостаточная припасовка или несоблюдение режима ношения со стороны пациента</a:t>
            </a:r>
            <a:endParaRPr lang="ru-RU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</a:t>
            </a:r>
            <a:r>
              <a:rPr lang="ru-RU" b="1" dirty="0" smtClean="0">
                <a:solidFill>
                  <a:schemeClr val="bg1"/>
                </a:solidFill>
              </a:rPr>
              <a:t>стороны слизистой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38884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u="sng" dirty="0" smtClean="0">
                <a:solidFill>
                  <a:schemeClr val="bg1"/>
                </a:solidFill>
              </a:rPr>
              <a:t>Плохой уход за аппаратом, недостаточная шлифовка</a:t>
            </a:r>
            <a:r>
              <a:rPr lang="en-US" i="1" u="sng" dirty="0" smtClean="0">
                <a:solidFill>
                  <a:schemeClr val="bg1"/>
                </a:solidFill>
              </a:rPr>
              <a:t>/</a:t>
            </a:r>
            <a:r>
              <a:rPr lang="ru-RU" i="1" u="sng" dirty="0" smtClean="0">
                <a:solidFill>
                  <a:schemeClr val="bg1"/>
                </a:solidFill>
              </a:rPr>
              <a:t>полировка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Установленная в полости рта </a:t>
            </a:r>
            <a:r>
              <a:rPr lang="ru-RU" dirty="0" err="1">
                <a:solidFill>
                  <a:schemeClr val="bg1"/>
                </a:solidFill>
              </a:rPr>
              <a:t>ортодонтическая</a:t>
            </a:r>
            <a:r>
              <a:rPr lang="ru-RU" dirty="0">
                <a:solidFill>
                  <a:schemeClr val="bg1"/>
                </a:solidFill>
              </a:rPr>
              <a:t> аппаратура сама по себе не является причиной появления локального пародонтита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Ортодонтический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аппарат всего лишь аккумулирует мягкий зубной налет, который при неадекватной личной гигиене приводит к развитию локального воспаления. Шероховатость и пористость, а также плохой уход за съемной </a:t>
            </a:r>
            <a:r>
              <a:rPr lang="ru-RU" dirty="0" err="1">
                <a:solidFill>
                  <a:schemeClr val="bg1"/>
                </a:solidFill>
              </a:rPr>
              <a:t>ортодонтической</a:t>
            </a:r>
            <a:r>
              <a:rPr lang="ru-RU" dirty="0">
                <a:solidFill>
                  <a:schemeClr val="bg1"/>
                </a:solidFill>
              </a:rPr>
              <a:t> аппаратурой способствуют проникновению ротовой жидкости в базис и образованию на его поверхности налета, в котором содержатся углеводы, белки, клетки </a:t>
            </a:r>
            <a:r>
              <a:rPr lang="ru-RU" dirty="0" err="1">
                <a:solidFill>
                  <a:schemeClr val="bg1"/>
                </a:solidFill>
              </a:rPr>
              <a:t>слущенного</a:t>
            </a:r>
            <a:r>
              <a:rPr lang="ru-RU" dirty="0">
                <a:solidFill>
                  <a:schemeClr val="bg1"/>
                </a:solidFill>
              </a:rPr>
              <a:t> эпителия, лейкоциты и др.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Пластинки </a:t>
            </a:r>
            <a:r>
              <a:rPr lang="ru-RU" dirty="0">
                <a:solidFill>
                  <a:schemeClr val="bg1"/>
                </a:solidFill>
              </a:rPr>
              <a:t>покрываются отложениями, остатками пищи, </a:t>
            </a:r>
            <a:r>
              <a:rPr lang="ru-RU" dirty="0" err="1">
                <a:solidFill>
                  <a:schemeClr val="bg1"/>
                </a:solidFill>
              </a:rPr>
              <a:t>слущенными</a:t>
            </a:r>
            <a:r>
              <a:rPr lang="ru-RU" dirty="0">
                <a:solidFill>
                  <a:schemeClr val="bg1"/>
                </a:solidFill>
              </a:rPr>
              <a:t> клетками эпителия. Наиболее часто остатки пищи задерживаются под базисами съемных пластиночных аппаратов, особенно верхней челюсти. В результате этого создаются благоприятные условия для жизнедеятельности грибов, особенно рода </a:t>
            </a:r>
            <a:r>
              <a:rPr lang="ru-RU" dirty="0" err="1">
                <a:solidFill>
                  <a:schemeClr val="bg1"/>
                </a:solidFill>
              </a:rPr>
              <a:t>Candida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albicans</a:t>
            </a:r>
            <a:r>
              <a:rPr lang="ru-RU" dirty="0">
                <a:solidFill>
                  <a:schemeClr val="bg1"/>
                </a:solidFill>
              </a:rPr>
              <a:t>. Продукты метаболизма </a:t>
            </a:r>
            <a:r>
              <a:rPr lang="ru-RU" dirty="0" err="1">
                <a:solidFill>
                  <a:schemeClr val="bg1"/>
                </a:solidFill>
              </a:rPr>
              <a:t>Candida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albicans</a:t>
            </a:r>
            <a:r>
              <a:rPr lang="ru-RU" dirty="0">
                <a:solidFill>
                  <a:schemeClr val="bg1"/>
                </a:solidFill>
              </a:rPr>
              <a:t> (молочная кислота и др.) могут вызывать боли в области ложа, жжение и гиперемию слизистой оболочки. Увеличение количества микрофлоры ведет к усилению ферментативных процессов, что способствует повышению интоксикации организма. Раздражающее действие бактериальных токсинов вызывает появление неприятных субъективных ощущений и гиперемию слизистой оболочки.</a:t>
            </a:r>
            <a:endParaRPr lang="ru-RU" i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86300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-243408"/>
            <a:ext cx="9865096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Ортодонтические</a:t>
            </a:r>
            <a:r>
              <a:rPr lang="ru-RU" b="1" dirty="0" smtClean="0">
                <a:solidFill>
                  <a:schemeClr val="bg1"/>
                </a:solidFill>
              </a:rPr>
              <a:t> каппы, </a:t>
            </a:r>
            <a:r>
              <a:rPr lang="ru-RU" b="1" dirty="0" err="1" smtClean="0">
                <a:solidFill>
                  <a:schemeClr val="bg1"/>
                </a:solidFill>
              </a:rPr>
              <a:t>трейнеры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8172400" cy="29375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В последние годы различные </a:t>
            </a:r>
            <a:r>
              <a:rPr lang="ru-RU" sz="2000" dirty="0" err="1" smtClean="0">
                <a:solidFill>
                  <a:schemeClr val="bg1"/>
                </a:solidFill>
              </a:rPr>
              <a:t>ортодонтические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трейнеры</a:t>
            </a:r>
            <a:r>
              <a:rPr lang="ru-RU" sz="2000" dirty="0" smtClean="0">
                <a:solidFill>
                  <a:schemeClr val="bg1"/>
                </a:solidFill>
              </a:rPr>
              <a:t>, каппы, </a:t>
            </a:r>
            <a:r>
              <a:rPr lang="ru-RU" sz="2000" dirty="0" err="1" smtClean="0">
                <a:solidFill>
                  <a:schemeClr val="bg1"/>
                </a:solidFill>
              </a:rPr>
              <a:t>элайнеры</a:t>
            </a:r>
            <a:r>
              <a:rPr lang="ru-RU" sz="2000" dirty="0" smtClean="0">
                <a:solidFill>
                  <a:schemeClr val="bg1"/>
                </a:solidFill>
              </a:rPr>
              <a:t> начали приобретать всю большую популярность.</a:t>
            </a:r>
          </a:p>
          <a:p>
            <a:pPr>
              <a:buNone/>
            </a:pPr>
            <a:r>
              <a:rPr lang="ru-RU" sz="2000" dirty="0">
                <a:solidFill>
                  <a:schemeClr val="bg1"/>
                </a:solidFill>
              </a:rPr>
              <a:t>В отечественной литературе недостаточно данных о влиянии капп на состояние органов и тканей полости рта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Однако, у пациентов проходящих лечение на такой аппаратуре отмечается увеличение индекса КПУ.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Предполагается, что основная причина в том, </a:t>
            </a:r>
            <a:r>
              <a:rPr lang="ru-RU" sz="2200" dirty="0">
                <a:solidFill>
                  <a:schemeClr val="bg1"/>
                </a:solidFill>
              </a:rPr>
              <a:t>что на протяжении длительного периода (20-22 часа в сутки) эмаль зубов была лишена воздействия естественного защитного фактора - ротовой жидкости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Под каппой создаются благоприятные условия для роста и развития микроорганизмов – парниковый эффект, нарушение доступа кислорода и защитных факторов слюны, задержка пищевых остатков</a:t>
            </a:r>
            <a:endParaRPr lang="ru-RU" sz="2200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41671"/>
            <a:ext cx="2276872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4104456" cy="21814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Изменение иммунологической реактивности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18755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Левенц</a:t>
            </a:r>
            <a:r>
              <a:rPr lang="ru-RU" dirty="0">
                <a:solidFill>
                  <a:schemeClr val="bg1"/>
                </a:solidFill>
              </a:rPr>
              <a:t> А.А. и </a:t>
            </a:r>
            <a:r>
              <a:rPr lang="ru-RU" dirty="0" err="1">
                <a:solidFill>
                  <a:schemeClr val="bg1"/>
                </a:solidFill>
              </a:rPr>
              <a:t>соавт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исследовали состояния гуморального и клеточного иммунитета у пациентов, находящихся на </a:t>
            </a:r>
            <a:r>
              <a:rPr lang="ru-RU" dirty="0" err="1">
                <a:solidFill>
                  <a:schemeClr val="bg1"/>
                </a:solidFill>
              </a:rPr>
              <a:t>ортодонтическом</a:t>
            </a:r>
            <a:r>
              <a:rPr lang="ru-RU" dirty="0">
                <a:solidFill>
                  <a:schemeClr val="bg1"/>
                </a:solidFill>
              </a:rPr>
              <a:t> лечении и установили, что в процессе лечения развивается </a:t>
            </a:r>
            <a:r>
              <a:rPr lang="ru-RU" dirty="0" err="1">
                <a:solidFill>
                  <a:schemeClr val="bg1"/>
                </a:solidFill>
              </a:rPr>
              <a:t>иммунодефицитное</a:t>
            </a:r>
            <a:r>
              <a:rPr lang="ru-RU" dirty="0">
                <a:solidFill>
                  <a:schemeClr val="bg1"/>
                </a:solidFill>
              </a:rPr>
              <a:t> состояние, при этом снижается уровень лимфоцитов СD3, иммуноглобулина А и изменяется </a:t>
            </a:r>
            <a:r>
              <a:rPr lang="ru-RU" dirty="0" err="1">
                <a:solidFill>
                  <a:schemeClr val="bg1"/>
                </a:solidFill>
              </a:rPr>
              <a:t>иммунорегуляторный</a:t>
            </a:r>
            <a:r>
              <a:rPr lang="ru-RU" dirty="0">
                <a:solidFill>
                  <a:schemeClr val="bg1"/>
                </a:solidFill>
              </a:rPr>
              <a:t> индекс.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Ортодонтическое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лечение приводит к увеличению концентрации противовоспалительных цитокинов (ИЛ 1β и ИЛ 4) на 7-й день после фиксации НОТ на 64,1 и 4,2 % соответственно и их нормализации через 1-3 месяца. Подавляются факторы местного иммунитета со снижением активности лизоцима и концентрации </a:t>
            </a:r>
            <a:r>
              <a:rPr lang="ru-RU" dirty="0" err="1">
                <a:solidFill>
                  <a:schemeClr val="bg1"/>
                </a:solidFill>
              </a:rPr>
              <a:t>sIgA</a:t>
            </a:r>
            <a:r>
              <a:rPr lang="ru-RU" dirty="0">
                <a:solidFill>
                  <a:schemeClr val="bg1"/>
                </a:solidFill>
              </a:rPr>
              <a:t> в смешанной слюне в течение 3 месяцев после фиксации НОТ 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Все это и обусловливает столь частое развитие у пациентов, получающих </a:t>
            </a:r>
            <a:r>
              <a:rPr lang="ru-RU" dirty="0" err="1">
                <a:solidFill>
                  <a:schemeClr val="bg1"/>
                </a:solidFill>
              </a:rPr>
              <a:t>ортодонтическое</a:t>
            </a:r>
            <a:r>
              <a:rPr lang="ru-RU" dirty="0">
                <a:solidFill>
                  <a:schemeClr val="bg1"/>
                </a:solidFill>
              </a:rPr>
              <a:t> лечение, осложнений в виде воспалительных процессов в пародонте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37112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280339"/>
            <a:ext cx="3744416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Профилактика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313184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Со стороны врача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Оптимальная конструкция с минимальным кол-вом элементов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Максимально корректная припасовка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Подробные рекомендации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620688"/>
            <a:ext cx="2520280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620688"/>
            <a:ext cx="2808312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220072" y="1340768"/>
            <a:ext cx="3923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</a:rPr>
              <a:t>Со стороны </a:t>
            </a:r>
            <a:r>
              <a:rPr lang="ru-RU" sz="2800" u="sng" dirty="0" smtClean="0">
                <a:solidFill>
                  <a:schemeClr val="bg1"/>
                </a:solidFill>
              </a:rPr>
              <a:t>пациента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Выполнение всех рекомендаций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Своевременные визиты </a:t>
            </a:r>
            <a:r>
              <a:rPr lang="ru-RU" sz="2000" dirty="0" err="1" smtClean="0">
                <a:solidFill>
                  <a:schemeClr val="bg1"/>
                </a:solidFill>
              </a:rPr>
              <a:t>ортодонта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Налаженная коммуникация с врачом – своевременное сообщение о возникающих проблемах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Тщательный уход и бережное отношение к аппаратуре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8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  <a:solidFill>
            <a:srgbClr val="D4A6E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500166" y="1643050"/>
            <a:ext cx="571504" cy="571504"/>
          </a:xfrm>
          <a:prstGeom prst="ellipse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1500166" y="3214686"/>
            <a:ext cx="571504" cy="571504"/>
          </a:xfrm>
          <a:prstGeom prst="ellipse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500166" y="5000636"/>
            <a:ext cx="571504" cy="571504"/>
          </a:xfrm>
          <a:prstGeom prst="ellipse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2571736" y="1571612"/>
            <a:ext cx="6357982" cy="849276"/>
          </a:xfrm>
          <a:prstGeom prst="homePlate">
            <a:avLst/>
          </a:prstGeom>
          <a:solidFill>
            <a:srgbClr val="744B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4A6E2"/>
                </a:solidFill>
              </a:rPr>
              <a:t>Изучили </a:t>
            </a:r>
            <a:r>
              <a:rPr lang="ru-RU" dirty="0" smtClean="0">
                <a:solidFill>
                  <a:srgbClr val="D4A6E2"/>
                </a:solidFill>
              </a:rPr>
              <a:t>современные данные об этиологии и патогенезе </a:t>
            </a:r>
            <a:r>
              <a:rPr lang="ru-RU" dirty="0" smtClean="0">
                <a:solidFill>
                  <a:srgbClr val="D4A6E2"/>
                </a:solidFill>
              </a:rPr>
              <a:t>возникновения осложнений при лечении несъемной </a:t>
            </a:r>
            <a:r>
              <a:rPr lang="ru-RU" dirty="0" err="1" smtClean="0">
                <a:solidFill>
                  <a:srgbClr val="D4A6E2"/>
                </a:solidFill>
              </a:rPr>
              <a:t>ортодонтической</a:t>
            </a:r>
            <a:r>
              <a:rPr lang="ru-RU" dirty="0" smtClean="0">
                <a:solidFill>
                  <a:srgbClr val="D4A6E2"/>
                </a:solidFill>
              </a:rPr>
              <a:t> техникой</a:t>
            </a:r>
            <a:endParaRPr lang="ru-RU" dirty="0">
              <a:solidFill>
                <a:srgbClr val="D4A6E2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571736" y="3214686"/>
            <a:ext cx="6357982" cy="714380"/>
          </a:xfrm>
          <a:prstGeom prst="homePlate">
            <a:avLst/>
          </a:prstGeom>
          <a:solidFill>
            <a:srgbClr val="744B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4A6E2"/>
                </a:solidFill>
              </a:rPr>
              <a:t>Охарактеризовали </a:t>
            </a:r>
            <a:r>
              <a:rPr lang="ru-RU" dirty="0" smtClean="0">
                <a:solidFill>
                  <a:srgbClr val="D4A6E2"/>
                </a:solidFill>
              </a:rPr>
              <a:t>особенности клинического течения</a:t>
            </a:r>
            <a:endParaRPr lang="ru-RU" dirty="0">
              <a:solidFill>
                <a:srgbClr val="D4A6E2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571736" y="5000636"/>
            <a:ext cx="6357982" cy="714380"/>
          </a:xfrm>
          <a:prstGeom prst="homePlate">
            <a:avLst/>
          </a:prstGeom>
          <a:solidFill>
            <a:srgbClr val="744B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4A6E2"/>
                </a:solidFill>
              </a:rPr>
              <a:t>Определили </a:t>
            </a:r>
            <a:r>
              <a:rPr lang="ru-RU" dirty="0" smtClean="0">
                <a:solidFill>
                  <a:srgbClr val="D4A6E2"/>
                </a:solidFill>
              </a:rPr>
              <a:t>наиболее </a:t>
            </a:r>
            <a:r>
              <a:rPr lang="ru-RU" dirty="0" smtClean="0">
                <a:solidFill>
                  <a:srgbClr val="D4A6E2"/>
                </a:solidFill>
              </a:rPr>
              <a:t>эффективные методы профилактики</a:t>
            </a:r>
            <a:endParaRPr lang="ru-RU" dirty="0">
              <a:solidFill>
                <a:srgbClr val="D4A6E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-24340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Список литературы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886700" cy="521497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Аболмасов</a:t>
            </a:r>
            <a:r>
              <a:rPr lang="ru-RU" sz="2000" dirty="0" smtClean="0">
                <a:solidFill>
                  <a:schemeClr val="bg1"/>
                </a:solidFill>
              </a:rPr>
              <a:t> Н.Г. Ортодонтия [Текст]: Учебное пособие / Н.Г. </a:t>
            </a:r>
            <a:r>
              <a:rPr lang="ru-RU" sz="2000" dirty="0" err="1" smtClean="0">
                <a:solidFill>
                  <a:schemeClr val="bg1"/>
                </a:solidFill>
              </a:rPr>
              <a:t>Аболмасов</a:t>
            </a:r>
            <a:r>
              <a:rPr lang="ru-RU" sz="2000" dirty="0" smtClean="0">
                <a:solidFill>
                  <a:schemeClr val="bg1"/>
                </a:solidFill>
              </a:rPr>
              <a:t>, Н.Н. </a:t>
            </a:r>
            <a:r>
              <a:rPr lang="ru-RU" sz="2000" dirty="0" err="1" smtClean="0">
                <a:solidFill>
                  <a:schemeClr val="bg1"/>
                </a:solidFill>
              </a:rPr>
              <a:t>Аболмасов</a:t>
            </a:r>
            <a:r>
              <a:rPr lang="ru-RU" sz="2000" dirty="0" smtClean="0">
                <a:solidFill>
                  <a:schemeClr val="bg1"/>
                </a:solidFill>
              </a:rPr>
              <a:t>. – М.: </a:t>
            </a:r>
            <a:r>
              <a:rPr lang="ru-RU" sz="2000" dirty="0" err="1" smtClean="0">
                <a:solidFill>
                  <a:schemeClr val="bg1"/>
                </a:solidFill>
              </a:rPr>
              <a:t>МЕДпрессинформ</a:t>
            </a:r>
            <a:r>
              <a:rPr lang="ru-RU" sz="2000" dirty="0" smtClean="0">
                <a:solidFill>
                  <a:schemeClr val="bg1"/>
                </a:solidFill>
              </a:rPr>
              <a:t>, 2015. – 424 с. </a:t>
            </a:r>
          </a:p>
          <a:p>
            <a:pPr lvl="0"/>
            <a:r>
              <a:rPr lang="ru-RU" sz="20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lang="ru-RU" sz="20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и др. - М. : </a:t>
            </a:r>
            <a:r>
              <a:rPr lang="ru-RU" sz="20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2015. - 640 с.</a:t>
            </a:r>
          </a:p>
          <a:p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Бирте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 ,Ортодонтия взрослых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/ </a:t>
            </a:r>
            <a:r>
              <a:rPr lang="ru-RU" sz="2000" dirty="0" err="1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 Б.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- М. : </a:t>
            </a:r>
            <a:r>
              <a:rPr lang="ru-RU" sz="2000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2019. - 416 с. 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lang="en-GB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СпецЛит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, 2017. – 223 с.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Лучевая диагностика в стоматологии [Текст] / А.Ю. Васильев, Ю.И. Воробьев, В.П. Трутень и др. – М.: Медика, 2011. – 496 с. 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sym typeface="Symbol" pitchFamily="18" charset="2"/>
              </a:rPr>
              <a:t>Гонтарев С.Н., </a:t>
            </a:r>
            <a:r>
              <a:rPr lang="ru-RU" sz="2000" dirty="0" err="1" smtClean="0">
                <a:solidFill>
                  <a:schemeClr val="bg1"/>
                </a:solidFill>
                <a:sym typeface="Symbol" pitchFamily="18" charset="2"/>
              </a:rPr>
              <a:t>Чернышова</a:t>
            </a:r>
            <a:r>
              <a:rPr lang="ru-RU" sz="2000" dirty="0" smtClean="0">
                <a:solidFill>
                  <a:schemeClr val="bg1"/>
                </a:solidFill>
                <a:sym typeface="Symbol" pitchFamily="18" charset="2"/>
              </a:rPr>
              <a:t> Ю.А., Воспалительные заболевания слизистой оболочки при использовании съемной и несъемной </a:t>
            </a:r>
            <a:r>
              <a:rPr lang="ru-RU" sz="2000" dirty="0" err="1" smtClean="0">
                <a:solidFill>
                  <a:schemeClr val="bg1"/>
                </a:solidFill>
                <a:sym typeface="Symbol" pitchFamily="18" charset="2"/>
              </a:rPr>
              <a:t>ортодонтической</a:t>
            </a:r>
            <a:r>
              <a:rPr lang="ru-RU" sz="2000" dirty="0" smtClean="0">
                <a:solidFill>
                  <a:schemeClr val="bg1"/>
                </a:solidFill>
                <a:sym typeface="Symbol" pitchFamily="18" charset="2"/>
              </a:rPr>
              <a:t> аппаратуры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/ </a:t>
            </a:r>
            <a:r>
              <a:rPr lang="ru-RU" sz="2000" dirty="0" smtClean="0">
                <a:solidFill>
                  <a:schemeClr val="bg1"/>
                </a:solidFill>
                <a:sym typeface="Symbol" pitchFamily="18" charset="2"/>
              </a:rPr>
              <a:t>Гонтарев С.Н., </a:t>
            </a:r>
            <a:r>
              <a:rPr lang="ru-RU" sz="2000" dirty="0" err="1" smtClean="0">
                <a:solidFill>
                  <a:schemeClr val="bg1"/>
                </a:solidFill>
                <a:sym typeface="Symbol" pitchFamily="18" charset="2"/>
              </a:rPr>
              <a:t>Чернышова</a:t>
            </a:r>
            <a:r>
              <a:rPr lang="ru-RU" sz="2000" dirty="0" smtClean="0">
                <a:solidFill>
                  <a:schemeClr val="bg1"/>
                </a:solidFill>
                <a:sym typeface="Symbol" pitchFamily="18" charset="2"/>
              </a:rPr>
              <a:t> С.Н., Федорова И.Е. и др. – Научные ведомости, №11 – 2013, 154с</a:t>
            </a:r>
          </a:p>
          <a:p>
            <a:pPr lvl="0"/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Косюга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С.Ю.,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Ботова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Д.И., Состояние полости рта у пациентов, находящихся на </a:t>
            </a:r>
            <a:r>
              <a:rPr lang="ru-RU" sz="2000" dirty="0" err="1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ортодонтическом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лечении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Современные проблемы науки и образования. – 2015. – </a:t>
            </a:r>
            <a:r>
              <a:rPr lang="ru-RU" sz="2000" dirty="0">
                <a:solidFill>
                  <a:schemeClr val="bg1"/>
                </a:solidFill>
              </a:rPr>
              <a:t>№ 6</a:t>
            </a:r>
            <a:endParaRPr lang="ru-RU" sz="2000" dirty="0" smtClean="0">
              <a:solidFill>
                <a:schemeClr val="bg1"/>
              </a:solidFill>
              <a:cs typeface="Times New Roman" pitchFamily="18" charset="0"/>
              <a:sym typeface="Symbol" pitchFamily="18" charset="2"/>
            </a:endParaRPr>
          </a:p>
          <a:p>
            <a:endParaRPr lang="ru-RU" sz="1200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19672" y="1340768"/>
            <a:ext cx="6408713" cy="2385595"/>
          </a:xfrm>
          <a:prstGeom prst="downArrow">
            <a:avLst>
              <a:gd name="adj1" fmla="val 50000"/>
              <a:gd name="adj2" fmla="val 32222"/>
            </a:avLst>
          </a:prstGeom>
          <a:solidFill>
            <a:srgbClr val="C88EDA"/>
          </a:solidFill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4E1F57"/>
                </a:solidFill>
              </a:rPr>
              <a:t>Цель исследования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2093" y="4005064"/>
            <a:ext cx="5715040" cy="2640356"/>
          </a:xfrm>
          <a:prstGeom prst="roundRect">
            <a:avLst/>
          </a:prstGeom>
          <a:solidFill>
            <a:srgbClr val="744B7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D4A6E2"/>
                </a:solidFill>
              </a:rPr>
              <a:t>Используя различные источники профессиональной </a:t>
            </a:r>
            <a:r>
              <a:rPr lang="ru-RU" b="1" dirty="0" smtClean="0">
                <a:solidFill>
                  <a:srgbClr val="D4A6E2"/>
                </a:solidFill>
              </a:rPr>
              <a:t>литературы выявить основные стоматологические заболевания, которые могут быть </a:t>
            </a:r>
            <a:r>
              <a:rPr lang="ru-RU" b="1" dirty="0" err="1" smtClean="0">
                <a:solidFill>
                  <a:srgbClr val="D4A6E2"/>
                </a:solidFill>
              </a:rPr>
              <a:t>спровоцированны</a:t>
            </a:r>
            <a:r>
              <a:rPr lang="ru-RU" b="1" dirty="0" smtClean="0">
                <a:solidFill>
                  <a:srgbClr val="D4A6E2"/>
                </a:solidFill>
              </a:rPr>
              <a:t> съемной </a:t>
            </a:r>
            <a:r>
              <a:rPr lang="ru-RU" b="1" dirty="0" err="1" smtClean="0">
                <a:solidFill>
                  <a:srgbClr val="D4A6E2"/>
                </a:solidFill>
              </a:rPr>
              <a:t>ортодонтической</a:t>
            </a:r>
            <a:r>
              <a:rPr lang="ru-RU" b="1" dirty="0" smtClean="0">
                <a:solidFill>
                  <a:srgbClr val="D4A6E2"/>
                </a:solidFill>
              </a:rPr>
              <a:t> техникой, причины и способы профилактики.</a:t>
            </a:r>
            <a:endParaRPr lang="ru-RU" b="1" dirty="0">
              <a:solidFill>
                <a:srgbClr val="D4A6E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0" y="2721134"/>
            <a:ext cx="2926080" cy="25603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14290"/>
            <a:ext cx="7429552" cy="571504"/>
          </a:xfrm>
          <a:prstGeom prst="rect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500166" y="1643050"/>
            <a:ext cx="571504" cy="571504"/>
          </a:xfrm>
          <a:prstGeom prst="ellipse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571736" y="1571612"/>
            <a:ext cx="6357982" cy="849276"/>
          </a:xfrm>
          <a:prstGeom prst="homePlate">
            <a:avLst/>
          </a:prstGeom>
          <a:solidFill>
            <a:srgbClr val="744B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4A6E2"/>
                </a:solidFill>
              </a:rPr>
              <a:t>Изучить современные данные об этиологии и патогенезе </a:t>
            </a:r>
            <a:r>
              <a:rPr lang="ru-RU" dirty="0" smtClean="0">
                <a:solidFill>
                  <a:srgbClr val="D4A6E2"/>
                </a:solidFill>
              </a:rPr>
              <a:t>возникновения осложнений при лечении несъемной </a:t>
            </a:r>
            <a:r>
              <a:rPr lang="ru-RU" dirty="0" err="1" smtClean="0">
                <a:solidFill>
                  <a:srgbClr val="D4A6E2"/>
                </a:solidFill>
              </a:rPr>
              <a:t>ортодонтической</a:t>
            </a:r>
            <a:r>
              <a:rPr lang="ru-RU" dirty="0" smtClean="0">
                <a:solidFill>
                  <a:srgbClr val="D4A6E2"/>
                </a:solidFill>
              </a:rPr>
              <a:t> техникой</a:t>
            </a:r>
            <a:endParaRPr lang="ru-RU" dirty="0">
              <a:solidFill>
                <a:srgbClr val="D4A6E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00166" y="3357562"/>
            <a:ext cx="571504" cy="571504"/>
          </a:xfrm>
          <a:prstGeom prst="ellipse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1500166" y="5072074"/>
            <a:ext cx="571504" cy="571504"/>
          </a:xfrm>
          <a:prstGeom prst="ellipse">
            <a:avLst/>
          </a:prstGeom>
          <a:solidFill>
            <a:srgbClr val="D4A6E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571736" y="3214686"/>
            <a:ext cx="6357982" cy="714380"/>
          </a:xfrm>
          <a:prstGeom prst="homePlate">
            <a:avLst/>
          </a:prstGeom>
          <a:solidFill>
            <a:srgbClr val="744B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4A6E2"/>
                </a:solidFill>
              </a:rPr>
              <a:t>Определить особенности клинического течения</a:t>
            </a:r>
            <a:endParaRPr lang="ru-RU" dirty="0">
              <a:solidFill>
                <a:srgbClr val="D4A6E2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571736" y="5072074"/>
            <a:ext cx="6357982" cy="714380"/>
          </a:xfrm>
          <a:prstGeom prst="homePlate">
            <a:avLst/>
          </a:prstGeom>
          <a:solidFill>
            <a:srgbClr val="744B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4A6E2"/>
                </a:solidFill>
              </a:rPr>
              <a:t>Определить наиболее </a:t>
            </a:r>
            <a:r>
              <a:rPr lang="ru-RU" dirty="0" smtClean="0">
                <a:solidFill>
                  <a:srgbClr val="D4A6E2"/>
                </a:solidFill>
              </a:rPr>
              <a:t>эффективные методы профилактики</a:t>
            </a:r>
            <a:endParaRPr lang="ru-RU" dirty="0">
              <a:solidFill>
                <a:srgbClr val="D4A6E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-171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Введение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620" y="1196752"/>
            <a:ext cx="8864777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Как правило, съёмные аппараты </a:t>
            </a:r>
            <a:r>
              <a:rPr lang="ru-RU" dirty="0" smtClean="0">
                <a:solidFill>
                  <a:schemeClr val="bg1"/>
                </a:solidFill>
              </a:rPr>
              <a:t>применяются для </a:t>
            </a:r>
            <a:r>
              <a:rPr lang="ru-RU" dirty="0">
                <a:solidFill>
                  <a:schemeClr val="bg1"/>
                </a:solidFill>
              </a:rPr>
              <a:t>лечения и профилактики неправильного прикуса в детском возрасте </a:t>
            </a: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7 до 12 </a:t>
            </a:r>
            <a:r>
              <a:rPr lang="ru-RU" dirty="0" smtClean="0">
                <a:solidFill>
                  <a:schemeClr val="bg1"/>
                </a:solidFill>
              </a:rPr>
              <a:t>лет, что определяет особенности и причины возникающих осложнений.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Разновидностей съемных аппаратов великое множество, но все они имеют свои плюсы и минусы.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4112188" cy="2820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-171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Введение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620" y="1196752"/>
            <a:ext cx="8864777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Среди наиболее широко применяемых съемных аппаратов можно назвать различные вариации пластиночных </a:t>
            </a:r>
            <a:r>
              <a:rPr lang="ru-RU" dirty="0" err="1" smtClean="0">
                <a:solidFill>
                  <a:schemeClr val="bg1"/>
                </a:solidFill>
              </a:rPr>
              <a:t>аппаратов,в</a:t>
            </a:r>
            <a:r>
              <a:rPr lang="ru-RU" dirty="0" smtClean="0">
                <a:solidFill>
                  <a:schemeClr val="bg1"/>
                </a:solidFill>
              </a:rPr>
              <a:t> том числе </a:t>
            </a:r>
            <a:r>
              <a:rPr lang="ru-RU" dirty="0" err="1" smtClean="0">
                <a:solidFill>
                  <a:schemeClr val="bg1"/>
                </a:solidFill>
              </a:rPr>
              <a:t>двучелюстные</a:t>
            </a:r>
            <a:r>
              <a:rPr lang="ru-RU" dirty="0" smtClean="0">
                <a:solidFill>
                  <a:schemeClr val="bg1"/>
                </a:solidFill>
              </a:rPr>
              <a:t>; различные </a:t>
            </a:r>
            <a:r>
              <a:rPr lang="ru-RU" dirty="0" err="1" smtClean="0">
                <a:solidFill>
                  <a:schemeClr val="bg1"/>
                </a:solidFill>
              </a:rPr>
              <a:t>трейнеры</a:t>
            </a:r>
            <a:r>
              <a:rPr lang="ru-RU" dirty="0" smtClean="0">
                <a:solidFill>
                  <a:schemeClr val="bg1"/>
                </a:solidFill>
              </a:rPr>
              <a:t> и силиконовые каппы, губной бампер, лицевую маску.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3" y="4509120"/>
            <a:ext cx="257175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19213"/>
            <a:ext cx="1714500" cy="1714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819213"/>
            <a:ext cx="1940566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99416"/>
            <a:ext cx="2051720" cy="11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4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-2434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Актуальность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06662"/>
            <a:ext cx="7886700" cy="435133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0100" y="342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7702" y="1412775"/>
            <a:ext cx="9224817" cy="334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У детей и подростков, являющихся пациентами </a:t>
            </a:r>
            <a:r>
              <a:rPr lang="ru-RU" sz="1600" dirty="0" err="1" smtClean="0">
                <a:solidFill>
                  <a:schemeClr val="bg1"/>
                </a:solidFill>
              </a:rPr>
              <a:t>ортодонтического</a:t>
            </a:r>
            <a:r>
              <a:rPr lang="ru-RU" sz="1600" dirty="0" smtClean="0">
                <a:solidFill>
                  <a:schemeClr val="bg1"/>
                </a:solidFill>
              </a:rPr>
              <a:t> отделения и составляющих одну из наиболее вероятных групп риска, состояние слизистой оболочки и ее реакции на </a:t>
            </a:r>
            <a:r>
              <a:rPr lang="ru-RU" sz="1600" dirty="0" err="1" smtClean="0">
                <a:solidFill>
                  <a:schemeClr val="bg1"/>
                </a:solidFill>
              </a:rPr>
              <a:t>ортодонтическое</a:t>
            </a:r>
            <a:r>
              <a:rPr lang="ru-RU" sz="1600" dirty="0" smtClean="0">
                <a:solidFill>
                  <a:schemeClr val="bg1"/>
                </a:solidFill>
              </a:rPr>
              <a:t> лечение требуют особого внимания, так как морфофункциональные нарушения, вызванные аномалиями зубочелюстной системы, сами по себе являются мощными патогенетическими факторами, обусловливающими инициацию и развитие воспалительных заболеваний. Достаточно, к примеру, вспомнить, что даже у подростков с </a:t>
            </a:r>
            <a:r>
              <a:rPr lang="ru-RU" sz="1600" dirty="0" err="1" smtClean="0">
                <a:solidFill>
                  <a:schemeClr val="bg1"/>
                </a:solidFill>
              </a:rPr>
              <a:t>ортогнатической</a:t>
            </a:r>
            <a:r>
              <a:rPr lang="ru-RU" sz="1600" dirty="0" smtClean="0">
                <a:solidFill>
                  <a:schemeClr val="bg1"/>
                </a:solidFill>
              </a:rPr>
              <a:t> окклюзией наблюдается чрезвычайно высокая заболеваемость хроническим катаральным гингивитом.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Кроме того на возникновение заболеваний  влияет возможная </a:t>
            </a:r>
            <a:r>
              <a:rPr lang="ru-RU" sz="1600" dirty="0" err="1" smtClean="0">
                <a:solidFill>
                  <a:schemeClr val="bg1"/>
                </a:solidFill>
              </a:rPr>
              <a:t>травматизация</a:t>
            </a:r>
            <a:r>
              <a:rPr lang="ru-RU" sz="1600" dirty="0" smtClean="0">
                <a:solidFill>
                  <a:schemeClr val="bg1"/>
                </a:solidFill>
              </a:rPr>
              <a:t>, несвоевременное обращение к лечащему врачу, в некоторых случаях отдаленность проживания, сложность в коммуникации с маленькими пациентами.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Все это и обусловливает столь частое развитие у пациентов, получающих </a:t>
            </a:r>
            <a:r>
              <a:rPr lang="ru-RU" sz="1600" dirty="0" err="1" smtClean="0">
                <a:solidFill>
                  <a:schemeClr val="bg1"/>
                </a:solidFill>
              </a:rPr>
              <a:t>ортодонтическое</a:t>
            </a:r>
            <a:r>
              <a:rPr lang="ru-RU" sz="1600" dirty="0" smtClean="0">
                <a:solidFill>
                  <a:schemeClr val="bg1"/>
                </a:solidFill>
              </a:rPr>
              <a:t> лечение, осложнений в виде воспалительных процессов в пародонте, требующих к себе самого пристального внимания в плане их своевременной диагностики и лечения, причем при участии специалистов смежных специальностей (в частности, </a:t>
            </a:r>
            <a:r>
              <a:rPr lang="ru-RU" sz="1600" dirty="0" err="1" smtClean="0">
                <a:solidFill>
                  <a:schemeClr val="bg1"/>
                </a:solidFill>
              </a:rPr>
              <a:t>пародонтолога</a:t>
            </a:r>
            <a:r>
              <a:rPr lang="ru-RU" sz="1600" dirty="0" smtClean="0">
                <a:solidFill>
                  <a:schemeClr val="bg1"/>
                </a:solidFill>
              </a:rPr>
              <a:t>), что в свою очередь определяет высокую актуальность этой проблемы в условиях детской стоматологической практики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7" y="-171400"/>
            <a:ext cx="8672486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Какие осложнения можно ожидать: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6987108" cy="192597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Осложнения со стороны твердых тканей – деминерализация, кариозные поражения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Осложнения со стороны </a:t>
            </a:r>
            <a:r>
              <a:rPr lang="ru-RU" sz="2400" dirty="0" err="1" smtClean="0">
                <a:solidFill>
                  <a:schemeClr val="bg1"/>
                </a:solidFill>
              </a:rPr>
              <a:t>пародонтального</a:t>
            </a:r>
            <a:r>
              <a:rPr lang="ru-RU" sz="2400" dirty="0" smtClean="0">
                <a:solidFill>
                  <a:schemeClr val="bg1"/>
                </a:solidFill>
              </a:rPr>
              <a:t> комплекса – гингивит, пародонтит, периодонтит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Осложнения со стороны слизистой оболочки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84304"/>
            <a:ext cx="2843808" cy="189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91" y="4460538"/>
            <a:ext cx="2744306" cy="1543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90612"/>
            <a:ext cx="2576730" cy="1883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стороны твердых тканей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3168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Даже у пациентов, проходящих лечение на съемной аппаратуре отмечается ухудшение гигиены.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Это можно связать с:</a:t>
            </a:r>
          </a:p>
          <a:p>
            <a:r>
              <a:rPr lang="ru-RU" i="1" u="sng" dirty="0" smtClean="0">
                <a:solidFill>
                  <a:schemeClr val="bg1"/>
                </a:solidFill>
              </a:rPr>
              <a:t>Дополнительные сложности связанные с адаптацией к аппаратуре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детском возрасте гигиена и так затруднена, хуже развиты мануальные навыки. Поэтому дискомфорт связанный с инородным предметом часто становится причиной ухудшения гигиены или отказа от чистки зубов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От врача требуется обеспечить максимально корректную посадку аппарата, налаживание контакта с родителями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4031940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9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44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Осложнения со стороны твердых тканей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Даже у пациентов, проходящих лечение на съемной аппаратуре отмечается ухудшение гигиены.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Это можно связать с:</a:t>
            </a:r>
          </a:p>
          <a:p>
            <a:r>
              <a:rPr lang="ru-RU" i="1" u="sng" dirty="0" smtClean="0">
                <a:solidFill>
                  <a:schemeClr val="bg1"/>
                </a:solidFill>
              </a:rPr>
              <a:t>Создание </a:t>
            </a:r>
            <a:r>
              <a:rPr lang="ru-RU" i="1" u="sng" dirty="0" err="1" smtClean="0">
                <a:solidFill>
                  <a:schemeClr val="bg1"/>
                </a:solidFill>
              </a:rPr>
              <a:t>ретенционных</a:t>
            </a:r>
            <a:r>
              <a:rPr lang="ru-RU" i="1" u="sng" dirty="0" smtClean="0">
                <a:solidFill>
                  <a:schemeClr val="bg1"/>
                </a:solidFill>
              </a:rPr>
              <a:t> пунктов, способствующих скоплению зубного налета после еды при отсутствии чистки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Не всегда у пациентов есть возможность чистки зубов в общественном месте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школе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тренировках или желание</a:t>
            </a:r>
          </a:p>
          <a:p>
            <a:pPr marL="0" indent="0">
              <a:buNone/>
            </a:pPr>
            <a:endParaRPr lang="ru-RU" i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745</TotalTime>
  <Words>1310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Тема2</vt:lpstr>
      <vt:lpstr>Профилактика стоматологических заболеваний при использовании съемной ортодонтической техники</vt:lpstr>
      <vt:lpstr>Презентация PowerPoint</vt:lpstr>
      <vt:lpstr>Презентация PowerPoint</vt:lpstr>
      <vt:lpstr>Введение</vt:lpstr>
      <vt:lpstr>Введение</vt:lpstr>
      <vt:lpstr>Актуальность</vt:lpstr>
      <vt:lpstr>Какие осложнения можно ожидать:</vt:lpstr>
      <vt:lpstr>Осложнения со стороны твердых тканей</vt:lpstr>
      <vt:lpstr>Осложнения со стороны твердых тканей</vt:lpstr>
      <vt:lpstr>Осложнения со стороны твердых тканей</vt:lpstr>
      <vt:lpstr>Осложнения со стороны пародонта</vt:lpstr>
      <vt:lpstr>Осложнения со стороны периодонта</vt:lpstr>
      <vt:lpstr>Осложнения со стороны слизистой</vt:lpstr>
      <vt:lpstr>Осложнения со стороны слизистой</vt:lpstr>
      <vt:lpstr>Ортодонтические каппы, трейнеры</vt:lpstr>
      <vt:lpstr>Изменение иммунологической реактивности</vt:lpstr>
      <vt:lpstr>Профилактика</vt:lpstr>
      <vt:lpstr>Презентация PowerPoint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Лучевая диагностика  в ортодонтии</dc:title>
  <dc:creator>Евгения</dc:creator>
  <cp:lastModifiedBy>Eugene</cp:lastModifiedBy>
  <cp:revision>36</cp:revision>
  <dcterms:created xsi:type="dcterms:W3CDTF">2020-12-07T09:54:25Z</dcterms:created>
  <dcterms:modified xsi:type="dcterms:W3CDTF">2021-12-10T07:44:42Z</dcterms:modified>
</cp:coreProperties>
</file>