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301" r:id="rId3"/>
    <p:sldId id="303" r:id="rId4"/>
    <p:sldId id="304" r:id="rId5"/>
    <p:sldId id="305" r:id="rId6"/>
    <p:sldId id="306" r:id="rId7"/>
    <p:sldId id="307" r:id="rId8"/>
    <p:sldId id="308" r:id="rId9"/>
    <p:sldId id="313" r:id="rId10"/>
    <p:sldId id="316" r:id="rId11"/>
    <p:sldId id="318" r:id="rId12"/>
    <p:sldId id="310" r:id="rId13"/>
    <p:sldId id="295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4D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6" autoAdjust="0"/>
  </p:normalViewPr>
  <p:slideViewPr>
    <p:cSldViewPr>
      <p:cViewPr>
        <p:scale>
          <a:sx n="74" d="100"/>
          <a:sy n="74" d="100"/>
        </p:scale>
        <p:origin x="-10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69D52-926E-4595-9503-23FAFF90776F}" type="doc">
      <dgm:prSet loTypeId="urn:microsoft.com/office/officeart/2008/layout/VerticalCurvedList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0B490A2-7EAD-4559-9DE7-70692FC7078C}">
      <dgm:prSet custT="1"/>
      <dgm:spPr>
        <a:noFill/>
      </dgm:spPr>
      <dgm:t>
        <a:bodyPr/>
        <a:lstStyle/>
        <a:p>
          <a:pPr algn="ctr" rtl="0"/>
          <a:r>
            <a:rPr lang="ru-RU" sz="1500" b="1" i="0" dirty="0" smtClean="0">
              <a:solidFill>
                <a:srgbClr val="002060"/>
              </a:solidFill>
              <a:latin typeface="Calibri" pitchFamily="34" charset="0"/>
            </a:rPr>
            <a:t>Приказ </a:t>
          </a:r>
          <a:r>
            <a:rPr lang="ru-RU" sz="1500" b="1" i="0" dirty="0" err="1" smtClean="0">
              <a:solidFill>
                <a:srgbClr val="002060"/>
              </a:solidFill>
              <a:latin typeface="Calibri" pitchFamily="34" charset="0"/>
            </a:rPr>
            <a:t>Минобрнауки</a:t>
          </a:r>
          <a:r>
            <a:rPr lang="ru-RU" sz="1500" b="1" i="0" dirty="0" smtClean="0">
              <a:solidFill>
                <a:srgbClr val="002060"/>
              </a:solidFill>
              <a:latin typeface="Calibri" pitchFamily="34" charset="0"/>
            </a:rPr>
            <a:t> РФ №853 от 17.08.2015 г. «Об утверждении  ФГОС ВО по специальности 31.05.02 Педиатрия (уровень «</a:t>
          </a:r>
          <a:r>
            <a:rPr lang="ru-RU" sz="1500" b="1" i="0" dirty="0" err="1" smtClean="0">
              <a:solidFill>
                <a:srgbClr val="002060"/>
              </a:solidFill>
              <a:latin typeface="Calibri" pitchFamily="34" charset="0"/>
            </a:rPr>
            <a:t>специалитета</a:t>
          </a:r>
          <a:r>
            <a:rPr lang="ru-RU" sz="1500" b="1" i="0" dirty="0" smtClean="0">
              <a:solidFill>
                <a:srgbClr val="002060"/>
              </a:solidFill>
              <a:latin typeface="Calibri" pitchFamily="34" charset="0"/>
            </a:rPr>
            <a:t>»).</a:t>
          </a:r>
          <a:endParaRPr lang="ru-RU" sz="1500" b="1" i="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BA38E6A-392E-4D3A-897C-696F629E6812}" type="parTrans" cxnId="{CAA2EE70-4F06-4CC5-A49B-023A3E38883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BD6673-94FB-4BA7-B2BA-06DC8B51BAB4}" type="sibTrans" cxnId="{CAA2EE70-4F06-4CC5-A49B-023A3E388830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4FE8C4B-BDFB-4E85-A389-2B56689A07F9}">
      <dgm:prSet custT="1"/>
      <dgm:spPr>
        <a:noFill/>
      </dgm:spPr>
      <dgm:t>
        <a:bodyPr/>
        <a:lstStyle/>
        <a:p>
          <a:pPr algn="ctr" rtl="0"/>
          <a:r>
            <a:rPr lang="ru-RU" sz="1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Программа ГИА выпускников по специальности  31.05.02 «Педиатрия» (2018) ( Протокол №2 от 19.11.2018)</a:t>
          </a:r>
          <a:endParaRPr lang="ru-RU" sz="18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9C217FE1-5319-4A43-A37A-5C248A4B1B86}" type="parTrans" cxnId="{625C4C79-C5DF-4AE2-9110-9FE633C78E4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406ECE3-5FDA-448D-9BC4-7B34DB0CB6A9}" type="sibTrans" cxnId="{625C4C79-C5DF-4AE2-9110-9FE633C78E4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F127525-8F20-4C52-93E1-49F213469E3C}">
      <dgm:prSet custT="1"/>
      <dgm:spPr>
        <a:noFill/>
      </dgm:spPr>
      <dgm:t>
        <a:bodyPr/>
        <a:lstStyle/>
        <a:p>
          <a:pPr algn="ctr" rtl="0"/>
          <a:r>
            <a: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Сборник ситуационных задач для ГИА утвержден ЦКМС </a:t>
          </a:r>
          <a:r>
            <a:rPr lang="ru-RU" sz="1600" b="1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КрасГМУ</a:t>
          </a:r>
          <a:r>
            <a: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(протокол №2 от 19.11.18.)</a:t>
          </a:r>
          <a:endParaRPr lang="ru-RU" sz="16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1B133F1-F2A7-42C8-AA97-3DD50616FEBA}" type="parTrans" cxnId="{B378CE9A-74ED-45F2-A230-2F2B14CF45B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11B2FC6-6638-4EE4-AF8D-1BF6F2872E33}" type="sibTrans" cxnId="{B378CE9A-74ED-45F2-A230-2F2B14CF45B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1F5CA97-E86F-46A6-A131-E367E2933314}">
      <dgm:prSet custT="1"/>
      <dgm:spPr>
        <a:noFill/>
      </dgm:spPr>
      <dgm:t>
        <a:bodyPr/>
        <a:lstStyle/>
        <a:p>
          <a:pPr algn="ctr" rtl="0"/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Письмо МЗ РФ от  </a:t>
          </a:r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03 декабря 2018 г</a:t>
          </a:r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.  «О председателях государственных экзаменационных комиссий для проведения ГИА ФГБОУ ВО «</a:t>
          </a:r>
          <a:r>
            <a:rPr lang="ru-RU" sz="1400" b="1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КрасГМУ</a:t>
          </a:r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им. проф. В.Ф. Войно-Ясенецкого» на 2019 год»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CE9B8AC-261E-4F18-8E98-66FE9B1E9C12}" type="parTrans" cxnId="{FCBB21A9-5D82-40AA-BE3E-927F2EBB93A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44039E8-5B13-484E-AF5B-A40D4D831173}" type="sibTrans" cxnId="{FCBB21A9-5D82-40AA-BE3E-927F2EBB93A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28628DC-AC38-4C3A-9C67-FE5AAE0D4669}">
      <dgm:prSet custT="1"/>
      <dgm:spPr>
        <a:noFill/>
      </dgm:spPr>
      <dgm:t>
        <a:bodyPr/>
        <a:lstStyle/>
        <a:p>
          <a:pPr algn="ctr" rtl="0"/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Приказ ФГБОУ ВО </a:t>
          </a:r>
          <a:r>
            <a:rPr lang="ru-RU" sz="1400" b="1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КрасГМУ</a:t>
          </a:r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им. проф. В.В. Войно-Ясенецкого </a:t>
          </a:r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от 14 мая 2019 г. № 296 ст. </a:t>
          </a:r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«О Государственной итоговой аттестации выпускников педиатрического факультета по специальности 31.05.02  Педиатрия»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DC4693B4-0D49-4FCF-8E92-194A1E838069}" type="parTrans" cxnId="{B124590D-AED9-4895-A674-14B4F6C0A73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7905FA3-CA45-4365-9DCA-60BD39F6A8BB}" type="sibTrans" cxnId="{B124590D-AED9-4895-A674-14B4F6C0A73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27C0479-8D12-4F6C-8AEF-597580CD74A2}">
      <dgm:prSet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7E7EE14F-3E6B-4B97-A0A6-83EDE73EDBF2}" type="parTrans" cxnId="{B627E03B-EF9D-4208-AF35-41FA86BF86C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A189BEE-946A-4D9C-8047-2CB4DEB72475}" type="sibTrans" cxnId="{B627E03B-EF9D-4208-AF35-41FA86BF86C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C5A1042-2FCC-453D-BBCB-CDB007A7D855}">
      <dgm:prSet custT="1"/>
      <dgm:spPr>
        <a:noFill/>
      </dgm:spPr>
      <dgm:t>
        <a:bodyPr/>
        <a:lstStyle/>
        <a:p>
          <a:pPr algn="ctr" rtl="0"/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Приказ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Минобрнауки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РФ  № 636 от 29.06.2015 г. «Об утверждении порядка проведения ГИА  по образовательным программам высшего образования - программам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бакалавриата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программам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специалитета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 программам магистратуры» .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5702DA8-C3FA-4A5C-AAEF-46CA2407B011}" type="sibTrans" cxnId="{E2332737-00E9-44FA-9467-40DBBD48221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42075B6-9079-473C-86A3-484664960884}" type="parTrans" cxnId="{E2332737-00E9-44FA-9467-40DBBD48221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F1DF1A4-29FC-4CF1-93E2-86EECFFD18E6}">
      <dgm:prSet custT="1"/>
      <dgm:spPr>
        <a:noFill/>
      </dgm:spPr>
      <dgm:t>
        <a:bodyPr/>
        <a:lstStyle/>
        <a:p>
          <a:pPr algn="ctr" rtl="0"/>
          <a:r>
            <a:rPr lang="ru-RU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Педиатрия [Электронный ресурс] : сб. тестовых заданий для гос. итоговой аттестации выпускников по специальности 31.05.02  Педиатрия : в 3 ч. Утвержден </a:t>
          </a:r>
          <a:r>
            <a: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rPr>
            <a:t>ЦКМС </a:t>
          </a:r>
          <a:r>
            <a:rPr lang="ru-RU" sz="1400" b="1" dirty="0" err="1" smtClean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rPr>
            <a:t>КрасГМУ</a:t>
          </a:r>
          <a:r>
            <a: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rPr>
            <a:t> </a:t>
          </a:r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(протокол №2 от 19.11.18.)</a:t>
          </a:r>
          <a:endParaRPr lang="ru-RU" sz="1400" b="1" dirty="0">
            <a:solidFill>
              <a:srgbClr val="002060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F7C92B70-613C-4EA2-AC19-7FE5173CDCDA}" type="sibTrans" cxnId="{2619EAA5-07E9-4751-82C9-01A0471691B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231C239-42AC-4041-9C2A-3440E3B8577C}" type="parTrans" cxnId="{2619EAA5-07E9-4751-82C9-01A0471691B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3A7B1C1-094B-4043-8DA4-538312F04F1D}" type="pres">
      <dgm:prSet presAssocID="{35B69D52-926E-4595-9503-23FAFF9077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2AD22C-8575-4C77-8F3E-9B9E94B0BD1D}" type="pres">
      <dgm:prSet presAssocID="{35B69D52-926E-4595-9503-23FAFF90776F}" presName="Name1" presStyleCnt="0"/>
      <dgm:spPr/>
    </dgm:pt>
    <dgm:pt modelId="{6F0D0143-4707-46D1-950D-3DB50F91C249}" type="pres">
      <dgm:prSet presAssocID="{35B69D52-926E-4595-9503-23FAFF90776F}" presName="cycle" presStyleCnt="0"/>
      <dgm:spPr/>
    </dgm:pt>
    <dgm:pt modelId="{FB4237EE-A99B-4B82-B8B5-59B5C08D03FA}" type="pres">
      <dgm:prSet presAssocID="{35B69D52-926E-4595-9503-23FAFF90776F}" presName="srcNode" presStyleLbl="node1" presStyleIdx="0" presStyleCnt="7"/>
      <dgm:spPr/>
    </dgm:pt>
    <dgm:pt modelId="{09C5F6CC-D2F3-4B88-A2CD-92F4E050BCEA}" type="pres">
      <dgm:prSet presAssocID="{35B69D52-926E-4595-9503-23FAFF90776F}" presName="conn" presStyleLbl="parChTrans1D2" presStyleIdx="0" presStyleCnt="1"/>
      <dgm:spPr/>
      <dgm:t>
        <a:bodyPr/>
        <a:lstStyle/>
        <a:p>
          <a:endParaRPr lang="ru-RU"/>
        </a:p>
      </dgm:t>
    </dgm:pt>
    <dgm:pt modelId="{57155C0F-9890-46EA-B364-4B91A02EAE11}" type="pres">
      <dgm:prSet presAssocID="{35B69D52-926E-4595-9503-23FAFF90776F}" presName="extraNode" presStyleLbl="node1" presStyleIdx="0" presStyleCnt="7"/>
      <dgm:spPr/>
    </dgm:pt>
    <dgm:pt modelId="{2B9DCB64-1101-4DAE-AE24-570896FF092E}" type="pres">
      <dgm:prSet presAssocID="{35B69D52-926E-4595-9503-23FAFF90776F}" presName="dstNode" presStyleLbl="node1" presStyleIdx="0" presStyleCnt="7"/>
      <dgm:spPr/>
    </dgm:pt>
    <dgm:pt modelId="{7BF206F8-26E0-4044-ACF8-C69E4D770413}" type="pres">
      <dgm:prSet presAssocID="{80B490A2-7EAD-4559-9DE7-70692FC7078C}" presName="text_1" presStyleLbl="node1" presStyleIdx="0" presStyleCnt="7" custScaleX="100392" custScaleY="212002" custLinFactNeighborX="2355" custLinFactNeighborY="15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48042-1343-4AF8-93B5-2CF152EE571C}" type="pres">
      <dgm:prSet presAssocID="{80B490A2-7EAD-4559-9DE7-70692FC7078C}" presName="accent_1" presStyleCnt="0"/>
      <dgm:spPr/>
    </dgm:pt>
    <dgm:pt modelId="{84334B77-E33C-4D80-B37F-E125A470F163}" type="pres">
      <dgm:prSet presAssocID="{80B490A2-7EAD-4559-9DE7-70692FC7078C}" presName="accentRepeatNode" presStyleLbl="solidFgAcc1" presStyleIdx="0" presStyleCnt="7" custLinFactNeighborX="9850" custLinFactNeighborY="13099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1B95136-A8E4-4FEA-AD6A-80669541ECF6}" type="pres">
      <dgm:prSet presAssocID="{14FE8C4B-BDFB-4E85-A389-2B56689A07F9}" presName="text_2" presStyleLbl="node1" presStyleIdx="1" presStyleCnt="7" custScaleX="101085" custScaleY="118671" custLinFactNeighborX="1984" custLinFactNeighborY="10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B94A7-1F23-499E-A288-6F248FB53069}" type="pres">
      <dgm:prSet presAssocID="{14FE8C4B-BDFB-4E85-A389-2B56689A07F9}" presName="accent_2" presStyleCnt="0"/>
      <dgm:spPr/>
    </dgm:pt>
    <dgm:pt modelId="{746C2965-A609-4B01-BD10-7434AED2D8E0}" type="pres">
      <dgm:prSet presAssocID="{14FE8C4B-BDFB-4E85-A389-2B56689A07F9}" presName="accentRepeatNode" presStyleLbl="solidFgAcc1" presStyleIdx="1" presStyleCnt="7" custLinFactNeighborX="-8702" custLinFactNeighborY="8609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870FDF4-F815-48CB-B145-02CE219E1861}" type="pres">
      <dgm:prSet presAssocID="{3C5A1042-2FCC-453D-BBCB-CDB007A7D855}" presName="text_3" presStyleLbl="node1" presStyleIdx="2" presStyleCnt="7" custScaleX="104150" custScaleY="126960" custLinFactNeighborX="36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111D0-4606-4CE8-8C2B-9DE4D77D4D0E}" type="pres">
      <dgm:prSet presAssocID="{3C5A1042-2FCC-453D-BBCB-CDB007A7D855}" presName="accent_3" presStyleCnt="0"/>
      <dgm:spPr/>
    </dgm:pt>
    <dgm:pt modelId="{20A6CE46-EA05-4AD6-9BAF-B7F9251A2AE1}" type="pres">
      <dgm:prSet presAssocID="{3C5A1042-2FCC-453D-BBCB-CDB007A7D855}" presName="accentRepeatNode" presStyleLbl="solidFgAcc1" presStyleIdx="2" presStyleCnt="7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51787A0-A162-4EAE-B7B8-9E191A75516A}" type="pres">
      <dgm:prSet presAssocID="{1F1DF1A4-29FC-4CF1-93E2-86EECFFD18E6}" presName="text_4" presStyleLbl="node1" presStyleIdx="3" presStyleCnt="7" custScaleY="120222" custLinFactNeighborX="2666" custLinFactNeighborY="-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4C34-3B55-445C-8E3A-0E8DA4C82FF1}" type="pres">
      <dgm:prSet presAssocID="{1F1DF1A4-29FC-4CF1-93E2-86EECFFD18E6}" presName="accent_4" presStyleCnt="0"/>
      <dgm:spPr/>
    </dgm:pt>
    <dgm:pt modelId="{558B071D-508D-4489-AEAD-DC528AAB6978}" type="pres">
      <dgm:prSet presAssocID="{1F1DF1A4-29FC-4CF1-93E2-86EECFFD18E6}" presName="accentRepeatNode" presStyleLbl="solidFgAcc1" presStyleIdx="3" presStyleCnt="7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F34ACDF-2065-43B2-B0A6-2A661BE3AECF}" type="pres">
      <dgm:prSet presAssocID="{DF127525-8F20-4C52-93E1-49F213469E3C}" presName="text_5" presStyleLbl="node1" presStyleIdx="4" presStyleCnt="7" custScaleY="124380" custLinFactNeighborX="2729" custLinFactNeighborY="-1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179-0DF7-475D-9366-FFA2FE3F96B8}" type="pres">
      <dgm:prSet presAssocID="{DF127525-8F20-4C52-93E1-49F213469E3C}" presName="accent_5" presStyleCnt="0"/>
      <dgm:spPr/>
    </dgm:pt>
    <dgm:pt modelId="{3C0F2065-D3FF-45E7-BADC-D6F60B439B33}" type="pres">
      <dgm:prSet presAssocID="{DF127525-8F20-4C52-93E1-49F213469E3C}" presName="accentRepeatNode" presStyleLbl="solidFgAcc1" presStyleIdx="4" presStyleCnt="7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7536A6D-0AB8-4AA7-9733-D0AC541204EC}" type="pres">
      <dgm:prSet presAssocID="{71F5CA97-E86F-46A6-A131-E367E2933314}" presName="text_6" presStyleLbl="node1" presStyleIdx="5" presStyleCnt="7" custScaleY="157295" custLinFactNeighborX="4856" custLinFactNeighborY="-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290D7-70AB-4DB4-AC75-B9798D4D5642}" type="pres">
      <dgm:prSet presAssocID="{71F5CA97-E86F-46A6-A131-E367E2933314}" presName="accent_6" presStyleCnt="0"/>
      <dgm:spPr/>
    </dgm:pt>
    <dgm:pt modelId="{5E4F2282-0C35-4466-894B-2088999C8056}" type="pres">
      <dgm:prSet presAssocID="{71F5CA97-E86F-46A6-A131-E367E2933314}" presName="accentRepeatNode" presStyleLbl="solidFgAcc1" presStyleIdx="5" presStyleCnt="7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80B2421-FD0A-4E11-A11A-CB6CA273D138}" type="pres">
      <dgm:prSet presAssocID="{728628DC-AC38-4C3A-9C67-FE5AAE0D4669}" presName="text_7" presStyleLbl="node1" presStyleIdx="6" presStyleCnt="7" custScaleY="131065" custLinFactNeighborX="2146" custLinFactNeighborY="25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33FA4-9C33-44FE-9011-EA73EC1E0454}" type="pres">
      <dgm:prSet presAssocID="{728628DC-AC38-4C3A-9C67-FE5AAE0D4669}" presName="accent_7" presStyleCnt="0"/>
      <dgm:spPr/>
    </dgm:pt>
    <dgm:pt modelId="{7141FB69-D0BC-4B6B-BA24-24CF2F0494F4}" type="pres">
      <dgm:prSet presAssocID="{728628DC-AC38-4C3A-9C67-FE5AAE0D4669}" presName="accentRepeatNode" presStyleLbl="solidFgAcc1" presStyleIdx="6" presStyleCnt="7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3333A155-4110-4F25-A8D9-D1568F0162C9}" type="presOf" srcId="{80B490A2-7EAD-4559-9DE7-70692FC7078C}" destId="{7BF206F8-26E0-4044-ACF8-C69E4D770413}" srcOrd="0" destOrd="0" presId="urn:microsoft.com/office/officeart/2008/layout/VerticalCurvedList"/>
    <dgm:cxn modelId="{25D2CDAC-C56C-4E0F-884A-449F834FA6A9}" type="presOf" srcId="{35B69D52-926E-4595-9503-23FAFF90776F}" destId="{83A7B1C1-094B-4043-8DA4-538312F04F1D}" srcOrd="0" destOrd="0" presId="urn:microsoft.com/office/officeart/2008/layout/VerticalCurvedList"/>
    <dgm:cxn modelId="{62CDF7C9-28C7-418F-9216-8855440889FA}" type="presOf" srcId="{14FE8C4B-BDFB-4E85-A389-2B56689A07F9}" destId="{61B95136-A8E4-4FEA-AD6A-80669541ECF6}" srcOrd="0" destOrd="0" presId="urn:microsoft.com/office/officeart/2008/layout/VerticalCurvedList"/>
    <dgm:cxn modelId="{4470E4F8-050D-4648-A829-67C6AFF9301D}" type="presOf" srcId="{3C5A1042-2FCC-453D-BBCB-CDB007A7D855}" destId="{E870FDF4-F815-48CB-B145-02CE219E1861}" srcOrd="0" destOrd="0" presId="urn:microsoft.com/office/officeart/2008/layout/VerticalCurvedList"/>
    <dgm:cxn modelId="{2619EAA5-07E9-4751-82C9-01A0471691BB}" srcId="{35B69D52-926E-4595-9503-23FAFF90776F}" destId="{1F1DF1A4-29FC-4CF1-93E2-86EECFFD18E6}" srcOrd="3" destOrd="0" parTransId="{3231C239-42AC-4041-9C2A-3440E3B8577C}" sibTransId="{F7C92B70-613C-4EA2-AC19-7FE5173CDCDA}"/>
    <dgm:cxn modelId="{D8049306-BEF8-416F-9990-A3397823B9EA}" type="presOf" srcId="{23BD6673-94FB-4BA7-B2BA-06DC8B51BAB4}" destId="{09C5F6CC-D2F3-4B88-A2CD-92F4E050BCEA}" srcOrd="0" destOrd="0" presId="urn:microsoft.com/office/officeart/2008/layout/VerticalCurvedList"/>
    <dgm:cxn modelId="{B378CE9A-74ED-45F2-A230-2F2B14CF45B0}" srcId="{35B69D52-926E-4595-9503-23FAFF90776F}" destId="{DF127525-8F20-4C52-93E1-49F213469E3C}" srcOrd="4" destOrd="0" parTransId="{C1B133F1-F2A7-42C8-AA97-3DD50616FEBA}" sibTransId="{511B2FC6-6638-4EE4-AF8D-1BF6F2872E33}"/>
    <dgm:cxn modelId="{C7782152-9321-48C7-98B1-D6A7ADB88263}" type="presOf" srcId="{728628DC-AC38-4C3A-9C67-FE5AAE0D4669}" destId="{D80B2421-FD0A-4E11-A11A-CB6CA273D138}" srcOrd="0" destOrd="0" presId="urn:microsoft.com/office/officeart/2008/layout/VerticalCurvedList"/>
    <dgm:cxn modelId="{B627E03B-EF9D-4208-AF35-41FA86BF86CD}" srcId="{35B69D52-926E-4595-9503-23FAFF90776F}" destId="{627C0479-8D12-4F6C-8AEF-597580CD74A2}" srcOrd="7" destOrd="0" parTransId="{7E7EE14F-3E6B-4B97-A0A6-83EDE73EDBF2}" sibTransId="{EA189BEE-946A-4D9C-8047-2CB4DEB72475}"/>
    <dgm:cxn modelId="{BE22B5A2-7425-4D08-B63B-E5001DF0433A}" type="presOf" srcId="{1F1DF1A4-29FC-4CF1-93E2-86EECFFD18E6}" destId="{E51787A0-A162-4EAE-B7B8-9E191A75516A}" srcOrd="0" destOrd="0" presId="urn:microsoft.com/office/officeart/2008/layout/VerticalCurvedList"/>
    <dgm:cxn modelId="{FCBB21A9-5D82-40AA-BE3E-927F2EBB93A5}" srcId="{35B69D52-926E-4595-9503-23FAFF90776F}" destId="{71F5CA97-E86F-46A6-A131-E367E2933314}" srcOrd="5" destOrd="0" parTransId="{BCE9B8AC-261E-4F18-8E98-66FE9B1E9C12}" sibTransId="{B44039E8-5B13-484E-AF5B-A40D4D831173}"/>
    <dgm:cxn modelId="{40B2D46B-3C74-4C15-83B1-E658CB38E1F2}" type="presOf" srcId="{DF127525-8F20-4C52-93E1-49F213469E3C}" destId="{9F34ACDF-2065-43B2-B0A6-2A661BE3AECF}" srcOrd="0" destOrd="0" presId="urn:microsoft.com/office/officeart/2008/layout/VerticalCurvedList"/>
    <dgm:cxn modelId="{5B79BDB4-6ACF-4670-A221-8E39F4B54F2D}" type="presOf" srcId="{71F5CA97-E86F-46A6-A131-E367E2933314}" destId="{57536A6D-0AB8-4AA7-9733-D0AC541204EC}" srcOrd="0" destOrd="0" presId="urn:microsoft.com/office/officeart/2008/layout/VerticalCurvedList"/>
    <dgm:cxn modelId="{B124590D-AED9-4895-A674-14B4F6C0A73F}" srcId="{35B69D52-926E-4595-9503-23FAFF90776F}" destId="{728628DC-AC38-4C3A-9C67-FE5AAE0D4669}" srcOrd="6" destOrd="0" parTransId="{DC4693B4-0D49-4FCF-8E92-194A1E838069}" sibTransId="{07905FA3-CA45-4365-9DCA-60BD39F6A8BB}"/>
    <dgm:cxn modelId="{625C4C79-C5DF-4AE2-9110-9FE633C78E45}" srcId="{35B69D52-926E-4595-9503-23FAFF90776F}" destId="{14FE8C4B-BDFB-4E85-A389-2B56689A07F9}" srcOrd="1" destOrd="0" parTransId="{9C217FE1-5319-4A43-A37A-5C248A4B1B86}" sibTransId="{4406ECE3-5FDA-448D-9BC4-7B34DB0CB6A9}"/>
    <dgm:cxn modelId="{CAA2EE70-4F06-4CC5-A49B-023A3E388830}" srcId="{35B69D52-926E-4595-9503-23FAFF90776F}" destId="{80B490A2-7EAD-4559-9DE7-70692FC7078C}" srcOrd="0" destOrd="0" parTransId="{7BA38E6A-392E-4D3A-897C-696F629E6812}" sibTransId="{23BD6673-94FB-4BA7-B2BA-06DC8B51BAB4}"/>
    <dgm:cxn modelId="{E2332737-00E9-44FA-9467-40DBBD482217}" srcId="{35B69D52-926E-4595-9503-23FAFF90776F}" destId="{3C5A1042-2FCC-453D-BBCB-CDB007A7D855}" srcOrd="2" destOrd="0" parTransId="{C42075B6-9079-473C-86A3-484664960884}" sibTransId="{15702DA8-C3FA-4A5C-AAEF-46CA2407B011}"/>
    <dgm:cxn modelId="{F31533B1-2185-4562-A61C-54FE6E9B6C06}" type="presParOf" srcId="{83A7B1C1-094B-4043-8DA4-538312F04F1D}" destId="{BA2AD22C-8575-4C77-8F3E-9B9E94B0BD1D}" srcOrd="0" destOrd="0" presId="urn:microsoft.com/office/officeart/2008/layout/VerticalCurvedList"/>
    <dgm:cxn modelId="{429F0C6B-6B12-4A40-AB86-D13798AF706E}" type="presParOf" srcId="{BA2AD22C-8575-4C77-8F3E-9B9E94B0BD1D}" destId="{6F0D0143-4707-46D1-950D-3DB50F91C249}" srcOrd="0" destOrd="0" presId="urn:microsoft.com/office/officeart/2008/layout/VerticalCurvedList"/>
    <dgm:cxn modelId="{57FE9A05-578C-4D33-8DDA-C73BBECA99C7}" type="presParOf" srcId="{6F0D0143-4707-46D1-950D-3DB50F91C249}" destId="{FB4237EE-A99B-4B82-B8B5-59B5C08D03FA}" srcOrd="0" destOrd="0" presId="urn:microsoft.com/office/officeart/2008/layout/VerticalCurvedList"/>
    <dgm:cxn modelId="{27F40916-1352-4496-A7DD-A5EF808BBB61}" type="presParOf" srcId="{6F0D0143-4707-46D1-950D-3DB50F91C249}" destId="{09C5F6CC-D2F3-4B88-A2CD-92F4E050BCEA}" srcOrd="1" destOrd="0" presId="urn:microsoft.com/office/officeart/2008/layout/VerticalCurvedList"/>
    <dgm:cxn modelId="{DF8752AA-6D29-46CE-8A20-F02231121563}" type="presParOf" srcId="{6F0D0143-4707-46D1-950D-3DB50F91C249}" destId="{57155C0F-9890-46EA-B364-4B91A02EAE11}" srcOrd="2" destOrd="0" presId="urn:microsoft.com/office/officeart/2008/layout/VerticalCurvedList"/>
    <dgm:cxn modelId="{BBA05D26-C3E8-4B27-9637-5BE2DE58A927}" type="presParOf" srcId="{6F0D0143-4707-46D1-950D-3DB50F91C249}" destId="{2B9DCB64-1101-4DAE-AE24-570896FF092E}" srcOrd="3" destOrd="0" presId="urn:microsoft.com/office/officeart/2008/layout/VerticalCurvedList"/>
    <dgm:cxn modelId="{FCAC2688-5061-4344-AB3E-A9DC69DD1276}" type="presParOf" srcId="{BA2AD22C-8575-4C77-8F3E-9B9E94B0BD1D}" destId="{7BF206F8-26E0-4044-ACF8-C69E4D770413}" srcOrd="1" destOrd="0" presId="urn:microsoft.com/office/officeart/2008/layout/VerticalCurvedList"/>
    <dgm:cxn modelId="{EC79DE2F-4F6C-40A1-9F4F-1234B2000333}" type="presParOf" srcId="{BA2AD22C-8575-4C77-8F3E-9B9E94B0BD1D}" destId="{BA948042-1343-4AF8-93B5-2CF152EE571C}" srcOrd="2" destOrd="0" presId="urn:microsoft.com/office/officeart/2008/layout/VerticalCurvedList"/>
    <dgm:cxn modelId="{4AFC0329-3D9F-4CB4-AB55-673CE98DB8BE}" type="presParOf" srcId="{BA948042-1343-4AF8-93B5-2CF152EE571C}" destId="{84334B77-E33C-4D80-B37F-E125A470F163}" srcOrd="0" destOrd="0" presId="urn:microsoft.com/office/officeart/2008/layout/VerticalCurvedList"/>
    <dgm:cxn modelId="{52878E22-7F33-4A1F-97D4-75DF0D96793F}" type="presParOf" srcId="{BA2AD22C-8575-4C77-8F3E-9B9E94B0BD1D}" destId="{61B95136-A8E4-4FEA-AD6A-80669541ECF6}" srcOrd="3" destOrd="0" presId="urn:microsoft.com/office/officeart/2008/layout/VerticalCurvedList"/>
    <dgm:cxn modelId="{1579DEF2-9931-4AC5-8E28-ED8F57842EF6}" type="presParOf" srcId="{BA2AD22C-8575-4C77-8F3E-9B9E94B0BD1D}" destId="{2E2B94A7-1F23-499E-A288-6F248FB53069}" srcOrd="4" destOrd="0" presId="urn:microsoft.com/office/officeart/2008/layout/VerticalCurvedList"/>
    <dgm:cxn modelId="{05662F07-CE27-45B3-8FB7-E59B428929FE}" type="presParOf" srcId="{2E2B94A7-1F23-499E-A288-6F248FB53069}" destId="{746C2965-A609-4B01-BD10-7434AED2D8E0}" srcOrd="0" destOrd="0" presId="urn:microsoft.com/office/officeart/2008/layout/VerticalCurvedList"/>
    <dgm:cxn modelId="{284CD904-DCEA-4B52-B20B-4F6464E72CE4}" type="presParOf" srcId="{BA2AD22C-8575-4C77-8F3E-9B9E94B0BD1D}" destId="{E870FDF4-F815-48CB-B145-02CE219E1861}" srcOrd="5" destOrd="0" presId="urn:microsoft.com/office/officeart/2008/layout/VerticalCurvedList"/>
    <dgm:cxn modelId="{A5E397F6-2FB7-4722-BD49-5541ED1545BA}" type="presParOf" srcId="{BA2AD22C-8575-4C77-8F3E-9B9E94B0BD1D}" destId="{AA4111D0-4606-4CE8-8C2B-9DE4D77D4D0E}" srcOrd="6" destOrd="0" presId="urn:microsoft.com/office/officeart/2008/layout/VerticalCurvedList"/>
    <dgm:cxn modelId="{88E67FF8-241D-4DC2-AD2C-8669E592EB31}" type="presParOf" srcId="{AA4111D0-4606-4CE8-8C2B-9DE4D77D4D0E}" destId="{20A6CE46-EA05-4AD6-9BAF-B7F9251A2AE1}" srcOrd="0" destOrd="0" presId="urn:microsoft.com/office/officeart/2008/layout/VerticalCurvedList"/>
    <dgm:cxn modelId="{14A50FC6-B42C-4610-98D7-19DF7B23623F}" type="presParOf" srcId="{BA2AD22C-8575-4C77-8F3E-9B9E94B0BD1D}" destId="{E51787A0-A162-4EAE-B7B8-9E191A75516A}" srcOrd="7" destOrd="0" presId="urn:microsoft.com/office/officeart/2008/layout/VerticalCurvedList"/>
    <dgm:cxn modelId="{29EFB555-1A6E-4CD2-8ECD-76DFDFE27485}" type="presParOf" srcId="{BA2AD22C-8575-4C77-8F3E-9B9E94B0BD1D}" destId="{45CE4C34-3B55-445C-8E3A-0E8DA4C82FF1}" srcOrd="8" destOrd="0" presId="urn:microsoft.com/office/officeart/2008/layout/VerticalCurvedList"/>
    <dgm:cxn modelId="{E12CB3C6-6831-4A57-8A0E-8770C7954664}" type="presParOf" srcId="{45CE4C34-3B55-445C-8E3A-0E8DA4C82FF1}" destId="{558B071D-508D-4489-AEAD-DC528AAB6978}" srcOrd="0" destOrd="0" presId="urn:microsoft.com/office/officeart/2008/layout/VerticalCurvedList"/>
    <dgm:cxn modelId="{8320D795-D51D-412A-BF54-76768C39245C}" type="presParOf" srcId="{BA2AD22C-8575-4C77-8F3E-9B9E94B0BD1D}" destId="{9F34ACDF-2065-43B2-B0A6-2A661BE3AECF}" srcOrd="9" destOrd="0" presId="urn:microsoft.com/office/officeart/2008/layout/VerticalCurvedList"/>
    <dgm:cxn modelId="{1CD6BE63-0D8E-4564-B5E1-13AFFC18DA13}" type="presParOf" srcId="{BA2AD22C-8575-4C77-8F3E-9B9E94B0BD1D}" destId="{CCC4F179-0DF7-475D-9366-FFA2FE3F96B8}" srcOrd="10" destOrd="0" presId="urn:microsoft.com/office/officeart/2008/layout/VerticalCurvedList"/>
    <dgm:cxn modelId="{EFCEA93B-FA68-451B-BA05-C8E53F13F15F}" type="presParOf" srcId="{CCC4F179-0DF7-475D-9366-FFA2FE3F96B8}" destId="{3C0F2065-D3FF-45E7-BADC-D6F60B439B33}" srcOrd="0" destOrd="0" presId="urn:microsoft.com/office/officeart/2008/layout/VerticalCurvedList"/>
    <dgm:cxn modelId="{0D9A7382-81C1-4A2C-BFCF-82FCAC31AB2A}" type="presParOf" srcId="{BA2AD22C-8575-4C77-8F3E-9B9E94B0BD1D}" destId="{57536A6D-0AB8-4AA7-9733-D0AC541204EC}" srcOrd="11" destOrd="0" presId="urn:microsoft.com/office/officeart/2008/layout/VerticalCurvedList"/>
    <dgm:cxn modelId="{4A63F897-9C7F-42DD-A363-FDC6852A50C7}" type="presParOf" srcId="{BA2AD22C-8575-4C77-8F3E-9B9E94B0BD1D}" destId="{CC7290D7-70AB-4DB4-AC75-B9798D4D5642}" srcOrd="12" destOrd="0" presId="urn:microsoft.com/office/officeart/2008/layout/VerticalCurvedList"/>
    <dgm:cxn modelId="{602CA6D5-DF6D-4037-A52B-62A15D1BE7D3}" type="presParOf" srcId="{CC7290D7-70AB-4DB4-AC75-B9798D4D5642}" destId="{5E4F2282-0C35-4466-894B-2088999C8056}" srcOrd="0" destOrd="0" presId="urn:microsoft.com/office/officeart/2008/layout/VerticalCurvedList"/>
    <dgm:cxn modelId="{0EE9A4E8-000E-4128-BD2D-7D7CCEE6801C}" type="presParOf" srcId="{BA2AD22C-8575-4C77-8F3E-9B9E94B0BD1D}" destId="{D80B2421-FD0A-4E11-A11A-CB6CA273D138}" srcOrd="13" destOrd="0" presId="urn:microsoft.com/office/officeart/2008/layout/VerticalCurvedList"/>
    <dgm:cxn modelId="{359AF4CD-32A3-48E7-A716-4E4433B94C08}" type="presParOf" srcId="{BA2AD22C-8575-4C77-8F3E-9B9E94B0BD1D}" destId="{38D33FA4-9C33-44FE-9011-EA73EC1E0454}" srcOrd="14" destOrd="0" presId="urn:microsoft.com/office/officeart/2008/layout/VerticalCurvedList"/>
    <dgm:cxn modelId="{4D429C24-4C83-4DD0-93D3-90DD84998C8E}" type="presParOf" srcId="{38D33FA4-9C33-44FE-9011-EA73EC1E0454}" destId="{7141FB69-D0BC-4B6B-BA24-24CF2F0494F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286D7-A262-4D1A-9F37-A1F53C039ADB}" type="doc">
      <dgm:prSet loTypeId="urn:microsoft.com/office/officeart/2005/8/layout/v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F656CD7-2A0A-43E4-9870-1596D94FD32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«Отлично» – 40 (26,1%) </a:t>
          </a:r>
          <a:endParaRPr lang="ru-RU" sz="2000" b="1" dirty="0"/>
        </a:p>
      </dgm:t>
    </dgm:pt>
    <dgm:pt modelId="{E7BE9E34-4BD9-4974-969D-9E2CAA1A6AAE}" type="parTrans" cxnId="{C88F7F51-34A9-4B84-BE6A-86D7AEF3E924}">
      <dgm:prSet/>
      <dgm:spPr/>
      <dgm:t>
        <a:bodyPr/>
        <a:lstStyle/>
        <a:p>
          <a:endParaRPr lang="ru-RU" sz="1600" b="1"/>
        </a:p>
      </dgm:t>
    </dgm:pt>
    <dgm:pt modelId="{252E3DE2-7930-4B27-9E81-519DC5DE6373}" type="sibTrans" cxnId="{C88F7F51-34A9-4B84-BE6A-86D7AEF3E924}">
      <dgm:prSet/>
      <dgm:spPr/>
      <dgm:t>
        <a:bodyPr/>
        <a:lstStyle/>
        <a:p>
          <a:endParaRPr lang="ru-RU" sz="1600" b="1"/>
        </a:p>
      </dgm:t>
    </dgm:pt>
    <dgm:pt modelId="{5C24DE37-CDEB-497D-A358-AF5865AEC836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«Хорошо» – 105 (68,6%) </a:t>
          </a:r>
          <a:endParaRPr lang="ru-RU" sz="2000" b="1" dirty="0">
            <a:solidFill>
              <a:schemeClr val="tx1"/>
            </a:solidFill>
          </a:endParaRPr>
        </a:p>
      </dgm:t>
    </dgm:pt>
    <dgm:pt modelId="{8D9BE8A2-DEAC-437C-8DDB-68A76D94BB0F}" type="parTrans" cxnId="{144D00F0-B6F0-41D1-B0CC-993CC22A6C31}">
      <dgm:prSet/>
      <dgm:spPr/>
      <dgm:t>
        <a:bodyPr/>
        <a:lstStyle/>
        <a:p>
          <a:endParaRPr lang="ru-RU" sz="1600" b="1"/>
        </a:p>
      </dgm:t>
    </dgm:pt>
    <dgm:pt modelId="{34346AE4-A068-4930-9E44-1A293042684E}" type="sibTrans" cxnId="{144D00F0-B6F0-41D1-B0CC-993CC22A6C31}">
      <dgm:prSet/>
      <dgm:spPr/>
      <dgm:t>
        <a:bodyPr/>
        <a:lstStyle/>
        <a:p>
          <a:endParaRPr lang="ru-RU" sz="1600" b="1"/>
        </a:p>
      </dgm:t>
    </dgm:pt>
    <dgm:pt modelId="{FF68B11B-75E0-4570-A9A0-528BFDC94FF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«Удовлетворительно» – 8 (5,2%) </a:t>
          </a:r>
          <a:endParaRPr lang="ru-RU" sz="2000" b="1" dirty="0"/>
        </a:p>
      </dgm:t>
    </dgm:pt>
    <dgm:pt modelId="{8549D4C7-CF85-4B6C-92FA-556BABBA0816}" type="parTrans" cxnId="{260C8B2D-D8BB-4C28-89CA-B9ACB1FF4F9B}">
      <dgm:prSet/>
      <dgm:spPr/>
      <dgm:t>
        <a:bodyPr/>
        <a:lstStyle/>
        <a:p>
          <a:endParaRPr lang="ru-RU" sz="1600" b="1"/>
        </a:p>
      </dgm:t>
    </dgm:pt>
    <dgm:pt modelId="{C2B9DFB0-A44C-4AAC-9B7B-A0BFEC2E361B}" type="sibTrans" cxnId="{260C8B2D-D8BB-4C28-89CA-B9ACB1FF4F9B}">
      <dgm:prSet/>
      <dgm:spPr/>
      <dgm:t>
        <a:bodyPr/>
        <a:lstStyle/>
        <a:p>
          <a:endParaRPr lang="ru-RU" sz="1600" b="1"/>
        </a:p>
      </dgm:t>
    </dgm:pt>
    <dgm:pt modelId="{BFCD992E-A308-4CE1-B5DB-4E88643DBAB0}" type="pres">
      <dgm:prSet presAssocID="{E98286D7-A262-4D1A-9F37-A1F53C039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CE78D-3239-49E6-9AA7-7B2A6913091E}" type="pres">
      <dgm:prSet presAssocID="{9F656CD7-2A0A-43E4-9870-1596D94FD32C}" presName="parentText" presStyleLbl="node1" presStyleIdx="0" presStyleCnt="3" custLinFactNeighborY="-6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6E6AD-9C40-4F4F-B1E8-5653DAE473E0}" type="pres">
      <dgm:prSet presAssocID="{252E3DE2-7930-4B27-9E81-519DC5DE6373}" presName="spacer" presStyleCnt="0"/>
      <dgm:spPr/>
      <dgm:t>
        <a:bodyPr/>
        <a:lstStyle/>
        <a:p>
          <a:endParaRPr lang="ru-RU"/>
        </a:p>
      </dgm:t>
    </dgm:pt>
    <dgm:pt modelId="{B7FE0F79-FA6C-4DAF-8ABB-18D96D937EB1}" type="pres">
      <dgm:prSet presAssocID="{5C24DE37-CDEB-497D-A358-AF5865AEC8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1EAAF-A26C-4A85-A52F-D35CEFD97395}" type="pres">
      <dgm:prSet presAssocID="{34346AE4-A068-4930-9E44-1A293042684E}" presName="spacer" presStyleCnt="0"/>
      <dgm:spPr/>
      <dgm:t>
        <a:bodyPr/>
        <a:lstStyle/>
        <a:p>
          <a:endParaRPr lang="ru-RU"/>
        </a:p>
      </dgm:t>
    </dgm:pt>
    <dgm:pt modelId="{CCB9FBF9-20F2-468C-9C2C-B4B4606AA55B}" type="pres">
      <dgm:prSet presAssocID="{FF68B11B-75E0-4570-A9A0-528BFDC94F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D00F0-B6F0-41D1-B0CC-993CC22A6C31}" srcId="{E98286D7-A262-4D1A-9F37-A1F53C039ADB}" destId="{5C24DE37-CDEB-497D-A358-AF5865AEC836}" srcOrd="1" destOrd="0" parTransId="{8D9BE8A2-DEAC-437C-8DDB-68A76D94BB0F}" sibTransId="{34346AE4-A068-4930-9E44-1A293042684E}"/>
    <dgm:cxn modelId="{F1D0E7DE-A677-4D40-B8DC-07D7A2439E78}" type="presOf" srcId="{5C24DE37-CDEB-497D-A358-AF5865AEC836}" destId="{B7FE0F79-FA6C-4DAF-8ABB-18D96D937EB1}" srcOrd="0" destOrd="0" presId="urn:microsoft.com/office/officeart/2005/8/layout/vList2"/>
    <dgm:cxn modelId="{260C8B2D-D8BB-4C28-89CA-B9ACB1FF4F9B}" srcId="{E98286D7-A262-4D1A-9F37-A1F53C039ADB}" destId="{FF68B11B-75E0-4570-A9A0-528BFDC94FF6}" srcOrd="2" destOrd="0" parTransId="{8549D4C7-CF85-4B6C-92FA-556BABBA0816}" sibTransId="{C2B9DFB0-A44C-4AAC-9B7B-A0BFEC2E361B}"/>
    <dgm:cxn modelId="{FF967463-FD34-4779-8398-5AD0CF0737F7}" type="presOf" srcId="{9F656CD7-2A0A-43E4-9870-1596D94FD32C}" destId="{1A5CE78D-3239-49E6-9AA7-7B2A6913091E}" srcOrd="0" destOrd="0" presId="urn:microsoft.com/office/officeart/2005/8/layout/vList2"/>
    <dgm:cxn modelId="{1C1805B1-43A1-48F9-90E0-9CEC9B0F2613}" type="presOf" srcId="{FF68B11B-75E0-4570-A9A0-528BFDC94FF6}" destId="{CCB9FBF9-20F2-468C-9C2C-B4B4606AA55B}" srcOrd="0" destOrd="0" presId="urn:microsoft.com/office/officeart/2005/8/layout/vList2"/>
    <dgm:cxn modelId="{BA93CB63-F8F3-405B-9527-009E24CB86FC}" type="presOf" srcId="{E98286D7-A262-4D1A-9F37-A1F53C039ADB}" destId="{BFCD992E-A308-4CE1-B5DB-4E88643DBAB0}" srcOrd="0" destOrd="0" presId="urn:microsoft.com/office/officeart/2005/8/layout/vList2"/>
    <dgm:cxn modelId="{C88F7F51-34A9-4B84-BE6A-86D7AEF3E924}" srcId="{E98286D7-A262-4D1A-9F37-A1F53C039ADB}" destId="{9F656CD7-2A0A-43E4-9870-1596D94FD32C}" srcOrd="0" destOrd="0" parTransId="{E7BE9E34-4BD9-4974-969D-9E2CAA1A6AAE}" sibTransId="{252E3DE2-7930-4B27-9E81-519DC5DE6373}"/>
    <dgm:cxn modelId="{96166A44-9E7E-4B38-827B-ED19C317F674}" type="presParOf" srcId="{BFCD992E-A308-4CE1-B5DB-4E88643DBAB0}" destId="{1A5CE78D-3239-49E6-9AA7-7B2A6913091E}" srcOrd="0" destOrd="0" presId="urn:microsoft.com/office/officeart/2005/8/layout/vList2"/>
    <dgm:cxn modelId="{F2D60377-C91B-48CC-9FDA-736073FAC58C}" type="presParOf" srcId="{BFCD992E-A308-4CE1-B5DB-4E88643DBAB0}" destId="{8CA6E6AD-9C40-4F4F-B1E8-5653DAE473E0}" srcOrd="1" destOrd="0" presId="urn:microsoft.com/office/officeart/2005/8/layout/vList2"/>
    <dgm:cxn modelId="{9CFDC401-30DA-413C-BFEF-7DB90F967A72}" type="presParOf" srcId="{BFCD992E-A308-4CE1-B5DB-4E88643DBAB0}" destId="{B7FE0F79-FA6C-4DAF-8ABB-18D96D937EB1}" srcOrd="2" destOrd="0" presId="urn:microsoft.com/office/officeart/2005/8/layout/vList2"/>
    <dgm:cxn modelId="{60726411-2651-465C-8645-1481260E7009}" type="presParOf" srcId="{BFCD992E-A308-4CE1-B5DB-4E88643DBAB0}" destId="{07E1EAAF-A26C-4A85-A52F-D35CEFD97395}" srcOrd="3" destOrd="0" presId="urn:microsoft.com/office/officeart/2005/8/layout/vList2"/>
    <dgm:cxn modelId="{FECAB144-E6C9-44D4-AF67-C5E78BFD779F}" type="presParOf" srcId="{BFCD992E-A308-4CE1-B5DB-4E88643DBAB0}" destId="{CCB9FBF9-20F2-468C-9C2C-B4B4606AA5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E4941-CE01-4BA8-A586-63174F1E4F5E}" type="doc">
      <dgm:prSet loTypeId="urn:microsoft.com/office/officeart/2005/8/layout/vList5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3E3CE91-D6EC-4D2F-BC07-9D70755CA8AC}">
      <dgm:prSet custT="1"/>
      <dgm:spPr>
        <a:solidFill>
          <a:srgbClr val="002060"/>
        </a:solidFill>
      </dgm:spPr>
      <dgm:t>
        <a:bodyPr/>
        <a:lstStyle/>
        <a:p>
          <a:pPr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i="0" dirty="0" smtClean="0">
            <a:latin typeface="Calibri" pitchFamily="34" charset="0"/>
          </a:endParaRPr>
        </a:p>
        <a:p>
          <a:pPr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400" b="1" i="0" dirty="0" smtClean="0">
              <a:latin typeface="Calibri" pitchFamily="34" charset="0"/>
            </a:rPr>
            <a:t>Диплом с отличием получили 18 выпускников (9,6%)</a:t>
          </a:r>
        </a:p>
        <a:p>
          <a:pPr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400" b="1" i="0" dirty="0" smtClean="0">
              <a:latin typeface="Calibri" pitchFamily="34" charset="0"/>
            </a:rPr>
            <a:t>(в 2018 г. 14 дипломов с отличием – 9,1%)</a:t>
          </a:r>
        </a:p>
        <a:p>
          <a:pPr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dirty="0" smtClean="0">
              <a:latin typeface="Calibri" pitchFamily="34" charset="0"/>
            </a:rPr>
            <a:t> </a:t>
          </a:r>
          <a:endParaRPr lang="ru-RU" sz="2400" i="0" dirty="0">
            <a:latin typeface="Calibri" pitchFamily="34" charset="0"/>
          </a:endParaRPr>
        </a:p>
      </dgm:t>
    </dgm:pt>
    <dgm:pt modelId="{99931864-E99C-4ECC-BD35-B40DBDF1F96D}" type="parTrans" cxnId="{AB7FE07B-A087-4FFC-8BA8-AE815E92965A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87FF3570-C0BE-4B0D-B55D-4231A9F770E9}" type="sibTrans" cxnId="{AB7FE07B-A087-4FFC-8BA8-AE815E92965A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4586EE8D-C3E5-4799-9EF9-B94ED91ED3F2}" type="pres">
      <dgm:prSet presAssocID="{EF6E4941-CE01-4BA8-A586-63174F1E4F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8ECAA-28B8-4C17-B90A-48203E384765}" type="pres">
      <dgm:prSet presAssocID="{E3E3CE91-D6EC-4D2F-BC07-9D70755CA8AC}" presName="linNode" presStyleCnt="0"/>
      <dgm:spPr/>
    </dgm:pt>
    <dgm:pt modelId="{4B446084-E7EE-47B3-B32F-D8EB9A8317D6}" type="pres">
      <dgm:prSet presAssocID="{E3E3CE91-D6EC-4D2F-BC07-9D70755CA8AC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FE07B-A087-4FFC-8BA8-AE815E92965A}" srcId="{EF6E4941-CE01-4BA8-A586-63174F1E4F5E}" destId="{E3E3CE91-D6EC-4D2F-BC07-9D70755CA8AC}" srcOrd="0" destOrd="0" parTransId="{99931864-E99C-4ECC-BD35-B40DBDF1F96D}" sibTransId="{87FF3570-C0BE-4B0D-B55D-4231A9F770E9}"/>
    <dgm:cxn modelId="{E7653881-B3F4-4312-85D2-8D1D75CF0BF2}" type="presOf" srcId="{E3E3CE91-D6EC-4D2F-BC07-9D70755CA8AC}" destId="{4B446084-E7EE-47B3-B32F-D8EB9A8317D6}" srcOrd="0" destOrd="0" presId="urn:microsoft.com/office/officeart/2005/8/layout/vList5"/>
    <dgm:cxn modelId="{2C324FDA-A50F-4611-AB7D-78D7D958447F}" type="presOf" srcId="{EF6E4941-CE01-4BA8-A586-63174F1E4F5E}" destId="{4586EE8D-C3E5-4799-9EF9-B94ED91ED3F2}" srcOrd="0" destOrd="0" presId="urn:microsoft.com/office/officeart/2005/8/layout/vList5"/>
    <dgm:cxn modelId="{AFA80996-1F6E-41A0-B116-77C90D6CE4B8}" type="presParOf" srcId="{4586EE8D-C3E5-4799-9EF9-B94ED91ED3F2}" destId="{F0E8ECAA-28B8-4C17-B90A-48203E384765}" srcOrd="0" destOrd="0" presId="urn:microsoft.com/office/officeart/2005/8/layout/vList5"/>
    <dgm:cxn modelId="{9060ECCC-B738-4957-9190-E3BAFDBD865D}" type="presParOf" srcId="{F0E8ECAA-28B8-4C17-B90A-48203E384765}" destId="{4B446084-E7EE-47B3-B32F-D8EB9A8317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5ACF0-DB62-4A2A-8C1A-56010FB7927E}" type="doc">
      <dgm:prSet loTypeId="urn:microsoft.com/office/officeart/2005/8/layout/vList2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D354802A-B905-43C3-8C4A-3A06BB7ABBF3}">
      <dgm:prSet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200" b="1" dirty="0" smtClean="0">
              <a:latin typeface="+mn-lt"/>
              <a:cs typeface="Arial" pitchFamily="34" charset="0"/>
            </a:rPr>
            <a:t>В течение учебного года на клинических кафедрах уделять больше внимания отработке практических навыков на тренажерах- симуляторах и манекенах, осуществлять контроль за выполнением навыков в соответствии с утвержденными алгоритмами и </a:t>
          </a:r>
          <a:r>
            <a:rPr lang="en-US" sz="2200" b="1" dirty="0" smtClean="0">
              <a:latin typeface="+mn-lt"/>
              <a:cs typeface="Arial" pitchFamily="34" charset="0"/>
            </a:rPr>
            <a:t>check- card</a:t>
          </a:r>
          <a:endParaRPr lang="ru-RU" sz="2200" dirty="0">
            <a:latin typeface="+mn-lt"/>
            <a:cs typeface="Arial" pitchFamily="34" charset="0"/>
          </a:endParaRPr>
        </a:p>
      </dgm:t>
    </dgm:pt>
    <dgm:pt modelId="{23F7A588-C1E4-4C72-8D20-C0B9CC94E399}" type="parTrans" cxnId="{27213E33-9D45-428A-B9A1-E5C44A7A6016}">
      <dgm:prSet/>
      <dgm:spPr/>
      <dgm:t>
        <a:bodyPr/>
        <a:lstStyle/>
        <a:p>
          <a:endParaRPr lang="ru-RU"/>
        </a:p>
      </dgm:t>
    </dgm:pt>
    <dgm:pt modelId="{0C3E4727-4111-477D-A7A8-BD674E32AEBA}" type="sibTrans" cxnId="{27213E33-9D45-428A-B9A1-E5C44A7A6016}">
      <dgm:prSet/>
      <dgm:spPr/>
      <dgm:t>
        <a:bodyPr/>
        <a:lstStyle/>
        <a:p>
          <a:endParaRPr lang="ru-RU"/>
        </a:p>
      </dgm:t>
    </dgm:pt>
    <dgm:pt modelId="{98901B46-2E1A-4E30-B974-0A2F64E90FCD}" type="pres">
      <dgm:prSet presAssocID="{F415ACF0-DB62-4A2A-8C1A-56010FB79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B184A-67F2-4F34-B23B-11E19840F1DE}" type="pres">
      <dgm:prSet presAssocID="{D354802A-B905-43C3-8C4A-3A06BB7ABBF3}" presName="parentText" presStyleLbl="node1" presStyleIdx="0" presStyleCnt="1" custScaleX="95005" custScaleY="93645" custLinFactY="-522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1C025-BA9E-4465-8327-CECCBD669829}" type="presOf" srcId="{F415ACF0-DB62-4A2A-8C1A-56010FB7927E}" destId="{98901B46-2E1A-4E30-B974-0A2F64E90FCD}" srcOrd="0" destOrd="0" presId="urn:microsoft.com/office/officeart/2005/8/layout/vList2"/>
    <dgm:cxn modelId="{27213E33-9D45-428A-B9A1-E5C44A7A6016}" srcId="{F415ACF0-DB62-4A2A-8C1A-56010FB7927E}" destId="{D354802A-B905-43C3-8C4A-3A06BB7ABBF3}" srcOrd="0" destOrd="0" parTransId="{23F7A588-C1E4-4C72-8D20-C0B9CC94E399}" sibTransId="{0C3E4727-4111-477D-A7A8-BD674E32AEBA}"/>
    <dgm:cxn modelId="{5EDFFAAD-3183-4206-9C68-FABBB321C1DC}" type="presOf" srcId="{D354802A-B905-43C3-8C4A-3A06BB7ABBF3}" destId="{A19B184A-67F2-4F34-B23B-11E19840F1DE}" srcOrd="0" destOrd="0" presId="urn:microsoft.com/office/officeart/2005/8/layout/vList2"/>
    <dgm:cxn modelId="{62707176-2321-4354-8925-EA8CD4CACA73}" type="presParOf" srcId="{98901B46-2E1A-4E30-B974-0A2F64E90FCD}" destId="{A19B184A-67F2-4F34-B23B-11E19840F1DE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6EB2CB-F4FD-43AD-A2D3-0D0BB6E173B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0B469D-B9C8-4204-8F6B-0B501EAAD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9D479-7211-45A8-BED1-758A2DD1190B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B5C66-B274-4A04-AFEB-7CE96D1D56AB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C1C66-1FA1-497D-9EB4-B6EB77C519C8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EA106-D8F2-4CD9-B3BD-A2DAA04ABC2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8DBD62-0EB0-4F98-A5BB-1EC8543A3D10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700" b="1" smtClean="0">
                <a:solidFill>
                  <a:srgbClr val="800000"/>
                </a:solidFill>
              </a:rPr>
              <a:t>Некоторые студенты показали недостаточные знания по диагностике, лечению и профилактике вирусных гепатитов.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8101C-0EAD-44A7-AEE8-3CACED178FBC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700" b="1" smtClean="0">
                <a:solidFill>
                  <a:schemeClr val="accent2"/>
                </a:solidFill>
              </a:rPr>
              <a:t/>
            </a:r>
            <a:br>
              <a:rPr lang="ru-RU" altLang="ru-RU" sz="700" b="1" smtClean="0">
                <a:solidFill>
                  <a:schemeClr val="accent2"/>
                </a:solidFill>
              </a:rPr>
            </a:br>
            <a:endParaRPr lang="ru-RU" altLang="ru-RU" sz="700" b="1" smtClean="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7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680E-4C63-4B4B-A08A-8E27E82A87D6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D3D1-53F1-4E6C-A81D-C94D65F13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0301-14FF-48F3-8E25-CC8733B0D95A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F501-36B1-40F9-98C6-AE100BD35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C028-873C-4ABE-9ADE-64CC23DB711D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7DFC-4378-4875-B28F-C0F21E817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DD7A-23D9-4B63-BAB5-1BE609462E58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7EB5-5196-4D62-B194-463AA8188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39CD-6883-424D-A741-E4A11A90EEB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1B39-B56C-43E4-94B4-59E7E5304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D79A-9D17-4A14-912E-77E936465DB5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6712-40AE-477F-A955-3D2687A3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9F4B-3E22-4EB3-BE62-0398121E6A81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AEC8-AEBB-4B4C-AE82-C6D2D412F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CAC2-513E-4779-8A43-4DE27547E475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5FAD-DD4C-486D-B7CB-E904BBC0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D316-243A-48F4-8C8A-2F8C2CB45B8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FDD6-F4F7-4CE8-9A00-33DF54FD3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6E94-259C-4230-BCB3-BF98E5C357A8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BACD-323C-4E22-BDB7-5BAD7F92A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6F9B-8B62-4FC9-9323-3A7D1EB633A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8F6C-FC6C-4F31-9D9A-9532562A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F52E4-EB65-4CEA-A76C-826B19DA57EB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1ED79-7FC6-4AF7-9278-C52A1EC7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8.bin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28600" y="1052513"/>
            <a:ext cx="8915400" cy="2051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Результаты Государственной итоговой аттестации студентов, обучающихся по специальности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31.05.02 Педиатрия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Ю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рий</a:t>
            </a:r>
            <a:r>
              <a:rPr lang="ru-RU" sz="2400" b="1" smtClean="0">
                <a:solidFill>
                  <a:schemeClr val="hlink"/>
                </a:solidFill>
              </a:rPr>
              <a:t> Ф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едорович </a:t>
            </a:r>
            <a:r>
              <a:rPr lang="ru-RU" sz="2400" b="1" smtClean="0">
                <a:solidFill>
                  <a:schemeClr val="hlink"/>
                </a:solidFill>
              </a:rPr>
              <a:t>Л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обанов</a:t>
            </a:r>
            <a:r>
              <a:rPr lang="ru-RU" sz="2400" b="1" smtClean="0">
                <a:solidFill>
                  <a:srgbClr val="002060"/>
                </a:solidFill>
              </a:rPr>
              <a:t>,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002060"/>
                </a:solidFill>
              </a:rPr>
              <a:t>председатель ГЭК, д-р мед. наук, профессор,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002060"/>
                </a:solidFill>
              </a:rPr>
              <a:t>заведующий кафедрой пропедевтики детских болезней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002060"/>
                </a:solidFill>
              </a:rPr>
              <a:t>ФГБОУ ВО АГМУ Минздрава России</a:t>
            </a:r>
            <a:endParaRPr lang="ru-RU" sz="2400" b="1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7625" t="10180" r="16536" b="4628"/>
          <a:stretch/>
        </p:blipFill>
        <p:spPr bwMode="auto">
          <a:xfrm rot="5400000">
            <a:off x="131376" y="4654113"/>
            <a:ext cx="2137341" cy="184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2625" t="11160" r="8202"/>
          <a:stretch/>
        </p:blipFill>
        <p:spPr bwMode="auto">
          <a:xfrm rot="5400000">
            <a:off x="4181777" y="4611311"/>
            <a:ext cx="2318114" cy="1969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0958" t="12271" r="12092"/>
          <a:stretch/>
        </p:blipFill>
        <p:spPr bwMode="auto">
          <a:xfrm rot="5400000">
            <a:off x="2151501" y="4608900"/>
            <a:ext cx="2219224" cy="190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4341" name="Picture 2" descr="C:\Users\User\Pictures\эмбле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4724400"/>
            <a:ext cx="13319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студенты 2014\1393215536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724400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Замечания ГЭК – 2019: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en-US" sz="2800" b="1" smtClean="0">
                <a:solidFill>
                  <a:schemeClr val="hlink"/>
                </a:solidFill>
                <a:latin typeface="Verdana" pitchFamily="34" charset="0"/>
              </a:rPr>
              <a:t>III</a:t>
            </a:r>
            <a:r>
              <a:rPr lang="ru-RU" sz="4000" b="1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ru-RU" sz="4000" b="1" smtClean="0">
                <a:solidFill>
                  <a:schemeClr val="hlink"/>
                </a:solidFill>
              </a:rPr>
              <a:t>этап</a:t>
            </a:r>
            <a:r>
              <a:rPr lang="ru-RU" sz="4000" b="1" smtClean="0">
                <a:solidFill>
                  <a:srgbClr val="C00000"/>
                </a:solidFill>
              </a:rPr>
              <a:t> Собеседование</a:t>
            </a: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07950" y="1125538"/>
            <a:ext cx="8785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1. Некоторые студенты недостаточно ориентировались в вопросах оказания неотложной помощи детям: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разработать и внедрить методические рекомендации «Неотложные состояния в педиатрии» (Отв.: зав. кафедрой детских болезней с курсом ПО д.м.н., профессор Ильенкова Н.А.);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215900" y="3844925"/>
            <a:ext cx="8928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2. Студенты испытывали затруднения в вопросах лабораторной диагностики инфекционных заболеваний у детей и выборе этиотропной терапии: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создать учебное пособие для внеаудиторной работы студентов «Инфекционные заболеваний у детей: алгоритмы диагностики и терапии» (Отв.: зав. кафедрой детских инфекционных болезней с курсом ПО, д.м.н., профессор Мартынова Г.П.);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bf\2 этап\IMG_20190622_143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0810" t="31163" r="7788" b="8612"/>
          <a:stretch/>
        </p:blipFill>
        <p:spPr bwMode="auto">
          <a:xfrm>
            <a:off x="5673960" y="4293096"/>
            <a:ext cx="3384376" cy="238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250825" y="1052513"/>
            <a:ext cx="87391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Некоторые студенты недостаточно ориентировались в тактике ведения и алгоритме действия врача при врожденном вывихе бедра: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создать учебное пособие для внеаудиторной работы студентов «Врожденный вывих бедра: алгоритм действия врача педиатра, тактика, лечения» (Отв.: зав. кафедрой детской хирургии с курсом ПО им. проф. В.П. Красовской, к.м.н., доцент Портнягина Э.В.)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Замечания ГЭК – 2019: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C:\Users\Admin\Desktop\ГИА- 2015\фото 3 этап\собеседование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3728" y="4293096"/>
            <a:ext cx="3456384" cy="23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6119" r="22860"/>
          <a:stretch/>
        </p:blipFill>
        <p:spPr bwMode="auto">
          <a:xfrm>
            <a:off x="107504" y="4293096"/>
            <a:ext cx="1944216" cy="239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14325" y="1196752"/>
          <a:ext cx="8650163" cy="610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14325" y="3213100"/>
            <a:ext cx="8299450" cy="15113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Дополнить банк видеоуроков по выполнению практических манипуляций. Обновить и доработать электронные ресурсы  по освоению практических навыков специальности 31.05.02 Педиатрия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" y="4941888"/>
            <a:ext cx="8289925" cy="15716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Пересмотреть и обновить ситуационные задачи для ГИА с учетом пересмотров современных протоколов диагностики и лечения 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14325" y="115888"/>
            <a:ext cx="82819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Рекомендации  Государственной экзаменационной комиссии – 2019 г.</a:t>
            </a:r>
            <a:r>
              <a:rPr lang="ru-RU" altLang="ru-RU" sz="3200">
                <a:latin typeface="Verdana" pitchFamily="34" charset="0"/>
              </a:rPr>
              <a:t/>
            </a:r>
            <a:br>
              <a:rPr lang="ru-RU" altLang="ru-RU" sz="3200">
                <a:latin typeface="Verdana" pitchFamily="34" charset="0"/>
              </a:rPr>
            </a:br>
            <a:endParaRPr lang="ru-RU" altLang="ru-RU" sz="3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57200"/>
            <a:ext cx="7010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Благодарю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 внимание!</a:t>
            </a:r>
            <a:endParaRPr lang="ru-RU" sz="66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2770" name="Picture 2" descr="C:\Users\galaktionova\Pictures\211e93043c35578e20434545ea0b7e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68588"/>
            <a:ext cx="5545137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764704"/>
          <a:ext cx="8143932" cy="571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500" y="260350"/>
            <a:ext cx="835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defRPr/>
            </a:pPr>
            <a:endParaRPr lang="ru-RU" altLang="ru-RU" sz="3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  <a:cs typeface="+mn-cs"/>
              </a:rPr>
              <a:t>Подготовка к ГИА проводилась согласно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  <a:cs typeface="+mn-cs"/>
              </a:rPr>
              <a:t> нормативным документам: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defRPr/>
            </a:pPr>
            <a:r>
              <a:rPr lang="ru-RU" altLang="ru-RU" sz="3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5363" name="Рисунок 21" descr="MC90043981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86188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1" descr="MC90043981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28938"/>
            <a:ext cx="1428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1" descr="MC90043981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14563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50825" y="44450"/>
            <a:ext cx="84343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Первый этап ГИА </a:t>
            </a:r>
          </a:p>
          <a:p>
            <a:pPr algn="ctr"/>
            <a:r>
              <a:rPr lang="ru-RU" altLang="ru-RU" sz="2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(заключительный тестовый контроль знаний выпускников)</a:t>
            </a:r>
          </a:p>
        </p:txBody>
      </p:sp>
      <p:graphicFrame>
        <p:nvGraphicFramePr>
          <p:cNvPr id="17410" name="Object 8"/>
          <p:cNvGraphicFramePr>
            <a:graphicFrameLocks/>
          </p:cNvGraphicFramePr>
          <p:nvPr/>
        </p:nvGraphicFramePr>
        <p:xfrm>
          <a:off x="104775" y="3592513"/>
          <a:ext cx="5160963" cy="3316287"/>
        </p:xfrm>
        <a:graphic>
          <a:graphicData uri="http://schemas.openxmlformats.org/presentationml/2006/ole">
            <p:oleObj spid="_x0000_s17410" r:id="rId3" imgW="5163760" imgH="3316511" progId="Excel.Chart.8">
              <p:embed/>
            </p:oleObj>
          </a:graphicData>
        </a:graphic>
      </p:graphicFrame>
      <p:graphicFrame>
        <p:nvGraphicFramePr>
          <p:cNvPr id="17411" name="Object 9"/>
          <p:cNvGraphicFramePr>
            <a:graphicFrameLocks/>
          </p:cNvGraphicFramePr>
          <p:nvPr/>
        </p:nvGraphicFramePr>
        <p:xfrm>
          <a:off x="5026025" y="3883025"/>
          <a:ext cx="3959225" cy="2744788"/>
        </p:xfrm>
        <a:graphic>
          <a:graphicData uri="http://schemas.openxmlformats.org/presentationml/2006/ole">
            <p:oleObj spid="_x0000_s17411" r:id="rId4" imgW="3962743" imgH="2743438" progId="Excel.Chart.8">
              <p:embed/>
            </p:oleObj>
          </a:graphicData>
        </a:graphic>
      </p:graphicFrame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0" y="2420938"/>
            <a:ext cx="6302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119 человек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(63,3%) –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отлично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46 человек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(24,5%) –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хорошо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23 человек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(12,5%) –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удовлетворительно</a:t>
            </a:r>
          </a:p>
        </p:txBody>
      </p:sp>
      <p:sp>
        <p:nvSpPr>
          <p:cNvPr id="17414" name="AutoShape 2" descr="Ð¤Ð°Ð¹Ð» Ð½Ðµ Ð½Ð°Ð¹Ð´Ðµ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" name="Picture 3" descr="C:\Users\Admin\Desktop\Мамино\аккредитация\image-0-02-08-1dcecbdde83780f727f02adbc672c30aad47cee6d8e7560abb13057bb24688b3-V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/>
            </a:extLst>
          </a:blip>
          <a:srcRect t="29128" r="24111" b="14550"/>
          <a:stretch>
            <a:fillRect/>
          </a:stretch>
        </p:blipFill>
        <p:spPr bwMode="auto">
          <a:xfrm>
            <a:off x="6328767" y="2426221"/>
            <a:ext cx="249405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7975" y="1008063"/>
            <a:ext cx="8477250" cy="1358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cs typeface="Calibri" panose="020F0502020204030204" pitchFamily="34" charset="0"/>
              </a:rPr>
              <a:t>В работе использовались сборники тестовых заданий для ГИА  (3 части), подготовленных в ФГБОУ ВО «</a:t>
            </a:r>
            <a:r>
              <a:rPr lang="ru-RU" sz="1900" b="1" dirty="0" err="1">
                <a:solidFill>
                  <a:srgbClr val="002060"/>
                </a:solidFill>
                <a:cs typeface="Calibri" panose="020F0502020204030204" pitchFamily="34" charset="0"/>
              </a:rPr>
              <a:t>КрасГМУ</a:t>
            </a:r>
            <a:r>
              <a:rPr lang="ru-RU" sz="1900" b="1" dirty="0">
                <a:solidFill>
                  <a:srgbClr val="002060"/>
                </a:solidFill>
                <a:cs typeface="Calibri" panose="020F0502020204030204" pitchFamily="34" charset="0"/>
              </a:rPr>
              <a:t> им. проф. В.Ф. Войно-Ясенецкого» в 2017 году, утвержденные Центральным координационным методическим советом </a:t>
            </a:r>
            <a:r>
              <a:rPr lang="ru-RU" sz="1900" b="1" dirty="0" err="1">
                <a:solidFill>
                  <a:srgbClr val="002060"/>
                </a:solidFill>
                <a:cs typeface="Calibri" panose="020F0502020204030204" pitchFamily="34" charset="0"/>
              </a:rPr>
              <a:t>КрасГМУ</a:t>
            </a:r>
            <a:r>
              <a:rPr lang="ru-RU" sz="1900" b="1" dirty="0">
                <a:solidFill>
                  <a:srgbClr val="002060"/>
                </a:solidFill>
                <a:cs typeface="Calibri" panose="020F0502020204030204" pitchFamily="34" charset="0"/>
              </a:rPr>
              <a:t> (протокол №3 от 25.12. 2017 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00775" y="1700213"/>
            <a:ext cx="2474913" cy="29638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A1E"/>
                </a:solidFill>
              </a:rPr>
              <a:t>3. Неотложная мед. помощь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6600" y="1700213"/>
            <a:ext cx="2652713" cy="2963862"/>
          </a:xfrm>
          <a:prstGeom prst="roundRect">
            <a:avLst>
              <a:gd name="adj" fmla="val 1906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A1E"/>
                </a:solidFill>
              </a:rPr>
              <a:t>2.Физикальное обследование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1700213"/>
            <a:ext cx="2638425" cy="30146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A1E"/>
                </a:solidFill>
              </a:rPr>
              <a:t>1.Профилакти-ческий осмотр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</p:txBody>
      </p:sp>
      <p:sp>
        <p:nvSpPr>
          <p:cNvPr id="18436" name="TextBox 20"/>
          <p:cNvSpPr txBox="1">
            <a:spLocks noChangeArrowheads="1"/>
          </p:cNvSpPr>
          <p:nvPr/>
        </p:nvSpPr>
        <p:spPr bwMode="auto">
          <a:xfrm>
            <a:off x="285750" y="115888"/>
            <a:ext cx="85010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  <a:latin typeface="Verdana" pitchFamily="34" charset="0"/>
              </a:rPr>
              <a:t>Второй этап ГИА</a:t>
            </a:r>
            <a:r>
              <a:rPr lang="ru-RU" altLang="ru-RU" sz="2000" b="1">
                <a:solidFill>
                  <a:srgbClr val="C00000"/>
                </a:solidFill>
                <a:latin typeface="Verdana" pitchFamily="34" charset="0"/>
              </a:rPr>
              <a:t> (контроль практических навыков)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Verdana" pitchFamily="34" charset="0"/>
              </a:rPr>
              <a:t>Проходил на базе кафедры- центра симуляционных технологий КрасГМУ в форме ОСКЭ. Каждый студент проходил пять станций, где демонстрировал свои практические умения  и навыки на симуляторах</a:t>
            </a:r>
          </a:p>
          <a:p>
            <a:pPr algn="ctr"/>
            <a:endParaRPr lang="ru-RU" altLang="ru-RU" sz="2000" b="1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331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250" y="2714834"/>
            <a:ext cx="1507306" cy="158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21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4186" y="2370944"/>
            <a:ext cx="1861776" cy="1877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2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97637" y="2565091"/>
            <a:ext cx="1653382" cy="175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790700" y="4076700"/>
            <a:ext cx="2493963" cy="2743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120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A1E"/>
                </a:solidFill>
              </a:rPr>
              <a:t>4.Сердечно-легочная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A1E"/>
                </a:solidFill>
              </a:rPr>
              <a:t>реанимация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A1E"/>
              </a:solidFill>
            </a:endParaRP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23728" y="5085184"/>
            <a:ext cx="187220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8442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027488"/>
            <a:ext cx="25209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1940" y="4914551"/>
            <a:ext cx="1872388" cy="175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5495925" y="4233863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5. Экстренная мед.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285750" y="44450"/>
            <a:ext cx="8429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Второй этап ГИА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(контроль практических навыков)</a:t>
            </a:r>
          </a:p>
        </p:txBody>
      </p:sp>
      <p:graphicFrame>
        <p:nvGraphicFramePr>
          <p:cNvPr id="19458" name="Object 5"/>
          <p:cNvGraphicFramePr>
            <a:graphicFrameLocks/>
          </p:cNvGraphicFramePr>
          <p:nvPr/>
        </p:nvGraphicFramePr>
        <p:xfrm>
          <a:off x="520700" y="3592513"/>
          <a:ext cx="4745038" cy="2959100"/>
        </p:xfrm>
        <a:graphic>
          <a:graphicData uri="http://schemas.openxmlformats.org/presentationml/2006/ole">
            <p:oleObj spid="_x0000_s19458" r:id="rId4" imgW="4749196" imgH="2962913" progId="Excel.Chart.8">
              <p:embed/>
            </p:oleObj>
          </a:graphicData>
        </a:graphic>
      </p:graphicFrame>
      <p:graphicFrame>
        <p:nvGraphicFramePr>
          <p:cNvPr id="19459" name="Диаграмма 9"/>
          <p:cNvGraphicFramePr>
            <a:graphicFrameLocks/>
          </p:cNvGraphicFramePr>
          <p:nvPr/>
        </p:nvGraphicFramePr>
        <p:xfrm>
          <a:off x="4949825" y="3592513"/>
          <a:ext cx="3959225" cy="2744787"/>
        </p:xfrm>
        <a:graphic>
          <a:graphicData uri="http://schemas.openxmlformats.org/presentationml/2006/ole">
            <p:oleObj spid="_x0000_s19459" r:id="rId5" imgW="3956647" imgH="2749534" progId="Excel.Chart.8">
              <p:embed/>
            </p:oleObj>
          </a:graphicData>
        </a:graphic>
      </p:graphicFrame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468313" y="908050"/>
            <a:ext cx="457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Все 188 студентов прошли аттестацию: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«отлично» - 157 чел. (83,5%)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«хорошо» - 28 чел. (15,0%) 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«удовлетворит.» - 3 чел. (1,6%)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4485907" y="1138829"/>
            <a:ext cx="2558193" cy="209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l="10958" t="12271" r="12092"/>
          <a:stretch/>
        </p:blipFill>
        <p:spPr bwMode="auto">
          <a:xfrm rot="5400000">
            <a:off x="6681038" y="1175946"/>
            <a:ext cx="2546312" cy="2011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285750" y="115888"/>
            <a:ext cx="842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Третий этап ГИА (собеседование)</a:t>
            </a:r>
          </a:p>
        </p:txBody>
      </p:sp>
      <p:graphicFrame>
        <p:nvGraphicFramePr>
          <p:cNvPr id="21506" name="Object 5"/>
          <p:cNvGraphicFramePr>
            <a:graphicFrameLocks/>
          </p:cNvGraphicFramePr>
          <p:nvPr/>
        </p:nvGraphicFramePr>
        <p:xfrm>
          <a:off x="520700" y="3592513"/>
          <a:ext cx="4745038" cy="2959100"/>
        </p:xfrm>
        <a:graphic>
          <a:graphicData uri="http://schemas.openxmlformats.org/presentationml/2006/ole">
            <p:oleObj spid="_x0000_s21506" r:id="rId4" imgW="4749196" imgH="2962913" progId="Excel.Chart.8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/>
          </p:cNvGraphicFramePr>
          <p:nvPr/>
        </p:nvGraphicFramePr>
        <p:xfrm>
          <a:off x="5026025" y="3738563"/>
          <a:ext cx="3959225" cy="2744787"/>
        </p:xfrm>
        <a:graphic>
          <a:graphicData uri="http://schemas.openxmlformats.org/presentationml/2006/ole">
            <p:oleObj spid="_x0000_s21507" r:id="rId5" imgW="3962743" imgH="2743438" progId="Excel.Chart.8">
              <p:embed/>
            </p:oleObj>
          </a:graphicData>
        </a:graphic>
      </p:graphicFrame>
      <p:pic>
        <p:nvPicPr>
          <p:cNvPr id="13" name="Picture 2" descr="C:\Users\User\Desktop\ubf\2 этап\IMG_20190622_105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5255" t="35028" r="18175"/>
          <a:stretch/>
        </p:blipFill>
        <p:spPr bwMode="auto">
          <a:xfrm>
            <a:off x="6660232" y="2420888"/>
            <a:ext cx="2304256" cy="152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 descr="C:\Users\User\Desktop\ubf\2 этап\IMG_20190622_1051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t="27620" r="14794"/>
          <a:stretch/>
        </p:blipFill>
        <p:spPr bwMode="auto">
          <a:xfrm>
            <a:off x="6588224" y="760578"/>
            <a:ext cx="2376264" cy="151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5" name="Группа 2"/>
          <p:cNvGrpSpPr/>
          <p:nvPr/>
        </p:nvGrpSpPr>
        <p:grpSpPr>
          <a:xfrm>
            <a:off x="270280" y="785599"/>
            <a:ext cx="2536229" cy="2797362"/>
            <a:chOff x="-98894" y="5020"/>
            <a:chExt cx="4735702" cy="2527199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98894" y="5020"/>
              <a:ext cx="4572000" cy="2527199"/>
            </a:xfrm>
            <a:prstGeom prst="roundRect">
              <a:avLst/>
            </a:prstGeom>
            <a:solidFill>
              <a:srgbClr val="00206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176" y="150712"/>
              <a:ext cx="4448632" cy="228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Сдали экзамен на:</a:t>
              </a:r>
            </a:p>
            <a:p>
              <a:pPr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«отлично»- 66 чел. (35,11%)</a:t>
              </a:r>
            </a:p>
            <a:p>
              <a:pPr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«хорошо» - 93 чел.(49,47%) </a:t>
              </a:r>
            </a:p>
            <a:p>
              <a:pPr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«удовлетворит.» - 29 чел. (15,42%) </a:t>
              </a:r>
            </a:p>
          </p:txBody>
        </p:sp>
      </p:grpSp>
      <p:pic>
        <p:nvPicPr>
          <p:cNvPr id="3074" name="Picture 2" descr="C:\Users\galaktionova\Pictures\3 эта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1840" y="1051515"/>
            <a:ext cx="3168352" cy="2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17538" y="44450"/>
            <a:ext cx="78120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+mn-lt"/>
                <a:cs typeface="+mn-cs"/>
              </a:rPr>
              <a:t>Общие результаты Государственной итоговой аттестации 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+mn-cs"/>
              </a:rPr>
              <a:t> 2019</a:t>
            </a:r>
            <a:endParaRPr lang="ru-RU" altLang="ru-RU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71736" y="1124744"/>
          <a:ext cx="4000528" cy="171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96777" y="5733256"/>
          <a:ext cx="763284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556" name="Диаграмма 9"/>
          <p:cNvGraphicFramePr>
            <a:graphicFrameLocks/>
          </p:cNvGraphicFramePr>
          <p:nvPr/>
        </p:nvGraphicFramePr>
        <p:xfrm>
          <a:off x="4787900" y="3270250"/>
          <a:ext cx="3856038" cy="2209800"/>
        </p:xfrm>
        <a:graphic>
          <a:graphicData uri="http://schemas.openxmlformats.org/presentationml/2006/ole">
            <p:oleObj spid="_x0000_s23556" r:id="rId14" imgW="3859102" imgH="2213040" progId="Excel.Chart.8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/>
          </p:cNvGraphicFramePr>
          <p:nvPr/>
        </p:nvGraphicFramePr>
        <p:xfrm>
          <a:off x="566738" y="2946400"/>
          <a:ext cx="4318000" cy="2798763"/>
        </p:xfrm>
        <a:graphic>
          <a:graphicData uri="http://schemas.openxmlformats.org/presentationml/2006/ole">
            <p:oleObj spid="_x0000_s23557" r:id="rId15" imgW="4316342" imgH="2798307" progId="Excel.Chart.8">
              <p:embed/>
            </p:oleObj>
          </a:graphicData>
        </a:graphic>
      </p:graphicFrame>
      <p:pic>
        <p:nvPicPr>
          <p:cNvPr id="18439" name="Picture 18" descr="http://krasgmu.ru/sys/files/attach/59/599a0c867cc4c9cd2e5412c9777a30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0700" y="1090246"/>
            <a:ext cx="1906588" cy="1906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8440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0272" y="1090246"/>
            <a:ext cx="1763712" cy="203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63513" y="115888"/>
            <a:ext cx="87439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Основные замечания ГЭК 201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9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г.</a:t>
            </a:r>
          </a:p>
        </p:txBody>
      </p:sp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hlink"/>
                </a:solidFill>
                <a:latin typeface="Verdana" pitchFamily="34" charset="0"/>
              </a:rPr>
              <a:t>I</a:t>
            </a:r>
            <a:r>
              <a:rPr lang="ru-RU" altLang="ru-RU" sz="2800" b="1">
                <a:solidFill>
                  <a:schemeClr val="hlink"/>
                </a:solidFill>
                <a:latin typeface="Verdana" pitchFamily="34" charset="0"/>
              </a:rPr>
              <a:t> этап</a:t>
            </a:r>
            <a:r>
              <a:rPr lang="ru-RU" altLang="ru-RU" sz="2800" b="1">
                <a:solidFill>
                  <a:srgbClr val="002060"/>
                </a:solidFill>
                <a:latin typeface="Verdana" pitchFamily="34" charset="0"/>
              </a:rPr>
              <a:t> – </a:t>
            </a:r>
            <a:r>
              <a:rPr lang="ru-RU" altLang="ru-RU" sz="2800" b="1">
                <a:solidFill>
                  <a:srgbClr val="F74D09"/>
                </a:solidFill>
                <a:latin typeface="Verdana" pitchFamily="34" charset="0"/>
              </a:rPr>
              <a:t>Тестирование</a:t>
            </a:r>
            <a:endParaRPr lang="ru-RU" altLang="ru-RU" sz="2800">
              <a:solidFill>
                <a:srgbClr val="F74D09"/>
              </a:solidFill>
              <a:latin typeface="Verdana" pitchFamily="34" charset="0"/>
            </a:endParaRPr>
          </a:p>
        </p:txBody>
      </p:sp>
      <p:pic>
        <p:nvPicPr>
          <p:cNvPr id="2048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9680" y="1721285"/>
            <a:ext cx="3692847" cy="242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grpSp>
        <p:nvGrpSpPr>
          <p:cNvPr id="5" name="Группа 4"/>
          <p:cNvGrpSpPr/>
          <p:nvPr/>
        </p:nvGrpSpPr>
        <p:grpSpPr>
          <a:xfrm>
            <a:off x="3995936" y="1691102"/>
            <a:ext cx="4836363" cy="2611050"/>
            <a:chOff x="123930" y="169364"/>
            <a:chExt cx="3613114" cy="2260834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23930" y="169364"/>
              <a:ext cx="3613114" cy="2260834"/>
            </a:xfrm>
            <a:prstGeom prst="roundRect">
              <a:avLst/>
            </a:prstGeom>
            <a:solidFill>
              <a:srgbClr val="00206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34295" y="279729"/>
              <a:ext cx="3392384" cy="2040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Некоторые студенты показали недостаточные знания по физиологическим  показателям детского возраста в норме и патологии, испытывали затруднения по выбору доз </a:t>
              </a:r>
              <a:r>
                <a:rPr lang="ru-RU" sz="2400" b="1" dirty="0" err="1"/>
                <a:t>фармакопрепаратов</a:t>
              </a:r>
              <a:endParaRPr lang="ru-RU" sz="2400" b="1" dirty="0"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29680" y="4149080"/>
            <a:ext cx="8712588" cy="2573359"/>
            <a:chOff x="0" y="3277498"/>
            <a:chExt cx="7167740" cy="2145405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569624"/>
              <a:ext cx="7167740" cy="185327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0470" y="3277498"/>
              <a:ext cx="6986800" cy="2054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b="1" dirty="0">
                <a:solidFill>
                  <a:srgbClr val="C00000"/>
                </a:solidFill>
              </a:endParaRPr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b="1" dirty="0">
                  <a:solidFill>
                    <a:srgbClr val="C00000"/>
                  </a:solidFill>
                </a:rPr>
                <a:t>Реализация: </a:t>
              </a:r>
              <a:r>
                <a:rPr lang="ru-RU" sz="1900" b="1" dirty="0">
                  <a:solidFill>
                    <a:srgbClr val="002060"/>
                  </a:solidFill>
                </a:rPr>
                <a:t>Провести расширенное междисциплинарное методическое совещание по анализу и обсуждению тестовых заданий к ГИА по специальности 31.05.02 Педиатрия. Включить разбор тестовых заданий при подготовке и в курсовые экзамены на этапах  промежуточной аттестации</a:t>
              </a:r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b="1" dirty="0">
                  <a:solidFill>
                    <a:srgbClr val="C00000"/>
                  </a:solidFill>
                </a:rPr>
                <a:t>Ответственный: </a:t>
              </a:r>
              <a:r>
                <a:rPr lang="ru-RU" sz="1900" b="1" dirty="0">
                  <a:solidFill>
                    <a:srgbClr val="002060"/>
                  </a:solidFill>
                </a:rPr>
                <a:t>декан педиатрического факультета, зав.  выпускающими кафедрами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306388"/>
            <a:ext cx="6594475" cy="812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cs typeface="Calibri" pitchFamily="34" charset="0"/>
              </a:rPr>
              <a:t>Основные замечания ГЭК 2019 г.</a:t>
            </a:r>
            <a:br>
              <a:rPr lang="ru-RU" sz="3200" b="1" smtClean="0">
                <a:solidFill>
                  <a:srgbClr val="C00000"/>
                </a:solidFill>
                <a:cs typeface="Calibri" pitchFamily="34" charset="0"/>
              </a:rPr>
            </a:br>
            <a:r>
              <a:rPr lang="ru-RU" sz="3200" b="1" smtClean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en-US" altLang="ru-RU" sz="2800" b="1" smtClean="0">
                <a:solidFill>
                  <a:schemeClr val="hlink"/>
                </a:solidFill>
                <a:latin typeface="Verdana" pitchFamily="34" charset="0"/>
              </a:rPr>
              <a:t>II</a:t>
            </a:r>
            <a:r>
              <a:rPr lang="ru-RU" sz="3200" b="1" smtClean="0">
                <a:solidFill>
                  <a:schemeClr val="hlink"/>
                </a:solidFill>
                <a:cs typeface="Calibri" pitchFamily="34" charset="0"/>
              </a:rPr>
              <a:t> этап</a:t>
            </a:r>
            <a:r>
              <a:rPr lang="ru-RU" sz="3200" b="1" smtClean="0">
                <a:solidFill>
                  <a:srgbClr val="C00000"/>
                </a:solidFill>
                <a:cs typeface="Calibri" pitchFamily="34" charset="0"/>
              </a:rPr>
              <a:t> -  Практические навыки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2625" t="11160" r="8202"/>
          <a:stretch/>
        </p:blipFill>
        <p:spPr bwMode="auto">
          <a:xfrm rot="5400000">
            <a:off x="6093615" y="829046"/>
            <a:ext cx="2935213" cy="237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58888" y="1666875"/>
            <a:ext cx="432117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002060"/>
                </a:solidFill>
                <a:cs typeface="Arial" charset="0"/>
              </a:rPr>
              <a:t>ЗАМЕЧАНИЙ </a:t>
            </a:r>
          </a:p>
          <a:p>
            <a:pPr algn="ctr">
              <a:defRPr/>
            </a:pPr>
            <a:r>
              <a:rPr lang="ru-RU" sz="3600" b="1">
                <a:solidFill>
                  <a:srgbClr val="002060"/>
                </a:solidFill>
                <a:cs typeface="Arial" charset="0"/>
              </a:rPr>
              <a:t>НЕТ</a:t>
            </a:r>
          </a:p>
        </p:txBody>
      </p:sp>
      <p:pic>
        <p:nvPicPr>
          <p:cNvPr id="5" name="Picture 2" descr="E:\2 этап\IMG-5d4742eacb2e3339d39f9729078b7515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2089" t="15320" r="3454" b="7027"/>
          <a:stretch/>
        </p:blipFill>
        <p:spPr bwMode="auto">
          <a:xfrm>
            <a:off x="611560" y="3212977"/>
            <a:ext cx="403244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306038" cy="293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b78ec72854191893389b5a796b9718f2058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382</Words>
  <Application>Microsoft Office PowerPoint</Application>
  <PresentationFormat>Экран (4:3)</PresentationFormat>
  <Paragraphs>116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Verdana</vt:lpstr>
      <vt:lpstr>Тема Office</vt:lpstr>
      <vt:lpstr>Диаграмма Microsoft Excel</vt:lpstr>
      <vt:lpstr>Результаты Государственной итоговой аттестации студентов, обучающихся по специальности  31.05.02 Педиатрия Юрий Федорович Лобанов,  председатель ГЭК, д-р мед. наук, профессор,  заведующий кафедрой пропедевтики детских болезней  ФГБОУ ВО АГМУ Минздрава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замечания ГЭК 2019 г.</vt:lpstr>
      <vt:lpstr>Основные замечания ГЭК 2019 г.  II этап -  Практические навыки</vt:lpstr>
      <vt:lpstr>Замечания ГЭК – 2019: III этап Собеседование</vt:lpstr>
      <vt:lpstr>Замечания ГЭК – 2019: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 первичной аккредитации по специальности 31.05.01 «Лечебное дело»</dc:title>
  <dc:creator>Газенкампф Андрей Александрович</dc:creator>
  <cp:lastModifiedBy>nb</cp:lastModifiedBy>
  <cp:revision>135</cp:revision>
  <dcterms:created xsi:type="dcterms:W3CDTF">2017-04-18T08:58:20Z</dcterms:created>
  <dcterms:modified xsi:type="dcterms:W3CDTF">2019-06-27T01:07:04Z</dcterms:modified>
</cp:coreProperties>
</file>