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notesMasterIdLst>
    <p:notesMasterId r:id="rId18"/>
  </p:notesMasterIdLst>
  <p:sldIdLst>
    <p:sldId id="258" r:id="rId2"/>
    <p:sldId id="339" r:id="rId3"/>
    <p:sldId id="344" r:id="rId4"/>
    <p:sldId id="350" r:id="rId5"/>
    <p:sldId id="346" r:id="rId6"/>
    <p:sldId id="362" r:id="rId7"/>
    <p:sldId id="349" r:id="rId8"/>
    <p:sldId id="357" r:id="rId9"/>
    <p:sldId id="345" r:id="rId10"/>
    <p:sldId id="347" r:id="rId11"/>
    <p:sldId id="353" r:id="rId12"/>
    <p:sldId id="360" r:id="rId13"/>
    <p:sldId id="363" r:id="rId14"/>
    <p:sldId id="361" r:id="rId15"/>
    <p:sldId id="355" r:id="rId16"/>
    <p:sldId id="320" r:id="rId17"/>
  </p:sldIdLst>
  <p:sldSz cx="12192000" cy="6858000"/>
  <p:notesSz cx="6888163" cy="100203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2144" autoAdjust="0"/>
  </p:normalViewPr>
  <p:slideViewPr>
    <p:cSldViewPr>
      <p:cViewPr varScale="1">
        <p:scale>
          <a:sx n="68" d="100"/>
          <a:sy n="68" d="100"/>
        </p:scale>
        <p:origin x="786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0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/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871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6867" name="Rectangle 3">
            <a:extLst/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01698" y="0"/>
            <a:ext cx="2984871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775" y="750888"/>
            <a:ext cx="667861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869" name="Rectangle 5">
            <a:extLst/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817" y="4759643"/>
            <a:ext cx="5510530" cy="4509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Образец текста</a:t>
            </a:r>
          </a:p>
          <a:p>
            <a:pPr lvl="1"/>
            <a:r>
              <a:rPr lang="ru-RU" altLang="ru-RU" noProof="0"/>
              <a:t>Второй уровень</a:t>
            </a:r>
          </a:p>
          <a:p>
            <a:pPr lvl="2"/>
            <a:r>
              <a:rPr lang="ru-RU" altLang="ru-RU" noProof="0"/>
              <a:t>Третий уровень</a:t>
            </a:r>
          </a:p>
          <a:p>
            <a:pPr lvl="3"/>
            <a:r>
              <a:rPr lang="ru-RU" altLang="ru-RU" noProof="0"/>
              <a:t>Четвертый уровень</a:t>
            </a:r>
          </a:p>
          <a:p>
            <a:pPr lvl="4"/>
            <a:r>
              <a:rPr lang="ru-RU" altLang="ru-RU" noProof="0"/>
              <a:t>Пятый уровень</a:t>
            </a:r>
          </a:p>
        </p:txBody>
      </p:sp>
      <p:sp>
        <p:nvSpPr>
          <p:cNvPr id="36870" name="Rectangle 6">
            <a:extLst/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546"/>
            <a:ext cx="2984871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6871" name="Rectangle 7">
            <a:extLst/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1698" y="9517546"/>
            <a:ext cx="2984871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EF3646F6-D825-4F23-8428-42D24E0E07F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9094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646F6-D825-4F23-8428-42D24E0E07F1}" type="slidenum">
              <a:rPr lang="ru-RU" altLang="ru-RU" smtClean="0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8076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/>
          </p:cNvPr>
          <p:cNvSpPr>
            <a:spLocks noChangeAspect="1"/>
          </p:cNvSpPr>
          <p:nvPr/>
        </p:nvSpPr>
        <p:spPr>
          <a:xfrm>
            <a:off x="231775" y="244475"/>
            <a:ext cx="11723688" cy="6376988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Straight Connector 7">
            <a:extLst/>
          </p:cNvPr>
          <p:cNvCxnSpPr/>
          <p:nvPr/>
        </p:nvCxnSpPr>
        <p:spPr>
          <a:xfrm>
            <a:off x="1978025" y="3733800"/>
            <a:ext cx="82296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6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2493C3-18B8-4368-B5E6-A3E8D243484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7EF5E-1D03-4452-B567-7C07BE31490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A0579-769C-4EAC-A7A6-479091D9760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364EED-C238-491F-AEA7-E9CFD0F867D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>
            <a:extLst/>
          </p:cNvPr>
          <p:cNvCxnSpPr/>
          <p:nvPr/>
        </p:nvCxnSpPr>
        <p:spPr>
          <a:xfrm>
            <a:off x="1981200" y="4021138"/>
            <a:ext cx="82296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E118C-98BC-4123-A6C5-73233647DA6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DA2326-B9D5-4FE1-8914-67CC27B5AE8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B9B59-8318-40C8-A204-C97FF0D91D2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80E0D-4DE7-49D0-8FBC-20CF677315B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AF274-389D-4681-A8E1-6BF159B4E7C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76000-0D5B-40A6-9DED-71F413979DF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rtlCol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422F5-88E6-4315-84CC-701B0545E95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/>
          </p:cNvPr>
          <p:cNvSpPr>
            <a:spLocks noChangeAspect="1"/>
          </p:cNvSpPr>
          <p:nvPr/>
        </p:nvSpPr>
        <p:spPr>
          <a:xfrm>
            <a:off x="231775" y="244475"/>
            <a:ext cx="11723688" cy="6376988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143000" y="609600"/>
            <a:ext cx="9875838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2057400"/>
            <a:ext cx="987266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2"/>
          </p:nvPr>
        </p:nvSpPr>
        <p:spPr>
          <a:xfrm>
            <a:off x="1143000" y="6224588"/>
            <a:ext cx="2328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3"/>
          </p:nvPr>
        </p:nvSpPr>
        <p:spPr>
          <a:xfrm>
            <a:off x="3949700" y="6224588"/>
            <a:ext cx="4716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4"/>
          </p:nvPr>
        </p:nvSpPr>
        <p:spPr>
          <a:xfrm>
            <a:off x="9329738" y="6224588"/>
            <a:ext cx="17065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accent1"/>
                </a:solidFill>
              </a:defRPr>
            </a:lvl1pPr>
          </a:lstStyle>
          <a:p>
            <a:fld id="{376DCCC5-76EC-4530-847F-0D4BD26A00D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5" r:id="rId1"/>
    <p:sldLayoutId id="2147484126" r:id="rId2"/>
    <p:sldLayoutId id="2147484136" r:id="rId3"/>
    <p:sldLayoutId id="2147484127" r:id="rId4"/>
    <p:sldLayoutId id="2147484128" r:id="rId5"/>
    <p:sldLayoutId id="2147484129" r:id="rId6"/>
    <p:sldLayoutId id="2147484130" r:id="rId7"/>
    <p:sldLayoutId id="2147484131" r:id="rId8"/>
    <p:sldLayoutId id="2147484132" r:id="rId9"/>
    <p:sldLayoutId id="2147484133" r:id="rId10"/>
    <p:sldLayoutId id="214748413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anose="020B0503020204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anose="020B0503020204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anose="020B0503020204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anose="020B0503020204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anose="020B0503020204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anose="020B0503020204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anose="020B0503020204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anose="020B0503020204020204" pitchFamily="34" charset="0"/>
        </a:defRPr>
      </a:lvl9pPr>
    </p:titleStyle>
    <p:bodyStyle>
      <a:lvl1pPr marL="228600" indent="-182563" algn="l" rtl="0" eaLnBrk="0" fontAlgn="base" hangingPunct="0">
        <a:lnSpc>
          <a:spcPct val="90000"/>
        </a:lnSpc>
        <a:spcBef>
          <a:spcPts val="1400"/>
        </a:spcBef>
        <a:spcAft>
          <a:spcPct val="0"/>
        </a:spcAft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762000" y="350838"/>
            <a:ext cx="107442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</a:t>
            </a:r>
          </a:p>
          <a:p>
            <a:pPr algn="ctr" eaLnBrk="1" hangingPunct="1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учреждение высшего образования «Красноярский</a:t>
            </a:r>
          </a:p>
          <a:p>
            <a:pPr algn="ctr" eaLnBrk="1" hangingPunct="1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государственный медицинский университет имени</a:t>
            </a:r>
          </a:p>
          <a:p>
            <a:pPr algn="ctr" eaLnBrk="1" hangingPunct="1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профессора В.Ф.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Войно-Ясенецкого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 eaLnBrk="1" hangingPunct="1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Кафедра лучевой диагностики ИПО</a:t>
            </a:r>
          </a:p>
        </p:txBody>
      </p:sp>
      <p:sp>
        <p:nvSpPr>
          <p:cNvPr id="5124" name="Прямоугольник 5"/>
          <p:cNvSpPr>
            <a:spLocks noChangeArrowheads="1"/>
          </p:cNvSpPr>
          <p:nvPr/>
        </p:nvSpPr>
        <p:spPr bwMode="auto">
          <a:xfrm>
            <a:off x="5626100" y="6019800"/>
            <a:ext cx="7747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/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altLang="ru-RU" sz="2200" dirty="0">
                <a:latin typeface="Times New Roman" pitchFamily="18" charset="0"/>
                <a:cs typeface="Times New Roman" pitchFamily="18" charset="0"/>
              </a:rPr>
              <a:t>3</a:t>
            </a:r>
            <a:endParaRPr lang="ru-RU" alt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1295400" y="2169657"/>
            <a:ext cx="9829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трансабдоминального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УЗИ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диагностике язвенной болезни желудка и мониторинге ее рубцевания</a:t>
            </a:r>
          </a:p>
        </p:txBody>
      </p:sp>
      <p:sp>
        <p:nvSpPr>
          <p:cNvPr id="5" name="Прямоугольник 1"/>
          <p:cNvSpPr>
            <a:spLocks noChangeArrowheads="1"/>
          </p:cNvSpPr>
          <p:nvPr/>
        </p:nvSpPr>
        <p:spPr bwMode="auto">
          <a:xfrm>
            <a:off x="8763000" y="5000390"/>
            <a:ext cx="30353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ординатор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обучения.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Направление: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Ультразвуковая диагностика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Боба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Дарья Андреевна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12724" t="35416" r="38589" b="29168"/>
          <a:stretch/>
        </p:blipFill>
        <p:spPr>
          <a:xfrm>
            <a:off x="304800" y="4452538"/>
            <a:ext cx="5321300" cy="20559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6807" y="1676400"/>
            <a:ext cx="10210800" cy="4562622"/>
          </a:xfrm>
        </p:spPr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Выраженность ультразвуковых признаков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зависит от диаметра язвенного дефекта и его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глубины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глубине менее 0,5 см послойное строение стенки желудка визуализировалось в 66,7% случаев</a:t>
            </a:r>
          </a:p>
          <a:p>
            <a:pPr>
              <a:lnSpc>
                <a:spcPct val="10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глубине язвенного дефекта более 2,5 см дифференцировать послойное строение стенки не представлялось возможным ни в одном случае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язвенной болезни желудка были отмечены при диаметре язвенного дефекта менее 2 см и глубине не более 1,5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037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04800"/>
            <a:ext cx="3487214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533400"/>
            <a:ext cx="10134600" cy="5410200"/>
          </a:xfrm>
        </p:spPr>
        <p:txBody>
          <a:bodyPr/>
          <a:lstStyle/>
          <a:p>
            <a:pPr marL="46037" indent="0" algn="ctr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Динамика</a:t>
            </a:r>
          </a:p>
          <a:p>
            <a:pPr marL="46037" indent="0" algn="ctr"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изучения ультразвуковой картины рубцевания язвы желудка была сформирована группа из 20 больных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всех диаметр язвенного кратера не превышал 2,0 см, а глубина - не более 1,5 см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Применялась трехступенчатая терапии в сочетании с одним из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антисекреторных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препаратов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ультразвуковые исследования производили через 2, 4, 8 недель далее через 3 и 6 мес. параллельно с эндоскопическими исследованиями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1"/>
            <a:ext cx="9875838" cy="990600"/>
          </a:xfrm>
        </p:spPr>
        <p:txBody>
          <a:bodyPr/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Эндоскопия и УЗИ желудка.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роническая язва желудка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62" name="AutoShape 2" descr="Эхограмма: хроническая язва желудка (диаметр язвенного кратера 1,5 см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164" name="AutoShape 4" descr="https://www.medison.ru/si/n9/s117/p1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59238" y="5006339"/>
            <a:ext cx="5105400" cy="14478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субкардиальном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отделе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желудка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глубокая язва до 2 см в диаметре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глубиной 1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выраженным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периульцерозным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отеком. Дно язвы покрыто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фибрином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48350" y="4986157"/>
            <a:ext cx="6019800" cy="14478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субкардиальном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отделе желудка определяется язвенный кратер диаметром 2 см и глубиной 1,5 см. 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ерозный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слой в области дна язвенного кратера не визуализируется (заподозрена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пенетрация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язвы в хвост поджелудочной железы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Рисунок 16" descr="p4a.jpg"/>
          <p:cNvPicPr>
            <a:picLocks noChangeAspect="1"/>
          </p:cNvPicPr>
          <p:nvPr/>
        </p:nvPicPr>
        <p:blipFill>
          <a:blip r:embed="rId2"/>
          <a:srcRect l="8823" r="11765"/>
          <a:stretch>
            <a:fillRect/>
          </a:stretch>
        </p:blipFill>
        <p:spPr>
          <a:xfrm>
            <a:off x="1676400" y="1882140"/>
            <a:ext cx="2925856" cy="2842260"/>
          </a:xfrm>
          <a:prstGeom prst="rect">
            <a:avLst/>
          </a:prstGeom>
        </p:spPr>
      </p:pic>
      <p:pic>
        <p:nvPicPr>
          <p:cNvPr id="19" name="Рисунок 18" descr="p4b.jpg"/>
          <p:cNvPicPr>
            <a:picLocks noChangeAspect="1"/>
          </p:cNvPicPr>
          <p:nvPr/>
        </p:nvPicPr>
        <p:blipFill>
          <a:blip r:embed="rId3"/>
          <a:srcRect l="2500" r="7500"/>
          <a:stretch>
            <a:fillRect/>
          </a:stretch>
        </p:blipFill>
        <p:spPr>
          <a:xfrm>
            <a:off x="7315200" y="1857521"/>
            <a:ext cx="3086100" cy="291464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41846"/>
            <a:ext cx="11049000" cy="990600"/>
          </a:xfrm>
        </p:spPr>
        <p:txBody>
          <a:bodyPr/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Эндоскопия и УЗИ желудка.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роническая язва желудка.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через 2 недели от начала лечения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62" name="AutoShape 2" descr="Эхограмма: хроническая язва желудка (диаметр язвенного кратера 1,5 см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164" name="AutoShape 4" descr="https://www.medison.ru/si/n9/s117/p1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68387" y="4888172"/>
            <a:ext cx="4570413" cy="113162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меньшение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диаметра и глубины язвенного дефекта,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периульцерозного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отека. Дно язвы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очистилось 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фибрина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Рисунок 19" descr="p4v.jpg"/>
          <p:cNvPicPr>
            <a:picLocks noChangeAspect="1"/>
          </p:cNvPicPr>
          <p:nvPr/>
        </p:nvPicPr>
        <p:blipFill>
          <a:blip r:embed="rId2"/>
          <a:srcRect l="8511" t="2837" r="6383"/>
          <a:stretch>
            <a:fillRect/>
          </a:stretch>
        </p:blipFill>
        <p:spPr>
          <a:xfrm>
            <a:off x="1828800" y="1792720"/>
            <a:ext cx="3048000" cy="2899834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6311639" y="4920274"/>
            <a:ext cx="5194561" cy="132812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меньшение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диаметра, глубины язвенного кратера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периульцерозного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отека более чем в 2 раза. Начинает визуализироваться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серозный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слой стенки желудка в области дна язвенного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дефекта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 descr="p4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1792720"/>
            <a:ext cx="3012815" cy="289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964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1"/>
            <a:ext cx="9875838" cy="1066799"/>
          </a:xfrm>
        </p:spPr>
        <p:txBody>
          <a:bodyPr/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Эндоскопия и УЗИ желудка.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роническая язва желудка. Динамика через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месяца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начала лечения</a:t>
            </a:r>
            <a:endParaRPr lang="ru-RU" dirty="0"/>
          </a:p>
        </p:txBody>
      </p:sp>
      <p:sp>
        <p:nvSpPr>
          <p:cNvPr id="92162" name="AutoShape 2" descr="Эхограмма: хроническая язва желудка (диаметр язвенного кратера 1,5 см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164" name="AutoShape 4" descr="https://www.medison.ru/si/n9/s117/p1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128783" y="5145206"/>
            <a:ext cx="4448033" cy="12192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субкардиальном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отделе желудка ближе к задней стенке определяется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розовый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рубец, умеренно деформирующий стенку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желудка</a:t>
            </a:r>
            <a:endParaRPr lang="ru-RU" sz="1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248400" y="5145206"/>
            <a:ext cx="5486400" cy="124496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месте язвенного рубца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незначительная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деформация стенки желудка, восстановление ее послойного строения. 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езначительное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утолщение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подслизистого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слоя стенки желудка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месте рубца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 descr="p4d.jpg"/>
          <p:cNvPicPr>
            <a:picLocks noChangeAspect="1"/>
          </p:cNvPicPr>
          <p:nvPr/>
        </p:nvPicPr>
        <p:blipFill>
          <a:blip r:embed="rId2"/>
          <a:srcRect l="14000" r="2000"/>
          <a:stretch>
            <a:fillRect/>
          </a:stretch>
        </p:blipFill>
        <p:spPr>
          <a:xfrm>
            <a:off x="1676400" y="1993232"/>
            <a:ext cx="3124200" cy="2959768"/>
          </a:xfrm>
          <a:prstGeom prst="rect">
            <a:avLst/>
          </a:prstGeom>
        </p:spPr>
      </p:pic>
      <p:pic>
        <p:nvPicPr>
          <p:cNvPr id="15" name="Рисунок 14" descr="p4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0450" y="1993232"/>
            <a:ext cx="3162300" cy="2995863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0096" y="609600"/>
            <a:ext cx="9875838" cy="609599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828800"/>
            <a:ext cx="10584431" cy="4648200"/>
          </a:xfrm>
        </p:spPr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язвенной болезни желудка и контроль за ее рубцеванием является прерогативой не только эндоскопического и рентгенологического методов исследования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ля диагностики язвенной болезни желудка и мониторинга ее рубцевания целесообразно использовать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трансабдоминальное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ультразвуковое исследование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омплексное использование лучевых и эндоскопических методов позволит своевременно обнаружить язвенный дефект стенки желудка и проследить процесс ее рубцевания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/>
          </p:cNvSpPr>
          <p:nvPr>
            <p:ph type="title"/>
          </p:nvPr>
        </p:nvSpPr>
        <p:spPr>
          <a:xfrm>
            <a:off x="2819400" y="2743200"/>
            <a:ext cx="6248400" cy="1143000"/>
          </a:xfrm>
        </p:spPr>
        <p:txBody>
          <a:bodyPr/>
          <a:lstStyle/>
          <a:p>
            <a:pPr algn="ctr" eaLnBrk="1" hangingPunct="1"/>
            <a:r>
              <a:rPr lang="ru-RU" alt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9875838" cy="914400"/>
          </a:xfrm>
        </p:spPr>
        <p:txBody>
          <a:bodyPr/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304801" y="1676400"/>
            <a:ext cx="9829800" cy="4572000"/>
          </a:xfrm>
        </p:spPr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Язвенная болезнь относится к распространенным заболеваниям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диагностике язвенного поражения чаще используется рентгенологический и эндоскопический метод исследования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Язвы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желудка в 85,3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одиночными,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14,7% 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множественными.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наиболее тяжелым формам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относятся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гигантские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язвы желудка,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диаметром более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2,5 см. Частота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достигает 27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новых и совершенствования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достоверных диагностических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критериев язвенной болезни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желудка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9875838" cy="1355725"/>
          </a:xfrm>
        </p:spPr>
        <p:txBody>
          <a:bodyPr/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методы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600200"/>
            <a:ext cx="10561638" cy="4724400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проанализировано 92 случая язвенной болезни желудка </a:t>
            </a:r>
          </a:p>
          <a:p>
            <a:pPr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Всем выполнено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рентгенологическое,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эндоскопическое 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трансабдоминальное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ультразвуковое исследование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ужчин – 60 и женщин - 32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возраст - 48 лет.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Диаметр язвенных дефектов от 0,5 до 3 см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глубина от 0,5 до 2 см</a:t>
            </a:r>
          </a:p>
          <a:p>
            <a:pPr marL="46037" indent="0"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УЗИ желудка выполнялось после наполнения 1л дегазированной жидкости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4585" y="304800"/>
            <a:ext cx="9875838" cy="1355725"/>
          </a:xfrm>
        </p:spPr>
        <p:txBody>
          <a:bodyPr/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льтразвуковые признаки 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язвенной болезни желудка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2286000"/>
            <a:ext cx="9601200" cy="3352800"/>
          </a:xfrm>
        </p:spPr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звенный дефект правильной формы, с четкими, ровными контурами, "выходящий" за пределы желудочной стенки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арушение послойного строения стенки желудка в области дна язвы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Симметричное утолщение стенки желудка за счет воспалительного отека вокруг язвенного дефекта, не превышающее 1 см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Протяженность воспалительного отека стенки желудка, не превышающая язвенный дефект более чем в 2 раза</a:t>
            </a:r>
          </a:p>
          <a:p>
            <a:pPr marL="46037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037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620" y="685800"/>
            <a:ext cx="9875838" cy="990600"/>
          </a:xfrm>
        </p:spPr>
        <p:txBody>
          <a:bodyPr/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УЗИ желудка. В-режим. 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Хроническая язва тела желудка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9" name="Содержимое 8" descr="p1a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49730" y="1649437"/>
            <a:ext cx="3148940" cy="3030855"/>
          </a:xfrm>
        </p:spPr>
      </p:pic>
      <p:sp>
        <p:nvSpPr>
          <p:cNvPr id="92162" name="AutoShape 2" descr="Эхограмма: хроническая язва желудка (диаметр язвенного кратера 1,5 см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164" name="AutoShape 4" descr="https://www.medison.ru/si/n9/s117/p1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85800" y="4876800"/>
            <a:ext cx="4876800" cy="12954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"Выход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язвенного дефекта за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пределы стенки желудка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диаметре язвенного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кратера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1,5 см. Послойная дифференцировка стенки желудка в месте язвенного дефекта нарушена</a:t>
            </a:r>
          </a:p>
        </p:txBody>
      </p:sp>
      <p:pic>
        <p:nvPicPr>
          <p:cNvPr id="11" name="Рисунок 10" descr="p1b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98281" y="1663505"/>
            <a:ext cx="3148939" cy="3030855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6781800" y="4876800"/>
            <a:ext cx="4781903" cy="12954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Поверхностная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язва желудка при диаметре язвенного дефекта 0,5 см. Послойная дифференцировка в месте язвенного дефекта частично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сохранена</a:t>
            </a:r>
          </a:p>
          <a:p>
            <a:pPr algn="just"/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9875838" cy="1355725"/>
          </a:xfrm>
        </p:spPr>
        <p:txBody>
          <a:bodyPr/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УЗИ желудка. В-режим. 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Хроническая язва тела желудка</a:t>
            </a:r>
            <a:endParaRPr lang="ru-RU" sz="3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0" y="1836112"/>
            <a:ext cx="3159865" cy="304417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22349" y="5075163"/>
            <a:ext cx="5765250" cy="120032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Отмечается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"выход" язвенного дефекта за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пределы стенки желудка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глубине язвенного кратера более 1 см.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Нарушена послойная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дифференцировка стенки желудка в месте язвенного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дефекта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49404" y="5102126"/>
            <a:ext cx="4031566" cy="120032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Поверхностный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язвенный дефект глубиной менее 0,5 см. Послойная дифференцировка стенки желудка частично сохранена.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1850225"/>
            <a:ext cx="3137728" cy="301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417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3091" y="304801"/>
            <a:ext cx="9875838" cy="1295400"/>
          </a:xfrm>
        </p:spPr>
        <p:txBody>
          <a:bodyPr/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УЗИ желудка. В-режим. 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Хроническая язва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тела желудка</a:t>
            </a:r>
            <a:endParaRPr lang="ru-RU" sz="4000" dirty="0"/>
          </a:p>
        </p:txBody>
      </p:sp>
      <p:sp>
        <p:nvSpPr>
          <p:cNvPr id="92162" name="AutoShape 2" descr="Эхограмма: хроническая язва желудка (диаметр язвенного кратера 1,5 см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164" name="AutoShape 4" descr="https://www.medison.ru/si/n9/s117/p1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400800" y="3124200"/>
            <a:ext cx="4876800" cy="13716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/>
              <a:t>Я</a:t>
            </a:r>
            <a:r>
              <a:rPr lang="ru-RU" sz="2000" dirty="0" smtClean="0"/>
              <a:t>звенный </a:t>
            </a:r>
            <a:r>
              <a:rPr lang="ru-RU" sz="2000" dirty="0"/>
              <a:t>дефект диаметром 1 см и глубиной 0,8 см. </a:t>
            </a:r>
            <a:r>
              <a:rPr lang="ru-RU" sz="2000" dirty="0" err="1"/>
              <a:t>Периульцерозный</a:t>
            </a:r>
            <a:r>
              <a:rPr lang="ru-RU" sz="2000" dirty="0"/>
              <a:t> отек </a:t>
            </a:r>
            <a:r>
              <a:rPr lang="ru-RU" sz="2000" dirty="0" smtClean="0"/>
              <a:t>вокруг язвенного дефекта, толщиной 1 см</a:t>
            </a:r>
            <a:endParaRPr lang="ru-RU" sz="1200" dirty="0" smtClean="0"/>
          </a:p>
        </p:txBody>
      </p:sp>
      <p:pic>
        <p:nvPicPr>
          <p:cNvPr id="18" name="Рисунок 17" descr="p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905000"/>
            <a:ext cx="3921446" cy="377439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9875838" cy="1660525"/>
          </a:xfrm>
        </p:spPr>
        <p:txBody>
          <a:bodyPr/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УЗИ желудка. В-режим. 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Хроническая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пенетрирующая язва желудка</a:t>
            </a:r>
            <a:endParaRPr lang="ru-RU" sz="3600" dirty="0"/>
          </a:p>
        </p:txBody>
      </p:sp>
      <p:sp>
        <p:nvSpPr>
          <p:cNvPr id="92162" name="AutoShape 2" descr="Эхограмма: хроническая язва желудка (диаметр язвенного кратера 1,5 см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164" name="AutoShape 4" descr="https://www.medison.ru/si/n9/s117/p1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400800" y="3048000"/>
            <a:ext cx="4724400" cy="25146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/>
              <a:t>В нижней трети тела желудка по малой кривизне язвенный дефект глубиной более 1,5 </a:t>
            </a:r>
            <a:r>
              <a:rPr lang="ru-RU" dirty="0" smtClean="0"/>
              <a:t>см. Серозный </a:t>
            </a:r>
            <a:r>
              <a:rPr lang="ru-RU" dirty="0"/>
              <a:t>слой в области дна язвы четко не визуализируется (заподозрена </a:t>
            </a:r>
            <a:r>
              <a:rPr lang="ru-RU" dirty="0" err="1"/>
              <a:t>пенетрация</a:t>
            </a:r>
            <a:r>
              <a:rPr lang="ru-RU" dirty="0"/>
              <a:t> язвы в малый сальник). Хирургическое </a:t>
            </a:r>
            <a:r>
              <a:rPr lang="ru-RU" dirty="0" smtClean="0"/>
              <a:t>подтверждение</a:t>
            </a:r>
            <a:endParaRPr lang="ru-RU" sz="1200" dirty="0" smtClean="0"/>
          </a:p>
        </p:txBody>
      </p:sp>
      <p:pic>
        <p:nvPicPr>
          <p:cNvPr id="7" name="Рисунок 6" descr="p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209800"/>
            <a:ext cx="4164281" cy="400812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1"/>
            <a:ext cx="9875838" cy="762000"/>
          </a:xfrm>
        </p:spPr>
        <p:txBody>
          <a:bodyPr/>
          <a:lstStyle/>
          <a:p>
            <a:pPr algn="ctr"/>
            <a:r>
              <a:rPr lang="ru-RU" sz="4000" b="1" dirty="0" smtClean="0"/>
              <a:t>Результаты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1752600"/>
            <a:ext cx="10134600" cy="4038600"/>
          </a:xfrm>
        </p:spPr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Чувствительность ультразвукового исследования в диагностике язвенной болезни желудка составила 89%, специфичность - 85%, точность - 86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диаметре язвы менее 1 см "выход" язвенного дефекта за пределы стенки желудка выявлен в 77,8% случаев, при диаметре более 1 см - во всех случаях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язвах менее 0,5 см слои стенки желудка дифференцировались четко в 80% ,при диаметре более 2,5 см послойная дифференцировка была нарушена во всех случаях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ультразвуковые признаки язвенной болезни желудка отмечались при диаметре язвенного дефекта до 2 см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егущая строка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Базис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7523</TotalTime>
  <Words>834</Words>
  <Application>Microsoft Office PowerPoint</Application>
  <PresentationFormat>Широкоэкранный</PresentationFormat>
  <Paragraphs>72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Corbel</vt:lpstr>
      <vt:lpstr>Times New Roman</vt:lpstr>
      <vt:lpstr>Базис</vt:lpstr>
      <vt:lpstr>Презентация PowerPoint</vt:lpstr>
      <vt:lpstr>Актуальность</vt:lpstr>
      <vt:lpstr>Материалы и методы</vt:lpstr>
      <vt:lpstr>Ультразвуковые признаки  язвенной болезни желудка</vt:lpstr>
      <vt:lpstr>УЗИ желудка. В-режим.  Хроническая язва тела желудка </vt:lpstr>
      <vt:lpstr>УЗИ желудка. В-режим.  Хроническая язва тела желудка</vt:lpstr>
      <vt:lpstr>УЗИ желудка. В-режим.  Хроническая язва тела желудка</vt:lpstr>
      <vt:lpstr>УЗИ желудка. В-режим.  Хроническая пенетрирующая язва желудка</vt:lpstr>
      <vt:lpstr>Результаты</vt:lpstr>
      <vt:lpstr>Презентация PowerPoint</vt:lpstr>
      <vt:lpstr>Презентация PowerPoint</vt:lpstr>
      <vt:lpstr>Эндоскопия и УЗИ желудка.  Хроническая язва желудка </vt:lpstr>
      <vt:lpstr>Эндоскопия и УЗИ желудка. Хроническая язва желудка. Динамика через 2 недели от начала лечения</vt:lpstr>
      <vt:lpstr>Эндоскопия и УЗИ желудка. Хроническая язва желудка. Динамика через 2 месяца от начала лечения</vt:lpstr>
      <vt:lpstr>Выводы</vt:lpstr>
      <vt:lpstr>Спасибо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RePack by Diakov</cp:lastModifiedBy>
  <cp:revision>827</cp:revision>
  <cp:lastPrinted>1601-01-01T00:00:00Z</cp:lastPrinted>
  <dcterms:created xsi:type="dcterms:W3CDTF">2023-04-24T11:30:35Z</dcterms:created>
  <dcterms:modified xsi:type="dcterms:W3CDTF">2023-12-09T11:01:08Z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