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755" r:id="rId1"/>
  </p:sldMasterIdLst>
  <p:notesMasterIdLst>
    <p:notesMasterId r:id="rId107"/>
  </p:notesMasterIdLst>
  <p:handoutMasterIdLst>
    <p:handoutMasterId r:id="rId108"/>
  </p:handoutMasterIdLst>
  <p:sldIdLst>
    <p:sldId id="623" r:id="rId2"/>
    <p:sldId id="376" r:id="rId3"/>
    <p:sldId id="556" r:id="rId4"/>
    <p:sldId id="563" r:id="rId5"/>
    <p:sldId id="564" r:id="rId6"/>
    <p:sldId id="565" r:id="rId7"/>
    <p:sldId id="562" r:id="rId8"/>
    <p:sldId id="466" r:id="rId9"/>
    <p:sldId id="567" r:id="rId10"/>
    <p:sldId id="469" r:id="rId11"/>
    <p:sldId id="569" r:id="rId12"/>
    <p:sldId id="471" r:id="rId13"/>
    <p:sldId id="366" r:id="rId14"/>
    <p:sldId id="571" r:id="rId15"/>
    <p:sldId id="573" r:id="rId16"/>
    <p:sldId id="574" r:id="rId17"/>
    <p:sldId id="575" r:id="rId18"/>
    <p:sldId id="576" r:id="rId19"/>
    <p:sldId id="577" r:id="rId20"/>
    <p:sldId id="578" r:id="rId21"/>
    <p:sldId id="579" r:id="rId22"/>
    <p:sldId id="580" r:id="rId23"/>
    <p:sldId id="484" r:id="rId24"/>
    <p:sldId id="485" r:id="rId25"/>
    <p:sldId id="486" r:id="rId26"/>
    <p:sldId id="487" r:id="rId27"/>
    <p:sldId id="488" r:id="rId28"/>
    <p:sldId id="489" r:id="rId29"/>
    <p:sldId id="490" r:id="rId30"/>
    <p:sldId id="492" r:id="rId31"/>
    <p:sldId id="497" r:id="rId32"/>
    <p:sldId id="496" r:id="rId33"/>
    <p:sldId id="501" r:id="rId34"/>
    <p:sldId id="495" r:id="rId35"/>
    <p:sldId id="498" r:id="rId36"/>
    <p:sldId id="499" r:id="rId37"/>
    <p:sldId id="500" r:id="rId38"/>
    <p:sldId id="493" r:id="rId39"/>
    <p:sldId id="587" r:id="rId40"/>
    <p:sldId id="438" r:id="rId41"/>
    <p:sldId id="591" r:id="rId42"/>
    <p:sldId id="503" r:id="rId43"/>
    <p:sldId id="592" r:id="rId44"/>
    <p:sldId id="593" r:id="rId45"/>
    <p:sldId id="622" r:id="rId46"/>
    <p:sldId id="612" r:id="rId47"/>
    <p:sldId id="613" r:id="rId48"/>
    <p:sldId id="614" r:id="rId49"/>
    <p:sldId id="615" r:id="rId50"/>
    <p:sldId id="616" r:id="rId51"/>
    <p:sldId id="619" r:id="rId52"/>
    <p:sldId id="620" r:id="rId53"/>
    <p:sldId id="621" r:id="rId54"/>
    <p:sldId id="504" r:id="rId55"/>
    <p:sldId id="506" r:id="rId56"/>
    <p:sldId id="515" r:id="rId57"/>
    <p:sldId id="516" r:id="rId58"/>
    <p:sldId id="520" r:id="rId59"/>
    <p:sldId id="521" r:id="rId60"/>
    <p:sldId id="522" r:id="rId61"/>
    <p:sldId id="523" r:id="rId62"/>
    <p:sldId id="524" r:id="rId63"/>
    <p:sldId id="525" r:id="rId64"/>
    <p:sldId id="599" r:id="rId65"/>
    <p:sldId id="527" r:id="rId66"/>
    <p:sldId id="600" r:id="rId67"/>
    <p:sldId id="601" r:id="rId68"/>
    <p:sldId id="528" r:id="rId69"/>
    <p:sldId id="529" r:id="rId70"/>
    <p:sldId id="530" r:id="rId71"/>
    <p:sldId id="531" r:id="rId72"/>
    <p:sldId id="532" r:id="rId73"/>
    <p:sldId id="534" r:id="rId74"/>
    <p:sldId id="535" r:id="rId75"/>
    <p:sldId id="536" r:id="rId76"/>
    <p:sldId id="540" r:id="rId77"/>
    <p:sldId id="544" r:id="rId78"/>
    <p:sldId id="545" r:id="rId79"/>
    <p:sldId id="602" r:id="rId80"/>
    <p:sldId id="603" r:id="rId81"/>
    <p:sldId id="604" r:id="rId82"/>
    <p:sldId id="605" r:id="rId83"/>
    <p:sldId id="606" r:id="rId84"/>
    <p:sldId id="607" r:id="rId85"/>
    <p:sldId id="608" r:id="rId86"/>
    <p:sldId id="609" r:id="rId87"/>
    <p:sldId id="610" r:id="rId88"/>
    <p:sldId id="549" r:id="rId89"/>
    <p:sldId id="551" r:id="rId90"/>
    <p:sldId id="553" r:id="rId91"/>
    <p:sldId id="611" r:id="rId92"/>
    <p:sldId id="554" r:id="rId93"/>
    <p:sldId id="555" r:id="rId94"/>
    <p:sldId id="446" r:id="rId95"/>
    <p:sldId id="447" r:id="rId96"/>
    <p:sldId id="451" r:id="rId97"/>
    <p:sldId id="452" r:id="rId98"/>
    <p:sldId id="453" r:id="rId99"/>
    <p:sldId id="454" r:id="rId100"/>
    <p:sldId id="455" r:id="rId101"/>
    <p:sldId id="456" r:id="rId102"/>
    <p:sldId id="457" r:id="rId103"/>
    <p:sldId id="458" r:id="rId104"/>
    <p:sldId id="557" r:id="rId105"/>
    <p:sldId id="358" r:id="rId106"/>
  </p:sldIdLst>
  <p:sldSz cx="9144000" cy="6858000" type="screen4x3"/>
  <p:notesSz cx="6858000" cy="9144000"/>
  <p:custDataLst>
    <p:tags r:id="rId109"/>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00FF00"/>
    <a:srgbClr val="FF0000"/>
    <a:srgbClr val="FF3300"/>
    <a:srgbClr val="DDDDDD"/>
    <a:srgbClr val="EAEAEA"/>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1V>
      <a:tcStyle>
        <a:tcBdr>
          <a:top>
            <a:lnRef idx="1">
              <a:schemeClr val="accent6"/>
            </a:lnRef>
          </a:top>
          <a:bottom>
            <a:lnRef idx="1">
              <a:schemeClr val="accent6"/>
            </a:lnRef>
          </a:bottom>
        </a:tcBdr>
        <a:fill>
          <a:solidFill>
            <a:schemeClr val="accent6">
              <a:alpha val="40000"/>
            </a:schemeClr>
          </a:solidFill>
        </a:fill>
      </a:tcStyle>
    </a:band1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82" autoAdjust="0"/>
    <p:restoredTop sz="83986" autoAdjust="0"/>
  </p:normalViewPr>
  <p:slideViewPr>
    <p:cSldViewPr>
      <p:cViewPr varScale="1">
        <p:scale>
          <a:sx n="52" d="100"/>
          <a:sy n="52" d="100"/>
        </p:scale>
        <p:origin x="66" y="660"/>
      </p:cViewPr>
      <p:guideLst>
        <p:guide orient="horz" pos="2160"/>
        <p:guide pos="2880"/>
      </p:guideLst>
    </p:cSldViewPr>
  </p:slideViewPr>
  <p:outlineViewPr>
    <p:cViewPr>
      <p:scale>
        <a:sx n="33" d="100"/>
        <a:sy n="33" d="100"/>
      </p:scale>
      <p:origin x="0" y="11640"/>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gs" Target="tags/tag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u-RU"/>
          </a:p>
        </p:txBody>
      </p:sp>
      <p:sp>
        <p:nvSpPr>
          <p:cNvPr id="116739"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ru-RU"/>
          </a:p>
        </p:txBody>
      </p:sp>
      <p:sp>
        <p:nvSpPr>
          <p:cNvPr id="116740"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u-RU"/>
          </a:p>
        </p:txBody>
      </p:sp>
      <p:sp>
        <p:nvSpPr>
          <p:cNvPr id="116741"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5AC047C9-6B51-4EF0-8E9C-672F812579AC}" type="slidenum">
              <a:rPr lang="ru-RU"/>
              <a:pPr>
                <a:defRPr/>
              </a:pPr>
              <a:t>‹#›</a:t>
            </a:fld>
            <a:endParaRPr lang="ru-RU"/>
          </a:p>
        </p:txBody>
      </p:sp>
    </p:spTree>
    <p:extLst>
      <p:ext uri="{BB962C8B-B14F-4D97-AF65-F5344CB8AC3E}">
        <p14:creationId xmlns:p14="http://schemas.microsoft.com/office/powerpoint/2010/main" val="1652275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u-RU"/>
          </a:p>
        </p:txBody>
      </p:sp>
      <p:sp>
        <p:nvSpPr>
          <p:cNvPr id="11776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ru-RU"/>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11776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11776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u-RU"/>
          </a:p>
        </p:txBody>
      </p:sp>
      <p:sp>
        <p:nvSpPr>
          <p:cNvPr id="11776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C932890-12AD-4EDF-89B6-E9AD70A324F5}" type="slidenum">
              <a:rPr lang="ru-RU"/>
              <a:pPr>
                <a:defRPr/>
              </a:pPr>
              <a:t>‹#›</a:t>
            </a:fld>
            <a:endParaRPr lang="ru-RU"/>
          </a:p>
        </p:txBody>
      </p:sp>
    </p:spTree>
    <p:extLst>
      <p:ext uri="{BB962C8B-B14F-4D97-AF65-F5344CB8AC3E}">
        <p14:creationId xmlns:p14="http://schemas.microsoft.com/office/powerpoint/2010/main" val="1079159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C6AEA8E-7A77-4A6D-AAB6-08252D434801}" type="slidenum">
              <a:rPr lang="ru-RU" smtClean="0"/>
              <a:pPr>
                <a:defRPr/>
              </a:pPr>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8F02E36-D6ED-41E9-A173-2B6C271DE5AA}" type="slidenum">
              <a:rPr lang="ru-RU" smtClean="0"/>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589202A-E3C0-4B4C-AA2C-7849D1B0D6D1}" type="slidenum">
              <a:rPr lang="ru-RU" smtClean="0"/>
              <a:pPr>
                <a:defRPr/>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975"/>
            <a:ext cx="8229600" cy="1143000"/>
          </a:xfrm>
        </p:spPr>
        <p:txBody>
          <a:bodyPr/>
          <a:lstStyle/>
          <a:p>
            <a:r>
              <a:rPr lang="ru-RU" smtClean="0"/>
              <a:t>Образец заголовка</a:t>
            </a:r>
            <a:endParaRPr lang="en-US"/>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BF23E8E6-430F-4F2D-B4DE-1A8DF8E45850}" type="slidenum">
              <a:rPr lang="ru-RU" smtClean="0"/>
              <a:pPr>
                <a:defRPr/>
              </a:pPr>
              <a:t>‹#›</a:t>
            </a:fld>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975"/>
            <a:ext cx="8229600" cy="1143000"/>
          </a:xfrm>
        </p:spPr>
        <p:txBody>
          <a:bodyPr/>
          <a:lstStyle/>
          <a:p>
            <a:r>
              <a:rPr lang="ru-RU" smtClean="0"/>
              <a:t>Образец заголовка</a:t>
            </a:r>
            <a:endParaRPr lang="en-US"/>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ru-RU"/>
          </a:p>
        </p:txBody>
      </p:sp>
      <p:sp>
        <p:nvSpPr>
          <p:cNvPr id="7" name="Rectangle 5"/>
          <p:cNvSpPr>
            <a:spLocks noGrp="1" noChangeArrowheads="1"/>
          </p:cNvSpPr>
          <p:nvPr>
            <p:ph type="ftr" sz="quarter" idx="11"/>
          </p:nvPr>
        </p:nvSpPr>
        <p:spPr/>
        <p:txBody>
          <a:bodyPr/>
          <a:lstStyle>
            <a:lvl1pPr>
              <a:defRPr/>
            </a:lvl1pPr>
          </a:lstStyle>
          <a:p>
            <a:pPr>
              <a:defRPr/>
            </a:pPr>
            <a:endParaRPr lang="ru-RU"/>
          </a:p>
        </p:txBody>
      </p:sp>
      <p:sp>
        <p:nvSpPr>
          <p:cNvPr id="8" name="Rectangle 6"/>
          <p:cNvSpPr>
            <a:spLocks noGrp="1" noChangeArrowheads="1"/>
          </p:cNvSpPr>
          <p:nvPr>
            <p:ph type="sldNum" sz="quarter" idx="12"/>
          </p:nvPr>
        </p:nvSpPr>
        <p:spPr/>
        <p:txBody>
          <a:bodyPr/>
          <a:lstStyle>
            <a:lvl1pPr>
              <a:defRPr/>
            </a:lvl1pPr>
          </a:lstStyle>
          <a:p>
            <a:pPr>
              <a:defRPr/>
            </a:pPr>
            <a:fld id="{379171A1-4558-4113-AC54-8DCC07F7B1F6}" type="slidenum">
              <a:rPr lang="ru-RU" smtClean="0"/>
              <a:pPr>
                <a:defRPr/>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400" b="1">
                <a:effectLst>
                  <a:outerShdw blurRad="38100" dist="38100" dir="2700000" algn="tl">
                    <a:srgbClr val="000000">
                      <a:alpha val="43137"/>
                    </a:srgbClr>
                  </a:outerShdw>
                </a:effectLst>
                <a:latin typeface="Meiryo" pitchFamily="50" charset="-128"/>
                <a:ea typeface="Meiryo" pitchFamily="50" charset="-128"/>
              </a:defRPr>
            </a:lvl1pPr>
          </a:lstStyle>
          <a:p>
            <a:r>
              <a:rPr lang="en-US" altLang="ja-JP"/>
              <a:t>Click to edit Master title style</a:t>
            </a:r>
            <a:endParaRPr lang="ja-JP" altLang="en-US"/>
          </a:p>
        </p:txBody>
      </p:sp>
      <p:sp>
        <p:nvSpPr>
          <p:cNvPr id="3" name="日付プレースホルダ 3"/>
          <p:cNvSpPr>
            <a:spLocks noGrp="1"/>
          </p:cNvSpPr>
          <p:nvPr>
            <p:ph type="dt" sz="half" idx="10"/>
          </p:nvPr>
        </p:nvSpPr>
        <p:spPr>
          <a:xfrm>
            <a:off x="5143501" y="6524625"/>
            <a:ext cx="1133475" cy="196850"/>
          </a:xfrm>
          <a:prstGeom prst="rect">
            <a:avLst/>
          </a:prstGeom>
        </p:spPr>
        <p:txBody>
          <a:bodyPr/>
          <a:lstStyle>
            <a:lvl1pPr fontAlgn="auto">
              <a:spcBef>
                <a:spcPct val="0"/>
              </a:spcBef>
              <a:spcAft>
                <a:spcPct val="0"/>
              </a:spcAft>
              <a:defRPr kumimoji="0">
                <a:ea typeface="+mn-ea"/>
              </a:defRPr>
            </a:lvl1pPr>
          </a:lstStyle>
          <a:p>
            <a:pPr>
              <a:defRPr/>
            </a:pPr>
            <a:fld id="{3205D8B8-1BF3-435F-A555-8DA2BE81CEFF}" type="datetime1">
              <a:rPr lang="en-US" altLang="ja-JP" smtClean="0">
                <a:solidFill>
                  <a:srgbClr val="151616"/>
                </a:solidFill>
              </a:rPr>
              <a:pPr>
                <a:defRPr/>
              </a:pPr>
              <a:t>3/1/2023</a:t>
            </a:fld>
            <a:endParaRPr lang="ja-JP" altLang="en-US">
              <a:solidFill>
                <a:srgbClr val="151616"/>
              </a:solidFill>
            </a:endParaRPr>
          </a:p>
        </p:txBody>
      </p:sp>
      <p:sp>
        <p:nvSpPr>
          <p:cNvPr id="4" name="フッター プレースホルダ 4"/>
          <p:cNvSpPr>
            <a:spLocks noGrp="1"/>
          </p:cNvSpPr>
          <p:nvPr>
            <p:ph type="ftr" sz="quarter" idx="11"/>
          </p:nvPr>
        </p:nvSpPr>
        <p:spPr>
          <a:xfrm>
            <a:off x="484188" y="6524625"/>
            <a:ext cx="4608512" cy="196850"/>
          </a:xfrm>
          <a:prstGeom prst="rect">
            <a:avLst/>
          </a:prstGeom>
        </p:spPr>
        <p:txBody>
          <a:bodyPr/>
          <a:lstStyle>
            <a:lvl1pPr fontAlgn="auto">
              <a:spcBef>
                <a:spcPct val="0"/>
              </a:spcBef>
              <a:spcAft>
                <a:spcPct val="0"/>
              </a:spcAft>
              <a:defRPr kumimoji="0">
                <a:ea typeface="+mn-ea"/>
              </a:defRPr>
            </a:lvl1pPr>
          </a:lstStyle>
          <a:p>
            <a:pPr>
              <a:defRPr/>
            </a:pPr>
            <a:endParaRPr lang="ja-JP" altLang="en-US">
              <a:solidFill>
                <a:srgbClr val="151616"/>
              </a:solidFill>
            </a:endParaRPr>
          </a:p>
        </p:txBody>
      </p:sp>
      <p:sp>
        <p:nvSpPr>
          <p:cNvPr id="5" name="スライド番号プレースホルダ 5"/>
          <p:cNvSpPr>
            <a:spLocks noGrp="1"/>
          </p:cNvSpPr>
          <p:nvPr>
            <p:ph type="sldNum" sz="quarter" idx="12"/>
          </p:nvPr>
        </p:nvSpPr>
        <p:spPr/>
        <p:txBody>
          <a:bodyPr/>
          <a:lstStyle>
            <a:lvl1pPr fontAlgn="auto">
              <a:spcBef>
                <a:spcPct val="0"/>
              </a:spcBef>
              <a:spcAft>
                <a:spcPct val="0"/>
              </a:spcAft>
              <a:defRPr kumimoji="0">
                <a:ea typeface="+mn-ea"/>
              </a:defRPr>
            </a:lvl1pPr>
          </a:lstStyle>
          <a:p>
            <a:pPr>
              <a:defRPr/>
            </a:pPr>
            <a:fld id="{12A5E7C1-A0C1-4B1B-A280-92375C11F16D}" type="slidenum">
              <a:rPr lang="ja-JP" altLang="en-US">
                <a:solidFill>
                  <a:srgbClr val="151616"/>
                </a:solidFill>
              </a:rPr>
              <a:pPr>
                <a:defRPr/>
              </a:pPr>
              <a:t>‹#›</a:t>
            </a:fld>
            <a:endParaRPr lang="ja-JP" altLang="en-US">
              <a:solidFill>
                <a:srgbClr val="151616"/>
              </a:solidFill>
            </a:endParaRPr>
          </a:p>
        </p:txBody>
      </p:sp>
    </p:spTree>
    <p:extLst>
      <p:ext uri="{BB962C8B-B14F-4D97-AF65-F5344CB8AC3E}">
        <p14:creationId xmlns:p14="http://schemas.microsoft.com/office/powerpoint/2010/main" val="31154354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1F5F"/>
                </a:solidFill>
                <a:latin typeface="Calibri"/>
                <a:cs typeface="Calibri"/>
              </a:defRPr>
            </a:lvl1pPr>
          </a:lstStyle>
          <a:p>
            <a:endParaRPr/>
          </a:p>
        </p:txBody>
      </p:sp>
      <p:sp>
        <p:nvSpPr>
          <p:cNvPr id="3" name="Holder 3"/>
          <p:cNvSpPr>
            <a:spLocks noGrp="1"/>
          </p:cNvSpPr>
          <p:nvPr>
            <p:ph sz="half" idx="2"/>
          </p:nvPr>
        </p:nvSpPr>
        <p:spPr>
          <a:xfrm>
            <a:off x="1133285" y="2116075"/>
            <a:ext cx="2689384" cy="353943"/>
          </a:xfrm>
          <a:prstGeom prst="rect">
            <a:avLst/>
          </a:prstGeom>
        </p:spPr>
        <p:txBody>
          <a:bodyPr wrap="square" lIns="0" tIns="0" rIns="0" bIns="0">
            <a:spAutoFit/>
          </a:bodyPr>
          <a:lstStyle>
            <a:lvl1pPr>
              <a:defRPr sz="2300" b="0" i="0">
                <a:solidFill>
                  <a:schemeClr val="tx1"/>
                </a:solidFill>
                <a:latin typeface="Calibri"/>
                <a:cs typeface="Calibri"/>
              </a:defRPr>
            </a:lvl1pPr>
          </a:lstStyle>
          <a:p>
            <a:endParaRPr/>
          </a:p>
        </p:txBody>
      </p:sp>
      <p:sp>
        <p:nvSpPr>
          <p:cNvPr id="4" name="Holder 4"/>
          <p:cNvSpPr>
            <a:spLocks noGrp="1"/>
          </p:cNvSpPr>
          <p:nvPr>
            <p:ph sz="half" idx="3"/>
          </p:nvPr>
        </p:nvSpPr>
        <p:spPr>
          <a:xfrm>
            <a:off x="4690491" y="1819784"/>
            <a:ext cx="3316129" cy="369332"/>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1021772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817235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AA7E1AC-1C76-47D5-8679-CB5CB016C194}" type="slidenum">
              <a:rPr lang="ru-RU" smtClean="0"/>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33306DB-90AD-4304-AC78-66FB95A2B0CD}" type="slidenum">
              <a:rPr lang="ru-RU" smtClean="0"/>
              <a:pPr>
                <a:defRPr/>
              </a:pPr>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976E16D1-D430-41E6-AB7B-9554F132B3A9}" type="slidenum">
              <a:rPr lang="ru-RU" smtClean="0"/>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50BC8012-4D16-46F1-A217-595A16E07144}" type="slidenum">
              <a:rPr lang="ru-RU" smtClean="0"/>
              <a:pPr>
                <a:defRPr/>
              </a:pPr>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37A0A519-EE97-4562-B17A-5B05455C368B}" type="slidenum">
              <a:rPr lang="ru-RU" smtClean="0"/>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C25B10AD-D716-47C3-9821-D9561F13D767}" type="slidenum">
              <a:rPr lang="ru-RU" smtClean="0"/>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92FCE8B8-8052-467B-9FDA-7DBABA9E439C}" type="slidenum">
              <a:rPr lang="ru-RU" smtClean="0"/>
              <a:pPr>
                <a:defRPr/>
              </a:pPr>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C584677-013A-44F2-B2C8-E8A0DDD36FD7}" type="slidenum">
              <a:rPr lang="ru-RU" smtClean="0"/>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7C6AEA8E-7A77-4A6D-AAB6-08252D434801}"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9" r:id="rId12"/>
    <p:sldLayoutId id="2147483770" r:id="rId13"/>
    <p:sldLayoutId id="2147483771" r:id="rId14"/>
    <p:sldLayoutId id="2147483772" r:id="rId15"/>
    <p:sldLayoutId id="2147483773" r:id="rId16"/>
  </p:sldLayoutIdLst>
  <p:transition/>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Tx/>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krasgmu.ru/index.php?page%5borg%5d=dean&amp;cat=schedule&amp;d=35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s>
</file>

<file path=ppt/slides/_rels/slide10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tags" Target="../tags/tag101.xml"/><Relationship Id="rId7" Type="http://schemas.openxmlformats.org/officeDocument/2006/relationships/slideLayout" Target="../slideLayouts/slideLayout8.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10" Type="http://schemas.openxmlformats.org/officeDocument/2006/relationships/image" Target="../media/image57.jpeg"/><Relationship Id="rId4" Type="http://schemas.openxmlformats.org/officeDocument/2006/relationships/tags" Target="../tags/tag102.xml"/><Relationship Id="rId9" Type="http://schemas.openxmlformats.org/officeDocument/2006/relationships/image" Target="../media/image56.jpeg"/></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0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109.xml"/><Relationship Id="rId7" Type="http://schemas.openxmlformats.org/officeDocument/2006/relationships/image" Target="../media/image58.jpe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hyperlink" Target="http://ru.wikipedia.org/wiki/%D0%A4%D0%B0%D0%B9%D0%BB:AC89-0437-20_a.jpeg" TargetMode="Externa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05.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60.jpe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video" Target="file:///C:\Users\&#1045;&#1083;&#1077;&#1085;&#1072;\Documents\&#1082;&#1091;&#1083;&#1080;&#1073;&#1080;&#1085;%20&#1075;&#1088;&#1072;&#1085;&#1090;\&#1042;&#1080;&#1076;&#1077;&#1086;\&#1057;&#1090;&#1072;&#1073;&#1080;&#1083;&#1086;&#1075;&#1088;&#1072;&#1092;&#1080;&#1103;.m1v" TargetMode="Externa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7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video" Target="file:///C:\Documents%20and%20Settings\&#1057;&#1077;&#1084;&#1077;&#1085;\&#1056;&#1072;&#1073;&#1086;&#1095;&#1080;&#1081;%20&#1089;&#1090;&#1086;&#1083;\&#1055;&#1086;&#1089;&#1090;&#1091;&#1088;&#1086;&#1075;&#1088;&#1072;&#1092;%20&#1057;&#1090;&#1072;&#1073;&#1080;&#1083;&#1086;\&#1055;&#1086;&#1089;&#1090;&#1091;&#1088;&#1086;%20&#1074;&#1080;&#1076;&#1077;&#1086;.0001.avi" TargetMode="External"/><Relationship Id="rId1" Type="http://schemas.openxmlformats.org/officeDocument/2006/relationships/tags" Target="../tags/tag8.xml"/><Relationship Id="rId5" Type="http://schemas.openxmlformats.org/officeDocument/2006/relationships/image" Target="../media/image24.png"/><Relationship Id="rId4"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6.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5.png"/><Relationship Id="rId5" Type="http://schemas.openxmlformats.org/officeDocument/2006/relationships/slideLayout" Target="../slideLayouts/slideLayout13.xml"/><Relationship Id="rId4" Type="http://schemas.openxmlformats.org/officeDocument/2006/relationships/tags" Target="../tags/tag13.xml"/></Relationships>
</file>

<file path=ppt/slides/_rels/slide77.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28.jpeg"/><Relationship Id="rId5" Type="http://schemas.openxmlformats.org/officeDocument/2006/relationships/tags" Target="../tags/tag18.xml"/><Relationship Id="rId10" Type="http://schemas.openxmlformats.org/officeDocument/2006/relationships/image" Target="../media/image27.jpeg"/><Relationship Id="rId4" Type="http://schemas.openxmlformats.org/officeDocument/2006/relationships/tags" Target="../tags/tag17.xml"/><Relationship Id="rId9"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video" Target="file:///C:\Users\&#1045;&#1083;&#1077;&#1085;&#1072;\Documents\&#1082;&#1091;&#1083;&#1080;&#1073;&#1080;&#1085;%20&#1075;&#1088;&#1072;&#1085;&#1090;\&#1042;&#1080;&#1076;&#1077;&#1086;\&#1055;&#1083;&#1072;&#1090;&#1092;&#1086;&#1088;&#1084;&#1099;.mpg" TargetMode="Externa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9.png"/><Relationship Id="rId5" Type="http://schemas.openxmlformats.org/officeDocument/2006/relationships/slideLayout" Target="../slideLayouts/slideLayout4.xml"/><Relationship Id="rId4" Type="http://schemas.openxmlformats.org/officeDocument/2006/relationships/tags" Target="../tags/tag24.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8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0.jpeg"/><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8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34.xml"/><Relationship Id="rId7" Type="http://schemas.openxmlformats.org/officeDocument/2006/relationships/image" Target="../media/image31.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33.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9.xml"/></Relationships>
</file>

<file path=ppt/slides/_rels/slide85.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36.jpe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35.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34.jpeg"/><Relationship Id="rId5" Type="http://schemas.openxmlformats.org/officeDocument/2006/relationships/tags" Target="../tags/tag44.xml"/><Relationship Id="rId15" Type="http://schemas.openxmlformats.org/officeDocument/2006/relationships/image" Target="../media/image38.jpeg"/><Relationship Id="rId10" Type="http://schemas.openxmlformats.org/officeDocument/2006/relationships/slideLayout" Target="../slideLayouts/slideLayout2.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37.jpeg"/></Relationships>
</file>

<file path=ppt/slides/_rels/slide86.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40.jpe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39.jpeg"/><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87.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43.jpe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42.jpe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41.jpeg"/><Relationship Id="rId5" Type="http://schemas.openxmlformats.org/officeDocument/2006/relationships/tags" Target="../tags/tag57.xml"/><Relationship Id="rId15" Type="http://schemas.openxmlformats.org/officeDocument/2006/relationships/image" Target="../media/image45.jpeg"/><Relationship Id="rId10" Type="http://schemas.openxmlformats.org/officeDocument/2006/relationships/slideLayout" Target="../slideLayouts/slideLayout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image" Target="../media/image44.pn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s>
</file>

<file path=ppt/slides/_rels/slide89.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46.jpe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tags" Target="../tags/tag69.xml"/><Relationship Id="rId7"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9" Type="http://schemas.openxmlformats.org/officeDocument/2006/relationships/image" Target="../media/image48.jpeg"/></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tags" Target="../tags/tag73.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93.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49.jpeg"/><Relationship Id="rId4"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50.png"/><Relationship Id="rId4"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52.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51.png"/><Relationship Id="rId5" Type="http://schemas.openxmlformats.org/officeDocument/2006/relationships/slideLayout" Target="../slideLayouts/slideLayout7.xml"/><Relationship Id="rId4" Type="http://schemas.openxmlformats.org/officeDocument/2006/relationships/tags" Target="../tags/tag85.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s>
</file>

<file path=ppt/slides/_rels/slide9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tags" Target="../tags/tag94.xml"/><Relationship Id="rId7" Type="http://schemas.openxmlformats.org/officeDocument/2006/relationships/image" Target="../media/image53.jpe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6.xml"/><Relationship Id="rId5" Type="http://schemas.openxmlformats.org/officeDocument/2006/relationships/tags" Target="../tags/tag96.xml"/><Relationship Id="rId4" Type="http://schemas.openxmlformats.org/officeDocument/2006/relationships/tags" Target="../tags/tag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3568" y="5805264"/>
            <a:ext cx="7846640" cy="648072"/>
          </a:xfrm>
        </p:spPr>
        <p:txBody>
          <a:bodyPr>
            <a:noAutofit/>
          </a:bodyPr>
          <a:lstStyle/>
          <a:p>
            <a:pPr algn="ctr" rtl="0"/>
            <a:r>
              <a:rPr lang="en" sz="1600" b="1" i="0" u="none" strike="noStrike">
                <a:solidFill>
                  <a:srgbClr val="292934"/>
                </a:solidFill>
                <a:highlight>
                  <a:srgbClr val="000000">
                    <a:alpha val="0"/>
                  </a:srgbClr>
                </a:highlight>
                <a:latin typeface="Arial"/>
              </a:rPr>
              <a:t>Head of the Department, MD. Mozheyko E.Yu.</a:t>
            </a:r>
          </a:p>
          <a:p>
            <a:pPr algn="ctr" rtl="0"/>
            <a:r>
              <a:rPr lang="en" sz="1600" b="1" i="0" u="none" strike="noStrike">
                <a:solidFill>
                  <a:srgbClr val="292934"/>
                </a:solidFill>
                <a:highlight>
                  <a:srgbClr val="000000">
                    <a:alpha val="0"/>
                  </a:srgbClr>
                </a:highlight>
                <a:latin typeface="Arial"/>
              </a:rPr>
              <a:t/>
            </a:r>
            <a:br>
              <a:rPr lang="en" sz="1600" b="1" i="0" u="none" strike="noStrike">
                <a:solidFill>
                  <a:srgbClr val="292934"/>
                </a:solidFill>
                <a:highlight>
                  <a:srgbClr val="000000">
                    <a:alpha val="0"/>
                  </a:srgbClr>
                </a:highlight>
                <a:latin typeface="Arial"/>
              </a:rPr>
            </a:br>
            <a:r>
              <a:rPr lang="en" sz="1600" b="1" i="0" u="none" strike="noStrike">
                <a:solidFill>
                  <a:srgbClr val="292934"/>
                </a:solidFill>
                <a:highlight>
                  <a:srgbClr val="000000">
                    <a:alpha val="0"/>
                  </a:srgbClr>
                </a:highlight>
                <a:latin typeface="Arial"/>
              </a:rPr>
              <a:t>Krasnoyarsk 2023</a:t>
            </a:r>
            <a:endParaRPr lang="ru-RU" sz="1600">
              <a:solidFill>
                <a:schemeClr val="tx1"/>
              </a:solidFill>
            </a:endParaRPr>
          </a:p>
        </p:txBody>
      </p:sp>
      <p:sp>
        <p:nvSpPr>
          <p:cNvPr id="4" name="Rectangle 9"/>
          <p:cNvSpPr>
            <a:spLocks noGrp="1" noChangeArrowheads="1"/>
          </p:cNvSpPr>
          <p:nvPr>
            <p:ph type="ctrTitle"/>
          </p:nvPr>
        </p:nvSpPr>
        <p:spPr>
          <a:xfrm>
            <a:off x="683568" y="1916832"/>
            <a:ext cx="7848600" cy="2246089"/>
          </a:xfrm>
          <a:ln>
            <a:solidFill>
              <a:schemeClr val="tx1"/>
            </a:solidFill>
          </a:ln>
        </p:spPr>
        <p:txBody>
          <a:bodyPr>
            <a:noAutofit/>
          </a:bodyPr>
          <a:lstStyle/>
          <a:p>
            <a:pPr marL="0" indent="0" algn="ctr" rtl="0">
              <a:lnSpc>
                <a:spcPct val="80000"/>
              </a:lnSpc>
              <a:defRPr/>
            </a:pPr>
            <a:r>
              <a:rPr lang="en" sz="3200" b="1" i="0" u="none" strike="noStrike">
                <a:solidFill>
                  <a:srgbClr val="C00000"/>
                </a:solidFill>
                <a:highlight>
                  <a:srgbClr val="000000">
                    <a:alpha val="0"/>
                  </a:srgbClr>
                </a:highlight>
                <a:latin typeface="Arial"/>
              </a:rPr>
              <a:t>Medical rehabilitation </a:t>
            </a:r>
            <a:br>
              <a:rPr lang="en" sz="3200" b="1" i="0" u="none" strike="noStrike">
                <a:solidFill>
                  <a:srgbClr val="C00000"/>
                </a:solidFill>
                <a:highlight>
                  <a:srgbClr val="000000">
                    <a:alpha val="0"/>
                  </a:srgbClr>
                </a:highlight>
                <a:latin typeface="Arial"/>
              </a:rPr>
            </a:br>
            <a:r>
              <a:rPr lang="en" sz="3200" b="1" i="0" u="none" strike="noStrike">
                <a:solidFill>
                  <a:srgbClr val="C00000"/>
                </a:solidFill>
                <a:highlight>
                  <a:srgbClr val="000000">
                    <a:alpha val="0"/>
                  </a:srgbClr>
                </a:highlight>
                <a:latin typeface="Arial"/>
              </a:rPr>
              <a:t>for diseases of the nervous system</a:t>
            </a:r>
            <a:r>
              <a:rPr lang="en" sz="2000" b="1" i="0" u="none" strike="noStrike">
                <a:solidFill>
                  <a:srgbClr val="C00000"/>
                </a:solidFill>
                <a:highlight>
                  <a:srgbClr val="000000">
                    <a:alpha val="0"/>
                  </a:srgbClr>
                </a:highlight>
                <a:latin typeface="Arial"/>
              </a:rPr>
              <a:t/>
            </a:r>
            <a:br>
              <a:rPr lang="en" sz="2000" b="1" i="0" u="none" strike="noStrike">
                <a:solidFill>
                  <a:srgbClr val="C00000"/>
                </a:solidFill>
                <a:highlight>
                  <a:srgbClr val="000000">
                    <a:alpha val="0"/>
                  </a:srgbClr>
                </a:highlight>
                <a:latin typeface="Arial"/>
              </a:rPr>
            </a:br>
            <a:r>
              <a:rPr lang="en" sz="2000" b="1" i="0" u="none" strike="noStrike">
                <a:solidFill>
                  <a:srgbClr val="C00000"/>
                </a:solidFill>
                <a:highlight>
                  <a:srgbClr val="000000">
                    <a:alpha val="0"/>
                  </a:srgbClr>
                </a:highlight>
                <a:latin typeface="Arial"/>
              </a:rPr>
              <a:t/>
            </a:r>
            <a:br>
              <a:rPr lang="en" sz="2000" b="1" i="0" u="none" strike="noStrike">
                <a:solidFill>
                  <a:srgbClr val="C00000"/>
                </a:solidFill>
                <a:highlight>
                  <a:srgbClr val="000000">
                    <a:alpha val="0"/>
                  </a:srgbClr>
                </a:highlight>
                <a:latin typeface="Arial"/>
              </a:rPr>
            </a:br>
            <a:r>
              <a:rPr lang="en" sz="1200" b="1" i="0" u="none" strike="noStrike">
                <a:solidFill>
                  <a:srgbClr val="C00000"/>
                </a:solidFill>
                <a:highlight>
                  <a:srgbClr val="000000">
                    <a:alpha val="0"/>
                  </a:srgbClr>
                </a:highlight>
                <a:latin typeface="Arial"/>
              </a:rPr>
              <a:t> Lecture for 3rd year students studying in the specialty</a:t>
            </a:r>
            <a:r>
              <a:rPr lang="en" sz="1200" b="0" i="0" u="none" strike="noStrike">
                <a:solidFill>
                  <a:srgbClr val="CC3300"/>
                </a:solidFill>
                <a:highlight>
                  <a:srgbClr val="000000">
                    <a:alpha val="0"/>
                  </a:srgbClr>
                </a:highlight>
                <a:latin typeface="Arial"/>
              </a:rPr>
              <a:t/>
            </a:r>
            <a:br>
              <a:rPr lang="en" sz="1200" b="0" i="0" u="none" strike="noStrike">
                <a:solidFill>
                  <a:srgbClr val="CC3300"/>
                </a:solidFill>
                <a:highlight>
                  <a:srgbClr val="000000">
                    <a:alpha val="0"/>
                  </a:srgbClr>
                </a:highlight>
                <a:latin typeface="Arial"/>
              </a:rPr>
            </a:br>
            <a:r>
              <a:rPr lang="en" sz="1200" b="0" i="0" u="none" strike="noStrike">
                <a:solidFill>
                  <a:srgbClr val="CC3300"/>
                </a:solidFill>
                <a:highlight>
                  <a:srgbClr val="000000">
                    <a:alpha val="0"/>
                  </a:srgbClr>
                </a:highlight>
                <a:latin typeface="Arial"/>
                <a:hlinkClick r:id="rId2"/>
              </a:rPr>
              <a:t> 31.05.03 - Dentistry (training using an intermediary language (English))</a:t>
            </a:r>
            <a:br>
              <a:rPr lang="en" sz="1200" b="0" i="0" u="none" strike="noStrike">
                <a:solidFill>
                  <a:srgbClr val="CC3300"/>
                </a:solidFill>
                <a:highlight>
                  <a:srgbClr val="000000">
                    <a:alpha val="0"/>
                  </a:srgbClr>
                </a:highlight>
                <a:latin typeface="Arial"/>
                <a:hlinkClick r:id="rId2"/>
              </a:rPr>
            </a:br>
            <a:endParaRPr lang="ru-RU" sz="1200" smtClean="0">
              <a:solidFill>
                <a:srgbClr val="CC3300"/>
              </a:solidFill>
              <a:effectLst>
                <a:reflection blurRad="6350" stA="55000" endA="300" endPos="45500" dir="5400000" sy="-100000" algn="bl" rotWithShape="0"/>
              </a:effectLst>
            </a:endParaRPr>
          </a:p>
        </p:txBody>
      </p:sp>
      <p:sp>
        <p:nvSpPr>
          <p:cNvPr id="5" name="Text Box 12"/>
          <p:cNvSpPr txBox="1">
            <a:spLocks noChangeArrowheads="1"/>
          </p:cNvSpPr>
          <p:nvPr/>
        </p:nvSpPr>
        <p:spPr bwMode="auto">
          <a:xfrm>
            <a:off x="251520" y="548680"/>
            <a:ext cx="8496300" cy="1077218"/>
          </a:xfrm>
          <a:prstGeom prst="rect">
            <a:avLst/>
          </a:prstGeom>
          <a:noFill/>
          <a:ln w="9525">
            <a:noFill/>
            <a:miter lim="800000"/>
          </a:ln>
          <a:effectLst/>
        </p:spPr>
        <p:txBody>
          <a:bodyPr>
            <a:noAutofit/>
          </a:bodyPr>
          <a:lstStyle/>
          <a:p>
            <a:pPr algn="ctr" rtl="0" eaLnBrk="0" hangingPunct="0">
              <a:defRPr/>
            </a:pPr>
            <a:r>
              <a:rPr lang="en" sz="1600" b="0" i="0" u="none" strike="noStrike">
                <a:highlight>
                  <a:srgbClr val="000000">
                    <a:alpha val="0"/>
                  </a:srgbClr>
                </a:highlight>
                <a:latin typeface="Arial"/>
              </a:rPr>
              <a:t>Krasnoyarsk State Medical University named after prof. V.F. Voyno-Yasenetsky</a:t>
            </a:r>
          </a:p>
          <a:p>
            <a:pPr algn="ctr" rtl="0" eaLnBrk="0" hangingPunct="0">
              <a:defRPr/>
            </a:pPr>
            <a:r>
              <a:rPr lang="en" sz="1600" b="0" i="0" u="none" strike="noStrike">
                <a:highlight>
                  <a:srgbClr val="000000">
                    <a:alpha val="0"/>
                  </a:srgbClr>
                </a:highlight>
                <a:latin typeface="Arial"/>
              </a:rPr>
              <a:t>Department of Physical and Rehabilitation Medicine </a:t>
            </a:r>
            <a:br>
              <a:rPr lang="en" sz="1600" b="0" i="0" u="none" strike="noStrike">
                <a:highlight>
                  <a:srgbClr val="000000">
                    <a:alpha val="0"/>
                  </a:srgbClr>
                </a:highlight>
                <a:latin typeface="Arial"/>
              </a:rPr>
            </a:br>
            <a:r>
              <a:rPr lang="en" sz="1600" b="0" i="0" u="none" strike="noStrike">
                <a:highlight>
                  <a:srgbClr val="000000">
                    <a:alpha val="0"/>
                  </a:srgbClr>
                </a:highlight>
                <a:latin typeface="Arial"/>
              </a:rPr>
              <a:t>with a practise course</a:t>
            </a:r>
          </a:p>
        </p:txBody>
      </p:sp>
    </p:spTree>
    <p:extLst>
      <p:ext uri="{BB962C8B-B14F-4D97-AF65-F5344CB8AC3E}">
        <p14:creationId xmlns:p14="http://schemas.microsoft.com/office/powerpoint/2010/main" val="36081457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250825" y="1662113"/>
            <a:ext cx="8642350" cy="5079255"/>
          </a:xfrm>
          <a:solidFill>
            <a:schemeClr val="bg1"/>
          </a:solidFill>
        </p:spPr>
        <p:txBody>
          <a:bodyPr>
            <a:noAutofit/>
          </a:bodyPr>
          <a:lstStyle/>
          <a:p>
            <a:pPr algn="ctr" rtl="0" eaLnBrk="1" hangingPunct="1">
              <a:buFont typeface="Wingdings" pitchFamily="2" charset="2"/>
              <a:buNone/>
            </a:pPr>
            <a:r>
              <a:rPr lang="en" sz="3600" b="1" i="0" u="none" strike="noStrike">
                <a:solidFill>
                  <a:srgbClr val="C00000"/>
                </a:solidFill>
                <a:highlight>
                  <a:srgbClr val="000000">
                    <a:alpha val="0"/>
                  </a:srgbClr>
                </a:highlight>
                <a:latin typeface="Arial"/>
              </a:rPr>
              <a:t>Indications for medical rehabilitation:</a:t>
            </a:r>
          </a:p>
          <a:p>
            <a:pPr algn="ctr" eaLnBrk="1" hangingPunct="1">
              <a:buFont typeface="Wingdings" pitchFamily="2" charset="2"/>
              <a:buNone/>
            </a:pPr>
            <a:endParaRPr lang="ru-RU" sz="3600" b="1" smtClean="0">
              <a:solidFill>
                <a:schemeClr val="accent2"/>
              </a:solidFill>
            </a:endParaRPr>
          </a:p>
          <a:p>
            <a:pPr rtl="0" eaLnBrk="1" hangingPunct="1"/>
            <a:r>
              <a:rPr lang="en" sz="2400" b="0" i="0" u="none" strike="noStrike">
                <a:highlight>
                  <a:srgbClr val="000000">
                    <a:alpha val="0"/>
                  </a:srgbClr>
                </a:highlight>
                <a:latin typeface="Arial"/>
              </a:rPr>
              <a:t>  high risk of long-term disability;</a:t>
            </a:r>
          </a:p>
          <a:p>
            <a:pPr rtl="0" eaLnBrk="1" hangingPunct="1"/>
            <a:r>
              <a:rPr lang="en" sz="2400" b="0" i="0" u="none" strike="noStrike">
                <a:highlight>
                  <a:srgbClr val="000000">
                    <a:alpha val="0"/>
                  </a:srgbClr>
                </a:highlight>
                <a:latin typeface="Arial"/>
              </a:rPr>
              <a:t>  high risk of reducing social and household activity;</a:t>
            </a:r>
          </a:p>
          <a:p>
            <a:pPr rtl="0" eaLnBrk="1" hangingPunct="1"/>
            <a:r>
              <a:rPr lang="en" sz="2400" b="0" i="0" u="none" strike="noStrike">
                <a:highlight>
                  <a:srgbClr val="000000">
                    <a:alpha val="0"/>
                  </a:srgbClr>
                </a:highlight>
                <a:latin typeface="Arial"/>
              </a:rPr>
              <a:t>  formed disability.</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custDataLst>
              <p:tags r:id="rId1"/>
            </p:custDataLst>
          </p:nvPr>
        </p:nvSpPr>
        <p:spPr>
          <a:xfrm>
            <a:off x="395536" y="476672"/>
            <a:ext cx="8424936" cy="584775"/>
          </a:xfrm>
          <a:prstGeom prst="rect">
            <a:avLst/>
          </a:prstGeom>
        </p:spPr>
        <p:txBody>
          <a:bodyPr wrap="square">
            <a:noAutofit/>
          </a:bodyPr>
          <a:lstStyle/>
          <a:p>
            <a:pPr algn="ctr" rtl="0"/>
            <a:r>
              <a:rPr lang="en" sz="3200" b="0" i="0" u="none" strike="noStrike">
                <a:solidFill>
                  <a:srgbClr val="C00000"/>
                </a:solidFill>
                <a:highlight>
                  <a:srgbClr val="000000">
                    <a:alpha val="0"/>
                  </a:srgbClr>
                </a:highlight>
                <a:latin typeface="Arial"/>
              </a:rPr>
              <a:t>Mental practice</a:t>
            </a:r>
            <a:endParaRPr lang="ru-RU" sz="3200">
              <a:solidFill>
                <a:srgbClr val="C00000"/>
              </a:solidFill>
              <a:latin typeface="+mj-lt"/>
            </a:endParaRPr>
          </a:p>
        </p:txBody>
      </p:sp>
      <p:sp>
        <p:nvSpPr>
          <p:cNvPr id="5" name="Объект 4"/>
          <p:cNvSpPr>
            <a:spLocks noGrp="1"/>
          </p:cNvSpPr>
          <p:nvPr>
            <p:ph idx="1"/>
            <p:custDataLst>
              <p:tags r:id="rId2"/>
            </p:custDataLst>
          </p:nvPr>
        </p:nvSpPr>
        <p:spPr>
          <a:xfrm>
            <a:off x="457200" y="1268760"/>
            <a:ext cx="8229600" cy="5208240"/>
          </a:xfrm>
        </p:spPr>
        <p:txBody>
          <a:bodyPr>
            <a:noAutofit/>
          </a:bodyPr>
          <a:lstStyle/>
          <a:p>
            <a:pPr algn="just" rtl="0">
              <a:buNone/>
              <a:defRPr/>
            </a:pPr>
            <a:r>
              <a:rPr lang="en" sz="1400" b="0" i="0" u="none" strike="noStrike" dirty="0">
                <a:highlight>
                  <a:srgbClr val="000000">
                    <a:alpha val="0"/>
                  </a:srgbClr>
                </a:highlight>
                <a:latin typeface="Arial"/>
              </a:rPr>
              <a:t>-rehabilitation method, which is the process of mentally conducting a movement or performing a task with a paralyzed limb without actual movement in it</a:t>
            </a:r>
          </a:p>
          <a:p>
            <a:pPr>
              <a:buNone/>
              <a:defRPr/>
            </a:pPr>
            <a:endParaRPr lang="ru-RU" sz="1400" dirty="0"/>
          </a:p>
          <a:p>
            <a:pPr algn="just" rtl="0">
              <a:buNone/>
              <a:defRPr/>
            </a:pPr>
            <a:r>
              <a:rPr lang="en" sz="1400" b="1" i="0" u="none" strike="noStrike" dirty="0">
                <a:highlight>
                  <a:srgbClr val="000000">
                    <a:alpha val="0"/>
                  </a:srgbClr>
                </a:highlight>
                <a:latin typeface="Arial"/>
              </a:rPr>
              <a:t>The review included 6 studies, 119 participants</a:t>
            </a:r>
            <a:r>
              <a:rPr lang="en" sz="1400" b="0" i="0" u="none" strike="noStrike" dirty="0">
                <a:highlight>
                  <a:srgbClr val="000000">
                    <a:alpha val="0"/>
                  </a:srgbClr>
                </a:highlight>
                <a:latin typeface="Arial"/>
              </a:rPr>
              <a:t>, who used MP in addition to standard therapy versus traditional treatment without MP.</a:t>
            </a:r>
            <a:endParaRPr lang="en-US" sz="1400" dirty="0"/>
          </a:p>
          <a:p>
            <a:pPr algn="just">
              <a:buNone/>
              <a:defRPr/>
            </a:pPr>
            <a:endParaRPr lang="ru-RU" sz="1200" dirty="0"/>
          </a:p>
          <a:p>
            <a:pPr algn="just" rtl="0">
              <a:buNone/>
              <a:defRPr/>
            </a:pPr>
            <a:r>
              <a:rPr lang="en" sz="1800" b="0" i="0" u="none" strike="noStrike" dirty="0">
                <a:highlight>
                  <a:srgbClr val="000000">
                    <a:alpha val="0"/>
                  </a:srgbClr>
                </a:highlight>
                <a:latin typeface="Arial"/>
              </a:rPr>
              <a:t>The data obtained allowed us to judge the </a:t>
            </a:r>
            <a:r>
              <a:rPr lang="en" sz="1800" b="1" i="0" u="none" strike="noStrike" dirty="0">
                <a:highlight>
                  <a:srgbClr val="000000">
                    <a:alpha val="0"/>
                  </a:srgbClr>
                </a:highlight>
                <a:latin typeface="Arial"/>
              </a:rPr>
              <a:t>improvement in the performance of some specific skills</a:t>
            </a:r>
            <a:r>
              <a:rPr lang="en" sz="1800" b="0" i="0" u="none" strike="noStrike" dirty="0">
                <a:highlight>
                  <a:srgbClr val="000000">
                    <a:alpha val="0"/>
                  </a:srgbClr>
                </a:highlight>
                <a:latin typeface="Arial"/>
              </a:rPr>
              <a:t> (for example, drinking from a cup, manipulating a door handle)</a:t>
            </a:r>
          </a:p>
          <a:p>
            <a:pPr>
              <a:buNone/>
              <a:defRPr/>
            </a:pPr>
            <a:endParaRPr lang="ru-RU" sz="1200" dirty="0"/>
          </a:p>
          <a:p>
            <a:pPr rtl="0">
              <a:buNone/>
              <a:defRPr/>
            </a:pPr>
            <a:r>
              <a:rPr lang="en" sz="1800" b="1" i="0" u="none" strike="noStrike" dirty="0">
                <a:highlight>
                  <a:srgbClr val="000000">
                    <a:alpha val="0"/>
                  </a:srgbClr>
                </a:highlight>
                <a:latin typeface="Arial"/>
              </a:rPr>
              <a:t>There are no answers to the questions yet:</a:t>
            </a:r>
          </a:p>
          <a:p>
            <a:pPr lvl="1" rtl="0">
              <a:buNone/>
              <a:defRPr/>
            </a:pPr>
            <a:r>
              <a:rPr lang="en" sz="1800" b="0" i="0" u="none" strike="noStrike" dirty="0">
                <a:highlight>
                  <a:srgbClr val="000000">
                    <a:alpha val="0"/>
                  </a:srgbClr>
                </a:highlight>
                <a:latin typeface="Arial"/>
              </a:rPr>
              <a:t>How many classes do I need to assign?</a:t>
            </a:r>
          </a:p>
          <a:p>
            <a:pPr lvl="1" rtl="0">
              <a:buNone/>
              <a:defRPr/>
            </a:pPr>
            <a:r>
              <a:rPr lang="en" sz="1800" b="0" i="0" u="none" strike="noStrike" dirty="0">
                <a:highlight>
                  <a:srgbClr val="000000">
                    <a:alpha val="0"/>
                  </a:srgbClr>
                </a:highlight>
                <a:latin typeface="Arial"/>
              </a:rPr>
              <a:t>When is it possible to perform from the moment of a stroke?</a:t>
            </a:r>
          </a:p>
          <a:p>
            <a:pPr lvl="1" rtl="0">
              <a:buNone/>
              <a:defRPr/>
            </a:pPr>
            <a:r>
              <a:rPr lang="en" sz="1800" b="0" i="0" u="none" strike="noStrike" dirty="0">
                <a:highlight>
                  <a:srgbClr val="000000">
                    <a:alpha val="0"/>
                  </a:srgbClr>
                </a:highlight>
                <a:latin typeface="Arial"/>
              </a:rPr>
              <a:t>How long should one session last? etc.</a:t>
            </a:r>
            <a:endParaRPr lang="en-US" sz="1800" dirty="0"/>
          </a:p>
          <a:p>
            <a:pPr algn="r">
              <a:buNone/>
              <a:defRPr/>
            </a:pPr>
            <a:r>
              <a:rPr lang="en-US" sz="1400" dirty="0"/>
              <a:t>	</a:t>
            </a:r>
            <a:endParaRPr lang="ru-RU" sz="1400" dirty="0"/>
          </a:p>
          <a:p>
            <a:pPr algn="r">
              <a:buNone/>
              <a:defRPr/>
            </a:pPr>
            <a:endParaRPr lang="ru-RU" sz="1400" dirty="0"/>
          </a:p>
          <a:p>
            <a:pPr algn="r" rtl="0">
              <a:buNone/>
              <a:defRPr/>
            </a:pPr>
            <a:r>
              <a:rPr lang="en" sz="1400" b="0" i="0" u="none" strike="noStrike" dirty="0">
                <a:highlight>
                  <a:srgbClr val="000000">
                    <a:alpha val="0"/>
                  </a:srgbClr>
                </a:highlight>
                <a:latin typeface="Arial"/>
              </a:rPr>
              <a:t>[Barclay-Goddard RE, Stevenson TJ, Poluha W, Thalman L. Mental practice for treating upper extremity deficits in individuals with hemiparesis after stroke. Cochrane Database of Systematic Reviews 2011, Issue 5]</a:t>
            </a:r>
            <a:endParaRPr lang="ru-RU" sz="1400" dirty="0"/>
          </a:p>
          <a:p>
            <a:endParaRPr lang="ru-RU" sz="1800" dirty="0"/>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p:cNvSpPr>
            <a:spLocks noGrp="1"/>
          </p:cNvSpPr>
          <p:nvPr>
            <p:ph type="title"/>
            <p:custDataLst>
              <p:tags r:id="rId1"/>
            </p:custDataLst>
          </p:nvPr>
        </p:nvSpPr>
        <p:spPr/>
        <p:txBody>
          <a:bodyPr>
            <a:noAutofit/>
          </a:bodyPr>
          <a:lstStyle/>
          <a:p>
            <a:pPr eaLnBrk="1" fontAlgn="auto" hangingPunct="1">
              <a:spcAft>
                <a:spcPct val="0"/>
              </a:spcAft>
              <a:defRPr/>
            </a:pPr>
            <a:endParaRPr lang="ru-RU">
              <a:solidFill>
                <a:schemeClr val="tx2">
                  <a:satMod val="130000"/>
                </a:schemeClr>
              </a:solidFill>
            </a:endParaRPr>
          </a:p>
        </p:txBody>
      </p:sp>
      <p:pic>
        <p:nvPicPr>
          <p:cNvPr id="61443" name="Picture 2" descr="C:\Users\User\Pictures\пабло1.jpg"/>
          <p:cNvPicPr>
            <a:picLocks noChangeAspect="1" noChangeArrowheads="1"/>
          </p:cNvPicPr>
          <p:nvPr>
            <p:custDataLst>
              <p:tags r:id="rId2"/>
            </p:custDataLst>
          </p:nvPr>
        </p:nvPicPr>
        <p:blipFill>
          <a:blip r:embed="rId8"/>
          <a:stretch>
            <a:fillRect/>
          </a:stretch>
        </p:blipFill>
        <p:spPr bwMode="auto">
          <a:xfrm>
            <a:off x="5410200" y="152400"/>
            <a:ext cx="3276600" cy="2952750"/>
          </a:xfrm>
          <a:prstGeom prst="rect">
            <a:avLst/>
          </a:prstGeom>
          <a:noFill/>
          <a:ln w="9525">
            <a:noFill/>
            <a:miter lim="800000"/>
          </a:ln>
        </p:spPr>
      </p:pic>
      <p:pic>
        <p:nvPicPr>
          <p:cNvPr id="61444" name="Picture 3" descr="C:\Users\User\Pictures\пабло2.jpg"/>
          <p:cNvPicPr>
            <a:picLocks noChangeAspect="1" noChangeArrowheads="1"/>
          </p:cNvPicPr>
          <p:nvPr>
            <p:custDataLst>
              <p:tags r:id="rId3"/>
            </p:custDataLst>
          </p:nvPr>
        </p:nvPicPr>
        <p:blipFill>
          <a:blip r:embed="rId9"/>
          <a:stretch>
            <a:fillRect/>
          </a:stretch>
        </p:blipFill>
        <p:spPr bwMode="auto">
          <a:xfrm>
            <a:off x="5410200" y="3276600"/>
            <a:ext cx="3246438" cy="2971800"/>
          </a:xfrm>
          <a:prstGeom prst="rect">
            <a:avLst/>
          </a:prstGeom>
          <a:noFill/>
          <a:ln w="9525">
            <a:noFill/>
            <a:miter lim="800000"/>
          </a:ln>
        </p:spPr>
      </p:pic>
      <p:sp>
        <p:nvSpPr>
          <p:cNvPr id="61445" name="TextBox 19"/>
          <p:cNvSpPr txBox="1">
            <a:spLocks noChangeArrowheads="1"/>
          </p:cNvSpPr>
          <p:nvPr>
            <p:custDataLst>
              <p:tags r:id="rId4"/>
            </p:custDataLst>
          </p:nvPr>
        </p:nvSpPr>
        <p:spPr bwMode="auto">
          <a:xfrm>
            <a:off x="5867400" y="6248400"/>
            <a:ext cx="3276600" cy="523875"/>
          </a:xfrm>
          <a:prstGeom prst="rect">
            <a:avLst/>
          </a:prstGeom>
          <a:noFill/>
          <a:ln w="9525">
            <a:noFill/>
            <a:miter lim="800000"/>
          </a:ln>
        </p:spPr>
        <p:txBody>
          <a:bodyPr>
            <a:noAutofit/>
          </a:bodyPr>
          <a:lstStyle/>
          <a:p>
            <a:pPr rtl="0"/>
            <a:r>
              <a:rPr lang="en" sz="2800" b="0" i="0" u="none" strike="noStrike">
                <a:highlight>
                  <a:srgbClr val="000000">
                    <a:alpha val="0"/>
                  </a:srgbClr>
                </a:highlight>
                <a:latin typeface="Calibri"/>
              </a:rPr>
              <a:t>Pablo System</a:t>
            </a:r>
            <a:endParaRPr lang="ru-RU" sz="2800">
              <a:latin typeface="Calibri" panose="020F0502020204030204" pitchFamily="34" charset="0"/>
            </a:endParaRPr>
          </a:p>
        </p:txBody>
      </p:sp>
      <p:pic>
        <p:nvPicPr>
          <p:cNvPr id="61446" name="Picture 5" descr="C:\Users\User\Pictures\говард.jpg"/>
          <p:cNvPicPr>
            <a:picLocks noChangeAspect="1" noChangeArrowheads="1"/>
          </p:cNvPicPr>
          <p:nvPr>
            <p:custDataLst>
              <p:tags r:id="rId5"/>
            </p:custDataLst>
          </p:nvPr>
        </p:nvPicPr>
        <p:blipFill>
          <a:blip r:embed="rId10"/>
          <a:stretch>
            <a:fillRect/>
          </a:stretch>
        </p:blipFill>
        <p:spPr bwMode="auto">
          <a:xfrm>
            <a:off x="762000" y="228600"/>
            <a:ext cx="3502025" cy="5943600"/>
          </a:xfrm>
          <a:prstGeom prst="rect">
            <a:avLst/>
          </a:prstGeom>
          <a:noFill/>
          <a:ln w="9525">
            <a:noFill/>
            <a:miter lim="800000"/>
          </a:ln>
        </p:spPr>
      </p:pic>
      <p:sp>
        <p:nvSpPr>
          <p:cNvPr id="61447" name="TextBox 23"/>
          <p:cNvSpPr txBox="1">
            <a:spLocks noChangeArrowheads="1"/>
          </p:cNvSpPr>
          <p:nvPr>
            <p:custDataLst>
              <p:tags r:id="rId6"/>
            </p:custDataLst>
          </p:nvPr>
        </p:nvSpPr>
        <p:spPr bwMode="auto">
          <a:xfrm>
            <a:off x="762000" y="6248400"/>
            <a:ext cx="3581400" cy="523875"/>
          </a:xfrm>
          <a:prstGeom prst="rect">
            <a:avLst/>
          </a:prstGeom>
          <a:noFill/>
          <a:ln w="9525">
            <a:noFill/>
            <a:miter lim="800000"/>
          </a:ln>
        </p:spPr>
        <p:txBody>
          <a:bodyPr>
            <a:noAutofit/>
          </a:bodyPr>
          <a:lstStyle/>
          <a:p>
            <a:pPr rtl="0"/>
            <a:r>
              <a:rPr lang="en" sz="2800" b="0" i="0" u="none" strike="noStrike">
                <a:highlight>
                  <a:srgbClr val="000000">
                    <a:alpha val="0"/>
                  </a:srgbClr>
                </a:highlight>
                <a:latin typeface="Calibri"/>
              </a:rPr>
              <a:t>H.W.A.R.D. System</a:t>
            </a:r>
            <a:endParaRPr lang="ru-RU" sz="2800">
              <a:latin typeface="Calibri" pitchFamily="34" charset="0"/>
            </a:endParaRP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Содержимое 2"/>
          <p:cNvSpPr>
            <a:spLocks noGrp="1"/>
          </p:cNvSpPr>
          <p:nvPr>
            <p:ph idx="1"/>
            <p:custDataLst>
              <p:tags r:id="rId1"/>
            </p:custDataLst>
          </p:nvPr>
        </p:nvSpPr>
        <p:spPr>
          <a:xfrm>
            <a:off x="533400" y="1524000"/>
            <a:ext cx="8401050" cy="4724400"/>
          </a:xfrm>
        </p:spPr>
        <p:txBody>
          <a:bodyPr>
            <a:noAutofit/>
          </a:bodyPr>
          <a:lstStyle/>
          <a:p>
            <a:pPr rtl="0" eaLnBrk="1" hangingPunct="1"/>
            <a:r>
              <a:rPr lang="en" sz="2400" b="0" i="0" u="none" strike="noStrike">
                <a:highlight>
                  <a:srgbClr val="000000">
                    <a:alpha val="0"/>
                  </a:srgbClr>
                </a:highlight>
                <a:latin typeface="Arial"/>
              </a:rPr>
              <a:t>Using Virtual Reality with Nintendo WII Technology in Stroke Rehabilitation</a:t>
            </a:r>
          </a:p>
          <a:p>
            <a:pPr rtl="0" eaLnBrk="1" hangingPunct="1"/>
            <a:r>
              <a:rPr lang="en" sz="2400" b="1" i="0" u="none" strike="noStrike">
                <a:highlight>
                  <a:srgbClr val="000000">
                    <a:alpha val="0"/>
                  </a:srgbClr>
                </a:highlight>
                <a:latin typeface="Arial"/>
              </a:rPr>
              <a:t>A Pilot Randomized Clinical Trial and Proof of Principle </a:t>
            </a:r>
            <a:endParaRPr lang="ru-RU" sz="2400" smtClean="0"/>
          </a:p>
          <a:p>
            <a:pPr rtl="0" eaLnBrk="1" hangingPunct="1"/>
            <a:r>
              <a:rPr lang="en" sz="2400" b="0" i="0" u="none" strike="noStrike">
                <a:highlight>
                  <a:srgbClr val="000000">
                    <a:alpha val="0"/>
                  </a:srgbClr>
                </a:highlight>
                <a:latin typeface="Arial"/>
              </a:rPr>
              <a:t>G. Saposnik, R. Teasell, M. Mamdani, J. Hall, et al.</a:t>
            </a:r>
            <a:r>
              <a:rPr lang="en" sz="2400" b="1" i="0" u="none" strike="noStrike">
                <a:highlight>
                  <a:srgbClr val="000000">
                    <a:alpha val="0"/>
                  </a:srgbClr>
                </a:highlight>
                <a:latin typeface="Arial"/>
              </a:rPr>
              <a:t> Stroke. 2010</a:t>
            </a:r>
            <a:endParaRPr lang="ru-RU" sz="2400" smtClean="0"/>
          </a:p>
          <a:p>
            <a:pPr rtl="0" eaLnBrk="1" hangingPunct="1"/>
            <a:r>
              <a:rPr lang="en" sz="2400" b="0" i="0" u="none" strike="noStrike">
                <a:highlight>
                  <a:srgbClr val="000000">
                    <a:alpha val="0"/>
                  </a:srgbClr>
                </a:highlight>
                <a:latin typeface="Arial"/>
              </a:rPr>
              <a:t>VR Wii gaming technologies have shown safety, potential effectiveness as alternative possibilities for rehabilitation therapy and acceleration of motor recovery after a stroke.</a:t>
            </a:r>
          </a:p>
          <a:p>
            <a:pPr eaLnBrk="1" hangingPunct="1"/>
            <a:endParaRPr lang="ru-RU" smtClean="0"/>
          </a:p>
        </p:txBody>
      </p:sp>
      <p:sp>
        <p:nvSpPr>
          <p:cNvPr id="2" name="Прямоугольник 1"/>
          <p:cNvSpPr/>
          <p:nvPr>
            <p:custDataLst>
              <p:tags r:id="rId2"/>
            </p:custDataLst>
          </p:nvPr>
        </p:nvSpPr>
        <p:spPr>
          <a:xfrm>
            <a:off x="251520" y="404664"/>
            <a:ext cx="8640960" cy="954107"/>
          </a:xfrm>
          <a:prstGeom prst="rect">
            <a:avLst/>
          </a:prstGeom>
        </p:spPr>
        <p:txBody>
          <a:bodyPr wrap="square">
            <a:noAutofit/>
          </a:bodyPr>
          <a:lstStyle/>
          <a:p>
            <a:pPr algn="ctr" rtl="0"/>
            <a:r>
              <a:rPr lang="en" sz="2800" b="0" i="0" u="none" strike="noStrike">
                <a:solidFill>
                  <a:srgbClr val="D2533C"/>
                </a:solidFill>
                <a:highlight>
                  <a:srgbClr val="000000">
                    <a:alpha val="0"/>
                  </a:srgbClr>
                </a:highlight>
                <a:latin typeface="Arial"/>
              </a:rPr>
              <a:t>RESTORATION OF MOTOR SKILLS USING COMPUTER GAMES</a:t>
            </a:r>
            <a:endParaRPr lang="ru-RU" sz="2800">
              <a:latin typeface="+mj-lt"/>
            </a:endParaRP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Рисунок 3" descr="AC89-0437-20 a.jpeg">
            <a:hlinkClick r:id="rId6"/>
          </p:cNvPr>
          <p:cNvPicPr>
            <a:picLocks noChangeAspect="1" noChangeArrowheads="1"/>
          </p:cNvPicPr>
          <p:nvPr>
            <p:custDataLst>
              <p:tags r:id="rId1"/>
            </p:custDataLst>
          </p:nvPr>
        </p:nvPicPr>
        <p:blipFill>
          <a:blip r:embed="rId7"/>
          <a:stretch>
            <a:fillRect/>
          </a:stretch>
        </p:blipFill>
        <p:spPr bwMode="auto">
          <a:xfrm>
            <a:off x="304800" y="228600"/>
            <a:ext cx="1828800" cy="1447800"/>
          </a:xfrm>
          <a:prstGeom prst="rect">
            <a:avLst/>
          </a:prstGeom>
          <a:noFill/>
          <a:ln w="9525">
            <a:noFill/>
            <a:miter lim="800000"/>
          </a:ln>
        </p:spPr>
      </p:pic>
      <p:pic>
        <p:nvPicPr>
          <p:cNvPr id="63493" name="Рисунок 4" descr="C:\Users\Елена\Pictures\вр1.gif"/>
          <p:cNvPicPr>
            <a:picLocks noChangeAspect="1" noChangeArrowheads="1"/>
          </p:cNvPicPr>
          <p:nvPr>
            <p:custDataLst>
              <p:tags r:id="rId2"/>
            </p:custDataLst>
          </p:nvPr>
        </p:nvPicPr>
        <p:blipFill>
          <a:blip r:embed="rId8"/>
          <a:srcRect b="12393"/>
          <a:stretch>
            <a:fillRect/>
          </a:stretch>
        </p:blipFill>
        <p:spPr bwMode="auto">
          <a:xfrm>
            <a:off x="2786987" y="5013176"/>
            <a:ext cx="6245225" cy="1952625"/>
          </a:xfrm>
          <a:prstGeom prst="rect">
            <a:avLst/>
          </a:prstGeom>
          <a:ln>
            <a:noFill/>
          </a:ln>
          <a:effectLst>
            <a:softEdge rad="112500"/>
          </a:effectLst>
        </p:spPr>
      </p:pic>
      <p:sp>
        <p:nvSpPr>
          <p:cNvPr id="4" name="Прямоугольник 3"/>
          <p:cNvSpPr/>
          <p:nvPr>
            <p:custDataLst>
              <p:tags r:id="rId3"/>
            </p:custDataLst>
          </p:nvPr>
        </p:nvSpPr>
        <p:spPr>
          <a:xfrm>
            <a:off x="2411760" y="537001"/>
            <a:ext cx="6408712" cy="1077218"/>
          </a:xfrm>
          <a:prstGeom prst="rect">
            <a:avLst/>
          </a:prstGeom>
        </p:spPr>
        <p:txBody>
          <a:bodyPr wrap="square">
            <a:noAutofit/>
          </a:bodyPr>
          <a:lstStyle/>
          <a:p>
            <a:pPr algn="ctr" rtl="0"/>
            <a:r>
              <a:rPr lang="en" sz="3200" b="0" i="0" u="none" strike="noStrike">
                <a:solidFill>
                  <a:srgbClr val="C00000"/>
                </a:solidFill>
                <a:highlight>
                  <a:srgbClr val="000000">
                    <a:alpha val="0"/>
                  </a:srgbClr>
                </a:highlight>
                <a:latin typeface="Arial"/>
              </a:rPr>
              <a:t>Using Virtual Reality</a:t>
            </a:r>
          </a:p>
        </p:txBody>
      </p:sp>
      <p:sp>
        <p:nvSpPr>
          <p:cNvPr id="5" name="Прямоугольник 4"/>
          <p:cNvSpPr/>
          <p:nvPr>
            <p:custDataLst>
              <p:tags r:id="rId4"/>
            </p:custDataLst>
          </p:nvPr>
        </p:nvSpPr>
        <p:spPr>
          <a:xfrm>
            <a:off x="304800" y="1844824"/>
            <a:ext cx="8439472" cy="3323987"/>
          </a:xfrm>
          <a:prstGeom prst="rect">
            <a:avLst/>
          </a:prstGeom>
        </p:spPr>
        <p:txBody>
          <a:bodyPr wrap="square">
            <a:noAutofit/>
          </a:bodyPr>
          <a:lstStyle/>
          <a:p>
            <a:pPr algn="just" rtl="0" eaLnBrk="1" hangingPunct="1">
              <a:defRPr/>
            </a:pPr>
            <a:r>
              <a:rPr lang="en" sz="1400" b="0" i="0" u="none" strike="noStrike">
                <a:highlight>
                  <a:srgbClr val="000000">
                    <a:alpha val="0"/>
                  </a:srgbClr>
                </a:highlight>
                <a:latin typeface="Arial"/>
              </a:rPr>
              <a:t>Virtual reality, VR, artificial reality, electronic reality, computer  model of reality - a world created by technical means, transmitted to a  person through his senses: sight, hearing, smell, and others. </a:t>
            </a:r>
          </a:p>
          <a:p>
            <a:pPr algn="just" rtl="0" eaLnBrk="1" hangingPunct="1">
              <a:defRPr/>
            </a:pPr>
            <a:r>
              <a:rPr lang="en" sz="1400" b="0" i="0" u="none" strike="noStrike">
                <a:highlight>
                  <a:srgbClr val="000000">
                    <a:alpha val="0"/>
                  </a:srgbClr>
                </a:highlight>
                <a:latin typeface="Arial"/>
              </a:rPr>
              <a:t>Virtual reality simulates both exposure and reactions to exposure. To create a convincing complex of sensations of reality, computer synthesis of the properties and reactions of virtual reality is performed in real time.</a:t>
            </a:r>
          </a:p>
          <a:p>
            <a:pPr algn="just" eaLnBrk="1" hangingPunct="1">
              <a:buFont typeface="Wingdings" pitchFamily="2" charset="2"/>
              <a:buNone/>
              <a:defRPr/>
            </a:pPr>
            <a:r>
              <a:rPr lang="ru-RU" sz="1400">
                <a:latin typeface="+mn-lt"/>
              </a:rPr>
              <a:t> </a:t>
            </a:r>
          </a:p>
          <a:p>
            <a:pPr algn="just" rtl="0" eaLnBrk="1" hangingPunct="1">
              <a:defRPr/>
            </a:pPr>
            <a:r>
              <a:rPr lang="en" sz="1400" b="0" i="0" u="none" strike="noStrike">
                <a:highlight>
                  <a:srgbClr val="000000">
                    <a:alpha val="0"/>
                  </a:srgbClr>
                </a:highlight>
                <a:latin typeface="Arial"/>
              </a:rPr>
              <a:t>Training using virtual reality has shown effectiveness in restoring the  function of both the upper and lower extremities in the subacute and  chronic stages of a stroke (Jang S. H., 2005). </a:t>
            </a:r>
          </a:p>
          <a:p>
            <a:pPr algn="just" rtl="0" eaLnBrk="1" hangingPunct="1">
              <a:defRPr/>
            </a:pPr>
            <a:r>
              <a:rPr lang="en" sz="1400" b="0" i="0" u="none" strike="noStrike">
                <a:highlight>
                  <a:srgbClr val="000000">
                    <a:alpha val="0"/>
                  </a:srgbClr>
                </a:highlight>
                <a:latin typeface="Arial"/>
              </a:rPr>
              <a:t>Studies focusing on walking recovery using virtual reality (Deutsch J.  E., 2007) have shown improvements in speed performance, walking  distance, stair-walking ability, muscle activity, coordination, and  walking symmetry after exercise. These results of improving walking speed and distance persisted for up to 3 months.</a:t>
            </a:r>
            <a:endParaRPr lang="ru-RU" sz="1400">
              <a:latin typeface="+mn-lt"/>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custDataLst>
              <p:tags r:id="rId1"/>
            </p:custDataLst>
          </p:nvPr>
        </p:nvSpPr>
        <p:spPr/>
        <p:txBody>
          <a:bodyPr>
            <a:noAutofit/>
          </a:bodyPr>
          <a:lstStyle/>
          <a:p>
            <a:pPr rtl="0"/>
            <a:r>
              <a:rPr lang="en" sz="4000" b="0" i="0" u="none" strike="noStrike">
                <a:highlight>
                  <a:srgbClr val="000000">
                    <a:alpha val="0"/>
                  </a:srgbClr>
                </a:highlight>
                <a:latin typeface="Arial"/>
              </a:rPr>
              <a:t>Question:</a:t>
            </a:r>
            <a:endParaRPr lang="ru-RU"/>
          </a:p>
        </p:txBody>
      </p:sp>
      <p:sp>
        <p:nvSpPr>
          <p:cNvPr id="3" name="Содержимое 2"/>
          <p:cNvSpPr>
            <a:spLocks noGrp="1"/>
          </p:cNvSpPr>
          <p:nvPr>
            <p:ph idx="1"/>
            <p:custDataLst>
              <p:tags r:id="rId2"/>
            </p:custDataLst>
          </p:nvPr>
        </p:nvSpPr>
        <p:spPr/>
        <p:txBody>
          <a:bodyPr>
            <a:noAutofit/>
          </a:bodyPr>
          <a:lstStyle/>
          <a:p>
            <a:pPr rtl="0"/>
            <a:r>
              <a:rPr lang="en" sz="2400" b="0" i="0" u="none" strike="noStrike">
                <a:highlight>
                  <a:srgbClr val="000000">
                    <a:alpha val="0"/>
                  </a:srgbClr>
                </a:highlight>
                <a:latin typeface="Arial"/>
              </a:rPr>
              <a:t>List the observed parameters of the body during passive verticalization.</a:t>
            </a:r>
            <a:endParaRPr lang="ru-RU"/>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custDataLst>
              <p:tags r:id="rId1"/>
            </p:custDataLst>
          </p:nvPr>
        </p:nvSpPr>
        <p:spPr>
          <a:xfrm>
            <a:off x="463714" y="260648"/>
            <a:ext cx="8229600" cy="990600"/>
          </a:xfrm>
        </p:spPr>
        <p:txBody>
          <a:bodyPr>
            <a:noAutofit/>
          </a:bodyPr>
          <a:lstStyle/>
          <a:p>
            <a:pPr algn="ctr" rtl="0" eaLnBrk="1" hangingPunct="1"/>
            <a:r>
              <a:rPr lang="en" sz="4000" b="1" i="0" u="none" strike="noStrike">
                <a:highlight>
                  <a:srgbClr val="000000">
                    <a:alpha val="0"/>
                  </a:srgbClr>
                </a:highlight>
                <a:latin typeface="Arial"/>
              </a:rPr>
              <a:t>Thank you for your attention!</a:t>
            </a:r>
          </a:p>
        </p:txBody>
      </p:sp>
      <p:sp>
        <p:nvSpPr>
          <p:cNvPr id="35843" name="Rectangle 3"/>
          <p:cNvSpPr>
            <a:spLocks noGrp="1" noChangeArrowheads="1"/>
          </p:cNvSpPr>
          <p:nvPr>
            <p:ph idx="1"/>
            <p:custDataLst>
              <p:tags r:id="rId2"/>
            </p:custDataLst>
          </p:nvPr>
        </p:nvSpPr>
        <p:spPr/>
        <p:txBody>
          <a:bodyPr>
            <a:noAutofit/>
          </a:bodyPr>
          <a:lstStyle/>
          <a:p>
            <a:pPr eaLnBrk="1" hangingPunct="1"/>
            <a:endParaRPr lang="ru-RU" smtClean="0"/>
          </a:p>
        </p:txBody>
      </p:sp>
      <p:pic>
        <p:nvPicPr>
          <p:cNvPr id="6146" name="Picture 2" descr="http://i.mycdn.me/i?r=AzEPZsRbOZEKgBhR0XGMT1Rk0CU0yaLnjrbNPpW3Ffq6-6aKTM5SRkZCeTgDn6uOyic"/>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bwMode="auto">
          <a:xfrm>
            <a:off x="0" y="1331590"/>
            <a:ext cx="9157029" cy="55264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endParaRPr lang="ru-RU"/>
          </a:p>
        </p:txBody>
      </p:sp>
      <p:sp>
        <p:nvSpPr>
          <p:cNvPr id="3" name="Содержимое 2"/>
          <p:cNvSpPr>
            <a:spLocks noGrp="1"/>
          </p:cNvSpPr>
          <p:nvPr>
            <p:ph idx="1"/>
          </p:nvPr>
        </p:nvSpPr>
        <p:spPr/>
        <p:txBody>
          <a:bodyPr>
            <a:noAutofit/>
          </a:bodyPr>
          <a:lstStyle/>
          <a:p>
            <a:pPr algn="just" rtl="0"/>
            <a:r>
              <a:rPr lang="en" sz="2400" b="0" i="0" u="none" strike="noStrike">
                <a:highlight>
                  <a:srgbClr val="000000">
                    <a:alpha val="0"/>
                  </a:srgbClr>
                </a:highlight>
                <a:latin typeface="Arial"/>
              </a:rPr>
              <a:t>Among the causes of disability of patients, diseases and injuries of the nervous system take one of the first places in terms of frequency and severity of consequences, therefore, such a section of medical rehabilitation as </a:t>
            </a:r>
            <a:r>
              <a:rPr lang="en" sz="2400" b="0" i="1" u="none" strike="noStrike">
                <a:highlight>
                  <a:srgbClr val="000000">
                    <a:alpha val="0"/>
                  </a:srgbClr>
                </a:highlight>
                <a:latin typeface="Arial"/>
              </a:rPr>
              <a:t>neurorehabilitation</a:t>
            </a:r>
            <a:r>
              <a:rPr lang="en" sz="2400" b="0" i="0" u="none" strike="noStrike">
                <a:highlight>
                  <a:srgbClr val="000000">
                    <a:alpha val="0"/>
                  </a:srgbClr>
                </a:highlight>
                <a:latin typeface="Arial"/>
              </a:rPr>
              <a:t> or rehabilitation of neurological patients began to be singled out.</a:t>
            </a:r>
            <a:endParaRPr lang="ru-RU"/>
          </a:p>
        </p:txBody>
      </p:sp>
    </p:spTree>
    <p:extLst>
      <p:ext uri="{BB962C8B-B14F-4D97-AF65-F5344CB8AC3E}">
        <p14:creationId xmlns:p14="http://schemas.microsoft.com/office/powerpoint/2010/main" val="37270068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noAutofit/>
          </a:bodyPr>
          <a:lstStyle/>
          <a:p>
            <a:pPr rtl="0"/>
            <a:r>
              <a:rPr lang="en" sz="4400" b="0" i="0" u="none" strike="noStrike">
                <a:highlight>
                  <a:srgbClr val="000000">
                    <a:alpha val="0"/>
                  </a:srgbClr>
                </a:highlight>
                <a:latin typeface="Arial"/>
              </a:rPr>
              <a:t>Stages of rehabilitation</a:t>
            </a:r>
          </a:p>
        </p:txBody>
      </p:sp>
      <p:sp>
        <p:nvSpPr>
          <p:cNvPr id="11267" name="Содержимое 2"/>
          <p:cNvSpPr>
            <a:spLocks noGrp="1"/>
          </p:cNvSpPr>
          <p:nvPr>
            <p:ph idx="1"/>
          </p:nvPr>
        </p:nvSpPr>
        <p:spPr/>
        <p:txBody>
          <a:bodyPr>
            <a:noAutofit/>
          </a:bodyPr>
          <a:lstStyle/>
          <a:p>
            <a:endParaRPr lang="ru-RU" sz="2800" smtClean="0"/>
          </a:p>
          <a:p>
            <a:endParaRPr lang="ru-RU" sz="2800"/>
          </a:p>
          <a:p>
            <a:pPr rtl="0"/>
            <a:r>
              <a:rPr lang="en" sz="2800" b="0" i="0" u="none" strike="noStrike">
                <a:highlight>
                  <a:srgbClr val="000000">
                    <a:alpha val="0"/>
                  </a:srgbClr>
                </a:highlight>
                <a:latin typeface="Arial"/>
              </a:rPr>
              <a:t>Stroke Center (stroke department from the ICU stage);</a:t>
            </a:r>
          </a:p>
          <a:p>
            <a:pPr rtl="0"/>
            <a:r>
              <a:rPr lang="en" sz="2800" b="0" i="0" u="none" strike="noStrike">
                <a:highlight>
                  <a:srgbClr val="000000">
                    <a:alpha val="0"/>
                  </a:srgbClr>
                </a:highlight>
                <a:latin typeface="Arial"/>
              </a:rPr>
              <a:t>Neurorehabilitation Center;</a:t>
            </a:r>
          </a:p>
          <a:p>
            <a:pPr rtl="0"/>
            <a:r>
              <a:rPr lang="en" sz="2800" b="0" i="0" u="none" strike="noStrike">
                <a:highlight>
                  <a:srgbClr val="000000">
                    <a:alpha val="0"/>
                  </a:srgbClr>
                </a:highlight>
                <a:latin typeface="Arial"/>
              </a:rPr>
              <a:t>Spa treatment;</a:t>
            </a:r>
          </a:p>
          <a:p>
            <a:pPr rtl="0"/>
            <a:r>
              <a:rPr lang="en" sz="2800" b="0" i="0" u="none" strike="noStrike">
                <a:highlight>
                  <a:srgbClr val="000000">
                    <a:alpha val="0"/>
                  </a:srgbClr>
                </a:highlight>
                <a:latin typeface="Arial"/>
              </a:rPr>
              <a:t>Outpatient neurorehabilitation</a:t>
            </a:r>
            <a:endParaRPr lang="ru-RU" sz="2800" smtClean="0"/>
          </a:p>
          <a:p>
            <a:endParaRPr lang="ru-RU" smtClean="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rtl="0"/>
            <a:r>
              <a:rPr lang="en" sz="4000" b="0" i="0" u="none" strike="noStrike">
                <a:highlight>
                  <a:srgbClr val="000000">
                    <a:alpha val="0"/>
                  </a:srgbClr>
                </a:highlight>
                <a:latin typeface="Arial"/>
              </a:rPr>
              <a:t>Who should perform neurorehabilitation?</a:t>
            </a:r>
            <a:endParaRPr lang="ru-RU"/>
          </a:p>
        </p:txBody>
      </p:sp>
      <p:sp>
        <p:nvSpPr>
          <p:cNvPr id="3" name="Содержимое 2"/>
          <p:cNvSpPr>
            <a:spLocks noGrp="1"/>
          </p:cNvSpPr>
          <p:nvPr>
            <p:ph idx="1"/>
          </p:nvPr>
        </p:nvSpPr>
        <p:spPr/>
        <p:txBody>
          <a:bodyPr>
            <a:noAutofit/>
          </a:bodyPr>
          <a:lstStyle/>
          <a:p>
            <a:pPr marL="0" indent="0" algn="just">
              <a:buNone/>
            </a:pPr>
            <a:endParaRPr lang="ru-RU" sz="2800" smtClean="0"/>
          </a:p>
          <a:p>
            <a:pPr marL="0" indent="0" algn="just">
              <a:buNone/>
            </a:pPr>
            <a:endParaRPr lang="ru-RU" sz="2800"/>
          </a:p>
          <a:p>
            <a:pPr marL="0" indent="0" algn="just" rtl="0">
              <a:buNone/>
            </a:pPr>
            <a:r>
              <a:rPr lang="en" sz="2800" b="0" i="0" u="none" strike="noStrike">
                <a:highlight>
                  <a:srgbClr val="000000">
                    <a:alpha val="0"/>
                  </a:srgbClr>
                </a:highlight>
                <a:latin typeface="Arial"/>
              </a:rPr>
              <a:t>A multidisciplinary rehabilitation team, or team, includes doctors directly involved in rehabilitation treatment, consulting physicians (cardiologist, orthopedist, etc.), who are provided to the team on request, and nursing staff. </a:t>
            </a:r>
            <a:endParaRPr lang="ru-RU" sz="280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endParaRPr lang="ru-RU"/>
          </a:p>
        </p:txBody>
      </p:sp>
      <p:sp>
        <p:nvSpPr>
          <p:cNvPr id="3" name="Объект 2"/>
          <p:cNvSpPr>
            <a:spLocks noGrp="1"/>
          </p:cNvSpPr>
          <p:nvPr>
            <p:ph idx="1"/>
          </p:nvPr>
        </p:nvSpPr>
        <p:spPr/>
        <p:txBody>
          <a:bodyPr>
            <a:noAutofit/>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833438"/>
            <a:ext cx="9210675"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3359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544" y="610235"/>
            <a:ext cx="8352928" cy="1120178"/>
          </a:xfrm>
          <a:prstGeom prst="rect">
            <a:avLst/>
          </a:prstGeom>
        </p:spPr>
        <p:txBody>
          <a:bodyPr vert="horz" wrap="square" lIns="0" tIns="12065" rIns="0" bIns="0" rtlCol="0">
            <a:noAutofit/>
          </a:bodyPr>
          <a:lstStyle/>
          <a:p>
            <a:pPr marL="12700" rtl="0">
              <a:lnSpc>
                <a:spcPct val="100000"/>
              </a:lnSpc>
              <a:spcBef>
                <a:spcPts val="95"/>
              </a:spcBef>
            </a:pPr>
            <a:r>
              <a:rPr lang="en" sz="4000" b="0" i="0" u="heavy" strike="noStrike" spc="-1005">
                <a:highlight>
                  <a:srgbClr val="000000">
                    <a:alpha val="0"/>
                  </a:srgbClr>
                </a:highlight>
                <a:uFill>
                  <a:solidFill>
                    <a:srgbClr val="001F5F"/>
                  </a:solidFill>
                </a:uFill>
                <a:latin typeface="Times New Roman"/>
                <a:cs typeface="Times New Roman"/>
              </a:rPr>
              <a:t> </a:t>
            </a:r>
            <a:r>
              <a:rPr lang="en" sz="3200" b="0" i="0" u="none" strike="noStrike" spc="-15">
                <a:highlight>
                  <a:srgbClr val="000000">
                    <a:alpha val="0"/>
                  </a:srgbClr>
                </a:highlight>
                <a:uFill>
                  <a:solidFill>
                    <a:srgbClr val="001F5F"/>
                  </a:solidFill>
                </a:uFill>
                <a:latin typeface="Arial"/>
              </a:rPr>
              <a:t>Rehabilitation strategies for patients with ACA:</a:t>
            </a:r>
            <a:endParaRPr sz="3200">
              <a:latin typeface="Times New Roman"/>
              <a:cs typeface="Times New Roman"/>
            </a:endParaRPr>
          </a:p>
        </p:txBody>
      </p:sp>
      <p:sp>
        <p:nvSpPr>
          <p:cNvPr id="3" name="object 3"/>
          <p:cNvSpPr txBox="1"/>
          <p:nvPr/>
        </p:nvSpPr>
        <p:spPr>
          <a:xfrm>
            <a:off x="467544" y="2276872"/>
            <a:ext cx="8352928" cy="3052118"/>
          </a:xfrm>
          <a:prstGeom prst="rect">
            <a:avLst/>
          </a:prstGeom>
        </p:spPr>
        <p:txBody>
          <a:bodyPr vert="horz" wrap="square" lIns="0" tIns="12700" rIns="0" bIns="0" rtlCol="0">
            <a:noAutofit/>
          </a:bodyPr>
          <a:lstStyle/>
          <a:p>
            <a:pPr marL="240665" indent="-228600" rtl="0">
              <a:spcBef>
                <a:spcPts val="100"/>
              </a:spcBef>
              <a:buFont typeface="Arial"/>
              <a:buChar char="•"/>
              <a:tabLst>
                <a:tab pos="241300" algn="l"/>
              </a:tabLst>
            </a:pPr>
            <a:r>
              <a:rPr lang="en" sz="2800" b="0" i="0" u="none" strike="noStrike">
                <a:highlight>
                  <a:srgbClr val="000000">
                    <a:alpha val="0"/>
                  </a:srgbClr>
                </a:highlight>
                <a:latin typeface="Arial"/>
                <a:cs typeface="Calibri" charset="0"/>
              </a:rPr>
              <a:t>Therapeutic </a:t>
            </a:r>
            <a:r>
              <a:rPr lang="en" sz="2800" b="0" i="0" u="none" strike="noStrike" spc="-10">
                <a:highlight>
                  <a:srgbClr val="000000">
                    <a:alpha val="0"/>
                  </a:srgbClr>
                </a:highlight>
                <a:latin typeface="Arial"/>
                <a:cs typeface="Calibri" charset="0"/>
              </a:rPr>
              <a:t>strategy </a:t>
            </a:r>
            <a:br>
              <a:rPr lang="en" sz="2800" b="0" i="0" u="none" strike="noStrike" spc="-10">
                <a:highlight>
                  <a:srgbClr val="000000">
                    <a:alpha val="0"/>
                  </a:srgbClr>
                </a:highlight>
                <a:latin typeface="Arial"/>
                <a:cs typeface="Calibri" charset="0"/>
              </a:rPr>
            </a:br>
            <a:r>
              <a:rPr lang="en" sz="2400" b="0" i="0" u="none" strike="noStrike" spc="-5">
                <a:highlight>
                  <a:srgbClr val="000000">
                    <a:alpha val="0"/>
                  </a:srgbClr>
                </a:highlight>
                <a:latin typeface="Arial"/>
                <a:cs typeface="Calibri" charset="0"/>
              </a:rPr>
              <a:t>(reperfusion therapy,</a:t>
            </a:r>
            <a:endParaRPr>
              <a:latin typeface="+mn-lt"/>
              <a:cs typeface="Calibri" charset="0"/>
            </a:endParaRPr>
          </a:p>
          <a:p>
            <a:pPr marL="240665" rtl="0"/>
            <a:r>
              <a:rPr lang="en" sz="2400" b="0" i="0" u="none" strike="noStrike" spc="-10">
                <a:highlight>
                  <a:srgbClr val="000000">
                    <a:alpha val="0"/>
                  </a:srgbClr>
                </a:highlight>
                <a:latin typeface="Arial"/>
                <a:cs typeface="Calibri" charset="0"/>
              </a:rPr>
              <a:t>secondary prevention, treatment of complications),</a:t>
            </a:r>
            <a:endParaRPr>
              <a:latin typeface="+mn-lt"/>
              <a:cs typeface="Calibri"/>
            </a:endParaRPr>
          </a:p>
          <a:p>
            <a:pPr marL="240665" marR="1870075" indent="-228600" rtl="0">
              <a:spcBef>
                <a:spcPts val="1055"/>
              </a:spcBef>
              <a:buFont typeface="Arial"/>
              <a:buChar char="•"/>
              <a:tabLst>
                <a:tab pos="241300" algn="l"/>
              </a:tabLst>
            </a:pPr>
            <a:r>
              <a:rPr lang="en" sz="2800" b="0" i="0" u="none" strike="noStrike" spc="-10">
                <a:highlight>
                  <a:srgbClr val="000000">
                    <a:alpha val="0"/>
                  </a:srgbClr>
                </a:highlight>
                <a:latin typeface="Arial"/>
                <a:cs typeface="Calibri" charset="0"/>
              </a:rPr>
              <a:t>Rehabilitation strategy</a:t>
            </a:r>
            <a:r>
              <a:rPr lang="en" sz="2400" b="0" i="0" u="none" strike="noStrike" spc="-10">
                <a:highlight>
                  <a:srgbClr val="000000">
                    <a:alpha val="0"/>
                  </a:srgbClr>
                </a:highlight>
                <a:latin typeface="Arial"/>
                <a:cs typeface="Calibri" charset="0"/>
              </a:rPr>
              <a:t> (patient recovery strategy),</a:t>
            </a:r>
            <a:endParaRPr>
              <a:latin typeface="+mn-lt"/>
              <a:cs typeface="Calibri"/>
            </a:endParaRPr>
          </a:p>
          <a:p>
            <a:pPr marL="240665" marR="106045" indent="-228600" rtl="0">
              <a:spcBef>
                <a:spcPts val="995"/>
              </a:spcBef>
              <a:buFont typeface="Arial"/>
              <a:buChar char="•"/>
              <a:tabLst>
                <a:tab pos="241300" algn="l"/>
              </a:tabLst>
            </a:pPr>
            <a:r>
              <a:rPr lang="en" sz="2800" b="0" i="0" u="none" strike="noStrike" spc="-5">
                <a:highlight>
                  <a:srgbClr val="000000">
                    <a:alpha val="0"/>
                  </a:srgbClr>
                </a:highlight>
                <a:latin typeface="Arial"/>
                <a:cs typeface="Calibri" charset="0"/>
              </a:rPr>
              <a:t>Palliative</a:t>
            </a:r>
            <a:r>
              <a:rPr lang="en" sz="2800" b="0" i="0" u="none" strike="noStrike" spc="-10">
                <a:highlight>
                  <a:srgbClr val="000000">
                    <a:alpha val="0"/>
                  </a:srgbClr>
                </a:highlight>
                <a:latin typeface="Arial"/>
                <a:cs typeface="Calibri" charset="0"/>
              </a:rPr>
              <a:t> strategy</a:t>
            </a:r>
            <a:br>
              <a:rPr lang="en" sz="2800" b="0" i="0" u="none" strike="noStrike" spc="-10">
                <a:highlight>
                  <a:srgbClr val="000000">
                    <a:alpha val="0"/>
                  </a:srgbClr>
                </a:highlight>
                <a:latin typeface="Arial"/>
                <a:cs typeface="Calibri" charset="0"/>
              </a:rPr>
            </a:br>
            <a:r>
              <a:rPr lang="en" sz="2400" b="0" i="0" u="none" strike="noStrike" spc="-10">
                <a:highlight>
                  <a:srgbClr val="000000">
                    <a:alpha val="0"/>
                  </a:srgbClr>
                </a:highlight>
                <a:latin typeface="Arial"/>
                <a:cs typeface="Calibri" charset="0"/>
              </a:rPr>
              <a:t> (support strategy for a severe patient).</a:t>
            </a:r>
            <a:endParaRPr>
              <a:latin typeface="+mn-lt"/>
              <a:cs typeface="Calibri"/>
            </a:endParaRPr>
          </a:p>
        </p:txBody>
      </p:sp>
    </p:spTree>
    <p:extLst>
      <p:ext uri="{BB962C8B-B14F-4D97-AF65-F5344CB8AC3E}">
        <p14:creationId xmlns:p14="http://schemas.microsoft.com/office/powerpoint/2010/main" val="28391756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528" y="331418"/>
            <a:ext cx="8424936" cy="627736"/>
          </a:xfrm>
          <a:prstGeom prst="rect">
            <a:avLst/>
          </a:prstGeom>
        </p:spPr>
        <p:txBody>
          <a:bodyPr vert="horz" wrap="square" lIns="0" tIns="12065" rIns="0" bIns="0" rtlCol="0">
            <a:noAutofit/>
          </a:bodyPr>
          <a:lstStyle/>
          <a:p>
            <a:pPr marL="12700" rtl="0">
              <a:lnSpc>
                <a:spcPct val="100000"/>
              </a:lnSpc>
              <a:spcBef>
                <a:spcPts val="95"/>
              </a:spcBef>
            </a:pPr>
            <a:r>
              <a:rPr lang="en" sz="4000" b="0" i="0" u="none" strike="noStrike" spc="-10">
                <a:solidFill>
                  <a:srgbClr val="C00000"/>
                </a:solidFill>
                <a:highlight>
                  <a:srgbClr val="000000">
                    <a:alpha val="0"/>
                  </a:srgbClr>
                </a:highlight>
                <a:latin typeface="Arial"/>
                <a:cs typeface="Georgia"/>
              </a:rPr>
              <a:t>Fundamental differences</a:t>
            </a:r>
            <a:endParaRPr sz="4000" b="0">
              <a:solidFill>
                <a:srgbClr val="C00000"/>
              </a:solidFill>
              <a:latin typeface="+mj-lt"/>
              <a:cs typeface="Georgia"/>
            </a:endParaRPr>
          </a:p>
        </p:txBody>
      </p:sp>
      <p:sp>
        <p:nvSpPr>
          <p:cNvPr id="3" name="object 3"/>
          <p:cNvSpPr txBox="1"/>
          <p:nvPr/>
        </p:nvSpPr>
        <p:spPr>
          <a:xfrm>
            <a:off x="385098" y="1570320"/>
            <a:ext cx="3911858" cy="2712922"/>
          </a:xfrm>
          <a:prstGeom prst="rect">
            <a:avLst/>
          </a:prstGeom>
        </p:spPr>
        <p:txBody>
          <a:bodyPr vert="horz" wrap="square" lIns="0" tIns="12065" rIns="0" bIns="0" rtlCol="0">
            <a:noAutofit/>
          </a:bodyPr>
          <a:lstStyle/>
          <a:p>
            <a:pPr marL="1261110" rtl="0">
              <a:lnSpc>
                <a:spcPct val="100000"/>
              </a:lnSpc>
              <a:spcBef>
                <a:spcPts val="95"/>
              </a:spcBef>
            </a:pPr>
            <a:r>
              <a:rPr lang="en" sz="2800" b="0" i="0" u="none" strike="noStrike" spc="-5">
                <a:highlight>
                  <a:srgbClr val="000000">
                    <a:alpha val="0"/>
                  </a:srgbClr>
                </a:highlight>
                <a:latin typeface="Georgia"/>
                <a:cs typeface="Georgia"/>
              </a:rPr>
              <a:t>treatment</a:t>
            </a:r>
            <a:endParaRPr sz="2800">
              <a:latin typeface="Georgia"/>
              <a:cs typeface="Georgia"/>
            </a:endParaRPr>
          </a:p>
          <a:p>
            <a:pPr marL="241300" indent="-228600" rtl="0">
              <a:lnSpc>
                <a:spcPts val="2050"/>
              </a:lnSpc>
              <a:spcBef>
                <a:spcPts val="1825"/>
              </a:spcBef>
              <a:buFont typeface="Arial"/>
              <a:buChar char="•"/>
              <a:tabLst>
                <a:tab pos="240665" algn="l"/>
                <a:tab pos="241300" algn="l"/>
              </a:tabLst>
            </a:pPr>
            <a:r>
              <a:rPr lang="en" sz="1800" b="0" i="0" u="none" strike="noStrike" spc="-5">
                <a:highlight>
                  <a:srgbClr val="000000">
                    <a:alpha val="0"/>
                  </a:srgbClr>
                </a:highlight>
                <a:latin typeface="Georgia"/>
                <a:cs typeface="Georgia"/>
              </a:rPr>
              <a:t>Determine the level and dimensions of</a:t>
            </a:r>
          </a:p>
          <a:p>
            <a:pPr marL="241300" rtl="0">
              <a:lnSpc>
                <a:spcPts val="2050"/>
              </a:lnSpc>
            </a:pPr>
            <a:r>
              <a:rPr lang="en" sz="1800" b="0" i="0" u="none" strike="noStrike" spc="-5">
                <a:highlight>
                  <a:srgbClr val="000000">
                    <a:alpha val="0"/>
                  </a:srgbClr>
                </a:highlight>
                <a:latin typeface="Georgia"/>
                <a:cs typeface="Georgia"/>
              </a:rPr>
              <a:t>damage</a:t>
            </a:r>
            <a:endParaRPr sz="1800">
              <a:latin typeface="Georgia"/>
              <a:cs typeface="Georgia"/>
            </a:endParaRPr>
          </a:p>
          <a:p>
            <a:pPr marL="241300" marR="408940" indent="-228600" rtl="0">
              <a:lnSpc>
                <a:spcPts val="1939"/>
              </a:lnSpc>
              <a:spcBef>
                <a:spcPts val="1040"/>
              </a:spcBef>
              <a:buFont typeface="Arial"/>
              <a:buChar char="•"/>
              <a:tabLst>
                <a:tab pos="240665" algn="l"/>
                <a:tab pos="241300" algn="l"/>
              </a:tabLst>
            </a:pPr>
            <a:r>
              <a:rPr lang="en" sz="1800" b="0" i="0" u="none" strike="noStrike" spc="-5">
                <a:highlight>
                  <a:srgbClr val="000000">
                    <a:alpha val="0"/>
                  </a:srgbClr>
                </a:highlight>
                <a:latin typeface="Georgia"/>
                <a:cs typeface="Georgia"/>
              </a:rPr>
              <a:t>Minimize the extent and prevalence of</a:t>
            </a:r>
            <a:endParaRPr sz="1800">
              <a:latin typeface="Georgia"/>
              <a:cs typeface="Georgia"/>
            </a:endParaRPr>
          </a:p>
          <a:p>
            <a:pPr marL="241300" rtl="0">
              <a:lnSpc>
                <a:spcPts val="1920"/>
              </a:lnSpc>
            </a:pPr>
            <a:r>
              <a:rPr lang="en" sz="1800" b="0" i="0" u="none" strike="noStrike" spc="-5">
                <a:highlight>
                  <a:srgbClr val="000000">
                    <a:alpha val="0"/>
                  </a:srgbClr>
                </a:highlight>
                <a:latin typeface="Georgia"/>
                <a:cs typeface="Georgia"/>
              </a:rPr>
              <a:t>pathological process</a:t>
            </a:r>
          </a:p>
          <a:p>
            <a:pPr marL="241300" indent="-228600" rtl="0">
              <a:lnSpc>
                <a:spcPts val="2055"/>
              </a:lnSpc>
              <a:spcBef>
                <a:spcPts val="780"/>
              </a:spcBef>
              <a:buFont typeface="Arial"/>
              <a:buChar char="•"/>
              <a:tabLst>
                <a:tab pos="240665" algn="l"/>
                <a:tab pos="241300" algn="l"/>
              </a:tabLst>
            </a:pPr>
            <a:r>
              <a:rPr lang="en" sz="1800" b="0" i="0" u="none" strike="noStrike" spc="-5">
                <a:highlight>
                  <a:srgbClr val="000000">
                    <a:alpha val="0"/>
                  </a:srgbClr>
                </a:highlight>
                <a:latin typeface="Georgia"/>
                <a:cs typeface="Georgia"/>
              </a:rPr>
              <a:t>Create conditions for</a:t>
            </a:r>
          </a:p>
          <a:p>
            <a:pPr marL="241300" rtl="0">
              <a:lnSpc>
                <a:spcPts val="2055"/>
              </a:lnSpc>
            </a:pPr>
            <a:r>
              <a:rPr lang="en" sz="1800" b="0" i="0" u="none" strike="noStrike" spc="-5">
                <a:highlight>
                  <a:srgbClr val="000000">
                    <a:alpha val="0"/>
                  </a:srgbClr>
                </a:highlight>
                <a:latin typeface="Georgia"/>
                <a:cs typeface="Georgia"/>
              </a:rPr>
              <a:t>recovery</a:t>
            </a:r>
            <a:endParaRPr sz="1800">
              <a:latin typeface="Georgia"/>
              <a:cs typeface="Georgia"/>
            </a:endParaRPr>
          </a:p>
        </p:txBody>
      </p:sp>
      <p:sp>
        <p:nvSpPr>
          <p:cNvPr id="4" name="object 4"/>
          <p:cNvSpPr txBox="1"/>
          <p:nvPr/>
        </p:nvSpPr>
        <p:spPr>
          <a:xfrm>
            <a:off x="4568204" y="1552464"/>
            <a:ext cx="4269457" cy="2935547"/>
          </a:xfrm>
          <a:prstGeom prst="rect">
            <a:avLst/>
          </a:prstGeom>
        </p:spPr>
        <p:txBody>
          <a:bodyPr vert="horz" wrap="square" lIns="0" tIns="12065" rIns="0" bIns="0" rtlCol="0">
            <a:noAutofit/>
          </a:bodyPr>
          <a:lstStyle/>
          <a:p>
            <a:pPr marL="724535" rtl="0">
              <a:lnSpc>
                <a:spcPct val="100000"/>
              </a:lnSpc>
              <a:spcBef>
                <a:spcPts val="95"/>
              </a:spcBef>
            </a:pPr>
            <a:r>
              <a:rPr lang="en" sz="2800" b="0" i="0" u="none" strike="noStrike" spc="-10">
                <a:highlight>
                  <a:srgbClr val="000000">
                    <a:alpha val="0"/>
                  </a:srgbClr>
                </a:highlight>
                <a:latin typeface="Georgia"/>
                <a:cs typeface="Georgia"/>
              </a:rPr>
              <a:t>rehabilitation</a:t>
            </a:r>
            <a:endParaRPr sz="2800">
              <a:latin typeface="Georgia"/>
              <a:cs typeface="Georgia"/>
            </a:endParaRPr>
          </a:p>
          <a:p>
            <a:pPr marL="396240" indent="-384175" rtl="0">
              <a:lnSpc>
                <a:spcPct val="100000"/>
              </a:lnSpc>
              <a:spcBef>
                <a:spcPts val="1825"/>
              </a:spcBef>
              <a:buFont typeface="Wingdings 2"/>
              <a:buChar char=""/>
              <a:tabLst>
                <a:tab pos="396240" algn="l"/>
                <a:tab pos="396875" algn="l"/>
              </a:tabLst>
            </a:pPr>
            <a:r>
              <a:rPr lang="en" sz="1800" b="0" i="0" u="none" strike="noStrike" spc="-5">
                <a:highlight>
                  <a:srgbClr val="000000">
                    <a:alpha val="0"/>
                  </a:srgbClr>
                </a:highlight>
                <a:latin typeface="Georgia"/>
                <a:cs typeface="Georgia"/>
              </a:rPr>
              <a:t>Determine what has been preserved</a:t>
            </a:r>
            <a:endParaRPr sz="1800">
              <a:latin typeface="Georgia"/>
              <a:cs typeface="Georgia"/>
            </a:endParaRPr>
          </a:p>
          <a:p>
            <a:pPr marL="396240" marR="5080" indent="-384175" rtl="0">
              <a:lnSpc>
                <a:spcPts val="1939"/>
              </a:lnSpc>
              <a:spcBef>
                <a:spcPts val="1040"/>
              </a:spcBef>
              <a:buFont typeface="Wingdings 2"/>
              <a:buChar char=""/>
              <a:tabLst>
                <a:tab pos="396240" algn="l"/>
                <a:tab pos="396875" algn="l"/>
              </a:tabLst>
            </a:pPr>
            <a:r>
              <a:rPr lang="en" sz="1800" b="0" i="0" u="none" strike="noStrike" spc="-5">
                <a:highlight>
                  <a:srgbClr val="000000">
                    <a:alpha val="0"/>
                  </a:srgbClr>
                </a:highlight>
                <a:latin typeface="Georgia"/>
                <a:cs typeface="Georgia"/>
              </a:rPr>
              <a:t>Determine the possibility of using the remaining resources and their multiplication</a:t>
            </a:r>
            <a:endParaRPr sz="1800">
              <a:latin typeface="Georgia"/>
              <a:cs typeface="Georgia"/>
            </a:endParaRPr>
          </a:p>
          <a:p>
            <a:pPr marL="396240" marR="890905" indent="-384175" rtl="0">
              <a:lnSpc>
                <a:spcPct val="90000"/>
              </a:lnSpc>
              <a:spcBef>
                <a:spcPts val="980"/>
              </a:spcBef>
              <a:buFont typeface="Wingdings 2"/>
              <a:buChar char=""/>
              <a:tabLst>
                <a:tab pos="396240" algn="l"/>
                <a:tab pos="396875" algn="l"/>
              </a:tabLst>
            </a:pPr>
            <a:r>
              <a:rPr lang="en" sz="1800" b="0" i="0" u="none" strike="noStrike">
                <a:highlight>
                  <a:srgbClr val="000000">
                    <a:alpha val="0"/>
                  </a:srgbClr>
                </a:highlight>
                <a:latin typeface="Georgia"/>
                <a:cs typeface="Georgia"/>
              </a:rPr>
              <a:t>Restoration and stabilization of the role function of the individual (system)</a:t>
            </a:r>
            <a:endParaRPr sz="1800">
              <a:latin typeface="Georgia"/>
              <a:cs typeface="Georgia"/>
            </a:endParaRPr>
          </a:p>
        </p:txBody>
      </p:sp>
      <p:sp>
        <p:nvSpPr>
          <p:cNvPr id="5" name="object 5"/>
          <p:cNvSpPr/>
          <p:nvPr/>
        </p:nvSpPr>
        <p:spPr>
          <a:xfrm>
            <a:off x="3770757" y="4920996"/>
            <a:ext cx="929259" cy="1429512"/>
          </a:xfrm>
          <a:prstGeom prst="rect">
            <a:avLst/>
          </a:prstGeom>
          <a:blipFill>
            <a:blip r:embed="rId2"/>
            <a:stretch>
              <a:fillRect/>
            </a:stretch>
          </a:blipFill>
        </p:spPr>
        <p:txBody>
          <a:bodyPr wrap="square" lIns="0" tIns="0" rIns="0" bIns="0" rtlCol="0">
            <a:noAutofit/>
          </a:bodyPr>
          <a:lstStyle/>
          <a:p>
            <a:endParaRPr/>
          </a:p>
        </p:txBody>
      </p:sp>
      <p:sp>
        <p:nvSpPr>
          <p:cNvPr id="6" name="object 6"/>
          <p:cNvSpPr/>
          <p:nvPr/>
        </p:nvSpPr>
        <p:spPr>
          <a:xfrm>
            <a:off x="2040254" y="4907279"/>
            <a:ext cx="1085850" cy="1427988"/>
          </a:xfrm>
          <a:prstGeom prst="rect">
            <a:avLst/>
          </a:prstGeom>
          <a:blipFill>
            <a:blip r:embed="rId3"/>
            <a:stretch>
              <a:fillRect/>
            </a:stretch>
          </a:blipFill>
        </p:spPr>
        <p:txBody>
          <a:bodyPr wrap="square" lIns="0" tIns="0" rIns="0" bIns="0" rtlCol="0">
            <a:noAutofit/>
          </a:bodyPr>
          <a:lstStyle/>
          <a:p>
            <a:endParaRPr/>
          </a:p>
        </p:txBody>
      </p:sp>
      <p:sp>
        <p:nvSpPr>
          <p:cNvPr id="7" name="object 7"/>
          <p:cNvSpPr/>
          <p:nvPr/>
        </p:nvSpPr>
        <p:spPr>
          <a:xfrm>
            <a:off x="5553837" y="4789932"/>
            <a:ext cx="1083564" cy="1426464"/>
          </a:xfrm>
          <a:prstGeom prst="rect">
            <a:avLst/>
          </a:prstGeom>
          <a:blipFill>
            <a:blip r:embed="rId4"/>
            <a:stretch>
              <a:fillRect/>
            </a:stretch>
          </a:blipFill>
        </p:spPr>
        <p:txBody>
          <a:bodyPr wrap="square" lIns="0" tIns="0" rIns="0" bIns="0" rtlCol="0">
            <a:noAutofit/>
          </a:bodyPr>
          <a:lstStyle/>
          <a:p>
            <a:endParaRPr/>
          </a:p>
        </p:txBody>
      </p:sp>
      <p:sp>
        <p:nvSpPr>
          <p:cNvPr id="8" name="object 8"/>
          <p:cNvSpPr/>
          <p:nvPr/>
        </p:nvSpPr>
        <p:spPr>
          <a:xfrm>
            <a:off x="1799663" y="4488011"/>
            <a:ext cx="1019175" cy="1581150"/>
          </a:xfrm>
          <a:custGeom>
            <a:avLst/>
            <a:gdLst/>
            <a:ahLst/>
            <a:cxnLst/>
            <a:rect l="l" t="t" r="r" b="b"/>
            <a:pathLst>
              <a:path w="1358900" h="1581150">
                <a:moveTo>
                  <a:pt x="686421" y="57953"/>
                </a:moveTo>
                <a:lnTo>
                  <a:pt x="721996" y="21046"/>
                </a:lnTo>
                <a:lnTo>
                  <a:pt x="767383" y="1295"/>
                </a:lnTo>
                <a:lnTo>
                  <a:pt x="816865" y="0"/>
                </a:lnTo>
                <a:lnTo>
                  <a:pt x="864729" y="18456"/>
                </a:lnTo>
                <a:lnTo>
                  <a:pt x="1300339" y="295951"/>
                </a:lnTo>
                <a:lnTo>
                  <a:pt x="1337300" y="331471"/>
                </a:lnTo>
                <a:lnTo>
                  <a:pt x="1357044" y="376850"/>
                </a:lnTo>
                <a:lnTo>
                  <a:pt x="1358310" y="426325"/>
                </a:lnTo>
                <a:lnTo>
                  <a:pt x="1339836" y="474132"/>
                </a:lnTo>
                <a:lnTo>
                  <a:pt x="671816" y="1523038"/>
                </a:lnTo>
                <a:lnTo>
                  <a:pt x="636295" y="1559978"/>
                </a:lnTo>
                <a:lnTo>
                  <a:pt x="590917" y="1579731"/>
                </a:lnTo>
                <a:lnTo>
                  <a:pt x="541442" y="1581024"/>
                </a:lnTo>
                <a:lnTo>
                  <a:pt x="493635" y="1562586"/>
                </a:lnTo>
                <a:lnTo>
                  <a:pt x="58025" y="1285141"/>
                </a:lnTo>
                <a:lnTo>
                  <a:pt x="21062" y="1249586"/>
                </a:lnTo>
                <a:lnTo>
                  <a:pt x="1303" y="1204198"/>
                </a:lnTo>
                <a:lnTo>
                  <a:pt x="0" y="1154714"/>
                </a:lnTo>
                <a:lnTo>
                  <a:pt x="18401" y="1106872"/>
                </a:lnTo>
                <a:lnTo>
                  <a:pt x="686421" y="57953"/>
                </a:lnTo>
                <a:close/>
              </a:path>
            </a:pathLst>
          </a:custGeom>
          <a:ln w="44450">
            <a:solidFill>
              <a:srgbClr val="C00000"/>
            </a:solidFill>
          </a:ln>
        </p:spPr>
        <p:txBody>
          <a:bodyPr wrap="square" lIns="0" tIns="0" rIns="0" bIns="0" rtlCol="0">
            <a:noAutofit/>
          </a:bodyPr>
          <a:lstStyle/>
          <a:p>
            <a:endParaRPr/>
          </a:p>
        </p:txBody>
      </p:sp>
      <p:sp>
        <p:nvSpPr>
          <p:cNvPr id="9" name="object 9"/>
          <p:cNvSpPr/>
          <p:nvPr/>
        </p:nvSpPr>
        <p:spPr>
          <a:xfrm>
            <a:off x="5668804" y="4789462"/>
            <a:ext cx="1299334" cy="1846516"/>
          </a:xfrm>
          <a:prstGeom prst="rect">
            <a:avLst/>
          </a:prstGeom>
          <a:blipFill>
            <a:blip r:embed="rId5"/>
            <a:stretch>
              <a:fillRect/>
            </a:stretch>
          </a:blipFill>
        </p:spPr>
        <p:txBody>
          <a:bodyPr wrap="square" lIns="0" tIns="0" rIns="0" bIns="0" rtlCol="0">
            <a:noAutofit/>
          </a:bodyPr>
          <a:lstStyle/>
          <a:p>
            <a:endParaRPr/>
          </a:p>
        </p:txBody>
      </p:sp>
      <p:sp>
        <p:nvSpPr>
          <p:cNvPr id="10" name="object 10"/>
          <p:cNvSpPr/>
          <p:nvPr/>
        </p:nvSpPr>
        <p:spPr>
          <a:xfrm>
            <a:off x="5645562" y="4758435"/>
            <a:ext cx="1345883" cy="1908810"/>
          </a:xfrm>
          <a:custGeom>
            <a:avLst/>
            <a:gdLst/>
            <a:ahLst/>
            <a:cxnLst/>
            <a:rect l="l" t="t" r="r" b="b"/>
            <a:pathLst>
              <a:path w="1794508" h="1908808">
                <a:moveTo>
                  <a:pt x="915034" y="0"/>
                </a:moveTo>
                <a:lnTo>
                  <a:pt x="1794382" y="628776"/>
                </a:lnTo>
                <a:lnTo>
                  <a:pt x="879348" y="1908543"/>
                </a:lnTo>
                <a:lnTo>
                  <a:pt x="0" y="1279740"/>
                </a:lnTo>
                <a:lnTo>
                  <a:pt x="915034" y="0"/>
                </a:lnTo>
                <a:close/>
              </a:path>
            </a:pathLst>
          </a:custGeom>
          <a:ln w="44450">
            <a:solidFill>
              <a:srgbClr val="FF0000"/>
            </a:solidFill>
          </a:ln>
        </p:spPr>
        <p:txBody>
          <a:bodyPr wrap="square" lIns="0" tIns="0" rIns="0" bIns="0" rtlCol="0">
            <a:noAutofit/>
          </a:bodyPr>
          <a:lstStyle/>
          <a:p>
            <a:endParaRPr/>
          </a:p>
        </p:txBody>
      </p:sp>
    </p:spTree>
    <p:extLst>
      <p:ext uri="{BB962C8B-B14F-4D97-AF65-F5344CB8AC3E}">
        <p14:creationId xmlns:p14="http://schemas.microsoft.com/office/powerpoint/2010/main" val="19365611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3177" y="2323943"/>
            <a:ext cx="6998018" cy="1306127"/>
          </a:xfrm>
          <a:prstGeom prst="rect">
            <a:avLst/>
          </a:prstGeom>
        </p:spPr>
        <p:txBody>
          <a:bodyPr vert="horz" wrap="square" lIns="0" tIns="13335" rIns="0" bIns="0" rtlCol="0">
            <a:noAutofit/>
          </a:bodyPr>
          <a:lstStyle/>
          <a:p>
            <a:pPr marL="12065" marR="5080" algn="ctr" rtl="0">
              <a:lnSpc>
                <a:spcPct val="100000"/>
              </a:lnSpc>
              <a:spcBef>
                <a:spcPts val="105"/>
              </a:spcBef>
            </a:pPr>
            <a:r>
              <a:rPr lang="en" sz="2800" b="0" i="0" u="none" strike="noStrike">
                <a:highlight>
                  <a:srgbClr val="000000">
                    <a:alpha val="0"/>
                  </a:srgbClr>
                </a:highlight>
                <a:latin typeface="Arial"/>
              </a:rPr>
              <a:t>Stroke rehabilitation strategy based on the rehabilitation potential of the patient</a:t>
            </a:r>
          </a:p>
        </p:txBody>
      </p:sp>
    </p:spTree>
    <p:extLst>
      <p:ext uri="{BB962C8B-B14F-4D97-AF65-F5344CB8AC3E}">
        <p14:creationId xmlns:p14="http://schemas.microsoft.com/office/powerpoint/2010/main" val="418391158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520" y="259334"/>
            <a:ext cx="8640960" cy="1368323"/>
          </a:xfrm>
          <a:prstGeom prst="rect">
            <a:avLst/>
          </a:prstGeom>
        </p:spPr>
        <p:txBody>
          <a:bodyPr vert="horz" wrap="square" lIns="0" tIns="74930" rIns="0" bIns="0" rtlCol="0">
            <a:noAutofit/>
          </a:bodyPr>
          <a:lstStyle/>
          <a:p>
            <a:pPr marL="12700" marR="5080" indent="368300" algn="ctr" rtl="0">
              <a:spcBef>
                <a:spcPts val="590"/>
              </a:spcBef>
            </a:pPr>
            <a:r>
              <a:rPr lang="en" sz="2800" b="0" i="0" u="none" strike="noStrike" spc="-10">
                <a:highlight>
                  <a:srgbClr val="000000">
                    <a:alpha val="0"/>
                  </a:srgbClr>
                </a:highlight>
                <a:latin typeface="Arial"/>
              </a:rPr>
              <a:t>The rehabilitation strategy should be considered in the format of separate groups of violations and restrictions:</a:t>
            </a:r>
            <a:endParaRPr sz="2800"/>
          </a:p>
        </p:txBody>
      </p:sp>
      <p:sp>
        <p:nvSpPr>
          <p:cNvPr id="3" name="object 3"/>
          <p:cNvSpPr txBox="1"/>
          <p:nvPr/>
        </p:nvSpPr>
        <p:spPr>
          <a:xfrm>
            <a:off x="179512" y="1916832"/>
            <a:ext cx="8784975" cy="4437753"/>
          </a:xfrm>
          <a:prstGeom prst="rect">
            <a:avLst/>
          </a:prstGeom>
        </p:spPr>
        <p:txBody>
          <a:bodyPr vert="horz" wrap="square" lIns="0" tIns="13335" rIns="0" bIns="0" rtlCol="0">
            <a:noAutofit/>
          </a:bodyPr>
          <a:lstStyle/>
          <a:p>
            <a:pPr marL="241300" indent="-228600" algn="just" rtl="0">
              <a:spcBef>
                <a:spcPts val="105"/>
              </a:spcBef>
              <a:buFont typeface="Arial"/>
              <a:buChar char="•"/>
              <a:tabLst>
                <a:tab pos="241300" algn="l"/>
              </a:tabLst>
            </a:pPr>
            <a:r>
              <a:rPr lang="en" sz="2000" b="0" i="0" u="none" strike="noStrike" spc="-30">
                <a:highlight>
                  <a:srgbClr val="000000">
                    <a:alpha val="0"/>
                  </a:srgbClr>
                </a:highlight>
                <a:latin typeface="Arial"/>
                <a:cs typeface="Calibri" charset="0"/>
              </a:rPr>
              <a:t>Mobility difficulties (turns in bed, sitting down,</a:t>
            </a:r>
            <a:endParaRPr sz="2000">
              <a:latin typeface="+mn-lt"/>
              <a:cs typeface="Calibri" charset="0"/>
            </a:endParaRPr>
          </a:p>
          <a:p>
            <a:pPr marL="241300" algn="just" rtl="0"/>
            <a:r>
              <a:rPr lang="en" sz="2000" b="0" i="0" u="none" strike="noStrike" spc="-5">
                <a:highlight>
                  <a:srgbClr val="000000">
                    <a:alpha val="0"/>
                  </a:srgbClr>
                </a:highlight>
                <a:latin typeface="Arial"/>
                <a:cs typeface="Calibri" charset="0"/>
              </a:rPr>
              <a:t>sitting, getting up, walking, bending, getting up from a low support,</a:t>
            </a:r>
          </a:p>
          <a:p>
            <a:pPr marL="241300" marR="5080" algn="just" rtl="0">
              <a:spcBef>
                <a:spcPts val="465"/>
              </a:spcBef>
            </a:pPr>
            <a:r>
              <a:rPr lang="en" sz="2000" b="0" i="0" u="none" strike="noStrike" spc="-5">
                <a:highlight>
                  <a:srgbClr val="000000">
                    <a:alpha val="0"/>
                  </a:srgbClr>
                </a:highlight>
                <a:latin typeface="Arial"/>
                <a:cs typeface="Calibri" charset="0"/>
              </a:rPr>
              <a:t>using the hand, manipulating objects and precise palm movements, transferring objects),</a:t>
            </a:r>
            <a:endParaRPr sz="2000">
              <a:latin typeface="+mn-lt"/>
              <a:cs typeface="Calibri"/>
            </a:endParaRPr>
          </a:p>
          <a:p>
            <a:pPr marL="241300" indent="-228600" algn="just" rtl="0">
              <a:spcBef>
                <a:spcPts val="60"/>
              </a:spcBef>
              <a:buFont typeface="Arial"/>
              <a:buChar char="•"/>
              <a:tabLst>
                <a:tab pos="241300" algn="l"/>
              </a:tabLst>
            </a:pPr>
            <a:r>
              <a:rPr lang="en" sz="2000" b="0" i="0" u="none" strike="noStrike" spc="-10">
                <a:highlight>
                  <a:srgbClr val="000000">
                    <a:alpha val="0"/>
                  </a:srgbClr>
                </a:highlight>
                <a:latin typeface="Arial"/>
                <a:cs typeface="Calibri" charset="0"/>
              </a:rPr>
              <a:t>Problems in the field of communication (speech perception, </a:t>
            </a:r>
          </a:p>
          <a:p>
            <a:pPr marL="241300" marR="1713864" algn="just" rtl="0">
              <a:spcBef>
                <a:spcPts val="470"/>
              </a:spcBef>
            </a:pPr>
            <a:r>
              <a:rPr lang="en" sz="2000" b="0" i="0" u="none" strike="noStrike">
                <a:highlight>
                  <a:srgbClr val="000000">
                    <a:alpha val="0"/>
                  </a:srgbClr>
                </a:highlight>
                <a:latin typeface="Arial"/>
                <a:cs typeface="Calibri" charset="0"/>
              </a:rPr>
              <a:t>speech understanding, the use of alternative and additional communication),</a:t>
            </a:r>
            <a:endParaRPr sz="2000">
              <a:latin typeface="+mn-lt"/>
              <a:cs typeface="Calibri"/>
            </a:endParaRPr>
          </a:p>
          <a:p>
            <a:pPr marL="241300" marR="240665" indent="-228600" algn="just" rtl="0">
              <a:spcBef>
                <a:spcPts val="1000"/>
              </a:spcBef>
              <a:buFont typeface="Arial"/>
              <a:buChar char="•"/>
              <a:tabLst>
                <a:tab pos="241300" algn="l"/>
              </a:tabLst>
            </a:pPr>
            <a:r>
              <a:rPr lang="en" sz="2000" b="0" i="0" u="none" strike="noStrike" spc="-30">
                <a:highlight>
                  <a:srgbClr val="000000">
                    <a:alpha val="0"/>
                  </a:srgbClr>
                </a:highlight>
                <a:latin typeface="Arial"/>
                <a:cs typeface="Calibri" charset="0"/>
              </a:rPr>
              <a:t>Difficulties in self-care (putting on clothes, washing the body and its parts, going to the toilet, eating),</a:t>
            </a:r>
          </a:p>
          <a:p>
            <a:pPr marL="241300" marR="478155" indent="-228600" algn="just" rtl="0">
              <a:spcBef>
                <a:spcPts val="1005"/>
              </a:spcBef>
              <a:buFont typeface="Arial"/>
              <a:buChar char="•"/>
              <a:tabLst>
                <a:tab pos="241300" algn="l"/>
              </a:tabLst>
            </a:pPr>
            <a:r>
              <a:rPr lang="en" sz="2000" b="0" i="0" u="none" strike="noStrike" spc="-10">
                <a:highlight>
                  <a:srgbClr val="000000">
                    <a:alpha val="0"/>
                  </a:srgbClr>
                </a:highlight>
                <a:latin typeface="Arial"/>
                <a:cs typeface="Calibri" charset="0"/>
              </a:rPr>
              <a:t>Problems in everyday life (cooking, house cleaning, shopping, etc.),</a:t>
            </a:r>
            <a:endParaRPr sz="2000">
              <a:latin typeface="+mn-lt"/>
              <a:cs typeface="Calibri"/>
            </a:endParaRPr>
          </a:p>
          <a:p>
            <a:pPr marL="241300" indent="-228600" algn="just" rtl="0">
              <a:spcBef>
                <a:spcPts val="55"/>
              </a:spcBef>
              <a:buFont typeface="Arial"/>
              <a:buChar char="•"/>
              <a:tabLst>
                <a:tab pos="241300" algn="l"/>
              </a:tabLst>
            </a:pPr>
            <a:r>
              <a:rPr lang="en" sz="2000" b="0" i="0" u="none" strike="noStrike" spc="-30">
                <a:highlight>
                  <a:srgbClr val="000000">
                    <a:alpha val="0"/>
                  </a:srgbClr>
                </a:highlight>
                <a:latin typeface="Arial"/>
                <a:cs typeface="Calibri" charset="0"/>
              </a:rPr>
              <a:t>Difficulties in performing work duties,</a:t>
            </a:r>
          </a:p>
          <a:p>
            <a:pPr marL="241300" indent="-228600" algn="just" rtl="0">
              <a:spcBef>
                <a:spcPts val="60"/>
              </a:spcBef>
              <a:buFont typeface="Arial"/>
              <a:buChar char="•"/>
              <a:tabLst>
                <a:tab pos="241300" algn="l"/>
              </a:tabLst>
            </a:pPr>
            <a:r>
              <a:rPr lang="en" sz="2000" b="0" i="0" u="none" strike="noStrike">
                <a:highlight>
                  <a:srgbClr val="000000">
                    <a:alpha val="0"/>
                  </a:srgbClr>
                </a:highlight>
                <a:latin typeface="Arial"/>
                <a:cs typeface="Calibri" charset="0"/>
              </a:rPr>
              <a:t>etc.</a:t>
            </a:r>
            <a:endParaRPr sz="2000">
              <a:latin typeface="+mn-lt"/>
              <a:cs typeface="Calibri"/>
            </a:endParaRPr>
          </a:p>
        </p:txBody>
      </p:sp>
    </p:spTree>
    <p:extLst>
      <p:ext uri="{BB962C8B-B14F-4D97-AF65-F5344CB8AC3E}">
        <p14:creationId xmlns:p14="http://schemas.microsoft.com/office/powerpoint/2010/main" val="39030549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238" y="260648"/>
            <a:ext cx="8229600" cy="1285813"/>
          </a:xfrm>
          <a:prstGeom prst="rect">
            <a:avLst/>
          </a:prstGeom>
        </p:spPr>
        <p:txBody>
          <a:bodyPr vert="horz" wrap="square" lIns="0" tIns="298018" rIns="0" bIns="0" rtlCol="0">
            <a:noAutofit/>
          </a:bodyPr>
          <a:lstStyle/>
          <a:p>
            <a:pPr marL="1661160" marR="5080" indent="-253365" rtl="0">
              <a:spcBef>
                <a:spcPts val="705"/>
              </a:spcBef>
            </a:pPr>
            <a:r>
              <a:rPr lang="en" sz="3200" b="0" i="0" u="none" strike="noStrike">
                <a:highlight>
                  <a:srgbClr val="000000">
                    <a:alpha val="0"/>
                  </a:srgbClr>
                </a:highlight>
                <a:latin typeface="Arial"/>
              </a:rPr>
              <a:t>Rehabilitation strategy for motor disorders</a:t>
            </a:r>
          </a:p>
        </p:txBody>
      </p:sp>
      <p:sp>
        <p:nvSpPr>
          <p:cNvPr id="3" name="object 3"/>
          <p:cNvSpPr txBox="1"/>
          <p:nvPr/>
        </p:nvSpPr>
        <p:spPr>
          <a:xfrm>
            <a:off x="251520" y="1759966"/>
            <a:ext cx="8640960" cy="4123180"/>
          </a:xfrm>
          <a:prstGeom prst="rect">
            <a:avLst/>
          </a:prstGeom>
        </p:spPr>
        <p:txBody>
          <a:bodyPr vert="horz" wrap="square" lIns="0" tIns="93980" rIns="0" bIns="0" rtlCol="0">
            <a:noAutofit/>
          </a:bodyPr>
          <a:lstStyle/>
          <a:p>
            <a:pPr marL="241300" marR="685165" indent="-228600" algn="just" rtl="0">
              <a:lnSpc>
                <a:spcPts val="2690"/>
              </a:lnSpc>
              <a:spcBef>
                <a:spcPts val="740"/>
              </a:spcBef>
              <a:buFont typeface="Arial"/>
              <a:buChar char="•"/>
              <a:tabLst>
                <a:tab pos="241300" algn="l"/>
              </a:tabLst>
            </a:pPr>
            <a:r>
              <a:rPr lang="en" sz="2400" b="0" i="0" u="none" strike="noStrike" spc="-5">
                <a:highlight>
                  <a:srgbClr val="000000">
                    <a:alpha val="0"/>
                  </a:srgbClr>
                </a:highlight>
                <a:latin typeface="Arial"/>
                <a:cs typeface="Calibri" charset="0"/>
              </a:rPr>
              <a:t>Restoration of independent walking and hand use,</a:t>
            </a:r>
            <a:endParaRPr>
              <a:latin typeface="+mn-lt"/>
              <a:cs typeface="Calibri"/>
            </a:endParaRPr>
          </a:p>
          <a:p>
            <a:pPr marL="241300" marR="1055370" indent="-228600" algn="just" rtl="0">
              <a:lnSpc>
                <a:spcPts val="2690"/>
              </a:lnSpc>
              <a:spcBef>
                <a:spcPts val="1000"/>
              </a:spcBef>
              <a:buFont typeface="Arial"/>
              <a:buChar char="•"/>
              <a:tabLst>
                <a:tab pos="241300" algn="l"/>
              </a:tabLst>
            </a:pPr>
            <a:r>
              <a:rPr lang="en" sz="2400" b="0" i="0" u="none" strike="noStrike" spc="-15">
                <a:highlight>
                  <a:srgbClr val="000000">
                    <a:alpha val="0"/>
                  </a:srgbClr>
                </a:highlight>
                <a:latin typeface="Arial"/>
                <a:cs typeface="Calibri" charset="0"/>
              </a:rPr>
              <a:t>Movement (walking) using AT (walkers, roller skates, canes),</a:t>
            </a:r>
            <a:endParaRPr>
              <a:latin typeface="+mn-lt"/>
              <a:cs typeface="Calibri"/>
            </a:endParaRPr>
          </a:p>
          <a:p>
            <a:pPr marL="241300" indent="-228600" algn="just" rtl="0">
              <a:lnSpc>
                <a:spcPts val="3025"/>
              </a:lnSpc>
              <a:spcBef>
                <a:spcPts val="355"/>
              </a:spcBef>
              <a:buFont typeface="Arial"/>
              <a:buChar char="•"/>
              <a:tabLst>
                <a:tab pos="241300" algn="l"/>
              </a:tabLst>
            </a:pPr>
            <a:r>
              <a:rPr lang="en" sz="2400" b="0" i="0" u="none" strike="noStrike" spc="-15">
                <a:highlight>
                  <a:srgbClr val="000000">
                    <a:alpha val="0"/>
                  </a:srgbClr>
                </a:highlight>
                <a:latin typeface="Arial"/>
                <a:cs typeface="Calibri" charset="0"/>
              </a:rPr>
              <a:t>Patient movement with the use of a wheelchair</a:t>
            </a:r>
          </a:p>
          <a:p>
            <a:pPr marL="241300" marR="5080" algn="just" rtl="0">
              <a:lnSpc>
                <a:spcPts val="2690"/>
              </a:lnSpc>
              <a:spcBef>
                <a:spcPts val="310"/>
              </a:spcBef>
            </a:pPr>
            <a:r>
              <a:rPr lang="en" sz="2400" b="0" i="0" u="none" strike="noStrike" spc="-10">
                <a:highlight>
                  <a:srgbClr val="000000">
                    <a:alpha val="0"/>
                  </a:srgbClr>
                </a:highlight>
                <a:latin typeface="Arial"/>
                <a:cs typeface="Calibri" charset="0"/>
              </a:rPr>
              <a:t>(independently controls the wheelchair, the patient is transported in a wheelchair, an electric wheelchair),</a:t>
            </a:r>
            <a:endParaRPr>
              <a:latin typeface="+mn-lt"/>
              <a:cs typeface="Calibri"/>
            </a:endParaRPr>
          </a:p>
          <a:p>
            <a:pPr marL="241300" indent="-228600" algn="just" rtl="0">
              <a:lnSpc>
                <a:spcPts val="3025"/>
              </a:lnSpc>
              <a:spcBef>
                <a:spcPts val="345"/>
              </a:spcBef>
              <a:buFont typeface="Arial"/>
              <a:buChar char="•"/>
              <a:tabLst>
                <a:tab pos="241300" algn="l"/>
              </a:tabLst>
            </a:pPr>
            <a:r>
              <a:rPr lang="en" sz="2400" b="0" i="0" u="none" strike="noStrike" spc="-5">
                <a:highlight>
                  <a:srgbClr val="000000">
                    <a:alpha val="0"/>
                  </a:srgbClr>
                </a:highlight>
                <a:latin typeface="Arial"/>
                <a:cs typeface="Calibri" charset="0"/>
              </a:rPr>
              <a:t>The patient cannot maintain a sitting position, the patient</a:t>
            </a:r>
            <a:endParaRPr>
              <a:latin typeface="+mn-lt"/>
              <a:cs typeface="Calibri"/>
            </a:endParaRPr>
          </a:p>
          <a:p>
            <a:pPr marL="241300" marR="161925" algn="just" rtl="0">
              <a:lnSpc>
                <a:spcPct val="80000"/>
              </a:lnSpc>
              <a:spcBef>
                <a:spcPts val="340"/>
              </a:spcBef>
            </a:pPr>
            <a:r>
              <a:rPr lang="en" sz="2400" b="0" i="0" u="none" strike="noStrike" spc="-10">
                <a:highlight>
                  <a:srgbClr val="000000">
                    <a:alpha val="0"/>
                  </a:srgbClr>
                </a:highlight>
                <a:latin typeface="Arial"/>
                <a:cs typeface="Calibri" charset="0"/>
              </a:rPr>
              <a:t>independently or with the help takes a sitting and lying position (the use of multifunctional beds and anti-bedsore mattresses).</a:t>
            </a:r>
            <a:endParaRPr>
              <a:latin typeface="+mn-lt"/>
              <a:cs typeface="Calibri"/>
            </a:endParaRPr>
          </a:p>
        </p:txBody>
      </p:sp>
    </p:spTree>
    <p:extLst>
      <p:ext uri="{BB962C8B-B14F-4D97-AF65-F5344CB8AC3E}">
        <p14:creationId xmlns:p14="http://schemas.microsoft.com/office/powerpoint/2010/main" val="33435399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323850" y="500042"/>
            <a:ext cx="8496300" cy="625496"/>
          </a:xfrm>
          <a:prstGeom prst="rect">
            <a:avLst/>
          </a:prstGeom>
          <a:noFill/>
          <a:ln w="9525">
            <a:noFill/>
            <a:miter lim="800000"/>
          </a:ln>
          <a:effectLst/>
        </p:spPr>
        <p:txBody>
          <a:bodyPr lIns="0" tIns="0" rIns="0" bIns="0">
            <a:noAutofit/>
          </a:bodyPr>
          <a:lstStyle/>
          <a:p>
            <a:pPr algn="ctr" rtl="0"/>
            <a:r>
              <a:rPr lang="en" sz="3200" b="1" i="0" u="none" strike="noStrike">
                <a:solidFill>
                  <a:srgbClr val="C00000"/>
                </a:solidFill>
                <a:highlight>
                  <a:srgbClr val="000000">
                    <a:alpha val="0"/>
                  </a:srgbClr>
                </a:highlight>
                <a:latin typeface="Arial"/>
              </a:rPr>
              <a:t>LECTURE PLAN</a:t>
            </a:r>
            <a:endParaRPr lang="ru-RU" sz="3200" b="1">
              <a:solidFill>
                <a:srgbClr val="C00000"/>
              </a:solidFill>
              <a:latin typeface="+mj-lt"/>
            </a:endParaRPr>
          </a:p>
          <a:p>
            <a:pPr>
              <a:spcBef>
                <a:spcPct val="10000"/>
              </a:spcBef>
            </a:pPr>
            <a:endParaRPr lang="ru-RU" sz="3200" b="1">
              <a:solidFill>
                <a:srgbClr val="0000CC"/>
              </a:solidFill>
            </a:endParaRPr>
          </a:p>
        </p:txBody>
      </p:sp>
      <p:sp>
        <p:nvSpPr>
          <p:cNvPr id="21508" name="Text Box 4"/>
          <p:cNvSpPr txBox="1">
            <a:spLocks noChangeArrowheads="1"/>
          </p:cNvSpPr>
          <p:nvPr/>
        </p:nvSpPr>
        <p:spPr bwMode="auto">
          <a:xfrm>
            <a:off x="323850" y="6308725"/>
            <a:ext cx="127000" cy="274638"/>
          </a:xfrm>
          <a:prstGeom prst="rect">
            <a:avLst/>
          </a:prstGeom>
          <a:noFill/>
          <a:ln w="9525">
            <a:noFill/>
            <a:miter lim="800000"/>
          </a:ln>
          <a:effectLst/>
        </p:spPr>
        <p:txBody>
          <a:bodyPr wrap="none" lIns="0" tIns="0" rIns="0" bIns="0">
            <a:noAutofit/>
          </a:bodyPr>
          <a:lstStyle/>
          <a:p>
            <a:pPr rtl="0"/>
            <a:r>
              <a:rPr lang="en" sz="2400" b="0" i="0" u="none" strike="noStrike">
                <a:solidFill>
                  <a:srgbClr val="FFFFFF"/>
                </a:solidFill>
                <a:highlight>
                  <a:srgbClr val="000000">
                    <a:alpha val="0"/>
                  </a:srgbClr>
                </a:highlight>
                <a:latin typeface="Times New Roman"/>
              </a:rPr>
              <a:t>2</a:t>
            </a:r>
            <a:endParaRPr lang="ru-RU">
              <a:solidFill>
                <a:schemeClr val="bg1"/>
              </a:solidFill>
            </a:endParaRPr>
          </a:p>
        </p:txBody>
      </p:sp>
      <p:sp>
        <p:nvSpPr>
          <p:cNvPr id="21509" name="Text Box 5"/>
          <p:cNvSpPr txBox="1">
            <a:spLocks noChangeArrowheads="1"/>
          </p:cNvSpPr>
          <p:nvPr/>
        </p:nvSpPr>
        <p:spPr bwMode="auto">
          <a:xfrm>
            <a:off x="323850" y="1412875"/>
            <a:ext cx="8496300" cy="4895850"/>
          </a:xfrm>
          <a:prstGeom prst="rect">
            <a:avLst/>
          </a:prstGeom>
          <a:noFill/>
          <a:ln w="3175">
            <a:noFill/>
            <a:prstDash val="dash"/>
            <a:miter lim="800000"/>
          </a:ln>
          <a:effectLst/>
        </p:spPr>
        <p:txBody>
          <a:bodyPr lIns="0" tIns="0" rIns="0" bIns="0">
            <a:noAutofit/>
          </a:bodyPr>
          <a:lstStyle/>
          <a:p>
            <a:pPr marL="914400" lvl="1" indent="-457200" rtl="0">
              <a:spcBef>
                <a:spcPct val="10000"/>
              </a:spcBef>
              <a:buAutoNum type="arabicPeriod"/>
            </a:pPr>
            <a:r>
              <a:rPr lang="en" sz="2400" b="0" i="0" u="none" strike="noStrike">
                <a:highlight>
                  <a:srgbClr val="000000">
                    <a:alpha val="0"/>
                  </a:srgbClr>
                </a:highlight>
                <a:latin typeface="Times New Roman"/>
              </a:rPr>
              <a:t>The relevance of the Acute Cerebrovascular Accident (ACA) problem</a:t>
            </a:r>
          </a:p>
          <a:p>
            <a:pPr marL="914400" lvl="1" indent="-457200" rtl="0">
              <a:spcBef>
                <a:spcPct val="10000"/>
              </a:spcBef>
              <a:buAutoNum type="arabicPeriod"/>
            </a:pPr>
            <a:r>
              <a:rPr lang="en" sz="2400" b="0" i="0" u="none" strike="noStrike">
                <a:highlight>
                  <a:srgbClr val="000000">
                    <a:alpha val="0"/>
                  </a:srgbClr>
                </a:highlight>
                <a:latin typeface="Times New Roman"/>
              </a:rPr>
              <a:t>Relevance of neurological rehabilitation</a:t>
            </a:r>
            <a:endParaRPr lang="ru-RU" smtClean="0"/>
          </a:p>
          <a:p>
            <a:pPr marL="914400" lvl="1" indent="-457200" rtl="0">
              <a:spcBef>
                <a:spcPct val="10000"/>
              </a:spcBef>
              <a:buAutoNum type="arabicPeriod"/>
            </a:pPr>
            <a:r>
              <a:rPr lang="en" sz="2400" b="0" i="0" u="none" strike="noStrike">
                <a:highlight>
                  <a:srgbClr val="000000">
                    <a:alpha val="0"/>
                  </a:srgbClr>
                </a:highlight>
                <a:latin typeface="Times New Roman"/>
              </a:rPr>
              <a:t>Fundamentals of neurorehabilitation: basic principles and strategies</a:t>
            </a:r>
          </a:p>
          <a:p>
            <a:pPr marL="914400" lvl="1" indent="-457200" rtl="0">
              <a:spcBef>
                <a:spcPct val="10000"/>
              </a:spcBef>
              <a:buAutoNum type="arabicPeriod"/>
            </a:pPr>
            <a:r>
              <a:rPr lang="en" sz="2400" b="0" i="0" u="none" strike="noStrike">
                <a:highlight>
                  <a:srgbClr val="000000">
                    <a:alpha val="0"/>
                  </a:srgbClr>
                </a:highlight>
                <a:latin typeface="Times New Roman"/>
              </a:rPr>
              <a:t>Means of medical rehabilitation in neurology:</a:t>
            </a:r>
          </a:p>
          <a:p>
            <a:pPr lvl="1" rtl="0">
              <a:spcBef>
                <a:spcPct val="10000"/>
              </a:spcBef>
            </a:pPr>
            <a:r>
              <a:rPr lang="en" sz="2400" b="0" i="0" u="none" strike="noStrike">
                <a:highlight>
                  <a:srgbClr val="000000">
                    <a:alpha val="0"/>
                  </a:srgbClr>
                </a:highlight>
                <a:latin typeface="Times New Roman"/>
              </a:rPr>
              <a:t>4.1) Neurorehabilitation in the ICU</a:t>
            </a:r>
          </a:p>
          <a:p>
            <a:pPr lvl="1" rtl="0">
              <a:spcBef>
                <a:spcPct val="10000"/>
              </a:spcBef>
            </a:pPr>
            <a:r>
              <a:rPr lang="en" sz="2400" b="0" i="0" u="none" strike="noStrike">
                <a:highlight>
                  <a:srgbClr val="000000">
                    <a:alpha val="0"/>
                  </a:srgbClr>
                </a:highlight>
                <a:latin typeface="Times New Roman"/>
              </a:rPr>
              <a:t>4.2) Neurorehabilitation in case of violations of trunk position control</a:t>
            </a:r>
          </a:p>
          <a:p>
            <a:pPr lvl="1" rtl="0">
              <a:spcBef>
                <a:spcPct val="10000"/>
              </a:spcBef>
            </a:pPr>
            <a:r>
              <a:rPr lang="en" sz="2400" b="0" i="0" u="none" strike="noStrike">
                <a:highlight>
                  <a:srgbClr val="000000">
                    <a:alpha val="0"/>
                  </a:srgbClr>
                </a:highlight>
                <a:latin typeface="Times New Roman"/>
              </a:rPr>
              <a:t>4.3) Postural control in neurorehabilitation</a:t>
            </a:r>
            <a:endParaRPr lang="ru-RU" smtClean="0"/>
          </a:p>
          <a:p>
            <a:pPr lvl="1" rtl="0">
              <a:spcBef>
                <a:spcPct val="10000"/>
              </a:spcBef>
            </a:pPr>
            <a:r>
              <a:rPr lang="en" sz="2400" b="0" i="0" u="none" strike="noStrike">
                <a:highlight>
                  <a:srgbClr val="000000">
                    <a:alpha val="0"/>
                  </a:srgbClr>
                </a:highlight>
                <a:latin typeface="Times New Roman"/>
              </a:rPr>
              <a:t>4.4) Neurorehabilitation with spasticity</a:t>
            </a:r>
            <a:endParaRPr lang="ru-RU" smtClean="0"/>
          </a:p>
          <a:p>
            <a:pPr lvl="1" rtl="0">
              <a:spcBef>
                <a:spcPct val="10000"/>
              </a:spcBef>
            </a:pPr>
            <a:r>
              <a:rPr lang="en" sz="2400" b="0" i="0" u="none" strike="noStrike">
                <a:highlight>
                  <a:srgbClr val="000000">
                    <a:alpha val="0"/>
                  </a:srgbClr>
                </a:highlight>
                <a:latin typeface="Times New Roman"/>
              </a:rPr>
              <a:t>4.5) Neurorehabilitation in case of sensitivity disorders</a:t>
            </a:r>
          </a:p>
          <a:p>
            <a:pPr lvl="1" rtl="0">
              <a:spcBef>
                <a:spcPct val="10000"/>
              </a:spcBef>
            </a:pPr>
            <a:r>
              <a:rPr lang="en" sz="2400" b="0" i="0" u="none" strike="noStrike">
                <a:highlight>
                  <a:srgbClr val="000000">
                    <a:alpha val="0"/>
                  </a:srgbClr>
                </a:highlight>
                <a:latin typeface="Times New Roman"/>
              </a:rPr>
              <a:t>5. Clinical recommendations for medical rehabilitation in neurology</a:t>
            </a:r>
            <a:endParaRPr lang="ru-RU"/>
          </a:p>
          <a:p>
            <a:pPr lvl="1">
              <a:spcBef>
                <a:spcPct val="10000"/>
              </a:spcBef>
            </a:pPr>
            <a:endParaRPr lang="ru-RU" sz="2400" smtClean="0"/>
          </a:p>
          <a:p>
            <a:pPr marL="914400" lvl="1" indent="-457200">
              <a:spcBef>
                <a:spcPct val="10000"/>
              </a:spcBef>
            </a:pPr>
            <a:endParaRPr lang="ru-RU">
              <a:solidFill>
                <a:schemeClr val="accent2"/>
              </a:solidFill>
            </a:endParaRPr>
          </a:p>
          <a:p>
            <a:pPr marL="274638" indent="-274638">
              <a:spcBef>
                <a:spcPct val="10000"/>
              </a:spcBef>
              <a:buClr>
                <a:srgbClr val="FFFF00"/>
              </a:buClr>
              <a:buFont typeface="Wingdings" pitchFamily="2" charset="2"/>
              <a:buChar char="Ø"/>
            </a:pPr>
            <a:endParaRPr lang="ru-RU" sz="2400">
              <a:solidFill>
                <a:schemeClr val="accent2"/>
              </a:solidFill>
            </a:endParaRPr>
          </a:p>
          <a:p>
            <a:pPr marL="274638" indent="-274638">
              <a:spcBef>
                <a:spcPct val="10000"/>
              </a:spcBef>
              <a:buClr>
                <a:srgbClr val="FFFF00"/>
              </a:buClr>
              <a:buFont typeface="Symbol" pitchFamily="18" charset="2"/>
              <a:buNone/>
            </a:pPr>
            <a:endParaRPr lang="ru-RU" sz="2400">
              <a:solidFill>
                <a:schemeClr val="accent2"/>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342070"/>
            <a:ext cx="8507288" cy="1373260"/>
          </a:xfrm>
          <a:prstGeom prst="rect">
            <a:avLst/>
          </a:prstGeom>
        </p:spPr>
        <p:txBody>
          <a:bodyPr vert="horz" wrap="square" lIns="0" tIns="323341" rIns="0" bIns="0" rtlCol="0">
            <a:noAutofit/>
          </a:bodyPr>
          <a:lstStyle/>
          <a:p>
            <a:pPr marL="2931160" marR="5080" indent="-2299970" rtl="0">
              <a:lnSpc>
                <a:spcPts val="4320"/>
              </a:lnSpc>
              <a:spcBef>
                <a:spcPts val="640"/>
              </a:spcBef>
            </a:pPr>
            <a:r>
              <a:rPr lang="en" sz="3200" b="0" i="0" u="none" strike="noStrike" spc="-25">
                <a:highlight>
                  <a:srgbClr val="000000">
                    <a:alpha val="0"/>
                  </a:srgbClr>
                </a:highlight>
                <a:latin typeface="Arial"/>
                <a:cs typeface="Segoe UI"/>
              </a:rPr>
              <a:t>Speech and communication recovery strategy</a:t>
            </a:r>
            <a:endParaRPr sz="3200">
              <a:cs typeface="Segoe UI"/>
            </a:endParaRPr>
          </a:p>
        </p:txBody>
      </p:sp>
      <p:sp>
        <p:nvSpPr>
          <p:cNvPr id="3" name="object 3"/>
          <p:cNvSpPr/>
          <p:nvPr/>
        </p:nvSpPr>
        <p:spPr>
          <a:xfrm>
            <a:off x="531449" y="2244837"/>
            <a:ext cx="1256396" cy="1843701"/>
          </a:xfrm>
          <a:prstGeom prst="rect">
            <a:avLst/>
          </a:prstGeom>
          <a:blipFill>
            <a:blip r:embed="rId2"/>
            <a:stretch>
              <a:fillRect/>
            </a:stretch>
          </a:blipFill>
        </p:spPr>
        <p:txBody>
          <a:bodyPr wrap="square" lIns="0" tIns="0" rIns="0" bIns="0" rtlCol="0">
            <a:noAutofit/>
          </a:bodyPr>
          <a:lstStyle/>
          <a:p>
            <a:endParaRPr/>
          </a:p>
        </p:txBody>
      </p:sp>
      <p:sp>
        <p:nvSpPr>
          <p:cNvPr id="4" name="object 4"/>
          <p:cNvSpPr txBox="1"/>
          <p:nvPr/>
        </p:nvSpPr>
        <p:spPr>
          <a:xfrm>
            <a:off x="415670" y="4418203"/>
            <a:ext cx="1442085" cy="750847"/>
          </a:xfrm>
          <a:prstGeom prst="rect">
            <a:avLst/>
          </a:prstGeom>
        </p:spPr>
        <p:txBody>
          <a:bodyPr vert="horz" wrap="square" lIns="0" tIns="12065" rIns="0" bIns="0" rtlCol="0">
            <a:noAutofit/>
          </a:bodyPr>
          <a:lstStyle/>
          <a:p>
            <a:pPr marL="1905" algn="ctr" rtl="0">
              <a:lnSpc>
                <a:spcPct val="100000"/>
              </a:lnSpc>
              <a:spcBef>
                <a:spcPts val="95"/>
              </a:spcBef>
            </a:pPr>
            <a:r>
              <a:rPr lang="en" sz="1200" b="1" i="0" u="none" strike="noStrike" spc="-5">
                <a:solidFill>
                  <a:srgbClr val="001F5F"/>
                </a:solidFill>
                <a:highlight>
                  <a:srgbClr val="000000">
                    <a:alpha val="0"/>
                  </a:srgbClr>
                </a:highlight>
                <a:latin typeface="Arial"/>
                <a:cs typeface="Segoe UI"/>
              </a:rPr>
              <a:t>Full</a:t>
            </a:r>
            <a:endParaRPr sz="1200">
              <a:latin typeface="+mn-lt"/>
              <a:cs typeface="Segoe UI"/>
            </a:endParaRPr>
          </a:p>
          <a:p>
            <a:pPr marL="12700" marR="5080" algn="ctr" rtl="0">
              <a:lnSpc>
                <a:spcPct val="100000"/>
              </a:lnSpc>
            </a:pPr>
            <a:r>
              <a:rPr lang="en" sz="1200" b="1" i="0" u="none" strike="noStrike" spc="-5">
                <a:solidFill>
                  <a:srgbClr val="001F5F"/>
                </a:solidFill>
                <a:highlight>
                  <a:srgbClr val="000000">
                    <a:alpha val="0"/>
                  </a:srgbClr>
                </a:highlight>
                <a:latin typeface="Arial"/>
                <a:cs typeface="Segoe UI"/>
              </a:rPr>
              <a:t>speech and</a:t>
            </a:r>
            <a:endParaRPr sz="1200">
              <a:latin typeface="+mn-lt"/>
              <a:cs typeface="Segoe UI"/>
            </a:endParaRPr>
          </a:p>
          <a:p>
            <a:pPr algn="ctr" rtl="0">
              <a:lnSpc>
                <a:spcPct val="100000"/>
              </a:lnSpc>
            </a:pPr>
            <a:r>
              <a:rPr lang="en" sz="1200" b="1" i="0" u="none" strike="noStrike" spc="-10">
                <a:solidFill>
                  <a:srgbClr val="001F5F"/>
                </a:solidFill>
                <a:highlight>
                  <a:srgbClr val="000000">
                    <a:alpha val="0"/>
                  </a:srgbClr>
                </a:highlight>
                <a:latin typeface="Arial"/>
                <a:cs typeface="Segoe UI"/>
              </a:rPr>
              <a:t>communications recovery</a:t>
            </a:r>
            <a:endParaRPr sz="1200">
              <a:latin typeface="+mn-lt"/>
              <a:cs typeface="Segoe UI"/>
            </a:endParaRPr>
          </a:p>
        </p:txBody>
      </p:sp>
      <p:sp>
        <p:nvSpPr>
          <p:cNvPr id="5" name="object 5"/>
          <p:cNvSpPr txBox="1"/>
          <p:nvPr/>
        </p:nvSpPr>
        <p:spPr>
          <a:xfrm>
            <a:off x="2545746" y="4323715"/>
            <a:ext cx="1793558" cy="1120178"/>
          </a:xfrm>
          <a:prstGeom prst="rect">
            <a:avLst/>
          </a:prstGeom>
        </p:spPr>
        <p:txBody>
          <a:bodyPr vert="horz" wrap="square" lIns="0" tIns="12065" rIns="0" bIns="0" rtlCol="0">
            <a:noAutofit/>
          </a:bodyPr>
          <a:lstStyle/>
          <a:p>
            <a:pPr marL="12065" algn="ctr" rtl="0">
              <a:lnSpc>
                <a:spcPct val="100000"/>
              </a:lnSpc>
              <a:spcBef>
                <a:spcPts val="95"/>
              </a:spcBef>
            </a:pPr>
            <a:r>
              <a:rPr lang="en" sz="1200" b="1" i="0" u="none" strike="noStrike" spc="-5">
                <a:solidFill>
                  <a:srgbClr val="001F5F"/>
                </a:solidFill>
                <a:highlight>
                  <a:srgbClr val="000000">
                    <a:alpha val="0"/>
                  </a:srgbClr>
                </a:highlight>
                <a:latin typeface="Arial"/>
                <a:cs typeface="Segoe UI"/>
              </a:rPr>
              <a:t>Partial</a:t>
            </a:r>
            <a:endParaRPr sz="1200">
              <a:latin typeface="+mn-lt"/>
              <a:cs typeface="Segoe UI"/>
            </a:endParaRPr>
          </a:p>
          <a:p>
            <a:pPr marL="12700" marR="5080" indent="635" algn="ctr" rtl="0">
              <a:lnSpc>
                <a:spcPct val="100000"/>
              </a:lnSpc>
            </a:pPr>
            <a:r>
              <a:rPr lang="en" sz="1200" b="1" i="0" u="none" strike="noStrike" spc="-5">
                <a:solidFill>
                  <a:srgbClr val="001F5F"/>
                </a:solidFill>
                <a:highlight>
                  <a:srgbClr val="000000">
                    <a:alpha val="0"/>
                  </a:srgbClr>
                </a:highlight>
                <a:latin typeface="Arial"/>
                <a:cs typeface="Segoe UI"/>
              </a:rPr>
              <a:t>restoration of communication and partial</a:t>
            </a:r>
            <a:endParaRPr sz="1200">
              <a:latin typeface="+mn-lt"/>
              <a:cs typeface="Segoe UI"/>
            </a:endParaRPr>
          </a:p>
          <a:p>
            <a:pPr marL="247015" marR="238125" algn="ctr" rtl="0">
              <a:lnSpc>
                <a:spcPct val="100000"/>
              </a:lnSpc>
            </a:pPr>
            <a:r>
              <a:rPr lang="en" sz="1200" b="1" i="0" u="none" strike="noStrike" spc="-5">
                <a:solidFill>
                  <a:srgbClr val="001F5F"/>
                </a:solidFill>
                <a:highlight>
                  <a:srgbClr val="000000">
                    <a:alpha val="0"/>
                  </a:srgbClr>
                </a:highlight>
                <a:latin typeface="Arial"/>
                <a:cs typeface="Segoe UI"/>
              </a:rPr>
              <a:t>speech recovery</a:t>
            </a:r>
            <a:endParaRPr sz="1200">
              <a:latin typeface="+mn-lt"/>
              <a:cs typeface="Segoe UI"/>
            </a:endParaRPr>
          </a:p>
        </p:txBody>
      </p:sp>
      <p:sp>
        <p:nvSpPr>
          <p:cNvPr id="6" name="object 6"/>
          <p:cNvSpPr txBox="1"/>
          <p:nvPr/>
        </p:nvSpPr>
        <p:spPr>
          <a:xfrm>
            <a:off x="5129403" y="4339539"/>
            <a:ext cx="1517809" cy="1304844"/>
          </a:xfrm>
          <a:prstGeom prst="rect">
            <a:avLst/>
          </a:prstGeom>
        </p:spPr>
        <p:txBody>
          <a:bodyPr vert="horz" wrap="square" lIns="0" tIns="12065" rIns="0" bIns="0" rtlCol="0">
            <a:noAutofit/>
          </a:bodyPr>
          <a:lstStyle/>
          <a:p>
            <a:pPr marL="12700" marR="5080" indent="9525" algn="ctr" rtl="0">
              <a:lnSpc>
                <a:spcPct val="100000"/>
              </a:lnSpc>
              <a:spcBef>
                <a:spcPts val="95"/>
              </a:spcBef>
            </a:pPr>
            <a:r>
              <a:rPr lang="en" sz="1400" b="1" i="0" u="none" strike="noStrike" spc="-5">
                <a:solidFill>
                  <a:srgbClr val="001F5F"/>
                </a:solidFill>
                <a:highlight>
                  <a:srgbClr val="000000">
                    <a:alpha val="0"/>
                  </a:srgbClr>
                </a:highlight>
                <a:latin typeface="Arial"/>
                <a:cs typeface="Segoe UI"/>
              </a:rPr>
              <a:t>Using additional communication without full</a:t>
            </a:r>
            <a:endParaRPr sz="1400">
              <a:latin typeface="+mn-lt"/>
              <a:cs typeface="Segoe UI"/>
            </a:endParaRPr>
          </a:p>
          <a:p>
            <a:pPr algn="ctr" rtl="0">
              <a:lnSpc>
                <a:spcPct val="100000"/>
              </a:lnSpc>
              <a:spcBef>
                <a:spcPts val="5"/>
              </a:spcBef>
            </a:pPr>
            <a:r>
              <a:rPr lang="en" sz="1400" b="1" i="0" u="none" strike="noStrike" spc="-5">
                <a:solidFill>
                  <a:srgbClr val="001F5F"/>
                </a:solidFill>
                <a:highlight>
                  <a:srgbClr val="000000">
                    <a:alpha val="0"/>
                  </a:srgbClr>
                </a:highlight>
                <a:latin typeface="Arial"/>
                <a:cs typeface="Segoe UI"/>
              </a:rPr>
              <a:t>recovery of</a:t>
            </a:r>
            <a:endParaRPr sz="1400">
              <a:latin typeface="+mn-lt"/>
              <a:cs typeface="Segoe UI"/>
            </a:endParaRPr>
          </a:p>
          <a:p>
            <a:pPr algn="ctr" rtl="0">
              <a:lnSpc>
                <a:spcPct val="100000"/>
              </a:lnSpc>
            </a:pPr>
            <a:r>
              <a:rPr lang="en" sz="1400" b="1" i="0" u="none" strike="noStrike" spc="-10">
                <a:solidFill>
                  <a:srgbClr val="001F5F"/>
                </a:solidFill>
                <a:highlight>
                  <a:srgbClr val="000000">
                    <a:alpha val="0"/>
                  </a:srgbClr>
                </a:highlight>
                <a:latin typeface="Arial"/>
                <a:cs typeface="Segoe UI"/>
              </a:rPr>
              <a:t>speech</a:t>
            </a:r>
            <a:endParaRPr sz="1400">
              <a:latin typeface="+mn-lt"/>
              <a:cs typeface="Segoe UI"/>
            </a:endParaRPr>
          </a:p>
        </p:txBody>
      </p:sp>
      <p:sp>
        <p:nvSpPr>
          <p:cNvPr id="7" name="object 7"/>
          <p:cNvSpPr txBox="1"/>
          <p:nvPr/>
        </p:nvSpPr>
        <p:spPr>
          <a:xfrm>
            <a:off x="7184040" y="4418203"/>
            <a:ext cx="1716405" cy="1089401"/>
          </a:xfrm>
          <a:prstGeom prst="rect">
            <a:avLst/>
          </a:prstGeom>
        </p:spPr>
        <p:txBody>
          <a:bodyPr vert="horz" wrap="square" lIns="0" tIns="12065" rIns="0" bIns="0" rtlCol="0">
            <a:noAutofit/>
          </a:bodyPr>
          <a:lstStyle/>
          <a:p>
            <a:pPr marL="12700" marR="5080" indent="9525" algn="ctr" rtl="0">
              <a:lnSpc>
                <a:spcPct val="100000"/>
              </a:lnSpc>
              <a:spcBef>
                <a:spcPts val="95"/>
              </a:spcBef>
            </a:pPr>
            <a:r>
              <a:rPr lang="en" sz="1400" b="1" i="0" u="none" strike="noStrike" spc="-5">
                <a:solidFill>
                  <a:srgbClr val="001F5F"/>
                </a:solidFill>
                <a:highlight>
                  <a:srgbClr val="000000">
                    <a:alpha val="0"/>
                  </a:srgbClr>
                </a:highlight>
                <a:latin typeface="Arial"/>
                <a:cs typeface="Segoe UI"/>
              </a:rPr>
              <a:t>Using alternative communication without speech recovery</a:t>
            </a:r>
            <a:endParaRPr sz="1400">
              <a:latin typeface="+mn-lt"/>
              <a:cs typeface="Segoe UI"/>
            </a:endParaRPr>
          </a:p>
        </p:txBody>
      </p:sp>
      <p:sp>
        <p:nvSpPr>
          <p:cNvPr id="8" name="object 8"/>
          <p:cNvSpPr/>
          <p:nvPr/>
        </p:nvSpPr>
        <p:spPr>
          <a:xfrm>
            <a:off x="2813043" y="2316673"/>
            <a:ext cx="1401898" cy="1792100"/>
          </a:xfrm>
          <a:prstGeom prst="rect">
            <a:avLst/>
          </a:prstGeom>
          <a:blipFill>
            <a:blip r:embed="rId3"/>
            <a:stretch>
              <a:fillRect/>
            </a:stretch>
          </a:blipFill>
        </p:spPr>
        <p:txBody>
          <a:bodyPr wrap="square" lIns="0" tIns="0" rIns="0" bIns="0" rtlCol="0">
            <a:noAutofit/>
          </a:bodyPr>
          <a:lstStyle/>
          <a:p>
            <a:endParaRPr/>
          </a:p>
        </p:txBody>
      </p:sp>
      <p:sp>
        <p:nvSpPr>
          <p:cNvPr id="9" name="object 9"/>
          <p:cNvSpPr/>
          <p:nvPr/>
        </p:nvSpPr>
        <p:spPr>
          <a:xfrm>
            <a:off x="7393768" y="2482596"/>
            <a:ext cx="1360158" cy="1734613"/>
          </a:xfrm>
          <a:prstGeom prst="rect">
            <a:avLst/>
          </a:prstGeom>
          <a:blipFill>
            <a:blip r:embed="rId4"/>
            <a:stretch>
              <a:fillRect/>
            </a:stretch>
          </a:blipFill>
        </p:spPr>
        <p:txBody>
          <a:bodyPr wrap="square" lIns="0" tIns="0" rIns="0" bIns="0" rtlCol="0">
            <a:noAutofit/>
          </a:bodyPr>
          <a:lstStyle/>
          <a:p>
            <a:endParaRPr/>
          </a:p>
        </p:txBody>
      </p:sp>
      <p:sp>
        <p:nvSpPr>
          <p:cNvPr id="10" name="object 10"/>
          <p:cNvSpPr/>
          <p:nvPr/>
        </p:nvSpPr>
        <p:spPr>
          <a:xfrm>
            <a:off x="5175642" y="2403349"/>
            <a:ext cx="1519216" cy="1715143"/>
          </a:xfrm>
          <a:prstGeom prst="rect">
            <a:avLst/>
          </a:prstGeom>
          <a:blipFill>
            <a:blip r:embed="rId5"/>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95923270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04" y="332656"/>
            <a:ext cx="8579296" cy="1191941"/>
          </a:xfrm>
          <a:prstGeom prst="rect">
            <a:avLst/>
          </a:prstGeom>
        </p:spPr>
        <p:txBody>
          <a:bodyPr vert="horz" wrap="square" lIns="0" tIns="326974" rIns="0" bIns="0" rtlCol="0">
            <a:noAutofit/>
          </a:bodyPr>
          <a:lstStyle/>
          <a:p>
            <a:pPr marL="1490345" marR="5080" indent="-1216660" algn="ctr" rtl="0">
              <a:spcBef>
                <a:spcPts val="640"/>
              </a:spcBef>
            </a:pPr>
            <a:r>
              <a:rPr lang="en" sz="2800" b="0" i="0" u="none" strike="noStrike" spc="-10">
                <a:highlight>
                  <a:srgbClr val="000000">
                    <a:alpha val="0"/>
                  </a:srgbClr>
                </a:highlight>
                <a:latin typeface="Arial"/>
              </a:rPr>
              <a:t>Rehabilitation strategy for difficulties in implementing household skills:</a:t>
            </a:r>
            <a:endParaRPr sz="2800"/>
          </a:p>
        </p:txBody>
      </p:sp>
      <p:sp>
        <p:nvSpPr>
          <p:cNvPr id="3" name="object 3"/>
          <p:cNvSpPr txBox="1"/>
          <p:nvPr/>
        </p:nvSpPr>
        <p:spPr>
          <a:xfrm>
            <a:off x="323528" y="1700808"/>
            <a:ext cx="8496944" cy="3419206"/>
          </a:xfrm>
          <a:prstGeom prst="rect">
            <a:avLst/>
          </a:prstGeom>
        </p:spPr>
        <p:txBody>
          <a:bodyPr vert="horz" wrap="square" lIns="0" tIns="121920" rIns="0" bIns="0" rtlCol="0">
            <a:noAutofit/>
          </a:bodyPr>
          <a:lstStyle/>
          <a:p>
            <a:pPr marL="241300" marR="580390" indent="-228600" rtl="0">
              <a:lnSpc>
                <a:spcPct val="80000"/>
              </a:lnSpc>
              <a:spcBef>
                <a:spcPts val="960"/>
              </a:spcBef>
              <a:buFont typeface="Arial"/>
              <a:buChar char="•"/>
              <a:tabLst>
                <a:tab pos="241300" algn="l"/>
              </a:tabLst>
            </a:pPr>
            <a:r>
              <a:rPr lang="en" sz="2800" b="0" i="0" u="none" strike="noStrike" spc="-5">
                <a:highlight>
                  <a:srgbClr val="000000">
                    <a:alpha val="0"/>
                  </a:srgbClr>
                </a:highlight>
                <a:latin typeface="Arial"/>
                <a:cs typeface="Calibri" charset="0"/>
              </a:rPr>
              <a:t>Restoration of fully everyday skills in the previous volumes,</a:t>
            </a:r>
            <a:endParaRPr sz="2800">
              <a:latin typeface="+mn-lt"/>
              <a:cs typeface="Calibri" charset="0"/>
            </a:endParaRPr>
          </a:p>
          <a:p>
            <a:pPr marL="241300" marR="5080" indent="-228600" rtl="0">
              <a:lnSpc>
                <a:spcPct val="80000"/>
              </a:lnSpc>
              <a:spcBef>
                <a:spcPts val="1000"/>
              </a:spcBef>
              <a:buFont typeface="Arial"/>
              <a:buChar char="•"/>
              <a:tabLst>
                <a:tab pos="241300" algn="l"/>
              </a:tabLst>
            </a:pPr>
            <a:r>
              <a:rPr lang="en" sz="2800" b="0" i="0" u="none" strike="noStrike" spc="-5">
                <a:highlight>
                  <a:srgbClr val="000000">
                    <a:alpha val="0"/>
                  </a:srgbClr>
                </a:highlight>
                <a:latin typeface="Arial"/>
                <a:cs typeface="Calibri" charset="0"/>
              </a:rPr>
              <a:t>The use of additional funds to help with household skills, or the help of other people in the implementation of activities,</a:t>
            </a:r>
            <a:endParaRPr sz="2800">
              <a:latin typeface="+mn-lt"/>
              <a:cs typeface="Calibri"/>
            </a:endParaRPr>
          </a:p>
          <a:p>
            <a:pPr marL="241300" marR="1417320" indent="-228600" rtl="0">
              <a:lnSpc>
                <a:spcPts val="3460"/>
              </a:lnSpc>
              <a:spcBef>
                <a:spcPts val="975"/>
              </a:spcBef>
              <a:buFont typeface="Arial"/>
              <a:buChar char="•"/>
              <a:tabLst>
                <a:tab pos="241300" algn="l"/>
              </a:tabLst>
            </a:pPr>
            <a:r>
              <a:rPr lang="en" sz="2800" b="0" i="0" u="none" strike="noStrike" spc="-10">
                <a:highlight>
                  <a:srgbClr val="000000">
                    <a:alpha val="0"/>
                  </a:srgbClr>
                </a:highlight>
                <a:latin typeface="Arial"/>
                <a:cs typeface="Calibri" charset="0"/>
              </a:rPr>
              <a:t>Complete replacement of household skills – all tasks are solved by caregivers.</a:t>
            </a:r>
          </a:p>
        </p:txBody>
      </p:sp>
    </p:spTree>
    <p:extLst>
      <p:ext uri="{BB962C8B-B14F-4D97-AF65-F5344CB8AC3E}">
        <p14:creationId xmlns:p14="http://schemas.microsoft.com/office/powerpoint/2010/main" val="413713085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525" y="188640"/>
            <a:ext cx="8856984" cy="1191941"/>
          </a:xfrm>
          <a:prstGeom prst="rect">
            <a:avLst/>
          </a:prstGeom>
        </p:spPr>
        <p:txBody>
          <a:bodyPr vert="horz" wrap="square" lIns="0" tIns="326974" rIns="0" bIns="0" rtlCol="0">
            <a:noAutofit/>
          </a:bodyPr>
          <a:lstStyle/>
          <a:p>
            <a:pPr marL="265430" marR="5080" indent="8890" rtl="0">
              <a:spcBef>
                <a:spcPts val="640"/>
              </a:spcBef>
            </a:pPr>
            <a:r>
              <a:rPr lang="en" sz="2800" b="0" i="0" u="none" strike="noStrike" spc="-10">
                <a:highlight>
                  <a:srgbClr val="000000">
                    <a:alpha val="0"/>
                  </a:srgbClr>
                </a:highlight>
                <a:latin typeface="Arial"/>
              </a:rPr>
              <a:t>Rehabilitation strategy for difficulties in the implementation of household self-service:</a:t>
            </a:r>
            <a:endParaRPr sz="2800"/>
          </a:p>
        </p:txBody>
      </p:sp>
      <p:sp>
        <p:nvSpPr>
          <p:cNvPr id="3" name="object 3"/>
          <p:cNvSpPr txBox="1"/>
          <p:nvPr/>
        </p:nvSpPr>
        <p:spPr>
          <a:xfrm>
            <a:off x="251520" y="1556792"/>
            <a:ext cx="8496944" cy="3649717"/>
          </a:xfrm>
          <a:prstGeom prst="rect">
            <a:avLst/>
          </a:prstGeom>
        </p:spPr>
        <p:txBody>
          <a:bodyPr vert="horz" wrap="square" lIns="0" tIns="109220" rIns="0" bIns="0" rtlCol="0">
            <a:noAutofit/>
          </a:bodyPr>
          <a:lstStyle/>
          <a:p>
            <a:pPr marL="240665" marR="1049020" indent="-228600" rtl="0">
              <a:lnSpc>
                <a:spcPts val="3170"/>
              </a:lnSpc>
              <a:spcBef>
                <a:spcPts val="860"/>
              </a:spcBef>
              <a:buFont typeface="Arial"/>
              <a:buChar char="•"/>
              <a:tabLst>
                <a:tab pos="241300" algn="l"/>
              </a:tabLst>
            </a:pPr>
            <a:r>
              <a:rPr lang="en" sz="2400" b="0" i="0" u="none" strike="noStrike" spc="-10">
                <a:highlight>
                  <a:srgbClr val="000000">
                    <a:alpha val="0"/>
                  </a:srgbClr>
                </a:highlight>
                <a:latin typeface="Arial"/>
                <a:cs typeface="Calibri" charset="0"/>
              </a:rPr>
              <a:t>Restoration of fully self-service in the same volume,</a:t>
            </a:r>
            <a:endParaRPr>
              <a:latin typeface="+mn-lt"/>
              <a:cs typeface="Calibri"/>
            </a:endParaRPr>
          </a:p>
          <a:p>
            <a:pPr marL="240665" marR="5080" indent="-228600" rtl="0">
              <a:lnSpc>
                <a:spcPts val="3170"/>
              </a:lnSpc>
              <a:spcBef>
                <a:spcPts val="1000"/>
              </a:spcBef>
              <a:buFont typeface="Arial"/>
              <a:buChar char="•"/>
              <a:tabLst>
                <a:tab pos="241300" algn="l"/>
              </a:tabLst>
            </a:pPr>
            <a:r>
              <a:rPr lang="en" sz="2400" b="0" i="0" u="none" strike="noStrike" spc="-5">
                <a:highlight>
                  <a:srgbClr val="000000">
                    <a:alpha val="0"/>
                  </a:srgbClr>
                </a:highlight>
                <a:latin typeface="Arial"/>
                <a:cs typeface="Calibri" charset="0"/>
              </a:rPr>
              <a:t>The use of additional funds to help in self-service, or the help of other people in the implementation of activities,</a:t>
            </a:r>
            <a:endParaRPr>
              <a:latin typeface="+mn-lt"/>
              <a:cs typeface="Calibri"/>
            </a:endParaRPr>
          </a:p>
          <a:p>
            <a:pPr marL="240665" marR="126364" indent="-228600" rtl="0">
              <a:lnSpc>
                <a:spcPts val="3170"/>
              </a:lnSpc>
              <a:spcBef>
                <a:spcPts val="1000"/>
              </a:spcBef>
              <a:buFont typeface="Arial"/>
              <a:buChar char="•"/>
              <a:tabLst>
                <a:tab pos="241300" algn="l"/>
              </a:tabLst>
            </a:pPr>
            <a:r>
              <a:rPr lang="en" sz="2400" b="0" i="0" u="none" strike="noStrike" spc="-15">
                <a:highlight>
                  <a:srgbClr val="000000">
                    <a:alpha val="0"/>
                  </a:srgbClr>
                </a:highlight>
                <a:latin typeface="Arial"/>
                <a:cs typeface="Calibri" charset="0"/>
              </a:rPr>
              <a:t>Complete replacement of self–service skills - all tasks are solved by caregivers</a:t>
            </a:r>
          </a:p>
          <a:p>
            <a:pPr marL="240665" rtl="0">
              <a:lnSpc>
                <a:spcPts val="3190"/>
              </a:lnSpc>
            </a:pPr>
            <a:r>
              <a:rPr lang="en" sz="2400" b="0" i="0" u="none" strike="noStrike" spc="-10">
                <a:highlight>
                  <a:srgbClr val="000000">
                    <a:alpha val="0"/>
                  </a:srgbClr>
                </a:highlight>
                <a:latin typeface="Arial"/>
                <a:cs typeface="Calibri" charset="0"/>
              </a:rPr>
              <a:t>(diapers, catheters).</a:t>
            </a:r>
            <a:endParaRPr>
              <a:latin typeface="+mn-lt"/>
              <a:cs typeface="Calibri"/>
            </a:endParaRPr>
          </a:p>
        </p:txBody>
      </p:sp>
    </p:spTree>
    <p:extLst>
      <p:ext uri="{BB962C8B-B14F-4D97-AF65-F5344CB8AC3E}">
        <p14:creationId xmlns:p14="http://schemas.microsoft.com/office/powerpoint/2010/main" val="423446716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rtl="0"/>
            <a:r>
              <a:rPr lang="en" sz="3200" b="0" i="0" u="none" strike="noStrike">
                <a:solidFill>
                  <a:srgbClr val="C00000"/>
                </a:solidFill>
                <a:highlight>
                  <a:srgbClr val="000000">
                    <a:alpha val="0"/>
                  </a:srgbClr>
                </a:highlight>
                <a:latin typeface="Arial"/>
              </a:rPr>
              <a:t>Indications for neurorehabilitation in the acute period</a:t>
            </a:r>
            <a:endParaRPr lang="ru-RU" sz="3200">
              <a:solidFill>
                <a:srgbClr val="C00000"/>
              </a:solidFill>
            </a:endParaRPr>
          </a:p>
        </p:txBody>
      </p:sp>
      <p:sp>
        <p:nvSpPr>
          <p:cNvPr id="3" name="Объект 2"/>
          <p:cNvSpPr>
            <a:spLocks noGrp="1"/>
          </p:cNvSpPr>
          <p:nvPr>
            <p:ph idx="1"/>
          </p:nvPr>
        </p:nvSpPr>
        <p:spPr>
          <a:xfrm>
            <a:off x="467544" y="1556792"/>
            <a:ext cx="8174156" cy="4738948"/>
          </a:xfrm>
        </p:spPr>
        <p:txBody>
          <a:bodyPr>
            <a:noAutofit/>
          </a:bodyPr>
          <a:lstStyle/>
          <a:p>
            <a:pPr marL="0" indent="0" rtl="0">
              <a:buNone/>
            </a:pPr>
            <a:r>
              <a:rPr lang="en" sz="2400" b="1" i="0" u="sng" strike="noStrike">
                <a:highlight>
                  <a:srgbClr val="000000">
                    <a:alpha val="0"/>
                  </a:srgbClr>
                </a:highlight>
                <a:latin typeface="Arial"/>
              </a:rPr>
              <a:t>Inclusion criteria for the neurology profile:</a:t>
            </a:r>
            <a:endParaRPr lang="ru-RU"/>
          </a:p>
          <a:p>
            <a:pPr rtl="0"/>
            <a:r>
              <a:rPr lang="en" sz="2400" b="0" i="0" u="none" strike="noStrike">
                <a:highlight>
                  <a:srgbClr val="000000">
                    <a:alpha val="0"/>
                  </a:srgbClr>
                </a:highlight>
                <a:latin typeface="Arial"/>
              </a:rPr>
              <a:t>Acute period of ACA by type of ischemia or hemorrhagic type (intracerebral hemorrhage), </a:t>
            </a:r>
          </a:p>
          <a:p>
            <a:pPr rtl="0"/>
            <a:r>
              <a:rPr lang="en" sz="2400" b="0" i="0" u="none" strike="noStrike">
                <a:highlight>
                  <a:srgbClr val="000000">
                    <a:alpha val="0"/>
                  </a:srgbClr>
                </a:highlight>
                <a:latin typeface="Arial"/>
              </a:rPr>
              <a:t>age over 18 years.</a:t>
            </a:r>
          </a:p>
          <a:p>
            <a:pPr marL="0" indent="0">
              <a:buNone/>
            </a:pPr>
            <a:r>
              <a:rPr lang="ru-RU"/>
              <a:t> </a:t>
            </a:r>
          </a:p>
          <a:p>
            <a:pPr marL="0" indent="0" rtl="0">
              <a:buNone/>
            </a:pPr>
            <a:r>
              <a:rPr lang="en" sz="2400" b="1" i="0" u="sng" strike="noStrike">
                <a:highlight>
                  <a:srgbClr val="000000">
                    <a:alpha val="0"/>
                  </a:srgbClr>
                </a:highlight>
                <a:latin typeface="Arial"/>
              </a:rPr>
              <a:t>Non-inclusion criteria:</a:t>
            </a:r>
            <a:endParaRPr lang="ru-RU"/>
          </a:p>
          <a:p>
            <a:pPr rtl="0"/>
            <a:r>
              <a:rPr lang="en" sz="2400" b="0" i="0" u="none" strike="noStrike">
                <a:highlight>
                  <a:srgbClr val="000000">
                    <a:alpha val="0"/>
                  </a:srgbClr>
                </a:highlight>
                <a:latin typeface="Arial"/>
              </a:rPr>
              <a:t>conducting or planning an operative intervention</a:t>
            </a:r>
          </a:p>
          <a:p>
            <a:pPr rtl="0"/>
            <a:r>
              <a:rPr lang="en" sz="2400" b="0" i="0" u="none" strike="noStrike">
                <a:highlight>
                  <a:srgbClr val="000000">
                    <a:alpha val="0"/>
                  </a:srgbClr>
                </a:highlight>
                <a:latin typeface="Arial"/>
              </a:rPr>
              <a:t>Transient ischemic attack (TIA)</a:t>
            </a:r>
          </a:p>
          <a:p>
            <a:pPr rtl="0"/>
            <a:r>
              <a:rPr lang="en" sz="2400" b="0" i="0" u="none" strike="noStrike">
                <a:highlight>
                  <a:srgbClr val="000000">
                    <a:alpha val="0"/>
                  </a:srgbClr>
                </a:highlight>
                <a:latin typeface="Arial"/>
              </a:rPr>
              <a:t>isolated form of subarachnoid hemorrhage;</a:t>
            </a:r>
          </a:p>
          <a:p>
            <a:pPr rtl="0"/>
            <a:r>
              <a:rPr lang="en" sz="2400" b="0" i="0" u="none" strike="noStrike">
                <a:highlight>
                  <a:srgbClr val="000000">
                    <a:alpha val="0"/>
                  </a:srgbClr>
                </a:highlight>
                <a:latin typeface="Arial"/>
              </a:rPr>
              <a:t>score 0-1 on mRS before stroke;</a:t>
            </a:r>
          </a:p>
          <a:p>
            <a:endParaRPr lang="ru-RU"/>
          </a:p>
        </p:txBody>
      </p:sp>
    </p:spTree>
    <p:extLst>
      <p:ext uri="{BB962C8B-B14F-4D97-AF65-F5344CB8AC3E}">
        <p14:creationId xmlns:p14="http://schemas.microsoft.com/office/powerpoint/2010/main" val="11630745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7886700" cy="1325563"/>
          </a:xfrm>
        </p:spPr>
        <p:txBody>
          <a:bodyPr>
            <a:noAutofit/>
          </a:bodyPr>
          <a:lstStyle/>
          <a:p>
            <a:pPr algn="ctr" rtl="0"/>
            <a:r>
              <a:rPr lang="en" sz="2400" b="0" i="0" u="none" strike="noStrike">
                <a:solidFill>
                  <a:srgbClr val="C00000"/>
                </a:solidFill>
                <a:highlight>
                  <a:srgbClr val="000000">
                    <a:alpha val="0"/>
                  </a:srgbClr>
                </a:highlight>
                <a:latin typeface="Arial"/>
              </a:rPr>
              <a:t>Criteria for withdrawal from the further rehabilitation process in the first, second and third stages of the MO</a:t>
            </a:r>
            <a:endParaRPr lang="ru-RU" sz="2400">
              <a:solidFill>
                <a:srgbClr val="C00000"/>
              </a:solidFill>
            </a:endParaRPr>
          </a:p>
        </p:txBody>
      </p:sp>
      <p:sp>
        <p:nvSpPr>
          <p:cNvPr id="3" name="Объект 2"/>
          <p:cNvSpPr>
            <a:spLocks noGrp="1"/>
          </p:cNvSpPr>
          <p:nvPr>
            <p:ph idx="1"/>
          </p:nvPr>
        </p:nvSpPr>
        <p:spPr>
          <a:xfrm>
            <a:off x="586446" y="2555910"/>
            <a:ext cx="7886700" cy="2833262"/>
          </a:xfrm>
        </p:spPr>
        <p:txBody>
          <a:bodyPr>
            <a:noAutofit/>
          </a:bodyPr>
          <a:lstStyle/>
          <a:p>
            <a:pPr lvl="0" rtl="0"/>
            <a:r>
              <a:rPr lang="en" sz="2400" b="0" i="0" u="none" strike="noStrike">
                <a:highlight>
                  <a:srgbClr val="000000">
                    <a:alpha val="0"/>
                  </a:srgbClr>
                </a:highlight>
                <a:latin typeface="Arial"/>
              </a:rPr>
              <a:t>high degree of self-service (mRS score 0-1 points);</a:t>
            </a:r>
          </a:p>
          <a:p>
            <a:pPr lvl="0" rtl="0"/>
            <a:r>
              <a:rPr lang="en" sz="2400" b="0" i="0" u="none" strike="noStrike">
                <a:highlight>
                  <a:srgbClr val="000000">
                    <a:alpha val="0"/>
                  </a:srgbClr>
                </a:highlight>
                <a:latin typeface="Arial"/>
              </a:rPr>
              <a:t>lack of rehabilitation potential (palliative care, care).</a:t>
            </a:r>
          </a:p>
          <a:p>
            <a:endParaRPr lang="ru-RU"/>
          </a:p>
        </p:txBody>
      </p:sp>
    </p:spTree>
    <p:extLst>
      <p:ext uri="{BB962C8B-B14F-4D97-AF65-F5344CB8AC3E}">
        <p14:creationId xmlns:p14="http://schemas.microsoft.com/office/powerpoint/2010/main" val="233622344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60" y="188640"/>
            <a:ext cx="8884692" cy="1325563"/>
          </a:xfrm>
        </p:spPr>
        <p:txBody>
          <a:bodyPr>
            <a:noAutofit/>
          </a:bodyPr>
          <a:lstStyle/>
          <a:p>
            <a:pPr rtl="0"/>
            <a:r>
              <a:rPr lang="en" sz="2400" b="0" i="0" u="none" strike="noStrike">
                <a:solidFill>
                  <a:srgbClr val="C00000"/>
                </a:solidFill>
                <a:highlight>
                  <a:srgbClr val="000000">
                    <a:alpha val="0"/>
                  </a:srgbClr>
                </a:highlight>
                <a:latin typeface="Arial"/>
              </a:rPr>
              <a:t>Criteria for transfer from the intensive care unit to the early rehabilitation department (availability of all criteria is mandatory) </a:t>
            </a:r>
            <a:endParaRPr lang="ru-RU" sz="2400">
              <a:solidFill>
                <a:srgbClr val="C00000"/>
              </a:solidFill>
            </a:endParaRPr>
          </a:p>
        </p:txBody>
      </p:sp>
      <p:sp>
        <p:nvSpPr>
          <p:cNvPr id="3" name="Объект 2"/>
          <p:cNvSpPr>
            <a:spLocks noGrp="1"/>
          </p:cNvSpPr>
          <p:nvPr>
            <p:ph idx="1"/>
          </p:nvPr>
        </p:nvSpPr>
        <p:spPr>
          <a:xfrm>
            <a:off x="642910" y="1571612"/>
            <a:ext cx="7886700" cy="3779358"/>
          </a:xfrm>
        </p:spPr>
        <p:txBody>
          <a:bodyPr>
            <a:noAutofit/>
          </a:bodyPr>
          <a:lstStyle/>
          <a:p>
            <a:pPr rtl="0"/>
            <a:r>
              <a:rPr lang="en" sz="2000" b="0" i="0" u="none" strike="noStrike">
                <a:highlight>
                  <a:srgbClr val="000000">
                    <a:alpha val="0"/>
                  </a:srgbClr>
                </a:highlight>
                <a:latin typeface="Arial"/>
              </a:rPr>
              <a:t>stabilization of the patient's vital signs:</a:t>
            </a:r>
          </a:p>
          <a:p>
            <a:pPr lvl="0" rtl="0"/>
            <a:r>
              <a:rPr lang="en" sz="2000" b="0" i="0" u="none" strike="noStrike">
                <a:highlight>
                  <a:srgbClr val="000000">
                    <a:alpha val="0"/>
                  </a:srgbClr>
                </a:highlight>
                <a:latin typeface="Arial"/>
              </a:rPr>
              <a:t>the level of consciousness is not lower than stun; </a:t>
            </a:r>
          </a:p>
          <a:p>
            <a:pPr lvl="0" rtl="0"/>
            <a:r>
              <a:rPr lang="en" sz="2000" b="0" i="0" u="none" strike="noStrike">
                <a:highlight>
                  <a:srgbClr val="000000">
                    <a:alpha val="0"/>
                  </a:srgbClr>
                </a:highlight>
                <a:latin typeface="Arial"/>
              </a:rPr>
              <a:t>spontaneous breathing, lack of indications for ventilation:</a:t>
            </a:r>
          </a:p>
          <a:p>
            <a:pPr lvl="0" rtl="0"/>
            <a:r>
              <a:rPr lang="en" sz="2000" b="0" i="0" u="none" strike="noStrike">
                <a:highlight>
                  <a:srgbClr val="000000">
                    <a:alpha val="0"/>
                  </a:srgbClr>
                </a:highlight>
                <a:latin typeface="Arial"/>
              </a:rPr>
              <a:t>does not need inotropic support; </a:t>
            </a:r>
          </a:p>
          <a:p>
            <a:pPr lvl="0" rtl="0"/>
            <a:r>
              <a:rPr lang="en" sz="2000" b="0" i="0" u="none" strike="noStrike">
                <a:highlight>
                  <a:srgbClr val="000000">
                    <a:alpha val="0"/>
                  </a:srgbClr>
                </a:highlight>
                <a:latin typeface="Arial"/>
              </a:rPr>
              <a:t>stability of the vegetative response to active verticalization to a sitting position or passive verticalization on a turntable up to 60 degrees;</a:t>
            </a:r>
          </a:p>
          <a:p>
            <a:endParaRPr lang="ru-RU" sz="2000"/>
          </a:p>
        </p:txBody>
      </p:sp>
    </p:spTree>
    <p:extLst>
      <p:ext uri="{BB962C8B-B14F-4D97-AF65-F5344CB8AC3E}">
        <p14:creationId xmlns:p14="http://schemas.microsoft.com/office/powerpoint/2010/main" val="355476346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964488" cy="1126478"/>
          </a:xfrm>
        </p:spPr>
        <p:txBody>
          <a:bodyPr>
            <a:noAutofit/>
          </a:bodyPr>
          <a:lstStyle/>
          <a:p>
            <a:pPr rtl="0"/>
            <a:r>
              <a:rPr lang="en" sz="2400" b="0" i="0" u="none" strike="noStrike" dirty="0">
                <a:solidFill>
                  <a:srgbClr val="C00000"/>
                </a:solidFill>
                <a:highlight>
                  <a:srgbClr val="000000">
                    <a:alpha val="0"/>
                  </a:srgbClr>
                </a:highlight>
                <a:latin typeface="Arial"/>
              </a:rPr>
              <a:t>Criteria for transfer from the first stage to the second of the second level </a:t>
            </a:r>
            <a:br>
              <a:rPr lang="en" sz="2400" b="0" i="0" u="none" strike="noStrike" dirty="0">
                <a:solidFill>
                  <a:srgbClr val="C00000"/>
                </a:solidFill>
                <a:highlight>
                  <a:srgbClr val="000000">
                    <a:alpha val="0"/>
                  </a:srgbClr>
                </a:highlight>
                <a:latin typeface="Arial"/>
              </a:rPr>
            </a:br>
            <a:r>
              <a:rPr lang="en" sz="2400" b="0" i="0" u="none" strike="noStrike" dirty="0">
                <a:solidFill>
                  <a:srgbClr val="C00000"/>
                </a:solidFill>
                <a:highlight>
                  <a:srgbClr val="000000">
                    <a:alpha val="0"/>
                  </a:srgbClr>
                </a:highlight>
                <a:latin typeface="Arial"/>
              </a:rPr>
              <a:t>(all criteria are required):</a:t>
            </a:r>
            <a:br>
              <a:rPr lang="en" sz="2400" b="0" i="0" u="none" strike="noStrike" dirty="0">
                <a:solidFill>
                  <a:srgbClr val="C00000"/>
                </a:solidFill>
                <a:highlight>
                  <a:srgbClr val="000000">
                    <a:alpha val="0"/>
                  </a:srgbClr>
                </a:highlight>
                <a:latin typeface="Arial"/>
              </a:rPr>
            </a:br>
            <a:endParaRPr lang="ru-RU" sz="2400" dirty="0">
              <a:solidFill>
                <a:srgbClr val="C00000"/>
              </a:solidFill>
            </a:endParaRPr>
          </a:p>
        </p:txBody>
      </p:sp>
      <p:sp>
        <p:nvSpPr>
          <p:cNvPr id="3" name="Объект 2"/>
          <p:cNvSpPr>
            <a:spLocks noGrp="1"/>
          </p:cNvSpPr>
          <p:nvPr>
            <p:ph idx="1"/>
          </p:nvPr>
        </p:nvSpPr>
        <p:spPr/>
        <p:txBody>
          <a:bodyPr>
            <a:noAutofit/>
          </a:bodyPr>
          <a:lstStyle/>
          <a:p>
            <a:pPr lvl="0" rtl="0"/>
            <a:r>
              <a:rPr lang="en" sz="2000" b="0" i="0" u="none" strike="noStrike">
                <a:highlight>
                  <a:srgbClr val="000000">
                    <a:alpha val="0"/>
                  </a:srgbClr>
                </a:highlight>
                <a:latin typeface="Arial"/>
              </a:rPr>
              <a:t>all studies have been performed in Order for ACA </a:t>
            </a:r>
          </a:p>
          <a:p>
            <a:pPr lvl="0" rtl="0"/>
            <a:r>
              <a:rPr lang="en" sz="2000" b="0" i="0" u="none" strike="noStrike">
                <a:highlight>
                  <a:srgbClr val="000000">
                    <a:alpha val="0"/>
                  </a:srgbClr>
                </a:highlight>
                <a:latin typeface="Arial"/>
              </a:rPr>
              <a:t>the main vital functions have been stabilized</a:t>
            </a:r>
          </a:p>
          <a:p>
            <a:pPr lvl="0" rtl="0"/>
            <a:r>
              <a:rPr lang="en" sz="2000" b="0" i="0" u="none" strike="noStrike">
                <a:highlight>
                  <a:srgbClr val="000000">
                    <a:alpha val="0"/>
                  </a:srgbClr>
                </a:highlight>
                <a:latin typeface="Arial"/>
              </a:rPr>
              <a:t>Rivermead Mobility Index 2-8 points</a:t>
            </a:r>
          </a:p>
          <a:p>
            <a:pPr lvl="0" rtl="0"/>
            <a:r>
              <a:rPr lang="en" sz="2000" b="0" i="0" u="none" strike="noStrike">
                <a:highlight>
                  <a:srgbClr val="000000">
                    <a:alpha val="0"/>
                  </a:srgbClr>
                </a:highlight>
                <a:latin typeface="Arial"/>
              </a:rPr>
              <a:t>stable vertical position, including with the use of technical means</a:t>
            </a:r>
          </a:p>
          <a:p>
            <a:pPr lvl="0" rtl="0"/>
            <a:r>
              <a:rPr lang="en" sz="2000" b="0" i="0" u="none" strike="noStrike">
                <a:highlight>
                  <a:srgbClr val="000000">
                    <a:alpha val="0"/>
                  </a:srgbClr>
                </a:highlight>
                <a:latin typeface="Arial"/>
              </a:rPr>
              <a:t>the degree of self-service is 3-4 points according to mRS.</a:t>
            </a:r>
            <a:endParaRPr lang="ru-RU" sz="2000"/>
          </a:p>
          <a:p>
            <a:pPr lvl="0" rtl="0"/>
            <a:r>
              <a:rPr lang="en" sz="2000" b="0" i="0" u="none" strike="noStrike">
                <a:highlight>
                  <a:srgbClr val="000000">
                    <a:alpha val="0"/>
                  </a:srgbClr>
                </a:highlight>
                <a:latin typeface="Arial"/>
              </a:rPr>
              <a:t>the presence of positive dynamics for mRS in the presence of rehabilitation potential </a:t>
            </a:r>
          </a:p>
          <a:p>
            <a:endParaRPr lang="ru-RU" sz="2000"/>
          </a:p>
        </p:txBody>
      </p:sp>
    </p:spTree>
    <p:extLst>
      <p:ext uri="{BB962C8B-B14F-4D97-AF65-F5344CB8AC3E}">
        <p14:creationId xmlns:p14="http://schemas.microsoft.com/office/powerpoint/2010/main" val="37101960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pPr rtl="0"/>
            <a:r>
              <a:rPr lang="en" sz="2800" b="0" i="0" u="none" strike="noStrike">
                <a:solidFill>
                  <a:srgbClr val="C00000"/>
                </a:solidFill>
                <a:highlight>
                  <a:srgbClr val="000000">
                    <a:alpha val="0"/>
                  </a:srgbClr>
                </a:highlight>
                <a:latin typeface="Arial"/>
              </a:rPr>
              <a:t>Criteria for transfer from stage 2 to the third stage </a:t>
            </a:r>
            <a:br>
              <a:rPr lang="en" sz="2800" b="0" i="0" u="none" strike="noStrike">
                <a:solidFill>
                  <a:srgbClr val="C00000"/>
                </a:solidFill>
                <a:highlight>
                  <a:srgbClr val="000000">
                    <a:alpha val="0"/>
                  </a:srgbClr>
                </a:highlight>
                <a:latin typeface="Arial"/>
              </a:rPr>
            </a:br>
            <a:r>
              <a:rPr lang="en" sz="2800" b="0" i="0" u="none" strike="noStrike">
                <a:solidFill>
                  <a:srgbClr val="C00000"/>
                </a:solidFill>
                <a:highlight>
                  <a:srgbClr val="000000">
                    <a:alpha val="0"/>
                  </a:srgbClr>
                </a:highlight>
                <a:latin typeface="Arial"/>
              </a:rPr>
              <a:t>(home for independent studies):</a:t>
            </a:r>
            <a:endParaRPr lang="ru-RU">
              <a:solidFill>
                <a:srgbClr val="C00000"/>
              </a:solidFill>
            </a:endParaRPr>
          </a:p>
        </p:txBody>
      </p:sp>
      <p:sp>
        <p:nvSpPr>
          <p:cNvPr id="3" name="Объект 2"/>
          <p:cNvSpPr>
            <a:spLocks noGrp="1"/>
          </p:cNvSpPr>
          <p:nvPr>
            <p:ph idx="1"/>
          </p:nvPr>
        </p:nvSpPr>
        <p:spPr/>
        <p:txBody>
          <a:bodyPr>
            <a:noAutofit/>
          </a:bodyPr>
          <a:lstStyle/>
          <a:p>
            <a:pPr lvl="0"/>
            <a:endParaRPr lang="en-US" smtClean="0"/>
          </a:p>
          <a:p>
            <a:pPr lvl="0"/>
            <a:endParaRPr lang="en-US"/>
          </a:p>
          <a:p>
            <a:pPr lvl="0" rtl="0"/>
            <a:r>
              <a:rPr lang="en" sz="2400" b="0" i="0" u="none" strike="noStrike">
                <a:highlight>
                  <a:srgbClr val="000000">
                    <a:alpha val="0"/>
                  </a:srgbClr>
                </a:highlight>
                <a:latin typeface="Arial"/>
              </a:rPr>
              <a:t>availability of rehabilitation potential</a:t>
            </a:r>
          </a:p>
          <a:p>
            <a:pPr lvl="0" rtl="0"/>
            <a:r>
              <a:rPr lang="en" sz="2400" b="0" i="0" u="none" strike="noStrike">
                <a:highlight>
                  <a:srgbClr val="000000">
                    <a:alpha val="0"/>
                  </a:srgbClr>
                </a:highlight>
                <a:latin typeface="Arial"/>
              </a:rPr>
              <a:t>mRS score 3-4 points</a:t>
            </a:r>
          </a:p>
          <a:p>
            <a:pPr lvl="0" rtl="0"/>
            <a:r>
              <a:rPr lang="en" sz="2400" b="0" i="0" u="none" strike="noStrike">
                <a:highlight>
                  <a:srgbClr val="000000">
                    <a:alpha val="0"/>
                  </a:srgbClr>
                </a:highlight>
                <a:latin typeface="Arial"/>
              </a:rPr>
              <a:t>Rivermead mobility Index 5-8 points</a:t>
            </a:r>
          </a:p>
          <a:p>
            <a:endParaRPr lang="ru-RU"/>
          </a:p>
        </p:txBody>
      </p:sp>
    </p:spTree>
    <p:extLst>
      <p:ext uri="{BB962C8B-B14F-4D97-AF65-F5344CB8AC3E}">
        <p14:creationId xmlns:p14="http://schemas.microsoft.com/office/powerpoint/2010/main" val="25795941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142778"/>
          </a:xfrm>
        </p:spPr>
        <p:txBody>
          <a:bodyPr>
            <a:noAutofit/>
          </a:bodyPr>
          <a:lstStyle/>
          <a:p>
            <a:pPr rtl="0"/>
            <a:r>
              <a:rPr lang="en" sz="2400" b="0" i="0" u="none" strike="noStrike">
                <a:solidFill>
                  <a:srgbClr val="C00000"/>
                </a:solidFill>
                <a:highlight>
                  <a:srgbClr val="000000">
                    <a:alpha val="0"/>
                  </a:srgbClr>
                </a:highlight>
                <a:latin typeface="Arial"/>
              </a:rPr>
              <a:t>Criteria for transfer to the third stage (day hospital, rehabilitation departments of sanatoriums, polyclinic rehabilitation)</a:t>
            </a:r>
            <a:r>
              <a:rPr lang="en" sz="3200" b="1" i="0" u="none" strike="noStrike">
                <a:highlight>
                  <a:srgbClr val="000000">
                    <a:alpha val="0"/>
                  </a:srgbClr>
                </a:highlight>
                <a:latin typeface="Arial"/>
              </a:rPr>
              <a:t/>
            </a:r>
            <a:br>
              <a:rPr lang="en" sz="3200" b="1" i="0" u="none" strike="noStrike">
                <a:highlight>
                  <a:srgbClr val="000000">
                    <a:alpha val="0"/>
                  </a:srgbClr>
                </a:highlight>
                <a:latin typeface="Arial"/>
              </a:rPr>
            </a:br>
            <a:endParaRPr lang="ru-RU" sz="3200" b="1"/>
          </a:p>
        </p:txBody>
      </p:sp>
      <p:sp>
        <p:nvSpPr>
          <p:cNvPr id="3" name="Объект 2"/>
          <p:cNvSpPr>
            <a:spLocks noGrp="1"/>
          </p:cNvSpPr>
          <p:nvPr>
            <p:ph idx="1"/>
          </p:nvPr>
        </p:nvSpPr>
        <p:spPr/>
        <p:txBody>
          <a:bodyPr>
            <a:noAutofit/>
          </a:bodyPr>
          <a:lstStyle/>
          <a:p>
            <a:pPr lvl="0"/>
            <a:endParaRPr lang="ru-RU" sz="2000" smtClean="0"/>
          </a:p>
          <a:p>
            <a:pPr lvl="0" rtl="0"/>
            <a:r>
              <a:rPr lang="en" sz="2000" b="0" i="0" u="none" strike="noStrike">
                <a:highlight>
                  <a:srgbClr val="000000">
                    <a:alpha val="0"/>
                  </a:srgbClr>
                </a:highlight>
                <a:latin typeface="Arial"/>
              </a:rPr>
              <a:t>availability of rehabilitation potential</a:t>
            </a:r>
          </a:p>
          <a:p>
            <a:pPr lvl="0" rtl="0"/>
            <a:r>
              <a:rPr lang="en" sz="2000" b="0" i="0" u="none" strike="noStrike">
                <a:highlight>
                  <a:srgbClr val="000000">
                    <a:alpha val="0"/>
                  </a:srgbClr>
                </a:highlight>
                <a:latin typeface="Arial"/>
              </a:rPr>
              <a:t>degree of self-service 1-3 points on mRS</a:t>
            </a:r>
            <a:endParaRPr lang="ru-RU" sz="2000"/>
          </a:p>
          <a:p>
            <a:pPr lvl="0" rtl="0"/>
            <a:r>
              <a:rPr lang="en" sz="2000" b="0" i="0" u="none" strike="noStrike">
                <a:highlight>
                  <a:srgbClr val="000000">
                    <a:alpha val="0"/>
                  </a:srgbClr>
                </a:highlight>
                <a:latin typeface="Arial"/>
              </a:rPr>
              <a:t> Rivermead Mobility Index 9-15 points</a:t>
            </a:r>
          </a:p>
          <a:p>
            <a:pPr lvl="0" rtl="0"/>
            <a:r>
              <a:rPr lang="en" sz="2000" b="0" i="0" u="none" strike="noStrike">
                <a:highlight>
                  <a:srgbClr val="000000">
                    <a:alpha val="0"/>
                  </a:srgbClr>
                </a:highlight>
                <a:latin typeface="Arial"/>
              </a:rPr>
              <a:t>the need for comprehensive rehabilitation measures </a:t>
            </a:r>
          </a:p>
          <a:p>
            <a:pPr lvl="0" rtl="0"/>
            <a:r>
              <a:rPr lang="en" sz="2000" b="0" i="0" u="none" strike="noStrike">
                <a:highlight>
                  <a:srgbClr val="000000">
                    <a:alpha val="0"/>
                  </a:srgbClr>
                </a:highlight>
                <a:latin typeface="Arial"/>
              </a:rPr>
              <a:t>the conditions for carrying out rehabilitation measures are determined by social indications (working age, socially significant categories of the population, etc.)</a:t>
            </a:r>
          </a:p>
          <a:p>
            <a:endParaRPr lang="ru-RU" sz="2000"/>
          </a:p>
        </p:txBody>
      </p:sp>
    </p:spTree>
    <p:extLst>
      <p:ext uri="{BB962C8B-B14F-4D97-AF65-F5344CB8AC3E}">
        <p14:creationId xmlns:p14="http://schemas.microsoft.com/office/powerpoint/2010/main" val="201257360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066" y="365126"/>
            <a:ext cx="8874457" cy="740344"/>
          </a:xfrm>
        </p:spPr>
        <p:txBody>
          <a:bodyPr>
            <a:noAutofit/>
          </a:bodyPr>
          <a:lstStyle/>
          <a:p>
            <a:pPr rtl="0"/>
            <a:r>
              <a:rPr lang="en" sz="2800" b="0" i="0" u="none" strike="noStrike">
                <a:solidFill>
                  <a:srgbClr val="C00000"/>
                </a:solidFill>
                <a:highlight>
                  <a:srgbClr val="000000">
                    <a:alpha val="0"/>
                  </a:srgbClr>
                </a:highlight>
                <a:latin typeface="Arial"/>
              </a:rPr>
              <a:t/>
            </a:r>
            <a:br>
              <a:rPr lang="en" sz="2800" b="0" i="0" u="none" strike="noStrike">
                <a:solidFill>
                  <a:srgbClr val="C00000"/>
                </a:solidFill>
                <a:highlight>
                  <a:srgbClr val="000000">
                    <a:alpha val="0"/>
                  </a:srgbClr>
                </a:highlight>
                <a:latin typeface="Arial"/>
              </a:rPr>
            </a:br>
            <a:r>
              <a:rPr lang="en" sz="2800" b="0" i="0" u="none" strike="noStrike">
                <a:solidFill>
                  <a:srgbClr val="C00000"/>
                </a:solidFill>
                <a:highlight>
                  <a:srgbClr val="000000">
                    <a:alpha val="0"/>
                  </a:srgbClr>
                </a:highlight>
                <a:latin typeface="Arial"/>
              </a:rPr>
              <a:t>Criteria for transfer to the third stage </a:t>
            </a:r>
            <a:br>
              <a:rPr lang="en" sz="2800" b="0" i="0" u="none" strike="noStrike">
                <a:solidFill>
                  <a:srgbClr val="C00000"/>
                </a:solidFill>
                <a:highlight>
                  <a:srgbClr val="000000">
                    <a:alpha val="0"/>
                  </a:srgbClr>
                </a:highlight>
                <a:latin typeface="Arial"/>
              </a:rPr>
            </a:br>
            <a:r>
              <a:rPr lang="en" sz="2800" b="0" i="0" u="none" strike="noStrike">
                <a:solidFill>
                  <a:srgbClr val="C00000"/>
                </a:solidFill>
                <a:highlight>
                  <a:srgbClr val="000000">
                    <a:alpha val="0"/>
                  </a:srgbClr>
                </a:highlight>
                <a:latin typeface="Arial"/>
              </a:rPr>
              <a:t>(remotely controlled rehabilitation)</a:t>
            </a:r>
            <a:br>
              <a:rPr lang="en" sz="2800" b="0" i="0" u="none" strike="noStrike">
                <a:solidFill>
                  <a:srgbClr val="C00000"/>
                </a:solidFill>
                <a:highlight>
                  <a:srgbClr val="000000">
                    <a:alpha val="0"/>
                  </a:srgbClr>
                </a:highlight>
                <a:latin typeface="Arial"/>
              </a:rPr>
            </a:br>
            <a:endParaRPr lang="ru-RU" sz="2800">
              <a:solidFill>
                <a:srgbClr val="C00000"/>
              </a:solidFill>
            </a:endParaRPr>
          </a:p>
        </p:txBody>
      </p:sp>
      <p:sp>
        <p:nvSpPr>
          <p:cNvPr id="3" name="Объект 2"/>
          <p:cNvSpPr>
            <a:spLocks noGrp="1"/>
          </p:cNvSpPr>
          <p:nvPr>
            <p:ph idx="1"/>
          </p:nvPr>
        </p:nvSpPr>
        <p:spPr>
          <a:xfrm>
            <a:off x="395536" y="1340768"/>
            <a:ext cx="8229600" cy="4876800"/>
          </a:xfrm>
        </p:spPr>
        <p:txBody>
          <a:bodyPr>
            <a:noAutofit/>
          </a:bodyPr>
          <a:lstStyle/>
          <a:p>
            <a:pPr lvl="0"/>
            <a:endParaRPr lang="ru-RU" sz="2000" smtClean="0"/>
          </a:p>
          <a:p>
            <a:pPr lvl="0" rtl="0"/>
            <a:r>
              <a:rPr lang="en" sz="2000" b="0" i="0" u="none" strike="noStrike">
                <a:highlight>
                  <a:srgbClr val="000000">
                    <a:alpha val="0"/>
                  </a:srgbClr>
                </a:highlight>
                <a:latin typeface="Arial"/>
              </a:rPr>
              <a:t>the level of consciousness of the patient that allows you to understand and follow instructions;</a:t>
            </a:r>
          </a:p>
          <a:p>
            <a:pPr lvl="0" rtl="0"/>
            <a:r>
              <a:rPr lang="en" sz="2000" b="0" i="0" u="none" strike="noStrike">
                <a:highlight>
                  <a:srgbClr val="000000">
                    <a:alpha val="0"/>
                  </a:srgbClr>
                </a:highlight>
                <a:latin typeface="Arial"/>
              </a:rPr>
              <a:t>availability of rehabilitation potential;</a:t>
            </a:r>
          </a:p>
          <a:p>
            <a:pPr lvl="0" rtl="0"/>
            <a:r>
              <a:rPr lang="en" sz="2000" b="0" i="0" u="none" strike="noStrike">
                <a:highlight>
                  <a:srgbClr val="000000">
                    <a:alpha val="0"/>
                  </a:srgbClr>
                </a:highlight>
                <a:latin typeface="Arial"/>
              </a:rPr>
              <a:t>the need for active continued rehabilitation in order to realize the rehabilitation potential;</a:t>
            </a:r>
          </a:p>
          <a:p>
            <a:pPr lvl="0" rtl="0"/>
            <a:r>
              <a:rPr lang="en" sz="2000" b="0" i="0" u="none" strike="noStrike">
                <a:highlight>
                  <a:srgbClr val="000000">
                    <a:alpha val="0"/>
                  </a:srgbClr>
                </a:highlight>
                <a:latin typeface="Arial"/>
              </a:rPr>
              <a:t>the degree of self-service 1-4 points with an assessment by mRS;</a:t>
            </a:r>
            <a:endParaRPr lang="ru-RU" sz="2000"/>
          </a:p>
          <a:p>
            <a:pPr lvl="0" rtl="0"/>
            <a:r>
              <a:rPr lang="en" sz="2000" b="0" i="0" u="none" strike="noStrike">
                <a:highlight>
                  <a:srgbClr val="000000">
                    <a:alpha val="0"/>
                  </a:srgbClr>
                </a:highlight>
                <a:latin typeface="Arial"/>
              </a:rPr>
              <a:t>availability of the technical possibility of conducting tele-rehabilitation (availability of a computer, telephone, Internet, ability to use technology).</a:t>
            </a:r>
          </a:p>
          <a:p>
            <a:endParaRPr lang="ru-RU" sz="2000"/>
          </a:p>
        </p:txBody>
      </p:sp>
    </p:spTree>
    <p:extLst>
      <p:ext uri="{BB962C8B-B14F-4D97-AF65-F5344CB8AC3E}">
        <p14:creationId xmlns:p14="http://schemas.microsoft.com/office/powerpoint/2010/main" val="2594688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pPr rtl="0"/>
            <a:r>
              <a:rPr lang="en" sz="4000" b="0" i="0" u="none" strike="noStrike">
                <a:highlight>
                  <a:srgbClr val="000000">
                    <a:alpha val="0"/>
                  </a:srgbClr>
                </a:highlight>
                <a:latin typeface="Arial"/>
              </a:rPr>
              <a:t>The purpose of the lecture</a:t>
            </a:r>
            <a:endParaRPr lang="ru-RU"/>
          </a:p>
        </p:txBody>
      </p:sp>
      <p:sp>
        <p:nvSpPr>
          <p:cNvPr id="5" name="Содержимое 4"/>
          <p:cNvSpPr>
            <a:spLocks noGrp="1"/>
          </p:cNvSpPr>
          <p:nvPr>
            <p:ph idx="1"/>
          </p:nvPr>
        </p:nvSpPr>
        <p:spPr/>
        <p:txBody>
          <a:bodyPr>
            <a:noAutofit/>
          </a:bodyPr>
          <a:lstStyle/>
          <a:p>
            <a:pPr algn="just" rtl="0"/>
            <a:r>
              <a:rPr lang="en" sz="2400" b="0" i="0" u="none" strike="noStrike">
                <a:highlight>
                  <a:srgbClr val="000000">
                    <a:alpha val="0"/>
                  </a:srgbClr>
                </a:highlight>
                <a:latin typeface="Arial"/>
              </a:rPr>
              <a:t>To introduce students to the main aspects of medical rehabilitation in neurology</a:t>
            </a:r>
            <a:endParaRPr lang="ru-RU"/>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51766"/>
            <a:ext cx="8784976" cy="808582"/>
          </a:xfrm>
        </p:spPr>
        <p:txBody>
          <a:bodyPr>
            <a:noAutofit/>
          </a:bodyPr>
          <a:lstStyle/>
          <a:p>
            <a:pPr rtl="0"/>
            <a:r>
              <a:rPr lang="en" sz="2800" b="0" i="0" u="none" strike="noStrike">
                <a:solidFill>
                  <a:srgbClr val="C00000"/>
                </a:solidFill>
                <a:highlight>
                  <a:srgbClr val="000000">
                    <a:alpha val="0"/>
                  </a:srgbClr>
                </a:highlight>
                <a:latin typeface="Arial"/>
              </a:rPr>
              <a:t>Distribution of functional responsibilities for filling in the scales:</a:t>
            </a:r>
            <a:br>
              <a:rPr lang="en" sz="2800" b="0" i="0" u="none" strike="noStrike">
                <a:solidFill>
                  <a:srgbClr val="C00000"/>
                </a:solidFill>
                <a:highlight>
                  <a:srgbClr val="000000">
                    <a:alpha val="0"/>
                  </a:srgbClr>
                </a:highlight>
                <a:latin typeface="Arial"/>
              </a:rPr>
            </a:br>
            <a:endParaRPr lang="ru-RU" sz="2800">
              <a:solidFill>
                <a:srgbClr val="C00000"/>
              </a:solidFill>
            </a:endParaRPr>
          </a:p>
        </p:txBody>
      </p:sp>
      <p:sp>
        <p:nvSpPr>
          <p:cNvPr id="3" name="Объект 2"/>
          <p:cNvSpPr>
            <a:spLocks noGrp="1"/>
          </p:cNvSpPr>
          <p:nvPr>
            <p:ph sz="half" idx="1"/>
          </p:nvPr>
        </p:nvSpPr>
        <p:spPr>
          <a:xfrm>
            <a:off x="292573" y="1173708"/>
            <a:ext cx="4258955" cy="4351338"/>
          </a:xfrm>
        </p:spPr>
        <p:txBody>
          <a:bodyPr>
            <a:noAutofit/>
          </a:bodyPr>
          <a:lstStyle/>
          <a:p>
            <a:pPr marL="0" indent="0" rtl="0">
              <a:buNone/>
            </a:pPr>
            <a:r>
              <a:rPr lang="en" sz="1400" b="1" i="0" u="none" strike="noStrike">
                <a:highlight>
                  <a:srgbClr val="000000">
                    <a:alpha val="0"/>
                  </a:srgbClr>
                </a:highlight>
                <a:latin typeface="Arial"/>
              </a:rPr>
              <a:t>Rehabilitologist</a:t>
            </a:r>
            <a:endParaRPr lang="ru-RU" sz="1400" b="1"/>
          </a:p>
          <a:p>
            <a:pPr lvl="0" rtl="0"/>
            <a:r>
              <a:rPr lang="en" sz="1400" b="0" i="0" u="none" strike="noStrike">
                <a:highlight>
                  <a:srgbClr val="000000">
                    <a:alpha val="0"/>
                  </a:srgbClr>
                </a:highlight>
                <a:latin typeface="Arial"/>
              </a:rPr>
              <a:t>Modified Rankin Scale</a:t>
            </a:r>
            <a:endParaRPr lang="ru-RU" sz="1400"/>
          </a:p>
          <a:p>
            <a:pPr lvl="0" rtl="0"/>
            <a:r>
              <a:rPr lang="en" sz="1400" b="0" i="0" u="none" strike="noStrike">
                <a:highlight>
                  <a:srgbClr val="000000">
                    <a:alpha val="0"/>
                  </a:srgbClr>
                </a:highlight>
                <a:latin typeface="Arial"/>
              </a:rPr>
              <a:t>Stroke Scale of the US National Institutes of Health (NIHSS)</a:t>
            </a:r>
          </a:p>
          <a:p>
            <a:pPr lvl="0" rtl="0"/>
            <a:r>
              <a:rPr lang="en" sz="1400" b="0" i="0" u="none" strike="noStrike">
                <a:highlight>
                  <a:srgbClr val="000000">
                    <a:alpha val="0"/>
                  </a:srgbClr>
                </a:highlight>
                <a:latin typeface="Arial"/>
              </a:rPr>
              <a:t>Rivermead Mobility Index</a:t>
            </a:r>
            <a:endParaRPr lang="ru-RU" sz="1400"/>
          </a:p>
          <a:p>
            <a:pPr lvl="0" rtl="0"/>
            <a:r>
              <a:rPr lang="en" sz="1400" b="0" i="0" u="none" strike="noStrike">
                <a:highlight>
                  <a:srgbClr val="000000">
                    <a:alpha val="0"/>
                  </a:srgbClr>
                </a:highlight>
                <a:latin typeface="Arial"/>
              </a:rPr>
              <a:t>Modified Ashfort scale (only for patients with impaired muscle tone)</a:t>
            </a:r>
          </a:p>
          <a:p>
            <a:pPr lvl="0" rtl="0"/>
            <a:r>
              <a:rPr lang="en" sz="1400" b="0" i="0" u="none" strike="noStrike">
                <a:highlight>
                  <a:srgbClr val="000000">
                    <a:alpha val="0"/>
                  </a:srgbClr>
                </a:highlight>
                <a:latin typeface="Arial"/>
              </a:rPr>
              <a:t>VAS (only for patients with pain) (evaluates the patient)</a:t>
            </a:r>
          </a:p>
          <a:p>
            <a:pPr marL="0" indent="0" rtl="0">
              <a:buNone/>
            </a:pPr>
            <a:r>
              <a:rPr lang="en" sz="1400" b="1" i="0" u="none" strike="noStrike">
                <a:highlight>
                  <a:srgbClr val="000000">
                    <a:alpha val="0"/>
                  </a:srgbClr>
                </a:highlight>
                <a:latin typeface="Arial"/>
              </a:rPr>
              <a:t>Resuscitator</a:t>
            </a:r>
            <a:endParaRPr lang="ru-RU" sz="1400" b="1"/>
          </a:p>
          <a:p>
            <a:pPr lvl="0" rtl="0"/>
            <a:r>
              <a:rPr lang="en" sz="1400" b="0" i="0" u="none" strike="noStrike">
                <a:highlight>
                  <a:srgbClr val="000000">
                    <a:alpha val="0"/>
                  </a:srgbClr>
                </a:highlight>
                <a:latin typeface="Arial"/>
              </a:rPr>
              <a:t>Glasgow Coma Scale</a:t>
            </a:r>
          </a:p>
          <a:p>
            <a:pPr lvl="0" rtl="0"/>
            <a:r>
              <a:rPr lang="en" sz="1400" b="0" i="0" u="none" strike="noStrike">
                <a:highlight>
                  <a:srgbClr val="000000">
                    <a:alpha val="0"/>
                  </a:srgbClr>
                </a:highlight>
                <a:latin typeface="Arial"/>
              </a:rPr>
              <a:t>Stroke Scale of the US National Institutes of Health (NIHSS)</a:t>
            </a:r>
          </a:p>
          <a:p>
            <a:pPr marL="0" indent="0" rtl="0">
              <a:buNone/>
            </a:pPr>
            <a:r>
              <a:rPr lang="en" sz="1400" b="1" i="0" u="none" strike="noStrike">
                <a:highlight>
                  <a:srgbClr val="000000">
                    <a:alpha val="0"/>
                  </a:srgbClr>
                </a:highlight>
                <a:latin typeface="Arial"/>
              </a:rPr>
              <a:t>Speech therapist</a:t>
            </a:r>
            <a:endParaRPr lang="ru-RU" sz="1400" b="1"/>
          </a:p>
          <a:p>
            <a:pPr lvl="0" rtl="0"/>
            <a:r>
              <a:rPr lang="en" sz="1400" b="0" i="0" u="none" strike="noStrike">
                <a:highlight>
                  <a:srgbClr val="000000">
                    <a:alpha val="0"/>
                  </a:srgbClr>
                </a:highlight>
                <a:latin typeface="Arial"/>
              </a:rPr>
              <a:t>Dysphagia test</a:t>
            </a:r>
          </a:p>
          <a:p>
            <a:pPr lvl="0" rtl="0"/>
            <a:r>
              <a:rPr lang="en" sz="1400" b="0" i="0" u="none" strike="noStrike">
                <a:highlight>
                  <a:srgbClr val="000000">
                    <a:alpha val="0"/>
                  </a:srgbClr>
                </a:highlight>
                <a:latin typeface="Arial"/>
              </a:rPr>
              <a:t>The scale of speech impairment</a:t>
            </a:r>
            <a:endParaRPr lang="ru-RU" sz="1400"/>
          </a:p>
        </p:txBody>
      </p:sp>
      <p:sp>
        <p:nvSpPr>
          <p:cNvPr id="4" name="Объект 3"/>
          <p:cNvSpPr>
            <a:spLocks noGrp="1"/>
          </p:cNvSpPr>
          <p:nvPr>
            <p:ph sz="half" idx="2"/>
          </p:nvPr>
        </p:nvSpPr>
        <p:spPr>
          <a:xfrm>
            <a:off x="4716016" y="1124744"/>
            <a:ext cx="3886200" cy="4351338"/>
          </a:xfrm>
        </p:spPr>
        <p:txBody>
          <a:bodyPr>
            <a:noAutofit/>
          </a:bodyPr>
          <a:lstStyle/>
          <a:p>
            <a:pPr marL="0" indent="0" rtl="0">
              <a:buNone/>
            </a:pPr>
            <a:r>
              <a:rPr lang="en" sz="1100" b="1" i="0" u="none" strike="noStrike">
                <a:highlight>
                  <a:srgbClr val="000000">
                    <a:alpha val="0"/>
                  </a:srgbClr>
                </a:highlight>
                <a:latin typeface="Arial"/>
              </a:rPr>
              <a:t>Psychologist</a:t>
            </a:r>
          </a:p>
          <a:p>
            <a:pPr lvl="0" rtl="0"/>
            <a:r>
              <a:rPr lang="en" sz="1100" b="0" i="0" u="none" strike="noStrike">
                <a:highlight>
                  <a:srgbClr val="000000">
                    <a:alpha val="0"/>
                  </a:srgbClr>
                </a:highlight>
                <a:latin typeface="Arial"/>
              </a:rPr>
              <a:t>Montreal Mental Status Assessment Scale (MoCA), </a:t>
            </a:r>
          </a:p>
          <a:p>
            <a:pPr lvl="0" rtl="0"/>
            <a:r>
              <a:rPr lang="en" sz="1100" b="0" i="0" u="none" strike="noStrike">
                <a:highlight>
                  <a:srgbClr val="000000">
                    <a:alpha val="0"/>
                  </a:srgbClr>
                </a:highlight>
                <a:latin typeface="Arial"/>
              </a:rPr>
              <a:t>Spielberg scale Beck scale (not allowed for patients who are in intensive care or for bedridden)</a:t>
            </a:r>
          </a:p>
          <a:p>
            <a:pPr lvl="0" rtl="0"/>
            <a:r>
              <a:rPr lang="en" sz="1100" b="0" i="0" u="none" strike="noStrike">
                <a:highlight>
                  <a:srgbClr val="000000">
                    <a:alpha val="0"/>
                  </a:srgbClr>
                </a:highlight>
                <a:latin typeface="Arial"/>
              </a:rPr>
              <a:t>Hospital scale of anxiety and depression (for all patients) (assessed by the patient)</a:t>
            </a:r>
          </a:p>
          <a:p>
            <a:pPr marL="0" indent="0" rtl="0">
              <a:buNone/>
            </a:pPr>
            <a:r>
              <a:rPr lang="en" sz="1100" b="0" i="0" u="none" strike="noStrike">
                <a:highlight>
                  <a:srgbClr val="000000">
                    <a:alpha val="0"/>
                  </a:srgbClr>
                </a:highlight>
                <a:latin typeface="Arial"/>
              </a:rPr>
              <a:t> </a:t>
            </a:r>
            <a:r>
              <a:rPr lang="en" sz="1100" b="1" i="0" u="none" strike="noStrike">
                <a:highlight>
                  <a:srgbClr val="000000">
                    <a:alpha val="0"/>
                  </a:srgbClr>
                </a:highlight>
                <a:latin typeface="Arial"/>
              </a:rPr>
              <a:t>An</a:t>
            </a:r>
            <a:r>
              <a:rPr lang="en" sz="1100" b="0" i="0" u="none" strike="noStrike">
                <a:highlight>
                  <a:srgbClr val="000000">
                    <a:alpha val="0"/>
                  </a:srgbClr>
                </a:highlight>
                <a:latin typeface="Arial"/>
              </a:rPr>
              <a:t> ergotherapist (or a psychologist with extended competence of an ergotherapist)</a:t>
            </a:r>
          </a:p>
          <a:p>
            <a:pPr lvl="0" rtl="0"/>
            <a:r>
              <a:rPr lang="en" sz="1100" b="0" i="0" u="none" strike="noStrike">
                <a:highlight>
                  <a:srgbClr val="000000">
                    <a:alpha val="0"/>
                  </a:srgbClr>
                </a:highlight>
                <a:latin typeface="Arial"/>
              </a:rPr>
              <a:t>Canadian Performance Assessment (COPM) (assessed by the patient together with a specialist)</a:t>
            </a:r>
          </a:p>
          <a:p>
            <a:pPr lvl="0" rtl="0"/>
            <a:r>
              <a:rPr lang="en" sz="1100" b="0" i="0" u="none" strike="noStrike">
                <a:highlight>
                  <a:srgbClr val="000000">
                    <a:alpha val="0"/>
                  </a:srgbClr>
                </a:highlight>
                <a:latin typeface="Arial"/>
              </a:rPr>
              <a:t>Occupational therapist's scale for assessing the environment (assessed by the patient)</a:t>
            </a:r>
          </a:p>
          <a:p>
            <a:pPr lvl="0" rtl="0"/>
            <a:r>
              <a:rPr lang="en" sz="1100" b="0" i="0" u="none" strike="noStrike">
                <a:highlight>
                  <a:srgbClr val="000000">
                    <a:alpha val="0"/>
                  </a:srgbClr>
                </a:highlight>
                <a:latin typeface="Arial"/>
              </a:rPr>
              <a:t>FIM (Functional Independence Scale)</a:t>
            </a:r>
          </a:p>
          <a:p>
            <a:pPr lvl="0" rtl="0"/>
            <a:r>
              <a:rPr lang="en" sz="1100" b="0" i="0" u="none" strike="noStrike">
                <a:highlight>
                  <a:srgbClr val="000000">
                    <a:alpha val="0"/>
                  </a:srgbClr>
                </a:highlight>
                <a:latin typeface="Arial"/>
              </a:rPr>
              <a:t>Quality of Life Assessment (EQ-5D) (assessed by the patient)</a:t>
            </a:r>
          </a:p>
          <a:p>
            <a:pPr lvl="0" rtl="0"/>
            <a:r>
              <a:rPr lang="en" sz="1100" b="0" i="0" u="none" strike="noStrike">
                <a:highlight>
                  <a:srgbClr val="000000">
                    <a:alpha val="0"/>
                  </a:srgbClr>
                </a:highlight>
                <a:latin typeface="Arial"/>
              </a:rPr>
              <a:t>Rivermid activity scale (assessed by the patient together with a specialist)</a:t>
            </a:r>
          </a:p>
          <a:p>
            <a:pPr marL="0" indent="0" rtl="0">
              <a:buNone/>
            </a:pPr>
            <a:r>
              <a:rPr lang="en" sz="1100" b="1" i="0" u="none" strike="noStrike">
                <a:highlight>
                  <a:srgbClr val="000000">
                    <a:alpha val="0"/>
                  </a:srgbClr>
                </a:highlight>
                <a:latin typeface="Arial"/>
              </a:rPr>
              <a:t>Physical therapy instructor</a:t>
            </a:r>
          </a:p>
          <a:p>
            <a:pPr lvl="0" rtl="0"/>
            <a:r>
              <a:rPr lang="en" sz="1100" b="0" i="0" u="none" strike="noStrike">
                <a:highlight>
                  <a:srgbClr val="000000">
                    <a:alpha val="0"/>
                  </a:srgbClr>
                </a:highlight>
                <a:latin typeface="Arial"/>
              </a:rPr>
              <a:t>Hauser Index</a:t>
            </a:r>
            <a:endParaRPr lang="ru-RU" sz="1100" smtClean="0"/>
          </a:p>
          <a:p>
            <a:pPr lvl="0" rtl="0"/>
            <a:r>
              <a:rPr lang="en" sz="1100" b="0" i="0" u="none" strike="noStrike">
                <a:highlight>
                  <a:srgbClr val="000000">
                    <a:alpha val="0"/>
                  </a:srgbClr>
                </a:highlight>
                <a:latin typeface="Arial"/>
              </a:rPr>
              <a:t>Berg Balance Scale</a:t>
            </a:r>
          </a:p>
          <a:p>
            <a:pPr lvl="0" rtl="0"/>
            <a:r>
              <a:rPr lang="en" sz="1100" b="0" i="0" u="none" strike="noStrike">
                <a:highlight>
                  <a:srgbClr val="000000">
                    <a:alpha val="0"/>
                  </a:srgbClr>
                </a:highlight>
                <a:latin typeface="Arial"/>
              </a:rPr>
              <a:t>Medical Research Council Paralysis Scale (MRC-scale)</a:t>
            </a:r>
            <a:endParaRPr lang="ru-RU" sz="1100" smtClean="0"/>
          </a:p>
          <a:p>
            <a:pPr lvl="0" rtl="0"/>
            <a:r>
              <a:rPr lang="en" sz="1100" b="0" i="0" u="none" strike="noStrike">
                <a:highlight>
                  <a:srgbClr val="000000">
                    <a:alpha val="0"/>
                  </a:srgbClr>
                </a:highlight>
                <a:latin typeface="Arial"/>
              </a:rPr>
              <a:t>Frenchay test (only for patients with impaired hand function)</a:t>
            </a:r>
          </a:p>
          <a:p>
            <a:endParaRPr lang="ru-RU" sz="1050" smtClean="0"/>
          </a:p>
          <a:p>
            <a:endParaRPr lang="ru-RU" sz="1050"/>
          </a:p>
        </p:txBody>
      </p:sp>
      <p:sp>
        <p:nvSpPr>
          <p:cNvPr id="242689" name="Rectangle 1"/>
          <p:cNvSpPr>
            <a:spLocks noChangeArrowheads="1"/>
          </p:cNvSpPr>
          <p:nvPr/>
        </p:nvSpPr>
        <p:spPr bwMode="auto">
          <a:xfrm>
            <a:off x="3923928" y="6093296"/>
            <a:ext cx="5033750" cy="646331"/>
          </a:xfrm>
          <a:prstGeom prst="rect">
            <a:avLst/>
          </a:prstGeom>
          <a:noFill/>
          <a:ln w="9525">
            <a:noFill/>
            <a:miter lim="800000"/>
          </a:ln>
          <a:effectLst/>
        </p:spPr>
        <p:txBody>
          <a:bodyPr vert="horz" wrap="non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 sz="1200" b="1" i="0" u="none" strike="noStrike" cap="none" normalizeH="0" baseline="0">
                <a:solidFill>
                  <a:srgbClr val="412A22"/>
                </a:solidFill>
                <a:highlight>
                  <a:srgbClr val="000000">
                    <a:alpha val="0"/>
                  </a:srgbClr>
                </a:highlight>
                <a:latin typeface="Arial"/>
                <a:ea typeface="Times New Roman"/>
                <a:cs typeface="Arial"/>
              </a:rPr>
              <a:t>National Institutes of Health Stroke Scale </a:t>
            </a:r>
            <a:endParaRPr kumimoji="0" lang="ru-RU"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 sz="1200" b="1" i="0" u="none" strike="noStrike" cap="none" normalizeH="0" baseline="0">
                <a:solidFill>
                  <a:srgbClr val="292934"/>
                </a:solidFill>
                <a:highlight>
                  <a:srgbClr val="000000">
                    <a:alpha val="0"/>
                  </a:srgbClr>
                </a:highlight>
                <a:latin typeface="Arial"/>
                <a:ea typeface="Times New Roman"/>
                <a:cs typeface="Arial"/>
              </a:rPr>
              <a:t>National Institutes of Health Stroke Scale (NIHSS, </a:t>
            </a:r>
            <a:r>
              <a:rPr kumimoji="0" lang="en" sz="1200" b="1" i="0" u="none" strike="noStrike" cap="none" normalizeH="0" baseline="0">
                <a:solidFill>
                  <a:srgbClr val="000000"/>
                </a:solidFill>
                <a:highlight>
                  <a:srgbClr val="000000">
                    <a:alpha val="0"/>
                  </a:srgbClr>
                </a:highlight>
                <a:latin typeface="Arial"/>
                <a:ea typeface="Times New Roman"/>
                <a:cs typeface="Arial"/>
              </a:rPr>
              <a:t>Brott et al, 1989</a:t>
            </a:r>
            <a:r>
              <a:rPr kumimoji="0" lang="en" sz="1200" b="1" i="0" u="none" strike="noStrike" cap="none" normalizeH="0" baseline="0">
                <a:solidFill>
                  <a:srgbClr val="292934"/>
                </a:solidFill>
                <a:highlight>
                  <a:srgbClr val="000000">
                    <a:alpha val="0"/>
                  </a:srgbClr>
                </a:highlight>
                <a:latin typeface="Arial"/>
                <a:ea typeface="Times New Roman"/>
                <a:cs typeface="Arial"/>
              </a:rPr>
              <a:t>)</a:t>
            </a:r>
            <a:endPar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ru-RU"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94355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rtl="0"/>
            <a:r>
              <a:rPr lang="en" sz="4000" b="0" i="0" u="none" strike="noStrike">
                <a:highlight>
                  <a:srgbClr val="000000">
                    <a:alpha val="0"/>
                  </a:srgbClr>
                </a:highlight>
                <a:latin typeface="Arial"/>
              </a:rPr>
              <a:t>Rankin Scale</a:t>
            </a:r>
            <a:endParaRPr lang="ru-RU"/>
          </a:p>
        </p:txBody>
      </p:sp>
      <p:pic>
        <p:nvPicPr>
          <p:cNvPr id="5" name="Рисунок 4" descr="http://www.kamnk.ru/images/tests/05.png"/>
          <p:cNvPicPr/>
          <p:nvPr/>
        </p:nvPicPr>
        <p:blipFill>
          <a:blip r:embed="rId2"/>
          <a:stretch>
            <a:fillRect/>
          </a:stretch>
        </p:blipFill>
        <p:spPr bwMode="auto">
          <a:xfrm>
            <a:off x="1142976" y="1857364"/>
            <a:ext cx="6500858" cy="3357586"/>
          </a:xfrm>
          <a:prstGeom prst="rect">
            <a:avLst/>
          </a:prstGeom>
          <a:noFill/>
          <a:ln w="9525">
            <a:noFill/>
            <a:miter lim="800000"/>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pPr rtl="0"/>
            <a:r>
              <a:rPr lang="en" sz="2200" b="1" i="0" u="none" strike="noStrike">
                <a:highlight>
                  <a:srgbClr val="000000">
                    <a:alpha val="0"/>
                  </a:srgbClr>
                </a:highlight>
                <a:latin typeface="Arial"/>
              </a:rPr>
              <a:t>Stroke Scale of the National Institutes of Health </a:t>
            </a:r>
            <a:r>
              <a:rPr lang="en" sz="2200" b="0" i="0" u="none" strike="noStrike">
                <a:highlight>
                  <a:srgbClr val="000000">
                    <a:alpha val="0"/>
                  </a:srgbClr>
                </a:highlight>
                <a:latin typeface="Arial"/>
              </a:rPr>
              <a:t/>
            </a:r>
            <a:br>
              <a:rPr lang="en" sz="2200" b="0" i="0" u="none" strike="noStrike">
                <a:highlight>
                  <a:srgbClr val="000000">
                    <a:alpha val="0"/>
                  </a:srgbClr>
                </a:highlight>
                <a:latin typeface="Arial"/>
              </a:rPr>
            </a:br>
            <a:r>
              <a:rPr lang="en" sz="2200" b="1" i="0" u="none" strike="noStrike">
                <a:highlight>
                  <a:srgbClr val="000000">
                    <a:alpha val="0"/>
                  </a:srgbClr>
                </a:highlight>
                <a:latin typeface="Arial"/>
              </a:rPr>
              <a:t>National Institutes of Health Stroke Scale (NIHSS, Brott et al, 1989)</a:t>
            </a:r>
            <a:r>
              <a:rPr lang="en" sz="4000" b="0" i="0" u="none" strike="noStrike">
                <a:highlight>
                  <a:srgbClr val="000000">
                    <a:alpha val="0"/>
                  </a:srgbClr>
                </a:highlight>
                <a:latin typeface="Arial"/>
              </a:rPr>
              <a:t/>
            </a:r>
            <a:br>
              <a:rPr lang="en" sz="4000" b="0" i="0" u="none" strike="noStrike">
                <a:highlight>
                  <a:srgbClr val="000000">
                    <a:alpha val="0"/>
                  </a:srgbClr>
                </a:highlight>
                <a:latin typeface="Arial"/>
              </a:rPr>
            </a:br>
            <a:endParaRPr lang="ru-RU"/>
          </a:p>
        </p:txBody>
      </p:sp>
      <p:graphicFrame>
        <p:nvGraphicFramePr>
          <p:cNvPr id="7" name="Таблица 6"/>
          <p:cNvGraphicFramePr>
            <a:graphicFrameLocks noGrp="1"/>
          </p:cNvGraphicFramePr>
          <p:nvPr>
            <p:extLst>
              <p:ext uri="{D42A27DB-BD31-4B8C-83A1-F6EECF244321}">
                <p14:modId xmlns:p14="http://schemas.microsoft.com/office/powerpoint/2010/main" val="580047848"/>
              </p:ext>
            </p:extLst>
          </p:nvPr>
        </p:nvGraphicFramePr>
        <p:xfrm>
          <a:off x="179512" y="1772816"/>
          <a:ext cx="8784976" cy="4206240"/>
        </p:xfrm>
        <a:graphic>
          <a:graphicData uri="http://schemas.openxmlformats.org/drawingml/2006/table">
            <a:tbl>
              <a:tblPr>
                <a:tableStyleId>{5DA37D80-6434-44D0-A028-1B22A696006F}</a:tableStyleId>
              </a:tblPr>
              <a:tblGrid>
                <a:gridCol w="928171">
                  <a:extLst>
                    <a:ext uri="{9D8B030D-6E8A-4147-A177-3AD203B41FA5}">
                      <a16:colId xmlns:a16="http://schemas.microsoft.com/office/drawing/2014/main" val="20000"/>
                    </a:ext>
                  </a:extLst>
                </a:gridCol>
                <a:gridCol w="2790633">
                  <a:extLst>
                    <a:ext uri="{9D8B030D-6E8A-4147-A177-3AD203B41FA5}">
                      <a16:colId xmlns:a16="http://schemas.microsoft.com/office/drawing/2014/main" val="20001"/>
                    </a:ext>
                  </a:extLst>
                </a:gridCol>
                <a:gridCol w="4054365">
                  <a:extLst>
                    <a:ext uri="{9D8B030D-6E8A-4147-A177-3AD203B41FA5}">
                      <a16:colId xmlns:a16="http://schemas.microsoft.com/office/drawing/2014/main" val="20002"/>
                    </a:ext>
                  </a:extLst>
                </a:gridCol>
                <a:gridCol w="1011807">
                  <a:extLst>
                    <a:ext uri="{9D8B030D-6E8A-4147-A177-3AD203B41FA5}">
                      <a16:colId xmlns:a16="http://schemas.microsoft.com/office/drawing/2014/main" val="20003"/>
                    </a:ext>
                  </a:extLst>
                </a:gridCol>
              </a:tblGrid>
              <a:tr h="152993">
                <a:tc>
                  <a:txBody>
                    <a:bodyPr/>
                    <a:lstStyle/>
                    <a:p>
                      <a:pPr rtl="0">
                        <a:lnSpc>
                          <a:spcPct val="100000"/>
                        </a:lnSpc>
                      </a:pPr>
                      <a:r>
                        <a:rPr lang="en" sz="1200" b="0" i="0" u="none" strike="noStrike">
                          <a:highlight>
                            <a:srgbClr val="000000">
                              <a:alpha val="0"/>
                            </a:srgbClr>
                          </a:highlight>
                          <a:latin typeface="Arial"/>
                        </a:rPr>
                        <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Class </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Function</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Degree of violations</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Mark</a:t>
                      </a:r>
                      <a:endParaRPr lang="ru-RU" sz="1200">
                        <a:latin typeface="+mj-lt"/>
                        <a:ea typeface="Times New Roman"/>
                        <a:cs typeface="Times New Roman"/>
                      </a:endParaRPr>
                    </a:p>
                  </a:txBody>
                  <a:tcPr marL="15278" marR="15278" marT="0" marB="0"/>
                </a:tc>
                <a:extLst>
                  <a:ext uri="{0D108BD9-81ED-4DB2-BD59-A6C34878D82A}">
                    <a16:rowId xmlns:a16="http://schemas.microsoft.com/office/drawing/2014/main" val="10000"/>
                  </a:ext>
                </a:extLst>
              </a:tr>
              <a:tr h="316053">
                <a:tc>
                  <a:txBody>
                    <a:bodyPr/>
                    <a:lstStyle/>
                    <a:p>
                      <a:pPr rtl="0">
                        <a:lnSpc>
                          <a:spcPct val="100000"/>
                        </a:lnSpc>
                      </a:pPr>
                      <a:r>
                        <a:rPr lang="en" sz="1200" b="0" i="0" u="none" strike="noStrike">
                          <a:highlight>
                            <a:srgbClr val="000000">
                              <a:alpha val="0"/>
                            </a:srgbClr>
                          </a:highlight>
                          <a:latin typeface="Arial"/>
                        </a:rPr>
                        <a:t>1A </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The level of consciousness </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no changes </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stun </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stupor </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coma </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0</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1</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2</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3 </a:t>
                      </a:r>
                      <a:endParaRPr lang="ru-RU" sz="1200">
                        <a:latin typeface="+mj-lt"/>
                        <a:ea typeface="Times New Roman"/>
                        <a:cs typeface="Times New Roman"/>
                      </a:endParaRPr>
                    </a:p>
                  </a:txBody>
                  <a:tcPr marL="15278" marR="15278" marT="0" marB="0"/>
                </a:tc>
                <a:extLst>
                  <a:ext uri="{0D108BD9-81ED-4DB2-BD59-A6C34878D82A}">
                    <a16:rowId xmlns:a16="http://schemas.microsoft.com/office/drawing/2014/main" val="10001"/>
                  </a:ext>
                </a:extLst>
              </a:tr>
              <a:tr h="234523">
                <a:tc>
                  <a:txBody>
                    <a:bodyPr/>
                    <a:lstStyle/>
                    <a:p>
                      <a:pPr rtl="0">
                        <a:lnSpc>
                          <a:spcPct val="100000"/>
                        </a:lnSpc>
                      </a:pPr>
                      <a:r>
                        <a:rPr lang="en" sz="1200" b="0" i="0" u="none" strike="noStrike">
                          <a:highlight>
                            <a:srgbClr val="000000">
                              <a:alpha val="0"/>
                            </a:srgbClr>
                          </a:highlight>
                          <a:latin typeface="Arial"/>
                        </a:rPr>
                        <a:t>1B </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Answers to questions </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correctly answers 2 questions </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correctly answers 1 question </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 does not answer </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0</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1</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2 </a:t>
                      </a:r>
                      <a:endParaRPr lang="ru-RU" sz="1200">
                        <a:latin typeface="+mj-lt"/>
                        <a:ea typeface="Times New Roman"/>
                        <a:cs typeface="Times New Roman"/>
                      </a:endParaRPr>
                    </a:p>
                  </a:txBody>
                  <a:tcPr marL="15278" marR="15278" marT="0" marB="0"/>
                </a:tc>
                <a:extLst>
                  <a:ext uri="{0D108BD9-81ED-4DB2-BD59-A6C34878D82A}">
                    <a16:rowId xmlns:a16="http://schemas.microsoft.com/office/drawing/2014/main" val="10002"/>
                  </a:ext>
                </a:extLst>
              </a:tr>
              <a:tr h="234523">
                <a:tc>
                  <a:txBody>
                    <a:bodyPr/>
                    <a:lstStyle/>
                    <a:p>
                      <a:pPr rtl="0">
                        <a:lnSpc>
                          <a:spcPct val="100000"/>
                        </a:lnSpc>
                      </a:pPr>
                      <a:r>
                        <a:rPr lang="en" sz="1200" b="0" i="0" u="none" strike="noStrike">
                          <a:highlight>
                            <a:srgbClr val="000000">
                              <a:alpha val="0"/>
                            </a:srgbClr>
                          </a:highlight>
                          <a:latin typeface="Arial"/>
                        </a:rPr>
                        <a:t>1C </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Reaction to commands </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correctly executes 2 commands </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correctly executes 1 command </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does not execute commands </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0</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1</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2 </a:t>
                      </a:r>
                      <a:endParaRPr lang="ru-RU" sz="1200">
                        <a:latin typeface="+mj-lt"/>
                        <a:ea typeface="Times New Roman"/>
                        <a:cs typeface="Times New Roman"/>
                      </a:endParaRPr>
                    </a:p>
                  </a:txBody>
                  <a:tcPr marL="15278" marR="15278" marT="0" marB="0"/>
                </a:tc>
                <a:extLst>
                  <a:ext uri="{0D108BD9-81ED-4DB2-BD59-A6C34878D82A}">
                    <a16:rowId xmlns:a16="http://schemas.microsoft.com/office/drawing/2014/main" val="10003"/>
                  </a:ext>
                </a:extLst>
              </a:tr>
              <a:tr h="234523">
                <a:tc>
                  <a:txBody>
                    <a:bodyPr/>
                    <a:lstStyle/>
                    <a:p>
                      <a:pPr rtl="0">
                        <a:lnSpc>
                          <a:spcPct val="100000"/>
                        </a:lnSpc>
                      </a:pPr>
                      <a:r>
                        <a:rPr lang="en" sz="1200" b="0" i="0" u="none" strike="noStrike">
                          <a:highlight>
                            <a:srgbClr val="000000">
                              <a:alpha val="0"/>
                            </a:srgbClr>
                          </a:highlight>
                          <a:latin typeface="Arial"/>
                        </a:rPr>
                        <a:t>2</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Paresis of the view</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view normal </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partial view paresis </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full view paresis</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0</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1</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2</a:t>
                      </a:r>
                      <a:endParaRPr lang="ru-RU" sz="1200">
                        <a:latin typeface="+mj-lt"/>
                        <a:ea typeface="Times New Roman"/>
                        <a:cs typeface="Times New Roman"/>
                      </a:endParaRPr>
                    </a:p>
                  </a:txBody>
                  <a:tcPr marL="15278" marR="15278" marT="0" marB="0"/>
                </a:tc>
                <a:extLst>
                  <a:ext uri="{0D108BD9-81ED-4DB2-BD59-A6C34878D82A}">
                    <a16:rowId xmlns:a16="http://schemas.microsoft.com/office/drawing/2014/main" val="10004"/>
                  </a:ext>
                </a:extLst>
              </a:tr>
              <a:tr h="316053">
                <a:tc>
                  <a:txBody>
                    <a:bodyPr/>
                    <a:lstStyle/>
                    <a:p>
                      <a:pPr rtl="0">
                        <a:lnSpc>
                          <a:spcPct val="100000"/>
                        </a:lnSpc>
                      </a:pPr>
                      <a:r>
                        <a:rPr lang="en" sz="1200" b="0" i="0" u="none" strike="noStrike">
                          <a:highlight>
                            <a:srgbClr val="000000">
                              <a:alpha val="0"/>
                            </a:srgbClr>
                          </a:highlight>
                          <a:latin typeface="Arial"/>
                        </a:rPr>
                        <a:t>3</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Fields of view</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Partial hemianopsia </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full hemianopsia </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bilateral hemianopsia are preserved</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0</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1</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2</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3</a:t>
                      </a:r>
                      <a:endParaRPr lang="ru-RU" sz="1200">
                        <a:latin typeface="+mj-lt"/>
                        <a:ea typeface="Times New Roman"/>
                        <a:cs typeface="Times New Roman"/>
                      </a:endParaRPr>
                    </a:p>
                  </a:txBody>
                  <a:tcPr marL="15278" marR="15278" marT="0" marB="0"/>
                </a:tc>
                <a:extLst>
                  <a:ext uri="{0D108BD9-81ED-4DB2-BD59-A6C34878D82A}">
                    <a16:rowId xmlns:a16="http://schemas.microsoft.com/office/drawing/2014/main" val="10005"/>
                  </a:ext>
                </a:extLst>
              </a:tr>
              <a:tr h="316053">
                <a:tc>
                  <a:txBody>
                    <a:bodyPr/>
                    <a:lstStyle/>
                    <a:p>
                      <a:pPr rtl="0">
                        <a:lnSpc>
                          <a:spcPct val="100000"/>
                        </a:lnSpc>
                      </a:pPr>
                      <a:r>
                        <a:rPr lang="en" sz="1200" b="0" i="0" u="none" strike="noStrike">
                          <a:highlight>
                            <a:srgbClr val="000000">
                              <a:alpha val="0"/>
                            </a:srgbClr>
                          </a:highlight>
                          <a:latin typeface="Arial"/>
                        </a:rPr>
                        <a:t>4</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Paresis of facial muscles</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none </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light </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partial </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full</a:t>
                      </a:r>
                      <a:endParaRPr lang="ru-RU" sz="1200">
                        <a:latin typeface="+mj-lt"/>
                        <a:ea typeface="Times New Roman"/>
                        <a:cs typeface="Times New Roman"/>
                      </a:endParaRPr>
                    </a:p>
                  </a:txBody>
                  <a:tcPr marL="15278" marR="15278" marT="0" marB="0"/>
                </a:tc>
                <a:tc>
                  <a:txBody>
                    <a:bodyPr/>
                    <a:lstStyle/>
                    <a:p>
                      <a:pPr rtl="0">
                        <a:lnSpc>
                          <a:spcPct val="100000"/>
                        </a:lnSpc>
                      </a:pPr>
                      <a:r>
                        <a:rPr lang="en" sz="1200" b="0" i="0" u="none" strike="noStrike">
                          <a:highlight>
                            <a:srgbClr val="000000">
                              <a:alpha val="0"/>
                            </a:srgbClr>
                          </a:highlight>
                          <a:latin typeface="Arial"/>
                        </a:rPr>
                        <a:t>0</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1</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2</a:t>
                      </a:r>
                      <a:br>
                        <a:rPr lang="en" sz="1200" b="0" i="0" u="none" strike="noStrike">
                          <a:highlight>
                            <a:srgbClr val="000000">
                              <a:alpha val="0"/>
                            </a:srgbClr>
                          </a:highlight>
                          <a:latin typeface="Arial"/>
                        </a:rPr>
                      </a:br>
                      <a:r>
                        <a:rPr lang="en" sz="1200" b="0" i="0" u="none" strike="noStrike">
                          <a:highlight>
                            <a:srgbClr val="000000">
                              <a:alpha val="0"/>
                            </a:srgbClr>
                          </a:highlight>
                          <a:latin typeface="Arial"/>
                        </a:rPr>
                        <a:t>3</a:t>
                      </a:r>
                      <a:endParaRPr lang="ru-RU" sz="1200">
                        <a:latin typeface="+mj-lt"/>
                        <a:ea typeface="Times New Roman"/>
                        <a:cs typeface="Times New Roman"/>
                      </a:endParaRPr>
                    </a:p>
                  </a:txBody>
                  <a:tcPr marL="15278" marR="15278" marT="0" marB="0"/>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512" y="476672"/>
            <a:ext cx="8229600" cy="990600"/>
          </a:xfrm>
        </p:spPr>
        <p:txBody>
          <a:bodyPr>
            <a:noAutofit/>
          </a:bodyPr>
          <a:lstStyle/>
          <a:p>
            <a:pPr rtl="0"/>
            <a:r>
              <a:rPr lang="en" sz="2200" b="1" i="0" u="none" strike="noStrike">
                <a:highlight>
                  <a:srgbClr val="000000">
                    <a:alpha val="0"/>
                  </a:srgbClr>
                </a:highlight>
                <a:latin typeface="Arial"/>
              </a:rPr>
              <a:t>Stroke Scale of the National Institutes of Health </a:t>
            </a:r>
            <a:r>
              <a:rPr lang="en" sz="2200" b="0" i="0" u="none" strike="noStrike">
                <a:highlight>
                  <a:srgbClr val="000000">
                    <a:alpha val="0"/>
                  </a:srgbClr>
                </a:highlight>
                <a:latin typeface="Arial"/>
              </a:rPr>
              <a:t/>
            </a:r>
            <a:br>
              <a:rPr lang="en" sz="2200" b="0" i="0" u="none" strike="noStrike">
                <a:highlight>
                  <a:srgbClr val="000000">
                    <a:alpha val="0"/>
                  </a:srgbClr>
                </a:highlight>
                <a:latin typeface="Arial"/>
              </a:rPr>
            </a:br>
            <a:r>
              <a:rPr lang="en" sz="2200" b="1" i="0" u="none" strike="noStrike">
                <a:highlight>
                  <a:srgbClr val="000000">
                    <a:alpha val="0"/>
                  </a:srgbClr>
                </a:highlight>
                <a:latin typeface="Arial"/>
              </a:rPr>
              <a:t>National Institutes of Health Stroke Scale (NIHSS, Brott et al, 1989)</a:t>
            </a:r>
            <a:r>
              <a:rPr lang="en" sz="4000" b="0" i="0" u="none" strike="noStrike">
                <a:highlight>
                  <a:srgbClr val="000000">
                    <a:alpha val="0"/>
                  </a:srgbClr>
                </a:highlight>
                <a:latin typeface="Arial"/>
              </a:rPr>
              <a:t/>
            </a:r>
            <a:br>
              <a:rPr lang="en" sz="4000" b="0" i="0" u="none" strike="noStrike">
                <a:highlight>
                  <a:srgbClr val="000000">
                    <a:alpha val="0"/>
                  </a:srgbClr>
                </a:highlight>
                <a:latin typeface="Arial"/>
              </a:rPr>
            </a:br>
            <a:endParaRPr lang="ru-RU"/>
          </a:p>
        </p:txBody>
      </p:sp>
      <p:graphicFrame>
        <p:nvGraphicFramePr>
          <p:cNvPr id="7" name="Таблица 6"/>
          <p:cNvGraphicFramePr>
            <a:graphicFrameLocks noGrp="1"/>
          </p:cNvGraphicFramePr>
          <p:nvPr>
            <p:extLst>
              <p:ext uri="{D42A27DB-BD31-4B8C-83A1-F6EECF244321}">
                <p14:modId xmlns:p14="http://schemas.microsoft.com/office/powerpoint/2010/main" val="3519311709"/>
              </p:ext>
            </p:extLst>
          </p:nvPr>
        </p:nvGraphicFramePr>
        <p:xfrm>
          <a:off x="186263" y="1340768"/>
          <a:ext cx="8850233" cy="5337632"/>
        </p:xfrm>
        <a:graphic>
          <a:graphicData uri="http://schemas.openxmlformats.org/drawingml/2006/table">
            <a:tbl>
              <a:tblPr>
                <a:tableStyleId>{5DA37D80-6434-44D0-A028-1B22A696006F}</a:tableStyleId>
              </a:tblPr>
              <a:tblGrid>
                <a:gridCol w="804113">
                  <a:extLst>
                    <a:ext uri="{9D8B030D-6E8A-4147-A177-3AD203B41FA5}">
                      <a16:colId xmlns:a16="http://schemas.microsoft.com/office/drawing/2014/main" val="20000"/>
                    </a:ext>
                  </a:extLst>
                </a:gridCol>
                <a:gridCol w="2417645">
                  <a:extLst>
                    <a:ext uri="{9D8B030D-6E8A-4147-A177-3AD203B41FA5}">
                      <a16:colId xmlns:a16="http://schemas.microsoft.com/office/drawing/2014/main" val="20001"/>
                    </a:ext>
                  </a:extLst>
                </a:gridCol>
                <a:gridCol w="4630958">
                  <a:extLst>
                    <a:ext uri="{9D8B030D-6E8A-4147-A177-3AD203B41FA5}">
                      <a16:colId xmlns:a16="http://schemas.microsoft.com/office/drawing/2014/main" val="20002"/>
                    </a:ext>
                  </a:extLst>
                </a:gridCol>
                <a:gridCol w="997517">
                  <a:extLst>
                    <a:ext uri="{9D8B030D-6E8A-4147-A177-3AD203B41FA5}">
                      <a16:colId xmlns:a16="http://schemas.microsoft.com/office/drawing/2014/main" val="20003"/>
                    </a:ext>
                  </a:extLst>
                </a:gridCol>
              </a:tblGrid>
              <a:tr h="438833">
                <a:tc>
                  <a:txBody>
                    <a:bodyPr/>
                    <a:lstStyle/>
                    <a:p>
                      <a:pPr rtl="0">
                        <a:lnSpc>
                          <a:spcPct val="100000"/>
                        </a:lnSpc>
                      </a:pPr>
                      <a:r>
                        <a:rPr lang="en" sz="1100" b="0" i="0" u="none" strike="noStrike">
                          <a:highlight>
                            <a:srgbClr val="000000">
                              <a:alpha val="0"/>
                            </a:srgbClr>
                          </a:highlight>
                          <a:latin typeface="Arial"/>
                        </a:rPr>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Class </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Function</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Degree of violations</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Mark</a:t>
                      </a:r>
                      <a:endParaRPr lang="ru-RU" sz="1100">
                        <a:latin typeface="+mj-lt"/>
                        <a:ea typeface="Times New Roman"/>
                        <a:cs typeface="Times New Roman"/>
                      </a:endParaRPr>
                    </a:p>
                  </a:txBody>
                  <a:tcPr marL="15278" marR="15278" marT="0" marB="0"/>
                </a:tc>
                <a:extLst>
                  <a:ext uri="{0D108BD9-81ED-4DB2-BD59-A6C34878D82A}">
                    <a16:rowId xmlns:a16="http://schemas.microsoft.com/office/drawing/2014/main" val="10000"/>
                  </a:ext>
                </a:extLst>
              </a:tr>
              <a:tr h="857311">
                <a:tc>
                  <a:txBody>
                    <a:bodyPr/>
                    <a:lstStyle/>
                    <a:p>
                      <a:pPr rtl="0">
                        <a:lnSpc>
                          <a:spcPct val="100000"/>
                        </a:lnSpc>
                      </a:pPr>
                      <a:r>
                        <a:rPr lang="en" sz="1100" b="0" i="0" u="none" strike="noStrike">
                          <a:highlight>
                            <a:srgbClr val="000000">
                              <a:alpha val="0"/>
                            </a:srgbClr>
                          </a:highlight>
                          <a:latin typeface="Arial"/>
                        </a:rPr>
                        <a:t>5</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Motor functions of the upper limb:</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A. Left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B. Right</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no paresis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descends slowly, in 5 sec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falls quickly, in less than 5 sec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cannot overcome the gravitation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no movements in the hand</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0</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1</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2</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3</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4</a:t>
                      </a:r>
                      <a:endParaRPr lang="ru-RU" sz="1100">
                        <a:latin typeface="+mj-lt"/>
                        <a:ea typeface="Times New Roman"/>
                        <a:cs typeface="Times New Roman"/>
                      </a:endParaRPr>
                    </a:p>
                  </a:txBody>
                  <a:tcPr marL="15278" marR="15278" marT="0" marB="0"/>
                </a:tc>
                <a:extLst>
                  <a:ext uri="{0D108BD9-81ED-4DB2-BD59-A6C34878D82A}">
                    <a16:rowId xmlns:a16="http://schemas.microsoft.com/office/drawing/2014/main" val="10001"/>
                  </a:ext>
                </a:extLst>
              </a:tr>
              <a:tr h="864096">
                <a:tc>
                  <a:txBody>
                    <a:bodyPr/>
                    <a:lstStyle/>
                    <a:p>
                      <a:pPr rtl="0">
                        <a:lnSpc>
                          <a:spcPct val="100000"/>
                        </a:lnSpc>
                      </a:pPr>
                      <a:r>
                        <a:rPr lang="en" sz="1100" b="0" i="0" u="none" strike="noStrike">
                          <a:highlight>
                            <a:srgbClr val="000000">
                              <a:alpha val="0"/>
                            </a:srgbClr>
                          </a:highlight>
                          <a:latin typeface="Arial"/>
                        </a:rPr>
                        <a:t>6</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Motor functions of the lower limb:</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A. Left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B. Right</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no paresis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descends slowly, in 5 sec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falls quickly, in less than 5 sec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cannot overcome the gravitation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no movements in the hand</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0</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1</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2</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3</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4</a:t>
                      </a:r>
                      <a:endParaRPr lang="ru-RU" sz="1100">
                        <a:latin typeface="+mj-lt"/>
                        <a:ea typeface="Times New Roman"/>
                        <a:cs typeface="Times New Roman"/>
                      </a:endParaRPr>
                    </a:p>
                  </a:txBody>
                  <a:tcPr marL="15278" marR="15278" marT="0" marB="0"/>
                </a:tc>
                <a:extLst>
                  <a:ext uri="{0D108BD9-81ED-4DB2-BD59-A6C34878D82A}">
                    <a16:rowId xmlns:a16="http://schemas.microsoft.com/office/drawing/2014/main" val="10002"/>
                  </a:ext>
                </a:extLst>
              </a:tr>
              <a:tr h="658248">
                <a:tc>
                  <a:txBody>
                    <a:bodyPr/>
                    <a:lstStyle/>
                    <a:p>
                      <a:pPr rtl="0">
                        <a:lnSpc>
                          <a:spcPct val="100000"/>
                        </a:lnSpc>
                      </a:pPr>
                      <a:r>
                        <a:rPr lang="en" sz="1100" b="0" i="0" u="none" strike="noStrike">
                          <a:highlight>
                            <a:srgbClr val="000000">
                              <a:alpha val="0"/>
                            </a:srgbClr>
                          </a:highlight>
                          <a:latin typeface="Arial"/>
                        </a:rPr>
                        <a:t>7</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Sensitivity</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 not impaired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hypesthesia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anesthesia</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0</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1</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2</a:t>
                      </a:r>
                      <a:endParaRPr lang="ru-RU" sz="1100">
                        <a:latin typeface="+mj-lt"/>
                        <a:ea typeface="Times New Roman"/>
                        <a:cs typeface="Times New Roman"/>
                      </a:endParaRPr>
                    </a:p>
                  </a:txBody>
                  <a:tcPr marL="15278" marR="15278" marT="0" marB="0"/>
                </a:tc>
                <a:extLst>
                  <a:ext uri="{0D108BD9-81ED-4DB2-BD59-A6C34878D82A}">
                    <a16:rowId xmlns:a16="http://schemas.microsoft.com/office/drawing/2014/main" val="10003"/>
                  </a:ext>
                </a:extLst>
              </a:tr>
              <a:tr h="658248">
                <a:tc>
                  <a:txBody>
                    <a:bodyPr/>
                    <a:lstStyle/>
                    <a:p>
                      <a:pPr rtl="0">
                        <a:lnSpc>
                          <a:spcPct val="100000"/>
                        </a:lnSpc>
                      </a:pPr>
                      <a:r>
                        <a:rPr lang="en" sz="1100" b="0" i="0" u="none" strike="noStrike">
                          <a:highlight>
                            <a:srgbClr val="000000">
                              <a:alpha val="0"/>
                            </a:srgbClr>
                          </a:highlight>
                          <a:latin typeface="Arial"/>
                        </a:rPr>
                        <a:t>8</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Ataxia</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none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in the arm or leg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in the arm and leg</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0</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1</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2</a:t>
                      </a:r>
                      <a:endParaRPr lang="ru-RU" sz="1100">
                        <a:latin typeface="+mj-lt"/>
                        <a:ea typeface="Times New Roman"/>
                        <a:cs typeface="Times New Roman"/>
                      </a:endParaRPr>
                    </a:p>
                  </a:txBody>
                  <a:tcPr marL="15278" marR="15278" marT="0" marB="0"/>
                </a:tc>
                <a:extLst>
                  <a:ext uri="{0D108BD9-81ED-4DB2-BD59-A6C34878D82A}">
                    <a16:rowId xmlns:a16="http://schemas.microsoft.com/office/drawing/2014/main" val="10004"/>
                  </a:ext>
                </a:extLst>
              </a:tr>
              <a:tr h="699728">
                <a:tc>
                  <a:txBody>
                    <a:bodyPr/>
                    <a:lstStyle/>
                    <a:p>
                      <a:pPr rtl="0">
                        <a:lnSpc>
                          <a:spcPct val="100000"/>
                        </a:lnSpc>
                      </a:pPr>
                      <a:r>
                        <a:rPr lang="en" sz="1100" b="0" i="0" u="none" strike="noStrike">
                          <a:highlight>
                            <a:srgbClr val="000000">
                              <a:alpha val="0"/>
                            </a:srgbClr>
                          </a:highlight>
                          <a:latin typeface="Arial"/>
                        </a:rPr>
                        <a:t>9</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Speech</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Normal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mild aphasia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severe aphasia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total aphasia</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0</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1</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2</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3</a:t>
                      </a:r>
                      <a:endParaRPr lang="ru-RU" sz="1100">
                        <a:latin typeface="+mj-lt"/>
                        <a:ea typeface="Times New Roman"/>
                        <a:cs typeface="Times New Roman"/>
                      </a:endParaRPr>
                    </a:p>
                  </a:txBody>
                  <a:tcPr marL="15278" marR="15278" marT="0" marB="0"/>
                </a:tc>
                <a:extLst>
                  <a:ext uri="{0D108BD9-81ED-4DB2-BD59-A6C34878D82A}">
                    <a16:rowId xmlns:a16="http://schemas.microsoft.com/office/drawing/2014/main" val="10005"/>
                  </a:ext>
                </a:extLst>
              </a:tr>
              <a:tr h="658248">
                <a:tc>
                  <a:txBody>
                    <a:bodyPr/>
                    <a:lstStyle/>
                    <a:p>
                      <a:pPr rtl="0">
                        <a:lnSpc>
                          <a:spcPct val="100000"/>
                        </a:lnSpc>
                      </a:pPr>
                      <a:r>
                        <a:rPr lang="en" sz="1100" b="0" i="0" u="none" strike="noStrike">
                          <a:highlight>
                            <a:srgbClr val="000000">
                              <a:alpha val="0"/>
                            </a:srgbClr>
                          </a:highlight>
                          <a:latin typeface="Arial"/>
                        </a:rPr>
                        <a:t>10</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Dysarthria</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none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moderate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pronounced</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0</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1</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2</a:t>
                      </a:r>
                      <a:endParaRPr lang="ru-RU" sz="1100">
                        <a:latin typeface="+mj-lt"/>
                        <a:ea typeface="Times New Roman"/>
                        <a:cs typeface="Times New Roman"/>
                      </a:endParaRPr>
                    </a:p>
                  </a:txBody>
                  <a:tcPr marL="15278" marR="15278" marT="0" marB="0"/>
                </a:tc>
                <a:extLst>
                  <a:ext uri="{0D108BD9-81ED-4DB2-BD59-A6C34878D82A}">
                    <a16:rowId xmlns:a16="http://schemas.microsoft.com/office/drawing/2014/main" val="10006"/>
                  </a:ext>
                </a:extLst>
              </a:tr>
              <a:tr h="410309">
                <a:tc>
                  <a:txBody>
                    <a:bodyPr/>
                    <a:lstStyle/>
                    <a:p>
                      <a:pPr rtl="0">
                        <a:lnSpc>
                          <a:spcPct val="100000"/>
                        </a:lnSpc>
                      </a:pPr>
                      <a:r>
                        <a:rPr lang="en" sz="1100" b="0" i="0" u="none" strike="noStrike">
                          <a:highlight>
                            <a:srgbClr val="000000">
                              <a:alpha val="0"/>
                            </a:srgbClr>
                          </a:highlight>
                          <a:latin typeface="Arial"/>
                        </a:rPr>
                        <a:t>11</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Inattention</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No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light </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heavy</a:t>
                      </a:r>
                      <a:endParaRPr lang="ru-RU" sz="1100">
                        <a:latin typeface="+mj-lt"/>
                        <a:ea typeface="Times New Roman"/>
                        <a:cs typeface="Times New Roman"/>
                      </a:endParaRPr>
                    </a:p>
                  </a:txBody>
                  <a:tcPr marL="15278" marR="15278" marT="0" marB="0"/>
                </a:tc>
                <a:tc>
                  <a:txBody>
                    <a:bodyPr/>
                    <a:lstStyle/>
                    <a:p>
                      <a:pPr rtl="0">
                        <a:lnSpc>
                          <a:spcPct val="100000"/>
                        </a:lnSpc>
                      </a:pPr>
                      <a:r>
                        <a:rPr lang="en" sz="1100" b="0" i="0" u="none" strike="noStrike">
                          <a:highlight>
                            <a:srgbClr val="000000">
                              <a:alpha val="0"/>
                            </a:srgbClr>
                          </a:highlight>
                          <a:latin typeface="Arial"/>
                        </a:rPr>
                        <a:t>0</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1</a:t>
                      </a:r>
                      <a:br>
                        <a:rPr lang="en" sz="1100" b="0" i="0" u="none" strike="noStrike">
                          <a:highlight>
                            <a:srgbClr val="000000">
                              <a:alpha val="0"/>
                            </a:srgbClr>
                          </a:highlight>
                          <a:latin typeface="Arial"/>
                        </a:rPr>
                      </a:br>
                      <a:r>
                        <a:rPr lang="en" sz="1100" b="0" i="0" u="none" strike="noStrike">
                          <a:highlight>
                            <a:srgbClr val="000000">
                              <a:alpha val="0"/>
                            </a:srgbClr>
                          </a:highlight>
                          <a:latin typeface="Arial"/>
                        </a:rPr>
                        <a:t>2</a:t>
                      </a:r>
                      <a:endParaRPr lang="ru-RU" sz="1100">
                        <a:latin typeface="+mj-lt"/>
                        <a:ea typeface="Times New Roman"/>
                        <a:cs typeface="Times New Roman"/>
                      </a:endParaRPr>
                    </a:p>
                  </a:txBody>
                  <a:tcPr marL="15278" marR="15278" marT="0" marB="0"/>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1143000"/>
          </a:xfrm>
        </p:spPr>
        <p:txBody>
          <a:bodyPr>
            <a:noAutofit/>
          </a:bodyPr>
          <a:lstStyle/>
          <a:p>
            <a:pPr algn="ctr" rtl="0"/>
            <a:r>
              <a:rPr lang="en" sz="2400" b="0" i="0" u="none" strike="noStrike">
                <a:highlight>
                  <a:srgbClr val="000000">
                    <a:alpha val="0"/>
                  </a:srgbClr>
                </a:highlight>
                <a:latin typeface="Arial"/>
              </a:rPr>
              <a:t>Investigation of the possibility of passive movements using the Ashworth spasticity assessment scale (Bohannon, R. and Smith, M., 1987) </a:t>
            </a:r>
            <a:br>
              <a:rPr lang="en" sz="2400" b="0" i="0" u="none" strike="noStrike">
                <a:highlight>
                  <a:srgbClr val="000000">
                    <a:alpha val="0"/>
                  </a:srgbClr>
                </a:highlight>
                <a:latin typeface="Arial"/>
              </a:rPr>
            </a:br>
            <a:endParaRPr lang="ru-RU" sz="240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80163723"/>
              </p:ext>
            </p:extLst>
          </p:nvPr>
        </p:nvGraphicFramePr>
        <p:xfrm>
          <a:off x="467544" y="1844824"/>
          <a:ext cx="8001056" cy="4023360"/>
        </p:xfrm>
        <a:graphic>
          <a:graphicData uri="http://schemas.openxmlformats.org/drawingml/2006/table">
            <a:tbl>
              <a:tblPr>
                <a:tableStyleId>{08FB837D-C827-4EFA-A057-4D05807E0F7C}</a:tableStyleId>
              </a:tblPr>
              <a:tblGrid>
                <a:gridCol w="930808">
                  <a:extLst>
                    <a:ext uri="{9D8B030D-6E8A-4147-A177-3AD203B41FA5}">
                      <a16:colId xmlns:a16="http://schemas.microsoft.com/office/drawing/2014/main" val="20000"/>
                    </a:ext>
                  </a:extLst>
                </a:gridCol>
                <a:gridCol w="7070248">
                  <a:extLst>
                    <a:ext uri="{9D8B030D-6E8A-4147-A177-3AD203B41FA5}">
                      <a16:colId xmlns:a16="http://schemas.microsoft.com/office/drawing/2014/main" val="20001"/>
                    </a:ext>
                  </a:extLst>
                </a:gridCol>
              </a:tblGrid>
              <a:tr h="0">
                <a:tc>
                  <a:txBody>
                    <a:bodyPr/>
                    <a:lstStyle/>
                    <a:p>
                      <a:pPr rtl="0">
                        <a:lnSpc>
                          <a:spcPct val="150000"/>
                        </a:lnSpc>
                        <a:spcAft>
                          <a:spcPts val="1000"/>
                        </a:spcAft>
                      </a:pPr>
                      <a:r>
                        <a:rPr lang="en" sz="1600" b="0" i="0" u="none" strike="noStrike">
                          <a:highlight>
                            <a:srgbClr val="000000">
                              <a:alpha val="0"/>
                            </a:srgbClr>
                          </a:highlight>
                          <a:latin typeface="Arial"/>
                        </a:rPr>
                        <a:t>Scores</a:t>
                      </a:r>
                      <a:endParaRPr lang="ru-RU" sz="1200">
                        <a:latin typeface="Calibri"/>
                        <a:ea typeface="Calibri"/>
                        <a:cs typeface="Times New Roman"/>
                      </a:endParaRPr>
                    </a:p>
                  </a:txBody>
                  <a:tcPr marL="68580" marR="68580" marT="0" marB="0"/>
                </a:tc>
                <a:tc>
                  <a:txBody>
                    <a:bodyPr/>
                    <a:lstStyle/>
                    <a:p>
                      <a:pPr rtl="0">
                        <a:lnSpc>
                          <a:spcPct val="150000"/>
                        </a:lnSpc>
                        <a:spcAft>
                          <a:spcPts val="1000"/>
                        </a:spcAft>
                      </a:pPr>
                      <a:r>
                        <a:rPr lang="en" sz="1600" b="0" i="0" u="none" strike="noStrike">
                          <a:highlight>
                            <a:srgbClr val="000000">
                              <a:alpha val="0"/>
                            </a:srgbClr>
                          </a:highlight>
                          <a:latin typeface="Arial"/>
                        </a:rPr>
                        <a:t> Muscle tone</a:t>
                      </a:r>
                      <a:endParaRPr lang="ru-RU" sz="12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rtl="0">
                        <a:lnSpc>
                          <a:spcPct val="150000"/>
                        </a:lnSpc>
                        <a:spcAft>
                          <a:spcPts val="1000"/>
                        </a:spcAft>
                      </a:pPr>
                      <a:r>
                        <a:rPr lang="en" sz="1600" b="0" i="0" u="none" strike="noStrike">
                          <a:highlight>
                            <a:srgbClr val="000000">
                              <a:alpha val="0"/>
                            </a:srgbClr>
                          </a:highlight>
                          <a:latin typeface="Arial"/>
                        </a:rPr>
                        <a:t>0</a:t>
                      </a:r>
                      <a:endParaRPr lang="ru-RU" sz="1200">
                        <a:latin typeface="Calibri"/>
                        <a:ea typeface="Calibri"/>
                        <a:cs typeface="Times New Roman"/>
                      </a:endParaRPr>
                    </a:p>
                  </a:txBody>
                  <a:tcPr marL="68580" marR="68580" marT="0" marB="0"/>
                </a:tc>
                <a:tc>
                  <a:txBody>
                    <a:bodyPr/>
                    <a:lstStyle/>
                    <a:p>
                      <a:pPr rtl="0">
                        <a:lnSpc>
                          <a:spcPct val="150000"/>
                        </a:lnSpc>
                        <a:spcAft>
                          <a:spcPts val="1000"/>
                        </a:spcAft>
                      </a:pPr>
                      <a:r>
                        <a:rPr lang="en" sz="1600" b="0" i="0" u="none" strike="noStrike">
                          <a:highlight>
                            <a:srgbClr val="000000">
                              <a:alpha val="0"/>
                            </a:srgbClr>
                          </a:highlight>
                          <a:latin typeface="Arial"/>
                        </a:rPr>
                        <a:t>No increase </a:t>
                      </a:r>
                      <a:endParaRPr lang="ru-RU" sz="12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rtl="0">
                        <a:lnSpc>
                          <a:spcPct val="150000"/>
                        </a:lnSpc>
                        <a:spcAft>
                          <a:spcPts val="1000"/>
                        </a:spcAft>
                      </a:pPr>
                      <a:r>
                        <a:rPr lang="en" sz="1600" b="0" i="0" u="none" strike="noStrike">
                          <a:highlight>
                            <a:srgbClr val="000000">
                              <a:alpha val="0"/>
                            </a:srgbClr>
                          </a:highlight>
                          <a:latin typeface="Arial"/>
                        </a:rPr>
                        <a:t>1</a:t>
                      </a:r>
                      <a:endParaRPr lang="ru-RU" sz="1200">
                        <a:latin typeface="Calibri"/>
                        <a:ea typeface="Calibri"/>
                        <a:cs typeface="Times New Roman"/>
                      </a:endParaRPr>
                    </a:p>
                  </a:txBody>
                  <a:tcPr marL="68580" marR="68580" marT="0" marB="0"/>
                </a:tc>
                <a:tc>
                  <a:txBody>
                    <a:bodyPr/>
                    <a:lstStyle/>
                    <a:p>
                      <a:pPr rtl="0">
                        <a:lnSpc>
                          <a:spcPct val="150000"/>
                        </a:lnSpc>
                        <a:spcAft>
                          <a:spcPts val="1000"/>
                        </a:spcAft>
                      </a:pPr>
                      <a:r>
                        <a:rPr lang="en" sz="1600" b="0" i="0" u="none" strike="noStrike">
                          <a:highlight>
                            <a:srgbClr val="000000">
                              <a:alpha val="0"/>
                            </a:srgbClr>
                          </a:highlight>
                          <a:latin typeface="Arial"/>
                        </a:rPr>
                        <a:t>A slight increase in tone, felt when bending or extending the limb segment in the form of slight resistance at the end of the movement</a:t>
                      </a:r>
                      <a:endParaRPr lang="ru-RU" sz="120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rtl="0">
                        <a:lnSpc>
                          <a:spcPct val="150000"/>
                        </a:lnSpc>
                        <a:spcAft>
                          <a:spcPts val="1000"/>
                        </a:spcAft>
                      </a:pPr>
                      <a:r>
                        <a:rPr lang="en" sz="1600" b="0" i="0" u="none" strike="noStrike">
                          <a:highlight>
                            <a:srgbClr val="000000">
                              <a:alpha val="0"/>
                            </a:srgbClr>
                          </a:highlight>
                          <a:latin typeface="Arial"/>
                        </a:rPr>
                        <a:t>2</a:t>
                      </a:r>
                      <a:endParaRPr lang="ru-RU" sz="1200">
                        <a:latin typeface="Calibri"/>
                        <a:ea typeface="Calibri"/>
                        <a:cs typeface="Times New Roman"/>
                      </a:endParaRPr>
                    </a:p>
                  </a:txBody>
                  <a:tcPr marL="68580" marR="68580" marT="0" marB="0"/>
                </a:tc>
                <a:tc>
                  <a:txBody>
                    <a:bodyPr/>
                    <a:lstStyle/>
                    <a:p>
                      <a:pPr rtl="0">
                        <a:lnSpc>
                          <a:spcPct val="150000"/>
                        </a:lnSpc>
                        <a:spcAft>
                          <a:spcPts val="1000"/>
                        </a:spcAft>
                      </a:pPr>
                      <a:r>
                        <a:rPr lang="en" sz="1600" b="0" i="0" u="none" strike="noStrike">
                          <a:highlight>
                            <a:srgbClr val="000000">
                              <a:alpha val="0"/>
                            </a:srgbClr>
                          </a:highlight>
                          <a:latin typeface="Arial"/>
                        </a:rPr>
                        <a:t>A more significant increase in tone in the form of resistance that occurs after performing at least half of the volume of movement </a:t>
                      </a:r>
                      <a:endParaRPr lang="ru-RU" sz="120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rtl="0">
                        <a:lnSpc>
                          <a:spcPct val="150000"/>
                        </a:lnSpc>
                        <a:spcAft>
                          <a:spcPts val="1000"/>
                        </a:spcAft>
                      </a:pPr>
                      <a:r>
                        <a:rPr lang="en" sz="1600" b="0" i="0" u="none" strike="noStrike">
                          <a:highlight>
                            <a:srgbClr val="000000">
                              <a:alpha val="0"/>
                            </a:srgbClr>
                          </a:highlight>
                          <a:latin typeface="Arial"/>
                        </a:rPr>
                        <a:t>3</a:t>
                      </a:r>
                      <a:endParaRPr lang="ru-RU" sz="1200">
                        <a:latin typeface="Calibri"/>
                        <a:ea typeface="Calibri"/>
                        <a:cs typeface="Times New Roman"/>
                      </a:endParaRPr>
                    </a:p>
                  </a:txBody>
                  <a:tcPr marL="68580" marR="68580" marT="0" marB="0"/>
                </a:tc>
                <a:tc>
                  <a:txBody>
                    <a:bodyPr/>
                    <a:lstStyle/>
                    <a:p>
                      <a:pPr rtl="0">
                        <a:lnSpc>
                          <a:spcPct val="150000"/>
                        </a:lnSpc>
                        <a:spcAft>
                          <a:spcPts val="1000"/>
                        </a:spcAft>
                      </a:pPr>
                      <a:r>
                        <a:rPr lang="en" sz="1600" b="0" i="0" u="none" strike="noStrike">
                          <a:highlight>
                            <a:srgbClr val="000000">
                              <a:alpha val="0"/>
                            </a:srgbClr>
                          </a:highlight>
                          <a:latin typeface="Arial"/>
                        </a:rPr>
                        <a:t>Moderate increase in tone, which is detected throughout the movement, but does not complicate the performance of passive movements </a:t>
                      </a:r>
                      <a:endParaRPr lang="ru-RU" sz="120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rtl="0">
                        <a:lnSpc>
                          <a:spcPct val="150000"/>
                        </a:lnSpc>
                        <a:spcAft>
                          <a:spcPts val="1000"/>
                        </a:spcAft>
                      </a:pPr>
                      <a:r>
                        <a:rPr lang="en" sz="1600" b="0" i="0" u="none" strike="noStrike">
                          <a:highlight>
                            <a:srgbClr val="000000">
                              <a:alpha val="0"/>
                            </a:srgbClr>
                          </a:highlight>
                          <a:latin typeface="Arial"/>
                        </a:rPr>
                        <a:t>4</a:t>
                      </a:r>
                      <a:endParaRPr lang="ru-RU" sz="1200">
                        <a:latin typeface="Calibri"/>
                        <a:ea typeface="Calibri"/>
                        <a:cs typeface="Times New Roman"/>
                      </a:endParaRPr>
                    </a:p>
                  </a:txBody>
                  <a:tcPr marL="68580" marR="68580" marT="0" marB="0"/>
                </a:tc>
                <a:tc>
                  <a:txBody>
                    <a:bodyPr/>
                    <a:lstStyle/>
                    <a:p>
                      <a:pPr rtl="0">
                        <a:lnSpc>
                          <a:spcPct val="150000"/>
                        </a:lnSpc>
                        <a:spcAft>
                          <a:spcPts val="1000"/>
                        </a:spcAft>
                      </a:pPr>
                      <a:r>
                        <a:rPr lang="en" sz="1600" b="0" i="0" u="none" strike="noStrike">
                          <a:highlight>
                            <a:srgbClr val="000000">
                              <a:alpha val="0"/>
                            </a:srgbClr>
                          </a:highlight>
                          <a:latin typeface="Arial"/>
                        </a:rPr>
                        <a:t>A significant increase in tone, making it difficult to perform passive movements</a:t>
                      </a:r>
                      <a:endParaRPr lang="ru-RU" sz="1200">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rtl="0">
                        <a:lnSpc>
                          <a:spcPct val="150000"/>
                        </a:lnSpc>
                        <a:spcAft>
                          <a:spcPts val="1000"/>
                        </a:spcAft>
                      </a:pPr>
                      <a:r>
                        <a:rPr lang="en" sz="1600" b="0" i="0" u="none" strike="noStrike">
                          <a:highlight>
                            <a:srgbClr val="000000">
                              <a:alpha val="0"/>
                            </a:srgbClr>
                          </a:highlight>
                          <a:latin typeface="Arial"/>
                        </a:rPr>
                        <a:t>5</a:t>
                      </a:r>
                      <a:endParaRPr lang="ru-RU" sz="1200">
                        <a:latin typeface="Calibri"/>
                        <a:ea typeface="Calibri"/>
                        <a:cs typeface="Times New Roman"/>
                      </a:endParaRPr>
                    </a:p>
                  </a:txBody>
                  <a:tcPr marL="68580" marR="68580" marT="0" marB="0"/>
                </a:tc>
                <a:tc>
                  <a:txBody>
                    <a:bodyPr/>
                    <a:lstStyle/>
                    <a:p>
                      <a:pPr rtl="0">
                        <a:lnSpc>
                          <a:spcPct val="150000"/>
                        </a:lnSpc>
                        <a:spcAft>
                          <a:spcPts val="1000"/>
                        </a:spcAft>
                      </a:pPr>
                      <a:r>
                        <a:rPr lang="en" sz="1600" b="0" i="0" u="none" strike="noStrike">
                          <a:highlight>
                            <a:srgbClr val="000000">
                              <a:alpha val="0"/>
                            </a:srgbClr>
                          </a:highlight>
                          <a:latin typeface="Arial"/>
                        </a:rPr>
                        <a:t>The affected limb segment is fixed in the flexion or extension position </a:t>
                      </a:r>
                      <a:endParaRPr lang="ru-RU" sz="1200">
                        <a:latin typeface="Calibri"/>
                        <a:ea typeface="Calibri" charset="0"/>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229600" cy="1143000"/>
          </a:xfrm>
        </p:spPr>
        <p:txBody>
          <a:bodyPr>
            <a:noAutofit/>
          </a:bodyPr>
          <a:lstStyle/>
          <a:p>
            <a:pPr algn="ctr" rtl="0"/>
            <a:r>
              <a:rPr lang="en" sz="2000" b="1" i="0" u="none" strike="noStrike">
                <a:highlight>
                  <a:srgbClr val="000000">
                    <a:alpha val="0"/>
                  </a:srgbClr>
                </a:highlight>
                <a:latin typeface="Arial"/>
              </a:rPr>
              <a:t>Rivermead </a:t>
            </a:r>
            <a:r>
              <a:rPr lang="en" sz="2000" b="0" i="0" u="none" strike="noStrike">
                <a:highlight>
                  <a:srgbClr val="000000">
                    <a:alpha val="0"/>
                  </a:srgbClr>
                </a:highlight>
                <a:latin typeface="Arial"/>
              </a:rPr>
              <a:t/>
            </a:r>
            <a:br>
              <a:rPr lang="en" sz="2000" b="0" i="0" u="none" strike="noStrike">
                <a:highlight>
                  <a:srgbClr val="000000">
                    <a:alpha val="0"/>
                  </a:srgbClr>
                </a:highlight>
                <a:latin typeface="Arial"/>
              </a:rPr>
            </a:br>
            <a:r>
              <a:rPr lang="en" sz="2000" b="1" i="0" u="none" strike="noStrike">
                <a:highlight>
                  <a:srgbClr val="000000">
                    <a:alpha val="0"/>
                  </a:srgbClr>
                </a:highlight>
                <a:latin typeface="Arial"/>
              </a:rPr>
              <a:t>Rivermead Activities of Daily Living (ADL) Scales </a:t>
            </a:r>
            <a:r>
              <a:rPr lang="en" sz="2000" b="0" i="0" u="none" strike="noStrike">
                <a:highlight>
                  <a:srgbClr val="000000">
                    <a:alpha val="0"/>
                  </a:srgbClr>
                </a:highlight>
                <a:latin typeface="Arial"/>
              </a:rPr>
              <a:t/>
            </a:r>
            <a:br>
              <a:rPr lang="en" sz="2000" b="0" i="0" u="none" strike="noStrike">
                <a:highlight>
                  <a:srgbClr val="000000">
                    <a:alpha val="0"/>
                  </a:srgbClr>
                </a:highlight>
                <a:latin typeface="Arial"/>
              </a:rPr>
            </a:br>
            <a:r>
              <a:rPr lang="en" sz="2000" b="0" i="0" u="none" strike="noStrike">
                <a:highlight>
                  <a:srgbClr val="000000">
                    <a:alpha val="0"/>
                  </a:srgbClr>
                </a:highlight>
                <a:latin typeface="Arial"/>
              </a:rPr>
              <a:t>(by:</a:t>
            </a:r>
            <a:r>
              <a:rPr lang="en" sz="2000" b="0" i="1" u="none" strike="noStrike">
                <a:highlight>
                  <a:srgbClr val="000000">
                    <a:alpha val="0"/>
                  </a:srgbClr>
                </a:highlight>
                <a:latin typeface="Arial"/>
              </a:rPr>
              <a:t> S.Whiting, N.Lincoln, 1980; Wade D., 1992</a:t>
            </a:r>
            <a:r>
              <a:rPr lang="en" sz="2400" b="0" i="0" u="none" strike="noStrike">
                <a:highlight>
                  <a:srgbClr val="000000">
                    <a:alpha val="0"/>
                  </a:srgbClr>
                </a:highlight>
                <a:latin typeface="Arial"/>
              </a:rPr>
              <a:t>)</a:t>
            </a:r>
            <a:endParaRPr lang="ru-RU" sz="2400"/>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2462231321"/>
              </p:ext>
            </p:extLst>
          </p:nvPr>
        </p:nvGraphicFramePr>
        <p:xfrm>
          <a:off x="323528" y="2276872"/>
          <a:ext cx="8568952" cy="2143140"/>
        </p:xfrm>
        <a:graphic>
          <a:graphicData uri="http://schemas.openxmlformats.org/drawingml/2006/table">
            <a:tbl>
              <a:tblPr>
                <a:tableStyleId>{5DA37D80-6434-44D0-A028-1B22A696006F}</a:tableStyleId>
              </a:tblPr>
              <a:tblGrid>
                <a:gridCol w="1289135">
                  <a:extLst>
                    <a:ext uri="{9D8B030D-6E8A-4147-A177-3AD203B41FA5}">
                      <a16:colId xmlns:a16="http://schemas.microsoft.com/office/drawing/2014/main" val="20000"/>
                    </a:ext>
                  </a:extLst>
                </a:gridCol>
                <a:gridCol w="5560427">
                  <a:extLst>
                    <a:ext uri="{9D8B030D-6E8A-4147-A177-3AD203B41FA5}">
                      <a16:colId xmlns:a16="http://schemas.microsoft.com/office/drawing/2014/main" val="20001"/>
                    </a:ext>
                  </a:extLst>
                </a:gridCol>
                <a:gridCol w="1719390">
                  <a:extLst>
                    <a:ext uri="{9D8B030D-6E8A-4147-A177-3AD203B41FA5}">
                      <a16:colId xmlns:a16="http://schemas.microsoft.com/office/drawing/2014/main" val="20002"/>
                    </a:ext>
                  </a:extLst>
                </a:gridCol>
              </a:tblGrid>
              <a:tr h="2143140">
                <a:tc>
                  <a:txBody>
                    <a:bodyPr/>
                    <a:lstStyle/>
                    <a:p>
                      <a:pPr algn="just" rtl="0">
                        <a:spcAft>
                          <a:spcPct val="0"/>
                        </a:spcAft>
                      </a:pPr>
                      <a:r>
                        <a:rPr lang="en" sz="1400" b="0" i="0" u="none" strike="noStrike">
                          <a:highlight>
                            <a:srgbClr val="000000">
                              <a:alpha val="0"/>
                            </a:srgbClr>
                          </a:highlight>
                          <a:latin typeface="Arial"/>
                        </a:rPr>
                        <a:t>Point</a:t>
                      </a:r>
                      <a:endParaRPr lang="ru-RU" sz="1400" b="1">
                        <a:latin typeface="Calibri"/>
                        <a:ea typeface="Times New Roman"/>
                        <a:cs typeface="Times New Roman"/>
                      </a:endParaRPr>
                    </a:p>
                  </a:txBody>
                  <a:tcPr marL="22580" marR="22580" marT="0" marB="0"/>
                </a:tc>
                <a:tc>
                  <a:txBody>
                    <a:bodyPr/>
                    <a:lstStyle/>
                    <a:p>
                      <a:pPr algn="just" rtl="0">
                        <a:spcAft>
                          <a:spcPct val="0"/>
                        </a:spcAft>
                      </a:pPr>
                      <a:r>
                        <a:rPr lang="en" sz="1400" b="0" i="0" u="none" strike="noStrike">
                          <a:highlight>
                            <a:srgbClr val="000000">
                              <a:alpha val="0"/>
                            </a:srgbClr>
                          </a:highlight>
                          <a:latin typeface="Arial"/>
                        </a:rPr>
                        <a:t>Mark </a:t>
                      </a:r>
                    </a:p>
                    <a:p>
                      <a:pPr rtl="0">
                        <a:spcAft>
                          <a:spcPct val="0"/>
                        </a:spcAft>
                      </a:pPr>
                      <a:r>
                        <a:rPr lang="en" sz="1400" b="0" i="0" u="none" strike="noStrike">
                          <a:highlight>
                            <a:srgbClr val="000000">
                              <a:alpha val="0"/>
                            </a:srgbClr>
                          </a:highlight>
                          <a:latin typeface="Arial"/>
                        </a:rPr>
                        <a:t>3 – independent (can use</a:t>
                      </a:r>
                    </a:p>
                    <a:p>
                      <a:pPr rtl="0">
                        <a:spcAft>
                          <a:spcPct val="0"/>
                        </a:spcAft>
                      </a:pPr>
                      <a:r>
                        <a:rPr lang="en" sz="1400" b="0" i="0" u="none" strike="noStrike">
                          <a:highlight>
                            <a:srgbClr val="000000">
                              <a:alpha val="0"/>
                            </a:srgbClr>
                          </a:highlight>
                          <a:latin typeface="Arial"/>
                        </a:rPr>
                        <a:t>auxiliary devices) </a:t>
                      </a:r>
                    </a:p>
                    <a:p>
                      <a:pPr rtl="0">
                        <a:spcAft>
                          <a:spcPct val="0"/>
                        </a:spcAft>
                      </a:pPr>
                      <a:r>
                        <a:rPr lang="en" sz="1400" b="0" i="0" u="none" strike="noStrike">
                          <a:highlight>
                            <a:srgbClr val="000000">
                              <a:alpha val="0"/>
                            </a:srgbClr>
                          </a:highlight>
                          <a:latin typeface="Arial"/>
                        </a:rPr>
                        <a:t>2 – supervision is required (verbal assistance)</a:t>
                      </a:r>
                    </a:p>
                    <a:p>
                      <a:pPr rtl="0">
                        <a:spcAft>
                          <a:spcPct val="0"/>
                        </a:spcAft>
                      </a:pPr>
                      <a:r>
                        <a:rPr lang="en" sz="1400" b="0" i="0" u="none" strike="noStrike">
                          <a:highlight>
                            <a:srgbClr val="000000">
                              <a:alpha val="0"/>
                            </a:srgbClr>
                          </a:highlight>
                          <a:latin typeface="Arial"/>
                        </a:rPr>
                        <a:t>1 – dependent on outside help (i.e. independent execution of the action is impossible, or unsafe, or requires unreasonable time)</a:t>
                      </a:r>
                      <a:endParaRPr lang="ru-RU" sz="1400">
                        <a:latin typeface="Times New Roman"/>
                        <a:ea typeface="Times New Roman"/>
                        <a:cs typeface="Times New Roman"/>
                      </a:endParaRPr>
                    </a:p>
                  </a:txBody>
                  <a:tcPr marL="22580" marR="22580" marT="0" marB="0"/>
                </a:tc>
                <a:tc>
                  <a:txBody>
                    <a:bodyPr/>
                    <a:lstStyle/>
                    <a:p>
                      <a:pPr marR="20955" algn="just" rtl="0">
                        <a:spcAft>
                          <a:spcPct val="0"/>
                        </a:spcAft>
                      </a:pPr>
                      <a:r>
                        <a:rPr lang="en" sz="1400" b="0" i="0" u="none" strike="noStrike">
                          <a:highlight>
                            <a:srgbClr val="000000">
                              <a:alpha val="0"/>
                            </a:srgbClr>
                          </a:highlight>
                          <a:latin typeface="Arial"/>
                        </a:rPr>
                        <a:t>Auxiliary devices</a:t>
                      </a:r>
                    </a:p>
                    <a:p>
                      <a:pPr marR="20955" algn="just" rtl="0">
                        <a:spcAft>
                          <a:spcPct val="0"/>
                        </a:spcAft>
                      </a:pPr>
                      <a:r>
                        <a:rPr lang="en" sz="1400" b="0" i="0" u="none" strike="noStrike">
                          <a:highlight>
                            <a:srgbClr val="000000">
                              <a:alpha val="0"/>
                            </a:srgbClr>
                          </a:highlight>
                          <a:latin typeface="Arial"/>
                        </a:rPr>
                        <a:t>(used, recommended)</a:t>
                      </a:r>
                      <a:endParaRPr lang="ru-RU" sz="1400">
                        <a:latin typeface="Times New Roman"/>
                        <a:ea typeface="Times New Roman"/>
                        <a:cs typeface="Times New Roman"/>
                      </a:endParaRPr>
                    </a:p>
                  </a:txBody>
                  <a:tcPr marL="22580" marR="22580" marT="0" marB="0"/>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29600" cy="1143000"/>
          </a:xfrm>
        </p:spPr>
        <p:txBody>
          <a:bodyPr>
            <a:noAutofit/>
          </a:bodyPr>
          <a:lstStyle/>
          <a:p>
            <a:pPr algn="ctr" rtl="0"/>
            <a:r>
              <a:rPr lang="en" sz="2000" b="1" i="0" u="none" strike="noStrike">
                <a:highlight>
                  <a:srgbClr val="000000">
                    <a:alpha val="0"/>
                  </a:srgbClr>
                </a:highlight>
                <a:latin typeface="Arial"/>
              </a:rPr>
              <a:t>Rivermead </a:t>
            </a:r>
            <a:r>
              <a:rPr lang="en" sz="2000" b="0" i="0" u="none" strike="noStrike">
                <a:highlight>
                  <a:srgbClr val="000000">
                    <a:alpha val="0"/>
                  </a:srgbClr>
                </a:highlight>
                <a:latin typeface="Arial"/>
              </a:rPr>
              <a:t/>
            </a:r>
            <a:br>
              <a:rPr lang="en" sz="2000" b="0" i="0" u="none" strike="noStrike">
                <a:highlight>
                  <a:srgbClr val="000000">
                    <a:alpha val="0"/>
                  </a:srgbClr>
                </a:highlight>
                <a:latin typeface="Arial"/>
              </a:rPr>
            </a:br>
            <a:r>
              <a:rPr lang="en" sz="2000" b="1" i="0" u="none" strike="noStrike">
                <a:highlight>
                  <a:srgbClr val="000000">
                    <a:alpha val="0"/>
                  </a:srgbClr>
                </a:highlight>
                <a:latin typeface="Arial"/>
              </a:rPr>
              <a:t>Rivermead Activities of Daily Living (ADL) Scales </a:t>
            </a:r>
            <a:r>
              <a:rPr lang="en" sz="2000" b="0" i="0" u="none" strike="noStrike">
                <a:highlight>
                  <a:srgbClr val="000000">
                    <a:alpha val="0"/>
                  </a:srgbClr>
                </a:highlight>
                <a:latin typeface="Arial"/>
              </a:rPr>
              <a:t/>
            </a:r>
            <a:br>
              <a:rPr lang="en" sz="2000" b="0" i="0" u="none" strike="noStrike">
                <a:highlight>
                  <a:srgbClr val="000000">
                    <a:alpha val="0"/>
                  </a:srgbClr>
                </a:highlight>
                <a:latin typeface="Arial"/>
              </a:rPr>
            </a:br>
            <a:r>
              <a:rPr lang="en" sz="2000" b="0" i="0" u="none" strike="noStrike">
                <a:highlight>
                  <a:srgbClr val="000000">
                    <a:alpha val="0"/>
                  </a:srgbClr>
                </a:highlight>
                <a:latin typeface="Arial"/>
              </a:rPr>
              <a:t>(by:</a:t>
            </a:r>
            <a:r>
              <a:rPr lang="en" sz="2000" b="0" i="1" u="none" strike="noStrike">
                <a:highlight>
                  <a:srgbClr val="000000">
                    <a:alpha val="0"/>
                  </a:srgbClr>
                </a:highlight>
                <a:latin typeface="Arial"/>
              </a:rPr>
              <a:t> S.Whiting, N.Lincoln, 1980; Wade D., 1992</a:t>
            </a:r>
            <a:r>
              <a:rPr lang="en" sz="2400" b="0" i="0" u="none" strike="noStrike">
                <a:highlight>
                  <a:srgbClr val="000000">
                    <a:alpha val="0"/>
                  </a:srgbClr>
                </a:highlight>
                <a:latin typeface="Arial"/>
              </a:rPr>
              <a:t>)</a:t>
            </a:r>
            <a:endParaRPr lang="ru-RU" sz="2400"/>
          </a:p>
        </p:txBody>
      </p:sp>
      <p:sp>
        <p:nvSpPr>
          <p:cNvPr id="4" name="Содержимое 3"/>
          <p:cNvSpPr>
            <a:spLocks noGrp="1"/>
          </p:cNvSpPr>
          <p:nvPr>
            <p:ph idx="1"/>
          </p:nvPr>
        </p:nvSpPr>
        <p:spPr/>
        <p:txBody>
          <a:bodyPr>
            <a:noAutofit/>
          </a:bodyPr>
          <a:lstStyle/>
          <a:p>
            <a:pPr rtl="0" fontAlgn="t">
              <a:buNone/>
            </a:pPr>
            <a:r>
              <a:rPr lang="en" sz="1200" b="1" i="0" u="none" strike="noStrike">
                <a:solidFill>
                  <a:srgbClr val="79463D"/>
                </a:solidFill>
                <a:highlight>
                  <a:srgbClr val="000000">
                    <a:alpha val="0"/>
                  </a:srgbClr>
                </a:highlight>
                <a:latin typeface="Arial"/>
              </a:rPr>
              <a:t>Self-service</a:t>
            </a:r>
          </a:p>
          <a:p>
            <a:pPr rtl="0" fontAlgn="t"/>
            <a:r>
              <a:rPr lang="en" sz="1200" b="1" i="0" u="none" strike="noStrike">
                <a:solidFill>
                  <a:srgbClr val="79463D"/>
                </a:solidFill>
                <a:highlight>
                  <a:srgbClr val="000000">
                    <a:alpha val="0"/>
                  </a:srgbClr>
                </a:highlight>
                <a:latin typeface="Arial"/>
              </a:rPr>
              <a:t>Drinking</a:t>
            </a:r>
            <a:r>
              <a:rPr lang="en" sz="1200" b="0" i="0" u="none" strike="noStrike">
                <a:solidFill>
                  <a:srgbClr val="79463D"/>
                </a:solidFill>
                <a:highlight>
                  <a:srgbClr val="000000">
                    <a:alpha val="0"/>
                  </a:srgbClr>
                </a:highlight>
                <a:latin typeface="Arial"/>
              </a:rPr>
              <a:t> (a full cup of hot liquid, it is allowed to spill no more than 1/8 of the contents of the cup)</a:t>
            </a:r>
          </a:p>
          <a:p>
            <a:pPr rtl="0" fontAlgn="t"/>
            <a:r>
              <a:rPr lang="en" sz="1200" b="1" i="0" u="none" strike="noStrike">
                <a:solidFill>
                  <a:srgbClr val="79463D"/>
                </a:solidFill>
                <a:highlight>
                  <a:srgbClr val="000000">
                    <a:alpha val="0"/>
                  </a:srgbClr>
                </a:highlight>
                <a:latin typeface="Arial"/>
              </a:rPr>
              <a:t>Brushing your teeth</a:t>
            </a:r>
            <a:r>
              <a:rPr lang="en" sz="1200" b="0" i="0" u="none" strike="noStrike">
                <a:solidFill>
                  <a:srgbClr val="79463D"/>
                </a:solidFill>
                <a:highlight>
                  <a:srgbClr val="000000">
                    <a:alpha val="0"/>
                  </a:srgbClr>
                </a:highlight>
                <a:latin typeface="Arial"/>
              </a:rPr>
              <a:t> (squeezing out toothpaste, applying it to a brush, turning on the water tap)</a:t>
            </a:r>
          </a:p>
          <a:p>
            <a:pPr rtl="0" fontAlgn="t"/>
            <a:r>
              <a:rPr lang="en" sz="1200" b="1" i="0" u="none" strike="noStrike">
                <a:solidFill>
                  <a:srgbClr val="79463D"/>
                </a:solidFill>
                <a:highlight>
                  <a:srgbClr val="000000">
                    <a:alpha val="0"/>
                  </a:srgbClr>
                </a:highlight>
                <a:latin typeface="Arial"/>
              </a:rPr>
              <a:t>Combing</a:t>
            </a:r>
            <a:r>
              <a:rPr lang="en" sz="1200" b="0" i="0" u="none" strike="noStrike">
                <a:solidFill>
                  <a:srgbClr val="79463D"/>
                </a:solidFill>
                <a:highlight>
                  <a:srgbClr val="000000">
                    <a:alpha val="0"/>
                  </a:srgbClr>
                </a:highlight>
                <a:latin typeface="Arial"/>
              </a:rPr>
              <a:t> (achieving a well-groomed appearance)</a:t>
            </a:r>
          </a:p>
          <a:p>
            <a:pPr rtl="0" fontAlgn="t"/>
            <a:r>
              <a:rPr lang="en" sz="1200" b="1" i="0" u="none" strike="noStrike">
                <a:solidFill>
                  <a:srgbClr val="79463D"/>
                </a:solidFill>
                <a:highlight>
                  <a:srgbClr val="000000">
                    <a:alpha val="0"/>
                  </a:srgbClr>
                </a:highlight>
                <a:latin typeface="Arial"/>
              </a:rPr>
              <a:t>Face/hand washing</a:t>
            </a:r>
            <a:r>
              <a:rPr lang="en" sz="1200" b="0" i="0" u="none" strike="noStrike">
                <a:solidFill>
                  <a:srgbClr val="79463D"/>
                </a:solidFill>
                <a:highlight>
                  <a:srgbClr val="000000">
                    <a:alpha val="0"/>
                  </a:srgbClr>
                </a:highlight>
                <a:latin typeface="Arial"/>
              </a:rPr>
              <a:t> (opening the faucet, using soap, wiping)</a:t>
            </a:r>
          </a:p>
          <a:p>
            <a:pPr rtl="0" fontAlgn="t"/>
            <a:r>
              <a:rPr lang="en" sz="1200" b="1" i="0" u="none" strike="noStrike">
                <a:solidFill>
                  <a:srgbClr val="79463D"/>
                </a:solidFill>
                <a:highlight>
                  <a:srgbClr val="000000">
                    <a:alpha val="0"/>
                  </a:srgbClr>
                </a:highlight>
                <a:latin typeface="Arial"/>
              </a:rPr>
              <a:t>Shaving / make-up</a:t>
            </a:r>
            <a:r>
              <a:rPr lang="en" sz="1200" b="0" i="0" u="none" strike="noStrike">
                <a:solidFill>
                  <a:srgbClr val="79463D"/>
                </a:solidFill>
                <a:highlight>
                  <a:srgbClr val="000000">
                    <a:alpha val="0"/>
                  </a:srgbClr>
                </a:highlight>
                <a:latin typeface="Arial"/>
              </a:rPr>
              <a:t> (shaving is carried out in the way the patient is used to)</a:t>
            </a:r>
          </a:p>
          <a:p>
            <a:pPr rtl="0" fontAlgn="t"/>
            <a:r>
              <a:rPr lang="en" sz="1200" b="1" i="0" u="none" strike="noStrike">
                <a:solidFill>
                  <a:srgbClr val="79463D"/>
                </a:solidFill>
                <a:highlight>
                  <a:srgbClr val="000000">
                    <a:alpha val="0"/>
                  </a:srgbClr>
                </a:highlight>
                <a:latin typeface="Arial"/>
              </a:rPr>
              <a:t>Eating</a:t>
            </a:r>
            <a:r>
              <a:rPr lang="en" sz="1200" b="0" i="0" u="none" strike="noStrike">
                <a:solidFill>
                  <a:srgbClr val="79463D"/>
                </a:solidFill>
                <a:highlight>
                  <a:srgbClr val="000000">
                    <a:alpha val="0"/>
                  </a:srgbClr>
                </a:highlight>
                <a:latin typeface="Arial"/>
              </a:rPr>
              <a:t> (the ability to use a knife, fork, etc.)</a:t>
            </a:r>
          </a:p>
          <a:p>
            <a:pPr rtl="0" fontAlgn="t"/>
            <a:r>
              <a:rPr lang="en" sz="1200" b="1" i="0" u="none" strike="noStrike">
                <a:solidFill>
                  <a:srgbClr val="79463D"/>
                </a:solidFill>
                <a:highlight>
                  <a:srgbClr val="000000">
                    <a:alpha val="0"/>
                  </a:srgbClr>
                </a:highlight>
                <a:latin typeface="Arial"/>
              </a:rPr>
              <a:t>Undressing (</a:t>
            </a:r>
            <a:r>
              <a:rPr lang="en" sz="1200" b="0" i="0" u="none" strike="noStrike">
                <a:solidFill>
                  <a:srgbClr val="79463D"/>
                </a:solidFill>
                <a:highlight>
                  <a:srgbClr val="000000">
                    <a:alpha val="0"/>
                  </a:srgbClr>
                </a:highlight>
                <a:latin typeface="Arial"/>
              </a:rPr>
              <a:t>removing dresses, pajamas, socks and shoes)</a:t>
            </a:r>
          </a:p>
          <a:p>
            <a:pPr rtl="0" fontAlgn="t"/>
            <a:r>
              <a:rPr lang="en" sz="1200" b="1" i="0" u="none" strike="noStrike">
                <a:solidFill>
                  <a:srgbClr val="79463D"/>
                </a:solidFill>
                <a:highlight>
                  <a:srgbClr val="000000">
                    <a:alpha val="0"/>
                  </a:srgbClr>
                </a:highlight>
                <a:latin typeface="Arial"/>
              </a:rPr>
              <a:t>Moving around the apartment</a:t>
            </a:r>
            <a:r>
              <a:rPr lang="en" sz="1200" b="0" i="0" u="none" strike="noStrike">
                <a:solidFill>
                  <a:srgbClr val="79463D"/>
                </a:solidFill>
                <a:highlight>
                  <a:srgbClr val="000000">
                    <a:alpha val="0"/>
                  </a:srgbClr>
                </a:highlight>
                <a:latin typeface="Arial"/>
              </a:rPr>
              <a:t> (moving from one room to another with a distance of at least , turns)</a:t>
            </a:r>
          </a:p>
          <a:p>
            <a:pPr rtl="0" fontAlgn="t"/>
            <a:r>
              <a:rPr lang="en" sz="1200" b="1" i="0" u="none" strike="noStrike">
                <a:solidFill>
                  <a:srgbClr val="79463D"/>
                </a:solidFill>
                <a:highlight>
                  <a:srgbClr val="000000">
                    <a:alpha val="0"/>
                  </a:srgbClr>
                </a:highlight>
                <a:latin typeface="Arial"/>
              </a:rPr>
              <a:t>Moving from the bed to a chair</a:t>
            </a:r>
            <a:r>
              <a:rPr lang="en" sz="1200" b="0" i="0" u="none" strike="noStrike">
                <a:solidFill>
                  <a:srgbClr val="79463D"/>
                </a:solidFill>
                <a:highlight>
                  <a:srgbClr val="000000">
                    <a:alpha val="0"/>
                  </a:srgbClr>
                </a:highlight>
                <a:latin typeface="Arial"/>
              </a:rPr>
              <a:t> (from a lying position, being covered with a blanket, move to a chair that is nearby)</a:t>
            </a:r>
          </a:p>
          <a:p>
            <a:pPr rtl="0" fontAlgn="t"/>
            <a:r>
              <a:rPr lang="en" sz="1200" b="1" i="0" u="none" strike="noStrike">
                <a:solidFill>
                  <a:srgbClr val="79463D"/>
                </a:solidFill>
                <a:highlight>
                  <a:srgbClr val="000000">
                    <a:alpha val="0"/>
                  </a:srgbClr>
                </a:highlight>
                <a:latin typeface="Arial"/>
              </a:rPr>
              <a:t>Visit to the toilet</a:t>
            </a:r>
            <a:r>
              <a:rPr lang="en" sz="1200" b="0" i="0" u="none" strike="noStrike">
                <a:solidFill>
                  <a:srgbClr val="79463D"/>
                </a:solidFill>
                <a:highlight>
                  <a:srgbClr val="000000">
                    <a:alpha val="0"/>
                  </a:srgbClr>
                </a:highlight>
                <a:latin typeface="Arial"/>
              </a:rPr>
              <a:t> (walk to the toilet, manage clothes, perform the necessary hygiene procedures, put clothes in order)</a:t>
            </a:r>
          </a:p>
          <a:p>
            <a:pPr rtl="0" fontAlgn="t"/>
            <a:r>
              <a:rPr lang="en" sz="1200" b="1" i="0" u="none" strike="noStrike">
                <a:solidFill>
                  <a:srgbClr val="79463D"/>
                </a:solidFill>
                <a:highlight>
                  <a:srgbClr val="000000">
                    <a:alpha val="0"/>
                  </a:srgbClr>
                </a:highlight>
                <a:latin typeface="Arial"/>
              </a:rPr>
              <a:t>Moving outside the apartment</a:t>
            </a:r>
            <a:r>
              <a:rPr lang="en" sz="1200" b="0" i="0" u="none" strike="noStrike">
                <a:solidFill>
                  <a:srgbClr val="79463D"/>
                </a:solidFill>
                <a:highlight>
                  <a:srgbClr val="000000">
                    <a:alpha val="0"/>
                  </a:srgbClr>
                </a:highlight>
                <a:latin typeface="Arial"/>
              </a:rPr>
              <a:t> (overcoming distance, including inclined surfaces, moving through doorways)</a:t>
            </a:r>
          </a:p>
          <a:p>
            <a:pPr rtl="0" fontAlgn="t"/>
            <a:r>
              <a:rPr lang="en" sz="1200" b="1" i="0" u="none" strike="noStrike">
                <a:solidFill>
                  <a:srgbClr val="79463D"/>
                </a:solidFill>
                <a:highlight>
                  <a:srgbClr val="000000">
                    <a:alpha val="0"/>
                  </a:srgbClr>
                </a:highlight>
                <a:latin typeface="Arial"/>
              </a:rPr>
              <a:t>Dressing up</a:t>
            </a:r>
            <a:r>
              <a:rPr lang="en" sz="1200" b="0" i="0" u="none" strike="noStrike">
                <a:solidFill>
                  <a:srgbClr val="79463D"/>
                </a:solidFill>
                <a:highlight>
                  <a:srgbClr val="000000">
                    <a:alpha val="0"/>
                  </a:srgbClr>
                </a:highlight>
                <a:latin typeface="Arial"/>
              </a:rPr>
              <a:t> (do not mean festive outfits; clothes should be nearby, </a:t>
            </a:r>
          </a:p>
          <a:p>
            <a:pPr rtl="0" fontAlgn="t">
              <a:buNone/>
            </a:pPr>
            <a:r>
              <a:rPr lang="en" sz="1200" b="0" i="0" u="none" strike="noStrike">
                <a:solidFill>
                  <a:srgbClr val="79463D"/>
                </a:solidFill>
                <a:highlight>
                  <a:srgbClr val="000000">
                    <a:alpha val="0"/>
                  </a:srgbClr>
                </a:highlight>
                <a:latin typeface="Arial"/>
              </a:rPr>
              <a:t>	stacked, but not in a certain order; the ability to fasten buttons, tie shoelaces</a:t>
            </a:r>
            <a:r>
              <a:rPr lang="en" sz="1200" b="0" i="0" u="none" strike="noStrike">
                <a:highlight>
                  <a:srgbClr val="000000">
                    <a:alpha val="0"/>
                  </a:srgbClr>
                </a:highlight>
                <a:latin typeface="Arial"/>
              </a:rPr>
              <a:t>)</a:t>
            </a:r>
          </a:p>
          <a:p>
            <a:pPr rtl="0" fontAlgn="t"/>
            <a:r>
              <a:rPr lang="en" sz="1200" b="1" i="0" u="none" strike="noStrike">
                <a:solidFill>
                  <a:srgbClr val="79463D"/>
                </a:solidFill>
                <a:highlight>
                  <a:srgbClr val="000000">
                    <a:alpha val="0"/>
                  </a:srgbClr>
                </a:highlight>
                <a:latin typeface="Arial"/>
              </a:rPr>
              <a:t>Washing in the bath</a:t>
            </a:r>
            <a:r>
              <a:rPr lang="en" sz="1200" b="0" i="0" u="none" strike="noStrike">
                <a:solidFill>
                  <a:srgbClr val="79463D"/>
                </a:solidFill>
                <a:highlight>
                  <a:srgbClr val="000000">
                    <a:alpha val="0"/>
                  </a:srgbClr>
                </a:highlight>
                <a:latin typeface="Arial"/>
              </a:rPr>
              <a:t> (the ability to wash the whole body; use a faucet, a plug in the bath)</a:t>
            </a:r>
          </a:p>
          <a:p>
            <a:pPr rtl="0" fontAlgn="t"/>
            <a:r>
              <a:rPr lang="en" sz="1200" b="1" i="0" u="none" strike="noStrike">
                <a:solidFill>
                  <a:srgbClr val="79463D"/>
                </a:solidFill>
                <a:highlight>
                  <a:srgbClr val="000000">
                    <a:alpha val="0"/>
                  </a:srgbClr>
                </a:highlight>
                <a:latin typeface="Arial"/>
              </a:rPr>
              <a:t>Getting into and out of the tub </a:t>
            </a:r>
            <a:r>
              <a:rPr lang="en" sz="1200" b="0" i="0" u="none" strike="noStrike">
                <a:solidFill>
                  <a:srgbClr val="79463D"/>
                </a:solidFill>
                <a:highlight>
                  <a:srgbClr val="000000">
                    <a:alpha val="0"/>
                  </a:srgbClr>
                </a:highlight>
                <a:latin typeface="Arial"/>
              </a:rPr>
              <a:t>(the tub is not filled with water)</a:t>
            </a:r>
          </a:p>
          <a:p>
            <a:pPr rtl="0" fontAlgn="t"/>
            <a:r>
              <a:rPr lang="en" sz="1200" b="0" i="0" u="none" strike="noStrike">
                <a:solidFill>
                  <a:srgbClr val="79463D"/>
                </a:solidFill>
                <a:highlight>
                  <a:srgbClr val="000000">
                    <a:alpha val="0"/>
                  </a:srgbClr>
                </a:highlight>
                <a:latin typeface="Arial"/>
              </a:rPr>
              <a:t>Washing the whole body not in the bath, but using a basin of water</a:t>
            </a:r>
          </a:p>
          <a:p>
            <a:pPr rtl="0" fontAlgn="t"/>
            <a:r>
              <a:rPr lang="en" sz="1200" b="1" i="0" u="none" strike="noStrike">
                <a:solidFill>
                  <a:srgbClr val="79463D"/>
                </a:solidFill>
                <a:highlight>
                  <a:srgbClr val="000000">
                    <a:alpha val="0"/>
                  </a:srgbClr>
                </a:highlight>
                <a:latin typeface="Arial"/>
              </a:rPr>
              <a:t>Moving from the floor to a chair</a:t>
            </a:r>
            <a:r>
              <a:rPr lang="en" sz="1200" b="0" i="0" u="none" strike="noStrike">
                <a:solidFill>
                  <a:srgbClr val="79463D"/>
                </a:solidFill>
                <a:highlight>
                  <a:srgbClr val="000000">
                    <a:alpha val="0"/>
                  </a:srgbClr>
                </a:highlight>
                <a:latin typeface="Arial"/>
              </a:rPr>
              <a:t> (from a lying position to sit on a regular chair without armrests with seat height )</a:t>
            </a:r>
          </a:p>
          <a:p>
            <a:pPr fontAlgn="t">
              <a:buNone/>
            </a:pPr>
            <a:endParaRPr lang="ru-RU" sz="1200" smtClean="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229600" cy="1143000"/>
          </a:xfrm>
        </p:spPr>
        <p:txBody>
          <a:bodyPr>
            <a:noAutofit/>
          </a:bodyPr>
          <a:lstStyle/>
          <a:p>
            <a:pPr algn="ctr" rtl="0"/>
            <a:r>
              <a:rPr lang="en" sz="2000" b="1" i="0" u="none" strike="noStrike">
                <a:highlight>
                  <a:srgbClr val="000000">
                    <a:alpha val="0"/>
                  </a:srgbClr>
                </a:highlight>
                <a:latin typeface="Arial"/>
              </a:rPr>
              <a:t>Rivermead </a:t>
            </a:r>
            <a:r>
              <a:rPr lang="en" sz="2000" b="0" i="0" u="none" strike="noStrike">
                <a:highlight>
                  <a:srgbClr val="000000">
                    <a:alpha val="0"/>
                  </a:srgbClr>
                </a:highlight>
                <a:latin typeface="Arial"/>
              </a:rPr>
              <a:t/>
            </a:r>
            <a:br>
              <a:rPr lang="en" sz="2000" b="0" i="0" u="none" strike="noStrike">
                <a:highlight>
                  <a:srgbClr val="000000">
                    <a:alpha val="0"/>
                  </a:srgbClr>
                </a:highlight>
                <a:latin typeface="Arial"/>
              </a:rPr>
            </a:br>
            <a:r>
              <a:rPr lang="en" sz="2000" b="1" i="0" u="none" strike="noStrike">
                <a:highlight>
                  <a:srgbClr val="000000">
                    <a:alpha val="0"/>
                  </a:srgbClr>
                </a:highlight>
                <a:latin typeface="Arial"/>
              </a:rPr>
              <a:t>Rivermead Activities of Daily Living (ADL) Scales </a:t>
            </a:r>
            <a:r>
              <a:rPr lang="en" sz="2000" b="0" i="0" u="none" strike="noStrike">
                <a:highlight>
                  <a:srgbClr val="000000">
                    <a:alpha val="0"/>
                  </a:srgbClr>
                </a:highlight>
                <a:latin typeface="Arial"/>
              </a:rPr>
              <a:t/>
            </a:r>
            <a:br>
              <a:rPr lang="en" sz="2000" b="0" i="0" u="none" strike="noStrike">
                <a:highlight>
                  <a:srgbClr val="000000">
                    <a:alpha val="0"/>
                  </a:srgbClr>
                </a:highlight>
                <a:latin typeface="Arial"/>
              </a:rPr>
            </a:br>
            <a:r>
              <a:rPr lang="en" sz="2000" b="0" i="0" u="none" strike="noStrike">
                <a:highlight>
                  <a:srgbClr val="000000">
                    <a:alpha val="0"/>
                  </a:srgbClr>
                </a:highlight>
                <a:latin typeface="Arial"/>
              </a:rPr>
              <a:t>(by:</a:t>
            </a:r>
            <a:r>
              <a:rPr lang="en" sz="2000" b="0" i="1" u="none" strike="noStrike">
                <a:highlight>
                  <a:srgbClr val="000000">
                    <a:alpha val="0"/>
                  </a:srgbClr>
                </a:highlight>
                <a:latin typeface="Arial"/>
              </a:rPr>
              <a:t> S.Whiting, N.Lincoln, 1980; Wade D., 1992</a:t>
            </a:r>
            <a:r>
              <a:rPr lang="en" sz="2000" b="0" i="0" u="none" strike="noStrike">
                <a:highlight>
                  <a:srgbClr val="000000">
                    <a:alpha val="0"/>
                  </a:srgbClr>
                </a:highlight>
                <a:latin typeface="Arial"/>
              </a:rPr>
              <a:t>)</a:t>
            </a:r>
            <a:endParaRPr lang="ru-RU" sz="2000"/>
          </a:p>
        </p:txBody>
      </p:sp>
      <p:sp>
        <p:nvSpPr>
          <p:cNvPr id="4" name="Содержимое 3"/>
          <p:cNvSpPr>
            <a:spLocks noGrp="1"/>
          </p:cNvSpPr>
          <p:nvPr>
            <p:ph idx="1"/>
          </p:nvPr>
        </p:nvSpPr>
        <p:spPr>
          <a:xfrm>
            <a:off x="214282" y="1285860"/>
            <a:ext cx="8929718" cy="5239484"/>
          </a:xfrm>
        </p:spPr>
        <p:txBody>
          <a:bodyPr>
            <a:noAutofit/>
          </a:bodyPr>
          <a:lstStyle/>
          <a:p>
            <a:pPr fontAlgn="t">
              <a:buNone/>
            </a:pPr>
            <a:endParaRPr lang="ru-RU" sz="1200" smtClean="0">
              <a:solidFill>
                <a:schemeClr val="accent6"/>
              </a:solidFill>
            </a:endParaRPr>
          </a:p>
          <a:p>
            <a:pPr rtl="0" fontAlgn="t">
              <a:buNone/>
            </a:pPr>
            <a:r>
              <a:rPr lang="en" sz="1300" b="1" i="0" u="none" strike="noStrike">
                <a:solidFill>
                  <a:srgbClr val="79463D"/>
                </a:solidFill>
                <a:highlight>
                  <a:srgbClr val="000000">
                    <a:alpha val="0"/>
                  </a:srgbClr>
                </a:highlight>
                <a:latin typeface="Arial"/>
              </a:rPr>
              <a:t>Household I</a:t>
            </a:r>
          </a:p>
          <a:p>
            <a:pPr rtl="0" fontAlgn="t"/>
            <a:r>
              <a:rPr lang="en" sz="1300" b="0" i="0" u="none" strike="noStrike">
                <a:solidFill>
                  <a:srgbClr val="79463D"/>
                </a:solidFill>
                <a:highlight>
                  <a:srgbClr val="000000">
                    <a:alpha val="0"/>
                  </a:srgbClr>
                </a:highlight>
                <a:latin typeface="Arial"/>
              </a:rPr>
              <a:t>Preparation of a hot drink (filling an electric kettle with water, making tea)</a:t>
            </a:r>
          </a:p>
          <a:p>
            <a:pPr rtl="0" fontAlgn="t"/>
            <a:r>
              <a:rPr lang="en" sz="1300" b="0" i="0" u="none" strike="noStrike">
                <a:solidFill>
                  <a:srgbClr val="79463D"/>
                </a:solidFill>
                <a:highlight>
                  <a:srgbClr val="000000">
                    <a:alpha val="0"/>
                  </a:srgbClr>
                </a:highlight>
                <a:latin typeface="Arial"/>
              </a:rPr>
              <a:t>Preparation of a light snack</a:t>
            </a:r>
          </a:p>
          <a:p>
            <a:pPr rtl="0" fontAlgn="t"/>
            <a:r>
              <a:rPr lang="en" sz="1300" b="0" i="0" u="none" strike="noStrike">
                <a:solidFill>
                  <a:srgbClr val="79463D"/>
                </a:solidFill>
                <a:highlight>
                  <a:srgbClr val="000000">
                    <a:alpha val="0"/>
                  </a:srgbClr>
                </a:highlight>
                <a:latin typeface="Arial"/>
              </a:rPr>
              <a:t>Ability to make monetary calculations (counting the money needed to pay, for example, for a loaf of bread, a package of butter and a box of sugar; receiving change)</a:t>
            </a:r>
          </a:p>
          <a:p>
            <a:pPr rtl="0" fontAlgn="t"/>
            <a:r>
              <a:rPr lang="en" sz="1300" b="0" i="0" u="none" strike="noStrike">
                <a:solidFill>
                  <a:srgbClr val="79463D"/>
                </a:solidFill>
                <a:highlight>
                  <a:srgbClr val="000000">
                    <a:alpha val="0"/>
                  </a:srgbClr>
                </a:highlight>
                <a:latin typeface="Arial"/>
              </a:rPr>
              <a:t>Getting into a passenger car and getting out of the car (front seat of a car of any brand,</a:t>
            </a:r>
          </a:p>
          <a:p>
            <a:pPr rtl="0" fontAlgn="t"/>
            <a:r>
              <a:rPr lang="en" sz="1300" b="0" i="0" u="none" strike="noStrike">
                <a:solidFill>
                  <a:srgbClr val="79463D"/>
                </a:solidFill>
                <a:highlight>
                  <a:srgbClr val="000000">
                    <a:alpha val="0"/>
                  </a:srgbClr>
                </a:highlight>
                <a:latin typeface="Arial"/>
              </a:rPr>
              <a:t> except for the sports model)</a:t>
            </a:r>
          </a:p>
          <a:p>
            <a:pPr rtl="0" fontAlgn="t"/>
            <a:r>
              <a:rPr lang="en" sz="1300" b="0" i="0" u="none" strike="noStrike">
                <a:solidFill>
                  <a:srgbClr val="79463D"/>
                </a:solidFill>
                <a:highlight>
                  <a:srgbClr val="000000">
                    <a:alpha val="0"/>
                  </a:srgbClr>
                </a:highlight>
                <a:latin typeface="Arial"/>
              </a:rPr>
              <a:t>Cooking (peel one potato, fry a piece of sausage, defrost frozen</a:t>
            </a:r>
          </a:p>
          <a:p>
            <a:pPr rtl="0" fontAlgn="t"/>
            <a:r>
              <a:rPr lang="en" sz="1300" b="0" i="0" u="none" strike="noStrike">
                <a:solidFill>
                  <a:srgbClr val="79463D"/>
                </a:solidFill>
                <a:highlight>
                  <a:srgbClr val="000000">
                    <a:alpha val="0"/>
                  </a:srgbClr>
                </a:highlight>
                <a:latin typeface="Arial"/>
              </a:rPr>
              <a:t> vegetables, open a can of canned food)</a:t>
            </a:r>
          </a:p>
          <a:p>
            <a:pPr rtl="0" fontAlgn="t"/>
            <a:r>
              <a:rPr lang="en" sz="1300" b="0" i="0" u="none" strike="noStrike">
                <a:solidFill>
                  <a:srgbClr val="79463D"/>
                </a:solidFill>
                <a:highlight>
                  <a:srgbClr val="000000">
                    <a:alpha val="0"/>
                  </a:srgbClr>
                </a:highlight>
                <a:latin typeface="Arial"/>
              </a:rPr>
              <a:t>Delivery of purchases from the store home (bring butter, a jar with a weight, change)</a:t>
            </a:r>
          </a:p>
          <a:p>
            <a:pPr rtl="0" fontAlgn="t"/>
            <a:r>
              <a:rPr lang="en" sz="1300" b="0" i="0" u="none" strike="noStrike">
                <a:solidFill>
                  <a:srgbClr val="79463D"/>
                </a:solidFill>
                <a:highlight>
                  <a:srgbClr val="000000">
                    <a:alpha val="0"/>
                  </a:srgbClr>
                </a:highlight>
                <a:latin typeface="Arial"/>
              </a:rPr>
              <a:t>The ability to cross the road (crossing the street to the traffic light signal, stepping over the curb of the sidewalk)</a:t>
            </a:r>
          </a:p>
          <a:p>
            <a:pPr rtl="0" fontAlgn="t"/>
            <a:r>
              <a:rPr lang="en" sz="1300" b="0" i="0" u="none" strike="noStrike">
                <a:solidFill>
                  <a:srgbClr val="79463D"/>
                </a:solidFill>
                <a:highlight>
                  <a:srgbClr val="000000">
                    <a:alpha val="0"/>
                  </a:srgbClr>
                </a:highlight>
                <a:latin typeface="Arial"/>
              </a:rPr>
              <a:t>Visit to the store (walk to the store and back, overcoming the distance )</a:t>
            </a:r>
          </a:p>
          <a:p>
            <a:pPr rtl="0" fontAlgn="t"/>
            <a:r>
              <a:rPr lang="en" sz="1300" b="0" i="0" u="none" strike="noStrike">
                <a:solidFill>
                  <a:srgbClr val="79463D"/>
                </a:solidFill>
                <a:highlight>
                  <a:srgbClr val="000000">
                    <a:alpha val="0"/>
                  </a:srgbClr>
                </a:highlight>
                <a:latin typeface="Arial"/>
              </a:rPr>
              <a:t>Use of public transport (bus ride for a distance of at least and at least three bus stops)</a:t>
            </a:r>
          </a:p>
          <a:p>
            <a:pPr rtl="0" fontAlgn="t">
              <a:buNone/>
            </a:pPr>
            <a:r>
              <a:rPr lang="en" sz="1300" b="1" i="0" u="none" strike="noStrike">
                <a:solidFill>
                  <a:srgbClr val="79463D"/>
                </a:solidFill>
                <a:highlight>
                  <a:srgbClr val="000000">
                    <a:alpha val="0"/>
                  </a:srgbClr>
                </a:highlight>
                <a:latin typeface="Arial"/>
              </a:rPr>
              <a:t>Household II </a:t>
            </a:r>
          </a:p>
          <a:p>
            <a:pPr rtl="0" fontAlgn="t"/>
            <a:r>
              <a:rPr lang="en" sz="1300" b="0" i="0" u="none" strike="noStrike">
                <a:solidFill>
                  <a:srgbClr val="79463D"/>
                </a:solidFill>
                <a:highlight>
                  <a:srgbClr val="000000">
                    <a:alpha val="0"/>
                  </a:srgbClr>
                </a:highlight>
                <a:latin typeface="Arial"/>
              </a:rPr>
              <a:t>Washing (hand washing of underwear in the basin)</a:t>
            </a:r>
          </a:p>
          <a:p>
            <a:pPr rtl="0" fontAlgn="t"/>
            <a:r>
              <a:rPr lang="en" sz="1300" b="0" i="0" u="none" strike="noStrike">
                <a:solidFill>
                  <a:srgbClr val="79463D"/>
                </a:solidFill>
                <a:highlight>
                  <a:srgbClr val="000000">
                    <a:alpha val="0"/>
                  </a:srgbClr>
                </a:highlight>
                <a:latin typeface="Arial"/>
              </a:rPr>
              <a:t>Ironing of linen (with an iron without steam, with the preparation of a place for ironing on a table or an ironing board surface)</a:t>
            </a:r>
          </a:p>
          <a:p>
            <a:pPr rtl="0" fontAlgn="t"/>
            <a:r>
              <a:rPr lang="en" sz="1300" b="0" i="0" u="none" strike="noStrike">
                <a:solidFill>
                  <a:srgbClr val="79463D"/>
                </a:solidFill>
                <a:highlight>
                  <a:srgbClr val="000000">
                    <a:alpha val="0"/>
                  </a:srgbClr>
                </a:highlight>
                <a:latin typeface="Arial"/>
              </a:rPr>
              <a:t>Easy cleaning (wiping surfaces at a height of 30-)</a:t>
            </a:r>
          </a:p>
          <a:p>
            <a:pPr rtl="0" fontAlgn="t"/>
            <a:r>
              <a:rPr lang="en" sz="1300" b="0" i="0" u="none" strike="noStrike">
                <a:solidFill>
                  <a:srgbClr val="79463D"/>
                </a:solidFill>
                <a:highlight>
                  <a:srgbClr val="000000">
                    <a:alpha val="0"/>
                  </a:srgbClr>
                </a:highlight>
                <a:latin typeface="Arial"/>
              </a:rPr>
              <a:t>Hanging out the washed laundry (on a crossbar or rope located within the apartment, do not use hooks)</a:t>
            </a:r>
          </a:p>
          <a:p>
            <a:pPr rtl="0" fontAlgn="t"/>
            <a:r>
              <a:rPr lang="en" sz="1300" b="0" i="0" u="none" strike="noStrike">
                <a:solidFill>
                  <a:srgbClr val="79463D"/>
                </a:solidFill>
                <a:highlight>
                  <a:srgbClr val="000000">
                    <a:alpha val="0"/>
                  </a:srgbClr>
                </a:highlight>
                <a:latin typeface="Arial"/>
              </a:rPr>
              <a:t>Preparing the bed (making the bed with a height of about sheets and a blanket, straightening the folds)</a:t>
            </a:r>
          </a:p>
          <a:p>
            <a:pPr rtl="0" fontAlgn="t"/>
            <a:r>
              <a:rPr lang="en" sz="1300" b="0" i="0" u="none" strike="noStrike">
                <a:solidFill>
                  <a:srgbClr val="79463D"/>
                </a:solidFill>
                <a:highlight>
                  <a:srgbClr val="000000">
                    <a:alpha val="0"/>
                  </a:srgbClr>
                </a:highlight>
                <a:latin typeface="Arial"/>
              </a:rPr>
              <a:t>More thorough cleaning (cleaning of a room with an area of 3 sq.m using a vacuum cleaner, sweeping with a brush and a dustpan., with the movement of chairs only)</a:t>
            </a:r>
          </a:p>
          <a:p>
            <a:pPr>
              <a:buNone/>
            </a:pPr>
            <a:endParaRPr lang="ru-RU" sz="260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179512" y="111967"/>
            <a:ext cx="8784976" cy="6176964"/>
          </a:xfrm>
        </p:spPr>
        <p:txBody>
          <a:bodyPr>
            <a:noAutofit/>
          </a:bodyPr>
          <a:lstStyle/>
          <a:p>
            <a:pPr algn="ctr">
              <a:buNone/>
            </a:pPr>
            <a:endParaRPr lang="ru-RU" b="1" dirty="0">
              <a:solidFill>
                <a:srgbClr val="C00000"/>
              </a:solidFill>
            </a:endParaRPr>
          </a:p>
          <a:p>
            <a:pPr algn="ctr" rtl="0">
              <a:buNone/>
            </a:pPr>
            <a:r>
              <a:rPr lang="en" sz="2400" b="1" i="0" u="none" strike="noStrike" dirty="0">
                <a:solidFill>
                  <a:srgbClr val="C00000"/>
                </a:solidFill>
                <a:highlight>
                  <a:srgbClr val="000000">
                    <a:alpha val="0"/>
                  </a:srgbClr>
                </a:highlight>
                <a:latin typeface="Arial"/>
              </a:rPr>
              <a:t>Evaluation of the effectiveness of rehabilitation measures</a:t>
            </a:r>
          </a:p>
          <a:p>
            <a:pPr algn="ctr" rtl="0">
              <a:buNone/>
            </a:pPr>
            <a:r>
              <a:rPr lang="en" sz="2400" b="1" i="0" u="none" strike="noStrike" dirty="0">
                <a:solidFill>
                  <a:srgbClr val="C00000"/>
                </a:solidFill>
                <a:highlight>
                  <a:srgbClr val="000000">
                    <a:alpha val="0"/>
                  </a:srgbClr>
                </a:highlight>
                <a:latin typeface="Arial"/>
              </a:rPr>
              <a:t>(evaluated at the end of each stage, after 3 months):</a:t>
            </a:r>
            <a:endParaRPr lang="ru-RU" dirty="0" smtClean="0">
              <a:solidFill>
                <a:srgbClr val="C00000"/>
              </a:solidFill>
            </a:endParaRPr>
          </a:p>
          <a:p>
            <a:pPr>
              <a:buNone/>
            </a:pPr>
            <a:endParaRPr lang="ru-RU" b="1" u="sng" dirty="0" smtClean="0"/>
          </a:p>
          <a:p>
            <a:pPr lvl="0" rtl="0"/>
            <a:r>
              <a:rPr lang="en" sz="2400" b="0" i="0" u="none" strike="noStrike" dirty="0">
                <a:highlight>
                  <a:srgbClr val="000000">
                    <a:alpha val="0"/>
                  </a:srgbClr>
                </a:highlight>
                <a:latin typeface="Arial"/>
              </a:rPr>
              <a:t>lethality</a:t>
            </a:r>
            <a:endParaRPr lang="ru-RU" dirty="0"/>
          </a:p>
          <a:p>
            <a:pPr lvl="0" rtl="0"/>
            <a:r>
              <a:rPr lang="en" sz="2400" b="0" i="0" u="none" strike="noStrike" dirty="0">
                <a:highlight>
                  <a:srgbClr val="000000">
                    <a:alpha val="0"/>
                  </a:srgbClr>
                </a:highlight>
                <a:latin typeface="Arial"/>
              </a:rPr>
              <a:t>the number of complications: pneumonia, thrombosis, contractures, urinary tract infections, bedsores,</a:t>
            </a:r>
          </a:p>
          <a:p>
            <a:pPr lvl="0" rtl="0"/>
            <a:r>
              <a:rPr lang="en" sz="2400" b="0" i="0" u="none" strike="noStrike" dirty="0">
                <a:highlight>
                  <a:srgbClr val="000000">
                    <a:alpha val="0"/>
                  </a:srgbClr>
                </a:highlight>
                <a:latin typeface="Arial"/>
              </a:rPr>
              <a:t>other undesirable phenomena</a:t>
            </a:r>
          </a:p>
          <a:p>
            <a:pPr lvl="0" rtl="0"/>
            <a:r>
              <a:rPr lang="en" sz="2400" b="0" i="0" u="none" strike="noStrike" dirty="0">
                <a:highlight>
                  <a:srgbClr val="000000">
                    <a:alpha val="0"/>
                  </a:srgbClr>
                </a:highlight>
                <a:latin typeface="Arial"/>
              </a:rPr>
              <a:t>repeated hospitalizations.</a:t>
            </a:r>
          </a:p>
          <a:p>
            <a:pPr lvl="0" rtl="0"/>
            <a:r>
              <a:rPr lang="en" sz="2400" b="0" i="0" u="none" strike="noStrike" dirty="0">
                <a:highlight>
                  <a:srgbClr val="000000">
                    <a:alpha val="0"/>
                  </a:srgbClr>
                </a:highlight>
                <a:latin typeface="Arial"/>
              </a:rPr>
              <a:t>percentage of independent patients (percentage of patients who have reached the level of disability according to mRS 0-2 points by the end of rehabilitation) </a:t>
            </a:r>
          </a:p>
          <a:p>
            <a:pPr lvl="0" rtl="0"/>
            <a:r>
              <a:rPr lang="en" sz="2400" b="0" i="0" u="none" strike="noStrike" dirty="0">
                <a:highlight>
                  <a:srgbClr val="000000">
                    <a:alpha val="0"/>
                  </a:srgbClr>
                </a:highlight>
                <a:latin typeface="Arial"/>
              </a:rPr>
              <a:t>duration of stages (at each stage and at all three stages) – achievement of routing criteria</a:t>
            </a:r>
          </a:p>
          <a:p>
            <a:pPr lvl="0" rtl="0"/>
            <a:r>
              <a:rPr lang="en" sz="2400" b="0" i="0" u="none" strike="noStrike" dirty="0">
                <a:highlight>
                  <a:srgbClr val="000000">
                    <a:alpha val="0"/>
                  </a:srgbClr>
                </a:highlight>
                <a:latin typeface="Arial"/>
              </a:rPr>
              <a:t>actual costs of one case </a:t>
            </a:r>
          </a:p>
          <a:p>
            <a:pPr marL="0" indent="0">
              <a:buNone/>
            </a:pPr>
            <a:endParaRPr lang="ru-RU" dirty="0"/>
          </a:p>
          <a:p>
            <a:endParaRPr lang="ru-RU" dirty="0"/>
          </a:p>
        </p:txBody>
      </p:sp>
    </p:spTree>
    <p:extLst>
      <p:ext uri="{BB962C8B-B14F-4D97-AF65-F5344CB8AC3E}">
        <p14:creationId xmlns:p14="http://schemas.microsoft.com/office/powerpoint/2010/main" val="77450167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algn="ctr" rtl="0"/>
            <a:r>
              <a:rPr lang="en" sz="4000" b="0" i="0" u="none" strike="noStrike">
                <a:highlight>
                  <a:srgbClr val="000000">
                    <a:alpha val="0"/>
                  </a:srgbClr>
                </a:highlight>
                <a:latin typeface="Arial"/>
              </a:rPr>
              <a:t>Means of medical rehabilitation</a:t>
            </a:r>
            <a:endParaRPr lang="ru-RU" sz="4000"/>
          </a:p>
        </p:txBody>
      </p:sp>
    </p:spTree>
    <p:extLst>
      <p:ext uri="{BB962C8B-B14F-4D97-AF65-F5344CB8AC3E}">
        <p14:creationId xmlns:p14="http://schemas.microsoft.com/office/powerpoint/2010/main" val="28591566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rtl="0"/>
            <a:r>
              <a:rPr lang="en" sz="4000" b="0" i="0" u="none" strike="noStrike">
                <a:highlight>
                  <a:srgbClr val="000000">
                    <a:alpha val="0"/>
                  </a:srgbClr>
                </a:highlight>
                <a:latin typeface="Arial"/>
              </a:rPr>
              <a:t>ACA</a:t>
            </a:r>
            <a:endParaRPr lang="ru-RU"/>
          </a:p>
        </p:txBody>
      </p:sp>
      <p:sp>
        <p:nvSpPr>
          <p:cNvPr id="3" name="Объект 2"/>
          <p:cNvSpPr>
            <a:spLocks noGrp="1"/>
          </p:cNvSpPr>
          <p:nvPr>
            <p:ph idx="1"/>
          </p:nvPr>
        </p:nvSpPr>
        <p:spPr/>
        <p:txBody>
          <a:bodyPr>
            <a:noAutofit/>
          </a:bodyPr>
          <a:lstStyle/>
          <a:p>
            <a:pPr algn="just" rtl="0"/>
            <a:r>
              <a:rPr lang="en" sz="2400" b="0" i="0" u="none" strike="noStrike">
                <a:highlight>
                  <a:srgbClr val="000000">
                    <a:alpha val="0"/>
                  </a:srgbClr>
                </a:highlight>
                <a:latin typeface="Arial"/>
              </a:rPr>
              <a:t>this is an acute pathological condition of the brain, which develops in connection with a sudden violation of the blood supply to nerve cells and their death with the appearance of cerebral and /or focal neurological symptoms, which persists for more than a day or causes the death of the patient in a shorter time.</a:t>
            </a:r>
          </a:p>
        </p:txBody>
      </p:sp>
    </p:spTree>
    <p:extLst>
      <p:ext uri="{BB962C8B-B14F-4D97-AF65-F5344CB8AC3E}">
        <p14:creationId xmlns:p14="http://schemas.microsoft.com/office/powerpoint/2010/main" val="42386542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pPr rtl="0"/>
            <a:r>
              <a:rPr lang="en" sz="2800" b="0" i="0" u="none" strike="noStrike">
                <a:highlight>
                  <a:srgbClr val="000000">
                    <a:alpha val="0"/>
                  </a:srgbClr>
                </a:highlight>
                <a:latin typeface="Arial"/>
              </a:rPr>
              <a:t>Medical rehabilitation combines 3 directions of human impact</a:t>
            </a:r>
          </a:p>
        </p:txBody>
      </p:sp>
      <p:sp>
        <p:nvSpPr>
          <p:cNvPr id="5" name="Содержимое 4"/>
          <p:cNvSpPr>
            <a:spLocks noGrp="1"/>
          </p:cNvSpPr>
          <p:nvPr>
            <p:ph idx="1"/>
          </p:nvPr>
        </p:nvSpPr>
        <p:spPr/>
        <p:txBody>
          <a:bodyPr>
            <a:noAutofit/>
          </a:bodyPr>
          <a:lstStyle/>
          <a:p>
            <a:pPr lvl="0" rtl="0"/>
            <a:r>
              <a:rPr lang="en" sz="1800" b="1" i="0" u="sng" strike="noStrike">
                <a:highlight>
                  <a:srgbClr val="000000">
                    <a:alpha val="0"/>
                  </a:srgbClr>
                </a:highlight>
                <a:latin typeface="Arial"/>
              </a:rPr>
              <a:t>medicinal direction</a:t>
            </a:r>
            <a:r>
              <a:rPr lang="en" sz="1800" b="0" i="0" u="none" strike="noStrike">
                <a:highlight>
                  <a:srgbClr val="000000">
                    <a:alpha val="0"/>
                  </a:srgbClr>
                </a:highlight>
                <a:latin typeface="Arial"/>
              </a:rPr>
              <a:t> - uses the effect of one or more medicinal substances in a certain complementary set.</a:t>
            </a:r>
          </a:p>
          <a:p>
            <a:pPr lvl="0" rtl="0"/>
            <a:r>
              <a:rPr lang="en" sz="1800" b="1" i="0" u="sng" strike="noStrike">
                <a:highlight>
                  <a:srgbClr val="000000">
                    <a:alpha val="0"/>
                  </a:srgbClr>
                </a:highlight>
                <a:latin typeface="Arial"/>
              </a:rPr>
              <a:t>non-drug direction</a:t>
            </a:r>
            <a:r>
              <a:rPr lang="en" sz="1800" b="0" i="0" u="none" strike="noStrike">
                <a:highlight>
                  <a:srgbClr val="000000">
                    <a:alpha val="0"/>
                  </a:srgbClr>
                </a:highlight>
                <a:latin typeface="Arial"/>
              </a:rPr>
              <a:t> - combines various types of physical impact: reflexology, physical therapy is successfully used in almost all types of pathology. It has not only a general training, but also a special therapeutic effect, stimulating adaptation to physical exertion. A special place is occupied by spa treatment. At the resorts, all types of non-drug treatment are changing with the use of natural resort therapeutic factors of climate, balneo and mud treatment.</a:t>
            </a:r>
          </a:p>
          <a:p>
            <a:pPr lvl="0" rtl="0"/>
            <a:r>
              <a:rPr lang="en" sz="1800" b="1" i="0" u="sng" strike="noStrike">
                <a:highlight>
                  <a:srgbClr val="000000">
                    <a:alpha val="0"/>
                  </a:srgbClr>
                </a:highlight>
                <a:latin typeface="Arial"/>
              </a:rPr>
              <a:t>instrumental direction</a:t>
            </a:r>
            <a:r>
              <a:rPr lang="en" sz="1800" b="1" i="0" u="none" strike="noStrike">
                <a:highlight>
                  <a:srgbClr val="000000">
                    <a:alpha val="0"/>
                  </a:srgbClr>
                </a:highlight>
                <a:latin typeface="Arial"/>
              </a:rPr>
              <a:t>:</a:t>
            </a:r>
          </a:p>
          <a:p>
            <a:pPr rtl="0"/>
            <a:r>
              <a:rPr lang="en" sz="1800" b="0" i="0" u="none" strike="noStrike">
                <a:highlight>
                  <a:srgbClr val="000000">
                    <a:alpha val="0"/>
                  </a:srgbClr>
                </a:highlight>
                <a:latin typeface="Arial"/>
              </a:rPr>
              <a:t>endoscopic sanitation with intratracheal fillings of medicines</a:t>
            </a:r>
          </a:p>
          <a:p>
            <a:pPr rtl="0"/>
            <a:r>
              <a:rPr lang="en" sz="1800" b="0" i="0" u="none" strike="noStrike">
                <a:highlight>
                  <a:srgbClr val="000000">
                    <a:alpha val="0"/>
                  </a:srgbClr>
                </a:highlight>
                <a:latin typeface="Arial"/>
              </a:rPr>
              <a:t>conducting radiation therapy through an endoscope</a:t>
            </a:r>
          </a:p>
          <a:p>
            <a:pPr rtl="0"/>
            <a:r>
              <a:rPr lang="en" sz="1800" b="0" i="0" u="none" strike="noStrike">
                <a:highlight>
                  <a:srgbClr val="000000">
                    <a:alpha val="0"/>
                  </a:srgbClr>
                </a:highlight>
                <a:latin typeface="Arial"/>
              </a:rPr>
              <a:t>plasma and lymphoresis</a:t>
            </a:r>
            <a:endParaRPr lang="ru-RU" sz="1800" smtClean="0"/>
          </a:p>
          <a:p>
            <a:pPr rtl="0"/>
            <a:r>
              <a:rPr lang="en" sz="1800" b="0" i="0" u="none" strike="noStrike">
                <a:highlight>
                  <a:srgbClr val="000000">
                    <a:alpha val="0"/>
                  </a:srgbClr>
                </a:highlight>
                <a:latin typeface="Arial"/>
              </a:rPr>
              <a:t>ultrasonic phonophoresis and others</a:t>
            </a:r>
          </a:p>
          <a:p>
            <a:endParaRPr lang="ru-RU"/>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Autofit/>
          </a:bodyPr>
          <a:lstStyle/>
          <a:p>
            <a:pPr marL="0" indent="0" algn="ctr">
              <a:buNone/>
            </a:pPr>
            <a:endParaRPr lang="ru-RU" smtClean="0"/>
          </a:p>
          <a:p>
            <a:pPr marL="0" indent="0" algn="ctr">
              <a:buNone/>
            </a:pPr>
            <a:endParaRPr lang="ru-RU"/>
          </a:p>
          <a:p>
            <a:pPr marL="0" indent="0" algn="ctr">
              <a:buNone/>
            </a:pPr>
            <a:endParaRPr lang="ru-RU" smtClean="0"/>
          </a:p>
          <a:p>
            <a:pPr marL="0" indent="0" algn="ctr" rtl="0">
              <a:buNone/>
            </a:pPr>
            <a:r>
              <a:rPr lang="en" sz="2800" b="0" i="0" u="none" strike="noStrike">
                <a:solidFill>
                  <a:srgbClr val="C00000"/>
                </a:solidFill>
                <a:highlight>
                  <a:srgbClr val="000000">
                    <a:alpha val="0"/>
                  </a:srgbClr>
                </a:highlight>
                <a:latin typeface="Arial"/>
              </a:rPr>
              <a:t>Why does rehabilitation require the participation of all members of a multidisciplinary rehabilitation team?</a:t>
            </a:r>
            <a:endParaRPr lang="ru-RU" sz="2800">
              <a:solidFill>
                <a:srgbClr val="C00000"/>
              </a:solidFill>
            </a:endParaRPr>
          </a:p>
        </p:txBody>
      </p:sp>
    </p:spTree>
    <p:extLst>
      <p:ext uri="{BB962C8B-B14F-4D97-AF65-F5344CB8AC3E}">
        <p14:creationId xmlns:p14="http://schemas.microsoft.com/office/powerpoint/2010/main" val="296966185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990600"/>
          </a:xfrm>
        </p:spPr>
        <p:txBody>
          <a:bodyPr>
            <a:noAutofit/>
          </a:bodyPr>
          <a:lstStyle/>
          <a:p>
            <a:pPr algn="just" rtl="0"/>
            <a:r>
              <a:rPr lang="en" sz="2800" b="0" i="0" u="none" strike="noStrike">
                <a:highlight>
                  <a:srgbClr val="000000">
                    <a:alpha val="0"/>
                  </a:srgbClr>
                </a:highlight>
                <a:latin typeface="Arial"/>
              </a:rPr>
              <a:t>Walking disorders in central hemiparesis syndrome are caused by the following main reasons</a:t>
            </a:r>
            <a:endParaRPr lang="ru-RU" sz="2800"/>
          </a:p>
        </p:txBody>
      </p:sp>
      <p:sp>
        <p:nvSpPr>
          <p:cNvPr id="3" name="Содержимое 2"/>
          <p:cNvSpPr>
            <a:spLocks noGrp="1"/>
          </p:cNvSpPr>
          <p:nvPr>
            <p:ph idx="1"/>
          </p:nvPr>
        </p:nvSpPr>
        <p:spPr>
          <a:xfrm>
            <a:off x="467544" y="2204864"/>
            <a:ext cx="8229600" cy="4429156"/>
          </a:xfrm>
        </p:spPr>
        <p:txBody>
          <a:bodyPr>
            <a:noAutofit/>
          </a:bodyPr>
          <a:lstStyle/>
          <a:p>
            <a:pPr lvl="0" rtl="0"/>
            <a:r>
              <a:rPr lang="en" sz="2000" b="0" i="0" u="none" strike="noStrike">
                <a:highlight>
                  <a:srgbClr val="000000">
                    <a:alpha val="0"/>
                  </a:srgbClr>
                </a:highlight>
                <a:latin typeface="Arial"/>
              </a:rPr>
              <a:t>Disorders of vegetative functions, vascular tone, orthostatic hypotension.</a:t>
            </a:r>
          </a:p>
          <a:p>
            <a:pPr lvl="0" rtl="0"/>
            <a:r>
              <a:rPr lang="en" sz="2000" b="0" i="0" u="none" strike="noStrike">
                <a:highlight>
                  <a:srgbClr val="000000">
                    <a:alpha val="0"/>
                  </a:srgbClr>
                </a:highlight>
                <a:latin typeface="Arial"/>
              </a:rPr>
              <a:t>Violations of the control of the vertical position of the trunk due to weakness of the extensor muscles of the back, buttocks, etc.</a:t>
            </a:r>
          </a:p>
          <a:p>
            <a:pPr lvl="0" rtl="0"/>
            <a:r>
              <a:rPr lang="en" sz="2000" b="0" i="0" u="none" strike="noStrike">
                <a:highlight>
                  <a:srgbClr val="000000">
                    <a:alpha val="0"/>
                  </a:srgbClr>
                </a:highlight>
                <a:latin typeface="Arial"/>
              </a:rPr>
              <a:t>Displacement of the center of gravity of the body towards the healthy leg.</a:t>
            </a:r>
          </a:p>
          <a:p>
            <a:pPr lvl="0" rtl="0"/>
            <a:r>
              <a:rPr lang="en" sz="2000" b="0" i="0" u="none" strike="noStrike">
                <a:highlight>
                  <a:srgbClr val="000000">
                    <a:alpha val="0"/>
                  </a:srgbClr>
                </a:highlight>
                <a:latin typeface="Arial"/>
              </a:rPr>
              <a:t>Syndrome of cortical astasia-abasia, subcortical-frontal dysbasia.</a:t>
            </a:r>
          </a:p>
          <a:p>
            <a:pPr lvl="0" rtl="0"/>
            <a:r>
              <a:rPr lang="en" sz="2000" b="0" i="0" u="none" strike="noStrike">
                <a:highlight>
                  <a:srgbClr val="000000">
                    <a:alpha val="0"/>
                  </a:srgbClr>
                </a:highlight>
                <a:latin typeface="Arial"/>
              </a:rPr>
              <a:t>Spasticity.</a:t>
            </a:r>
          </a:p>
          <a:p>
            <a:pPr lvl="0" rtl="0"/>
            <a:r>
              <a:rPr lang="en" sz="2000" b="0" i="0" u="none" strike="noStrike">
                <a:highlight>
                  <a:srgbClr val="000000">
                    <a:alpha val="0"/>
                  </a:srgbClr>
                </a:highlight>
                <a:latin typeface="Arial"/>
              </a:rPr>
              <a:t>The "hanging" foot.</a:t>
            </a:r>
          </a:p>
          <a:p>
            <a:pPr lvl="0" rtl="0"/>
            <a:r>
              <a:rPr lang="en" sz="2000" b="0" i="0" u="none" strike="noStrike">
                <a:highlight>
                  <a:srgbClr val="000000">
                    <a:alpha val="0"/>
                  </a:srgbClr>
                </a:highlight>
                <a:latin typeface="Arial"/>
              </a:rPr>
              <a:t>Sensitivity disorders.</a:t>
            </a:r>
          </a:p>
          <a:p>
            <a:pPr lvl="0" rtl="0"/>
            <a:r>
              <a:rPr lang="en" sz="2000" b="0" i="0" u="none" strike="noStrike">
                <a:highlight>
                  <a:srgbClr val="000000">
                    <a:alpha val="0"/>
                  </a:srgbClr>
                </a:highlight>
                <a:latin typeface="Arial"/>
              </a:rPr>
              <a:t>Cognitive and emotional-volitional disorders.</a:t>
            </a:r>
          </a:p>
          <a:p>
            <a:endParaRPr lang="ru-RU" sz="200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673" y="190555"/>
            <a:ext cx="8181975" cy="1361270"/>
          </a:xfrm>
          <a:prstGeom prst="rect">
            <a:avLst/>
          </a:prstGeom>
        </p:spPr>
        <p:txBody>
          <a:bodyPr vert="horz" wrap="square" lIns="0" tIns="67945" rIns="0" bIns="0" rtlCol="0">
            <a:noAutofit/>
          </a:bodyPr>
          <a:lstStyle/>
          <a:p>
            <a:pPr marL="12700" marR="5080" rtl="0">
              <a:spcBef>
                <a:spcPts val="535"/>
              </a:spcBef>
            </a:pPr>
            <a:r>
              <a:rPr lang="en" sz="2800" b="0" i="0" u="none" strike="noStrike">
                <a:highlight>
                  <a:srgbClr val="000000">
                    <a:alpha val="0"/>
                  </a:srgbClr>
                </a:highlight>
                <a:latin typeface="Arial"/>
              </a:rPr>
              <a:t>Causes of speech disorders in stroke patients without aphasia and dysarthria (an example of speech disorders not as a function, but as an activity)</a:t>
            </a:r>
            <a:endParaRPr sz="2800"/>
          </a:p>
        </p:txBody>
      </p:sp>
      <p:sp>
        <p:nvSpPr>
          <p:cNvPr id="4" name="object 4"/>
          <p:cNvSpPr txBox="1"/>
          <p:nvPr/>
        </p:nvSpPr>
        <p:spPr>
          <a:xfrm>
            <a:off x="323528" y="1487657"/>
            <a:ext cx="6343174" cy="4961615"/>
          </a:xfrm>
          <a:prstGeom prst="rect">
            <a:avLst/>
          </a:prstGeom>
        </p:spPr>
        <p:txBody>
          <a:bodyPr vert="horz" wrap="square" lIns="0" tIns="113030" rIns="0" bIns="0" rtlCol="0">
            <a:noAutofit/>
          </a:bodyPr>
          <a:lstStyle/>
          <a:p>
            <a:pPr marL="241300" indent="-228600" rtl="0">
              <a:spcBef>
                <a:spcPts val="890"/>
              </a:spcBef>
              <a:buFont typeface="Arial"/>
              <a:buChar char="•"/>
              <a:tabLst>
                <a:tab pos="240665" algn="l"/>
                <a:tab pos="241300" algn="l"/>
              </a:tabLst>
            </a:pPr>
            <a:r>
              <a:rPr lang="en" sz="1600" b="0" i="0" u="none" strike="noStrike" spc="-5">
                <a:highlight>
                  <a:srgbClr val="000000">
                    <a:alpha val="0"/>
                  </a:srgbClr>
                </a:highlight>
                <a:latin typeface="Arial"/>
                <a:cs typeface="Calibri" charset="0"/>
              </a:rPr>
              <a:t>Stress ("speechless" upon admission to the hospital)</a:t>
            </a:r>
            <a:endParaRPr sz="1600">
              <a:latin typeface="+mn-lt"/>
              <a:cs typeface="Calibri" charset="0"/>
            </a:endParaRPr>
          </a:p>
          <a:p>
            <a:pPr marL="241300" indent="-228600" rtl="0">
              <a:spcBef>
                <a:spcPts val="790"/>
              </a:spcBef>
              <a:buFont typeface="Arial"/>
              <a:buChar char="•"/>
              <a:tabLst>
                <a:tab pos="240665" algn="l"/>
                <a:tab pos="241300" algn="l"/>
              </a:tabLst>
            </a:pPr>
            <a:r>
              <a:rPr lang="en" sz="1600" b="0" i="0" u="none" strike="noStrike" spc="-5">
                <a:highlight>
                  <a:srgbClr val="000000">
                    <a:alpha val="0"/>
                  </a:srgbClr>
                </a:highlight>
                <a:latin typeface="Arial"/>
                <a:cs typeface="Calibri" charset="0"/>
              </a:rPr>
              <a:t>Depression (no desire to say anything),</a:t>
            </a:r>
            <a:endParaRPr sz="1600">
              <a:latin typeface="+mn-lt"/>
              <a:cs typeface="Calibri"/>
            </a:endParaRPr>
          </a:p>
          <a:p>
            <a:pPr marL="241300" indent="-228600" rtl="0">
              <a:spcBef>
                <a:spcPts val="780"/>
              </a:spcBef>
              <a:buFont typeface="Arial"/>
              <a:buChar char="•"/>
              <a:tabLst>
                <a:tab pos="240665" algn="l"/>
                <a:tab pos="241300" algn="l"/>
              </a:tabLst>
            </a:pPr>
            <a:r>
              <a:rPr lang="en" sz="1600" b="0" i="0" u="none" strike="noStrike" spc="-20">
                <a:highlight>
                  <a:srgbClr val="000000">
                    <a:alpha val="0"/>
                  </a:srgbClr>
                </a:highlight>
                <a:latin typeface="Arial"/>
                <a:cs typeface="Calibri" charset="0"/>
              </a:rPr>
              <a:t>Anxiety and fear (fear of saying wrong),</a:t>
            </a:r>
            <a:endParaRPr sz="1600">
              <a:latin typeface="+mn-lt"/>
              <a:cs typeface="Calibri"/>
            </a:endParaRPr>
          </a:p>
          <a:p>
            <a:pPr marL="241300" indent="-228600" rtl="0">
              <a:spcBef>
                <a:spcPts val="785"/>
              </a:spcBef>
              <a:buFont typeface="Arial"/>
              <a:buChar char="•"/>
              <a:tabLst>
                <a:tab pos="240665" algn="l"/>
                <a:tab pos="241300" algn="l"/>
              </a:tabLst>
            </a:pPr>
            <a:r>
              <a:rPr lang="en" sz="1600" b="0" i="0" u="none" strike="noStrike">
                <a:highlight>
                  <a:srgbClr val="000000">
                    <a:alpha val="0"/>
                  </a:srgbClr>
                </a:highlight>
                <a:latin typeface="Arial"/>
                <a:cs typeface="Calibri" charset="0"/>
              </a:rPr>
              <a:t>Frontal disorders, apato-abulic syndrome,</a:t>
            </a:r>
            <a:endParaRPr sz="1600">
              <a:latin typeface="+mn-lt"/>
              <a:cs typeface="Calibri"/>
            </a:endParaRPr>
          </a:p>
          <a:p>
            <a:pPr marL="241300" indent="-228600" rtl="0">
              <a:spcBef>
                <a:spcPts val="790"/>
              </a:spcBef>
              <a:buFont typeface="Arial"/>
              <a:buChar char="•"/>
              <a:tabLst>
                <a:tab pos="240665" algn="l"/>
                <a:tab pos="241300" algn="l"/>
              </a:tabLst>
            </a:pPr>
            <a:r>
              <a:rPr lang="en" sz="1600" b="0" i="0" u="none" strike="noStrike" spc="-5">
                <a:highlight>
                  <a:srgbClr val="000000">
                    <a:alpha val="0"/>
                  </a:srgbClr>
                </a:highlight>
                <a:latin typeface="Arial"/>
                <a:cs typeface="Calibri" charset="0"/>
              </a:rPr>
              <a:t>Cognitive deficit (does not understand how to speak),</a:t>
            </a:r>
            <a:endParaRPr sz="1600">
              <a:latin typeface="+mn-lt"/>
              <a:cs typeface="Calibri"/>
            </a:endParaRPr>
          </a:p>
          <a:p>
            <a:pPr marL="241300" indent="-228600" rtl="0">
              <a:spcBef>
                <a:spcPts val="780"/>
              </a:spcBef>
              <a:buFont typeface="Arial"/>
              <a:buChar char="•"/>
              <a:tabLst>
                <a:tab pos="240665" algn="l"/>
                <a:tab pos="241300" algn="l"/>
              </a:tabLst>
            </a:pPr>
            <a:r>
              <a:rPr lang="en" sz="1600" b="0" i="0" u="none" strike="noStrike" spc="-10">
                <a:highlight>
                  <a:srgbClr val="000000">
                    <a:alpha val="0"/>
                  </a:srgbClr>
                </a:highlight>
                <a:latin typeface="Arial"/>
                <a:cs typeface="Calibri" charset="0"/>
              </a:rPr>
              <a:t>Lack of motivation (and why talk to you at all),</a:t>
            </a:r>
            <a:endParaRPr sz="1600">
              <a:latin typeface="+mn-lt"/>
              <a:cs typeface="Calibri"/>
            </a:endParaRPr>
          </a:p>
          <a:p>
            <a:pPr marL="241300" indent="-228600" rtl="0">
              <a:spcBef>
                <a:spcPts val="780"/>
              </a:spcBef>
              <a:buFont typeface="Arial"/>
              <a:buChar char="•"/>
              <a:tabLst>
                <a:tab pos="240665" algn="l"/>
                <a:tab pos="241300" algn="l"/>
              </a:tabLst>
            </a:pPr>
            <a:r>
              <a:rPr lang="en" sz="1600" b="0" i="0" u="none" strike="noStrike" spc="-5">
                <a:highlight>
                  <a:srgbClr val="000000">
                    <a:alpha val="0"/>
                  </a:srgbClr>
                </a:highlight>
                <a:latin typeface="Arial"/>
                <a:cs typeface="Calibri" charset="0"/>
              </a:rPr>
              <a:t>Pathological false attitudes (you can't talk, you have a stroke),</a:t>
            </a:r>
            <a:endParaRPr sz="1600">
              <a:latin typeface="+mn-lt"/>
              <a:cs typeface="Calibri"/>
            </a:endParaRPr>
          </a:p>
          <a:p>
            <a:pPr marL="241300" marR="5080" indent="-228600" rtl="0">
              <a:spcBef>
                <a:spcPts val="1045"/>
              </a:spcBef>
              <a:buFont typeface="Arial"/>
              <a:buChar char="•"/>
              <a:tabLst>
                <a:tab pos="240665" algn="l"/>
                <a:tab pos="241300" algn="l"/>
              </a:tabLst>
            </a:pPr>
            <a:r>
              <a:rPr lang="en" sz="1600" b="0" i="0" u="none" strike="noStrike" spc="-15">
                <a:highlight>
                  <a:srgbClr val="000000">
                    <a:alpha val="0"/>
                  </a:srgbClr>
                </a:highlight>
                <a:latin typeface="Arial"/>
                <a:cs typeface="Calibri" charset="0"/>
              </a:rPr>
              <a:t>Overprotection on the part of relatives (why should I say if relatives will do everything for me anyway),</a:t>
            </a:r>
            <a:endParaRPr sz="1600">
              <a:latin typeface="+mn-lt"/>
              <a:cs typeface="Calibri"/>
            </a:endParaRPr>
          </a:p>
          <a:p>
            <a:pPr marL="241300" indent="-228600" rtl="0">
              <a:spcBef>
                <a:spcPts val="755"/>
              </a:spcBef>
              <a:buFont typeface="Arial"/>
              <a:buChar char="•"/>
              <a:tabLst>
                <a:tab pos="240665" algn="l"/>
                <a:tab pos="241300" algn="l"/>
              </a:tabLst>
            </a:pPr>
            <a:r>
              <a:rPr lang="en" sz="1600" b="0" i="0" u="none" strike="noStrike" spc="-5">
                <a:highlight>
                  <a:srgbClr val="000000">
                    <a:alpha val="0"/>
                  </a:srgbClr>
                </a:highlight>
                <a:latin typeface="Arial"/>
                <a:cs typeface="Calibri" charset="0"/>
              </a:rPr>
              <a:t>Problems with teeth and dentures,</a:t>
            </a:r>
            <a:endParaRPr sz="1600">
              <a:latin typeface="+mn-lt"/>
              <a:cs typeface="Calibri"/>
            </a:endParaRPr>
          </a:p>
          <a:p>
            <a:pPr marL="241300" indent="-228600" rtl="0">
              <a:spcBef>
                <a:spcPts val="780"/>
              </a:spcBef>
              <a:buFont typeface="Arial"/>
              <a:buChar char="•"/>
              <a:tabLst>
                <a:tab pos="240665" algn="l"/>
                <a:tab pos="241300" algn="l"/>
              </a:tabLst>
            </a:pPr>
            <a:r>
              <a:rPr lang="en" sz="1600" b="0" i="0" u="none" strike="noStrike" spc="-10">
                <a:highlight>
                  <a:srgbClr val="000000">
                    <a:alpha val="0"/>
                  </a:srgbClr>
                </a:highlight>
                <a:latin typeface="Arial"/>
                <a:cs typeface="Calibri" charset="0"/>
              </a:rPr>
              <a:t>Pain in the face or mouth (can't speak because of the pain),</a:t>
            </a:r>
            <a:endParaRPr sz="1600">
              <a:latin typeface="+mn-lt"/>
              <a:cs typeface="Calibri"/>
            </a:endParaRPr>
          </a:p>
          <a:p>
            <a:pPr marL="241300" indent="-228600" rtl="0">
              <a:spcBef>
                <a:spcPts val="795"/>
              </a:spcBef>
              <a:buFont typeface="Arial"/>
              <a:buChar char="•"/>
              <a:tabLst>
                <a:tab pos="240665" algn="l"/>
                <a:tab pos="241300" algn="l"/>
              </a:tabLst>
            </a:pPr>
            <a:r>
              <a:rPr lang="en" sz="1600" b="0" i="0" u="none" strike="noStrike" spc="-25">
                <a:highlight>
                  <a:srgbClr val="000000">
                    <a:alpha val="0"/>
                  </a:srgbClr>
                </a:highlight>
                <a:latin typeface="Arial"/>
                <a:cs typeface="Calibri" charset="0"/>
              </a:rPr>
              <a:t>Severe general condition (shortness of breath, impaired consciousness).</a:t>
            </a:r>
            <a:endParaRPr sz="1600">
              <a:latin typeface="+mn-lt"/>
              <a:cs typeface="Calibri"/>
            </a:endParaRPr>
          </a:p>
          <a:p>
            <a:pPr marL="241300" indent="-228600" rtl="0">
              <a:spcBef>
                <a:spcPts val="780"/>
              </a:spcBef>
              <a:buFont typeface="Arial"/>
              <a:buChar char="•"/>
              <a:tabLst>
                <a:tab pos="240665" algn="l"/>
                <a:tab pos="241300" algn="l"/>
              </a:tabLst>
            </a:pPr>
            <a:r>
              <a:rPr lang="en" sz="1600" b="0" i="0" u="none" strike="noStrike" spc="-5">
                <a:highlight>
                  <a:srgbClr val="000000">
                    <a:alpha val="0"/>
                  </a:srgbClr>
                </a:highlight>
                <a:latin typeface="Arial"/>
                <a:cs typeface="Calibri" charset="0"/>
              </a:rPr>
              <a:t>The effect of drugs (sedation or drugs with "behavioral toxicity")</a:t>
            </a:r>
            <a:endParaRPr sz="1600">
              <a:latin typeface="+mn-lt"/>
              <a:cs typeface="Calibri"/>
            </a:endParaRPr>
          </a:p>
        </p:txBody>
      </p:sp>
      <p:sp>
        <p:nvSpPr>
          <p:cNvPr id="5" name="object 5"/>
          <p:cNvSpPr/>
          <p:nvPr/>
        </p:nvSpPr>
        <p:spPr>
          <a:xfrm>
            <a:off x="6256782" y="2054351"/>
            <a:ext cx="2057400" cy="1539239"/>
          </a:xfrm>
          <a:prstGeom prst="rect">
            <a:avLst/>
          </a:prstGeom>
          <a:blipFill>
            <a:blip r:embed="rId2"/>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71901055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0962" y="980728"/>
            <a:ext cx="8472964" cy="5264005"/>
          </a:xfrm>
          <a:prstGeom prst="rect">
            <a:avLst/>
          </a:prstGeom>
        </p:spPr>
        <p:txBody>
          <a:bodyPr vert="horz" wrap="square" lIns="0" tIns="60960" rIns="0" bIns="0" rtlCol="0">
            <a:noAutofit/>
          </a:bodyPr>
          <a:lstStyle/>
          <a:p>
            <a:pPr marL="829310" marR="172720" indent="-647700" algn="ctr" rtl="0">
              <a:lnSpc>
                <a:spcPts val="3020"/>
              </a:lnSpc>
              <a:spcBef>
                <a:spcPts val="480"/>
              </a:spcBef>
            </a:pPr>
            <a:r>
              <a:rPr lang="en" sz="2400" b="0" i="0" u="none" strike="noStrike" spc="-40">
                <a:highlight>
                  <a:srgbClr val="000000">
                    <a:alpha val="0"/>
                  </a:srgbClr>
                </a:highlight>
                <a:latin typeface="Arial"/>
                <a:cs typeface="Segoe UI"/>
              </a:rPr>
              <a:t>The difficulty in establishing a rehabilitation diagnosis is that the patient can simultaneously act</a:t>
            </a:r>
            <a:endParaRPr>
              <a:latin typeface="+mn-lt"/>
              <a:cs typeface="Segoe UI"/>
            </a:endParaRPr>
          </a:p>
          <a:p>
            <a:pPr marL="306705" marR="294005" indent="-5080" algn="ctr" rtl="0">
              <a:lnSpc>
                <a:spcPts val="3030"/>
              </a:lnSpc>
            </a:pPr>
            <a:r>
              <a:rPr lang="en" sz="2400" b="0" i="0" u="none" strike="noStrike" spc="-15">
                <a:highlight>
                  <a:srgbClr val="000000">
                    <a:alpha val="0"/>
                  </a:srgbClr>
                </a:highlight>
                <a:latin typeface="Arial"/>
                <a:cs typeface="Segoe UI"/>
              </a:rPr>
              <a:t>there are several factors that will determine the existing problems. The task of the MDB is, if possible, to see a more complete picture by collecting information not only from a neurologist, but also from a psychologist, occupational therapist, speech therapist, nurse and</a:t>
            </a:r>
            <a:endParaRPr>
              <a:latin typeface="+mn-lt"/>
              <a:cs typeface="Segoe UI"/>
            </a:endParaRPr>
          </a:p>
          <a:p>
            <a:pPr marL="4445" algn="ctr" rtl="0">
              <a:lnSpc>
                <a:spcPts val="3195"/>
              </a:lnSpc>
            </a:pPr>
            <a:r>
              <a:rPr lang="en" sz="2400" b="0" i="0" u="none" strike="noStrike" spc="-20">
                <a:highlight>
                  <a:srgbClr val="000000">
                    <a:alpha val="0"/>
                  </a:srgbClr>
                </a:highlight>
                <a:latin typeface="Arial"/>
                <a:cs typeface="Segoe UI"/>
              </a:rPr>
              <a:t>dentist.</a:t>
            </a:r>
            <a:endParaRPr>
              <a:latin typeface="+mn-lt"/>
              <a:cs typeface="Segoe UI"/>
            </a:endParaRPr>
          </a:p>
          <a:p>
            <a:pPr marL="12700" marR="5080" indent="635" algn="ctr" rtl="0">
              <a:lnSpc>
                <a:spcPct val="90000"/>
              </a:lnSpc>
              <a:spcBef>
                <a:spcPts val="3025"/>
              </a:spcBef>
            </a:pPr>
            <a:r>
              <a:rPr lang="en" sz="2400" b="0" i="0" u="none" strike="noStrike" spc="-5">
                <a:highlight>
                  <a:srgbClr val="000000">
                    <a:alpha val="0"/>
                  </a:srgbClr>
                </a:highlight>
                <a:latin typeface="Arial"/>
                <a:cs typeface="Segoe UI"/>
              </a:rPr>
              <a:t>It is the rehabilitologist at the MDB meeting who, by collecting and evaluating information from all specialists, must decide on the role of one or another factor in restoring the functions of the patient</a:t>
            </a:r>
            <a:endParaRPr>
              <a:latin typeface="+mn-lt"/>
              <a:cs typeface="Segoe UI"/>
            </a:endParaRPr>
          </a:p>
        </p:txBody>
      </p:sp>
    </p:spTree>
    <p:extLst>
      <p:ext uri="{BB962C8B-B14F-4D97-AF65-F5344CB8AC3E}">
        <p14:creationId xmlns:p14="http://schemas.microsoft.com/office/powerpoint/2010/main" val="344326149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rtl="0"/>
            <a:r>
              <a:rPr lang="en" sz="3600" b="0" i="0" u="none" strike="noStrike">
                <a:highlight>
                  <a:srgbClr val="000000">
                    <a:alpha val="0"/>
                  </a:srgbClr>
                </a:highlight>
                <a:latin typeface="Arial"/>
              </a:rPr>
              <a:t>Neurorehabilitation in the ICU</a:t>
            </a:r>
            <a:endParaRPr lang="ru-RU" sz="3600"/>
          </a:p>
        </p:txBody>
      </p:sp>
      <p:sp>
        <p:nvSpPr>
          <p:cNvPr id="3" name="Подзаголовок 2"/>
          <p:cNvSpPr>
            <a:spLocks noGrp="1"/>
          </p:cNvSpPr>
          <p:nvPr>
            <p:ph type="subTitle" idx="1"/>
          </p:nvPr>
        </p:nvSpPr>
        <p:spPr/>
        <p:txBody>
          <a:bodyPr>
            <a:noAutofit/>
          </a:bodyPr>
          <a:lstStyle/>
          <a:p>
            <a:endParaRPr lang="ru-RU"/>
          </a:p>
        </p:txBody>
      </p:sp>
    </p:spTree>
    <p:extLst>
      <p:ext uri="{BB962C8B-B14F-4D97-AF65-F5344CB8AC3E}">
        <p14:creationId xmlns:p14="http://schemas.microsoft.com/office/powerpoint/2010/main" val="276794774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1873" y="1312240"/>
            <a:ext cx="7978616" cy="3068789"/>
          </a:xfrm>
          <a:prstGeom prst="rect">
            <a:avLst/>
          </a:prstGeom>
        </p:spPr>
        <p:txBody>
          <a:bodyPr vert="horz" wrap="square" lIns="0" tIns="74930" rIns="0" bIns="0" rtlCol="0">
            <a:noAutofit/>
          </a:bodyPr>
          <a:lstStyle/>
          <a:p>
            <a:pPr marL="551815" marR="535940" indent="-3810" algn="ctr" rtl="0">
              <a:spcBef>
                <a:spcPts val="590"/>
              </a:spcBef>
            </a:pPr>
            <a:r>
              <a:rPr lang="en" sz="2400" b="0" i="0" u="none" strike="noStrike">
                <a:highlight>
                  <a:srgbClr val="000000">
                    <a:alpha val="0"/>
                  </a:srgbClr>
                </a:highlight>
                <a:latin typeface="Arial"/>
                <a:cs typeface="Calibri" charset="0"/>
              </a:rPr>
              <a:t>When working in the intensive care unit, we must pay great attention to the decisions made </a:t>
            </a:r>
          </a:p>
          <a:p>
            <a:pPr marL="1905" algn="ctr" rtl="0"/>
            <a:r>
              <a:rPr lang="en" sz="2400" b="0" i="0" u="none" strike="noStrike" spc="-5">
                <a:highlight>
                  <a:srgbClr val="000000">
                    <a:alpha val="0"/>
                  </a:srgbClr>
                </a:highlight>
                <a:latin typeface="Arial"/>
                <a:cs typeface="Calibri" charset="0"/>
              </a:rPr>
              <a:t>regarding resuscitation medical activity</a:t>
            </a:r>
            <a:endParaRPr>
              <a:latin typeface="+mn-lt"/>
              <a:cs typeface="Calibri"/>
            </a:endParaRPr>
          </a:p>
          <a:p>
            <a:pPr marL="12700" marR="5080" indent="2540" algn="ctr" rtl="0">
              <a:spcBef>
                <a:spcPts val="270"/>
              </a:spcBef>
            </a:pPr>
            <a:r>
              <a:rPr lang="en" sz="2400" b="0" i="0" u="none" strike="noStrike" spc="-5">
                <a:highlight>
                  <a:srgbClr val="000000">
                    <a:alpha val="0"/>
                  </a:srgbClr>
                </a:highlight>
                <a:latin typeface="Arial"/>
                <a:cs typeface="Calibri" charset="0"/>
              </a:rPr>
              <a:t>(respiratory support, probes, catheters, neurovegetative blockade, sedation, etc.) – many problems can be avoided by earlier</a:t>
            </a:r>
          </a:p>
          <a:p>
            <a:pPr algn="ctr" rtl="0"/>
            <a:r>
              <a:rPr lang="en" sz="2400" b="0" i="0" u="none" strike="noStrike" spc="-5">
                <a:highlight>
                  <a:srgbClr val="000000">
                    <a:alpha val="0"/>
                  </a:srgbClr>
                </a:highlight>
                <a:latin typeface="Arial"/>
                <a:cs typeface="Calibri" charset="0"/>
              </a:rPr>
              <a:t>activation of the patient and prevention of secondary and</a:t>
            </a:r>
          </a:p>
          <a:p>
            <a:pPr marL="4445" algn="ctr" rtl="0"/>
            <a:r>
              <a:rPr lang="en" sz="2400" b="0" i="0" u="none" strike="noStrike" spc="-5">
                <a:highlight>
                  <a:srgbClr val="000000">
                    <a:alpha val="0"/>
                  </a:srgbClr>
                </a:highlight>
                <a:latin typeface="Arial"/>
                <a:cs typeface="Calibri" charset="0"/>
              </a:rPr>
              <a:t>tertiary problems.</a:t>
            </a:r>
            <a:endParaRPr>
              <a:latin typeface="+mn-lt"/>
              <a:cs typeface="Calibri"/>
            </a:endParaRPr>
          </a:p>
        </p:txBody>
      </p:sp>
    </p:spTree>
    <p:extLst>
      <p:ext uri="{BB962C8B-B14F-4D97-AF65-F5344CB8AC3E}">
        <p14:creationId xmlns:p14="http://schemas.microsoft.com/office/powerpoint/2010/main" val="211857170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9712" y="507754"/>
            <a:ext cx="5760640" cy="628377"/>
          </a:xfrm>
          <a:prstGeom prst="rect">
            <a:avLst/>
          </a:prstGeom>
        </p:spPr>
        <p:txBody>
          <a:bodyPr vert="horz" wrap="square" lIns="0" tIns="12700" rIns="0" bIns="0" rtlCol="0">
            <a:noAutofit/>
          </a:bodyPr>
          <a:lstStyle/>
          <a:p>
            <a:pPr marL="12700" rtl="0">
              <a:lnSpc>
                <a:spcPct val="100000"/>
              </a:lnSpc>
              <a:spcBef>
                <a:spcPts val="100"/>
              </a:spcBef>
            </a:pPr>
            <a:r>
              <a:rPr lang="en" sz="4000" b="0" i="0" u="none" strike="noStrike">
                <a:highlight>
                  <a:srgbClr val="000000">
                    <a:alpha val="0"/>
                  </a:srgbClr>
                </a:highlight>
                <a:latin typeface="Arial"/>
              </a:rPr>
              <a:t>Mobilization in the ICU</a:t>
            </a:r>
            <a:endParaRPr/>
          </a:p>
        </p:txBody>
      </p:sp>
      <p:sp>
        <p:nvSpPr>
          <p:cNvPr id="3" name="object 3"/>
          <p:cNvSpPr txBox="1"/>
          <p:nvPr/>
        </p:nvSpPr>
        <p:spPr>
          <a:xfrm>
            <a:off x="1300842" y="1621029"/>
            <a:ext cx="7519630" cy="3362586"/>
          </a:xfrm>
          <a:prstGeom prst="rect">
            <a:avLst/>
          </a:prstGeom>
        </p:spPr>
        <p:txBody>
          <a:bodyPr vert="horz" wrap="square" lIns="0" tIns="14604" rIns="0" bIns="0" rtlCol="0">
            <a:noAutofit/>
          </a:bodyPr>
          <a:lstStyle/>
          <a:p>
            <a:pPr marL="355600" marR="419100" indent="-342900" algn="just" rtl="0">
              <a:lnSpc>
                <a:spcPct val="99400"/>
              </a:lnSpc>
              <a:spcBef>
                <a:spcPts val="114"/>
              </a:spcBef>
              <a:buFont typeface="Arial"/>
              <a:buChar char="•"/>
              <a:tabLst>
                <a:tab pos="354965" algn="l"/>
                <a:tab pos="355600" algn="l"/>
              </a:tabLst>
            </a:pPr>
            <a:r>
              <a:rPr lang="en" sz="2400" b="0" i="0" u="none" strike="noStrike">
                <a:highlight>
                  <a:srgbClr val="000000">
                    <a:alpha val="0"/>
                  </a:srgbClr>
                </a:highlight>
                <a:latin typeface="Arial"/>
              </a:rPr>
              <a:t>a method of activating the patient in conditions of forced immobilization and bed rest, including active or passive movements in all joints and verticalization performed by specially trained personnel.</a:t>
            </a:r>
          </a:p>
          <a:p>
            <a:pPr marL="355600" indent="-342900" algn="just" rtl="0">
              <a:lnSpc>
                <a:spcPts val="2845"/>
              </a:lnSpc>
              <a:spcBef>
                <a:spcPts val="625"/>
              </a:spcBef>
              <a:buFont typeface="Arial"/>
              <a:buChar char="•"/>
              <a:tabLst>
                <a:tab pos="354965" algn="l"/>
                <a:tab pos="355600" algn="l"/>
              </a:tabLst>
            </a:pPr>
            <a:r>
              <a:rPr lang="en" sz="2400" b="0" i="0" u="none" strike="noStrike">
                <a:highlight>
                  <a:srgbClr val="000000">
                    <a:alpha val="0"/>
                  </a:srgbClr>
                </a:highlight>
                <a:latin typeface="Arial"/>
              </a:rPr>
              <a:t>Early mobilization is the activation of the physical activity of the ICU patient in the period from 2 to 5 days from his admission</a:t>
            </a:r>
          </a:p>
        </p:txBody>
      </p:sp>
      <p:sp>
        <p:nvSpPr>
          <p:cNvPr id="5" name="object 5"/>
          <p:cNvSpPr txBox="1"/>
          <p:nvPr/>
        </p:nvSpPr>
        <p:spPr>
          <a:xfrm>
            <a:off x="663143" y="644651"/>
            <a:ext cx="637699" cy="443711"/>
          </a:xfrm>
          <a:prstGeom prst="rect">
            <a:avLst/>
          </a:prstGeom>
        </p:spPr>
        <p:txBody>
          <a:bodyPr vert="horz" wrap="square" lIns="0" tIns="12700" rIns="0" bIns="0" rtlCol="0">
            <a:noAutofit/>
          </a:bodyPr>
          <a:lstStyle/>
          <a:p>
            <a:pPr marL="12700" rtl="0">
              <a:lnSpc>
                <a:spcPct val="100000"/>
              </a:lnSpc>
              <a:spcBef>
                <a:spcPts val="100"/>
              </a:spcBef>
            </a:pPr>
            <a:r>
              <a:rPr lang="en" sz="1400" b="0" i="0" u="none" strike="noStrike" spc="-150">
                <a:solidFill>
                  <a:srgbClr val="FFFFFF"/>
                </a:solidFill>
                <a:highlight>
                  <a:srgbClr val="000000">
                    <a:alpha val="0"/>
                  </a:srgbClr>
                </a:highlight>
                <a:latin typeface="Calibri"/>
                <a:cs typeface="Calibri" charset="0"/>
              </a:rPr>
              <a:t>Mobility</a:t>
            </a:r>
            <a:endParaRPr sz="1400">
              <a:latin typeface="Calibri"/>
              <a:cs typeface="Calibri" charset="0"/>
            </a:endParaRPr>
          </a:p>
        </p:txBody>
      </p:sp>
      <p:pic>
        <p:nvPicPr>
          <p:cNvPr id="6" name="object 6"/>
          <p:cNvPicPr/>
          <p:nvPr/>
        </p:nvPicPr>
        <p:blipFill>
          <a:blip r:embed="rId2"/>
          <a:stretch>
            <a:fillRect/>
          </a:stretch>
        </p:blipFill>
        <p:spPr>
          <a:xfrm>
            <a:off x="80429" y="5594875"/>
            <a:ext cx="1467235" cy="1074485"/>
          </a:xfrm>
          <a:prstGeom prst="rect">
            <a:avLst/>
          </a:prstGeom>
        </p:spPr>
      </p:pic>
      <p:pic>
        <p:nvPicPr>
          <p:cNvPr id="7" name="object 7"/>
          <p:cNvPicPr/>
          <p:nvPr/>
        </p:nvPicPr>
        <p:blipFill>
          <a:blip r:embed="rId3"/>
          <a:stretch>
            <a:fillRect/>
          </a:stretch>
        </p:blipFill>
        <p:spPr>
          <a:xfrm>
            <a:off x="80430" y="1742611"/>
            <a:ext cx="1156873" cy="3678238"/>
          </a:xfrm>
          <a:prstGeom prst="rect">
            <a:avLst/>
          </a:prstGeom>
        </p:spPr>
      </p:pic>
      <p:sp>
        <p:nvSpPr>
          <p:cNvPr id="8" name="object 8"/>
          <p:cNvSpPr txBox="1"/>
          <p:nvPr/>
        </p:nvSpPr>
        <p:spPr>
          <a:xfrm>
            <a:off x="1894751" y="5510277"/>
            <a:ext cx="6190774" cy="562333"/>
          </a:xfrm>
          <a:prstGeom prst="rect">
            <a:avLst/>
          </a:prstGeom>
        </p:spPr>
        <p:txBody>
          <a:bodyPr vert="horz" wrap="square" lIns="0" tIns="69215" rIns="0" bIns="0" rtlCol="0">
            <a:noAutofit/>
          </a:bodyPr>
          <a:lstStyle/>
          <a:p>
            <a:pPr marL="12700" marR="5080" rtl="0">
              <a:spcBef>
                <a:spcPts val="545"/>
              </a:spcBef>
            </a:pPr>
            <a:r>
              <a:rPr lang="en" sz="1600" b="0" i="0" u="none" strike="noStrike">
                <a:highlight>
                  <a:srgbClr val="000000">
                    <a:alpha val="0"/>
                  </a:srgbClr>
                </a:highlight>
                <a:latin typeface="Arial"/>
              </a:rPr>
              <a:t>There is no strategy for improving the results of intensive care more effective than early mobilization</a:t>
            </a:r>
          </a:p>
        </p:txBody>
      </p:sp>
    </p:spTree>
    <p:extLst>
      <p:ext uri="{BB962C8B-B14F-4D97-AF65-F5344CB8AC3E}">
        <p14:creationId xmlns:p14="http://schemas.microsoft.com/office/powerpoint/2010/main" val="376280149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7279" y="245733"/>
            <a:ext cx="7435161" cy="997709"/>
          </a:xfrm>
          <a:prstGeom prst="rect">
            <a:avLst/>
          </a:prstGeom>
        </p:spPr>
        <p:txBody>
          <a:bodyPr vert="horz" wrap="square" lIns="0" tIns="12700" rIns="0" bIns="0" rtlCol="0">
            <a:noAutofit/>
          </a:bodyPr>
          <a:lstStyle/>
          <a:p>
            <a:pPr marL="12700" rtl="0">
              <a:lnSpc>
                <a:spcPct val="100000"/>
              </a:lnSpc>
              <a:spcBef>
                <a:spcPts val="100"/>
              </a:spcBef>
            </a:pPr>
            <a:r>
              <a:rPr lang="en" sz="3200" b="0" i="0" u="none" strike="noStrike">
                <a:highlight>
                  <a:srgbClr val="000000">
                    <a:alpha val="0"/>
                  </a:srgbClr>
                </a:highlight>
                <a:latin typeface="Arial"/>
              </a:rPr>
              <a:t>General recommendations for the mobilization of ICU patients.</a:t>
            </a:r>
          </a:p>
        </p:txBody>
      </p:sp>
      <p:sp>
        <p:nvSpPr>
          <p:cNvPr id="3" name="object 3"/>
          <p:cNvSpPr txBox="1"/>
          <p:nvPr/>
        </p:nvSpPr>
        <p:spPr>
          <a:xfrm>
            <a:off x="7308304" y="6230551"/>
            <a:ext cx="1363028" cy="382156"/>
          </a:xfrm>
          <a:prstGeom prst="rect">
            <a:avLst/>
          </a:prstGeom>
        </p:spPr>
        <p:txBody>
          <a:bodyPr vert="horz" wrap="square" lIns="0" tIns="12700" rIns="0" bIns="0" rtlCol="0">
            <a:noAutofit/>
          </a:bodyPr>
          <a:lstStyle/>
          <a:p>
            <a:pPr marL="12700" rtl="0">
              <a:lnSpc>
                <a:spcPct val="100000"/>
              </a:lnSpc>
              <a:spcBef>
                <a:spcPts val="100"/>
              </a:spcBef>
            </a:pPr>
            <a:r>
              <a:rPr lang="en" sz="1200" b="0" i="0" u="none" strike="noStrike" spc="-5">
                <a:solidFill>
                  <a:srgbClr val="898989"/>
                </a:solidFill>
                <a:highlight>
                  <a:srgbClr val="000000">
                    <a:alpha val="0"/>
                  </a:srgbClr>
                </a:highlight>
                <a:latin typeface="Calibri"/>
                <a:cs typeface="Calibri" charset="0"/>
              </a:rPr>
              <a:t>Clinic of the Brain Institute©</a:t>
            </a:r>
            <a:endParaRPr sz="1200">
              <a:latin typeface="Calibri"/>
              <a:cs typeface="Calibri" charset="0"/>
            </a:endParaRPr>
          </a:p>
        </p:txBody>
      </p:sp>
      <p:graphicFrame>
        <p:nvGraphicFramePr>
          <p:cNvPr id="4" name="object 4"/>
          <p:cNvGraphicFramePr>
            <a:graphicFrameLocks noGrp="1"/>
          </p:cNvGraphicFramePr>
          <p:nvPr>
            <p:extLst>
              <p:ext uri="{D42A27DB-BD31-4B8C-83A1-F6EECF244321}">
                <p14:modId xmlns:p14="http://schemas.microsoft.com/office/powerpoint/2010/main" val="1397899711"/>
              </p:ext>
            </p:extLst>
          </p:nvPr>
        </p:nvGraphicFramePr>
        <p:xfrm>
          <a:off x="249645" y="1439735"/>
          <a:ext cx="7857715" cy="4117007"/>
        </p:xfrm>
        <a:graphic>
          <a:graphicData uri="http://schemas.openxmlformats.org/drawingml/2006/table">
            <a:tbl>
              <a:tblPr firstRow="1" bandRow="1">
                <a:tableStyleId>{2D5ABB26-0587-4C30-8999-92F81FD0307C}</a:tableStyleId>
              </a:tblPr>
              <a:tblGrid>
                <a:gridCol w="6769500">
                  <a:extLst>
                    <a:ext uri="{9D8B030D-6E8A-4147-A177-3AD203B41FA5}">
                      <a16:colId xmlns:a16="http://schemas.microsoft.com/office/drawing/2014/main" val="20001"/>
                    </a:ext>
                  </a:extLst>
                </a:gridCol>
                <a:gridCol w="1088215">
                  <a:extLst>
                    <a:ext uri="{9D8B030D-6E8A-4147-A177-3AD203B41FA5}">
                      <a16:colId xmlns:a16="http://schemas.microsoft.com/office/drawing/2014/main" val="20002"/>
                    </a:ext>
                  </a:extLst>
                </a:gridCol>
              </a:tblGrid>
              <a:tr h="1043607">
                <a:tc>
                  <a:txBody>
                    <a:bodyPr/>
                    <a:lstStyle/>
                    <a:p>
                      <a:pPr algn="ctr" rtl="0">
                        <a:lnSpc>
                          <a:spcPts val="2170"/>
                        </a:lnSpc>
                      </a:pPr>
                      <a:r>
                        <a:rPr lang="en" sz="1800" b="0" i="0" u="none" strike="noStrike">
                          <a:highlight>
                            <a:srgbClr val="000000">
                              <a:alpha val="0"/>
                            </a:srgbClr>
                          </a:highlight>
                          <a:latin typeface="Arial"/>
                        </a:rPr>
                        <a:t>Position</a:t>
                      </a: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53975" cap="flat" cmpd="sng" algn="ctr">
                      <a:solidFill>
                        <a:srgbClr val="FFFFFF"/>
                      </a:solidFill>
                      <a:prstDash val="solid"/>
                      <a:round/>
                      <a:headEnd type="none" w="med" len="med"/>
                      <a:tailEnd type="none" w="med" len="med"/>
                    </a:lnB>
                    <a:solidFill>
                      <a:srgbClr val="4F81BD"/>
                    </a:solidFill>
                  </a:tcPr>
                </a:tc>
                <a:tc>
                  <a:txBody>
                    <a:bodyPr/>
                    <a:lstStyle/>
                    <a:p>
                      <a:pPr algn="ctr" rtl="0">
                        <a:lnSpc>
                          <a:spcPts val="2170"/>
                        </a:lnSpc>
                      </a:pPr>
                      <a:r>
                        <a:rPr lang="en" sz="1800" b="0" i="0" u="none" strike="noStrike">
                          <a:highlight>
                            <a:srgbClr val="000000">
                              <a:alpha val="0"/>
                            </a:srgbClr>
                          </a:highlight>
                          <a:latin typeface="Arial"/>
                        </a:rPr>
                        <a:t>Level of</a:t>
                      </a:r>
                      <a:endParaRPr/>
                    </a:p>
                    <a:p>
                      <a:pPr marL="115570" marR="107950" algn="ctr" rtl="0">
                        <a:lnSpc>
                          <a:spcPts val="2300"/>
                        </a:lnSpc>
                        <a:spcBef>
                          <a:spcPts val="80"/>
                        </a:spcBef>
                      </a:pPr>
                      <a:r>
                        <a:rPr lang="en" sz="1800" b="0" i="0" u="none" strike="noStrike">
                          <a:highlight>
                            <a:srgbClr val="000000">
                              <a:alpha val="0"/>
                            </a:srgbClr>
                          </a:highlight>
                          <a:latin typeface="Arial"/>
                        </a:rPr>
                        <a:t>evidence</a:t>
                      </a:r>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F81BD"/>
                    </a:solidFill>
                  </a:tcPr>
                </a:tc>
                <a:extLst>
                  <a:ext uri="{0D108BD9-81ED-4DB2-BD59-A6C34878D82A}">
                    <a16:rowId xmlns:a16="http://schemas.microsoft.com/office/drawing/2014/main" val="10000"/>
                  </a:ext>
                </a:extLst>
              </a:tr>
              <a:tr h="695738">
                <a:tc>
                  <a:txBody>
                    <a:bodyPr/>
                    <a:lstStyle/>
                    <a:p>
                      <a:pPr marL="81915" rtl="0">
                        <a:lnSpc>
                          <a:spcPts val="2185"/>
                        </a:lnSpc>
                      </a:pPr>
                      <a:r>
                        <a:rPr lang="en" sz="1800" b="0" i="0" u="none" strike="noStrike">
                          <a:highlight>
                            <a:srgbClr val="000000">
                              <a:alpha val="0"/>
                            </a:srgbClr>
                          </a:highlight>
                          <a:latin typeface="Arial"/>
                        </a:rPr>
                        <a:t>Minimal but independent muscle activity prevents the development of muscle atrophy and reduces the risk of venous thrombosis in the lower extremities.</a:t>
                      </a:r>
                    </a:p>
                  </a:txBody>
                  <a:tcPr marL="0" marR="0" marT="0" marB="0">
                    <a:lnL w="19050">
                      <a:solidFill>
                        <a:srgbClr val="FFFFFF"/>
                      </a:solidFill>
                      <a:prstDash val="solid"/>
                    </a:lnL>
                    <a:lnR w="19050">
                      <a:solidFill>
                        <a:srgbClr val="FFFFFF"/>
                      </a:solidFill>
                      <a:prstDash val="solid"/>
                    </a:lnR>
                    <a:lnT w="539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a:lnSpc>
                          <a:spcPts val="2185"/>
                        </a:lnSpc>
                      </a:pPr>
                      <a:r>
                        <a:rPr lang="en" sz="1800" b="0" i="0" u="none" strike="noStrike">
                          <a:highlight>
                            <a:srgbClr val="000000">
                              <a:alpha val="0"/>
                            </a:srgbClr>
                          </a:highlight>
                          <a:latin typeface="Arial"/>
                        </a:rPr>
                        <a:t>IIb-B</a:t>
                      </a:r>
                      <a:endParaRPr/>
                    </a:p>
                  </a:txBody>
                  <a:tcPr marL="0" marR="0" marT="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0D8E8"/>
                    </a:solidFill>
                  </a:tcPr>
                </a:tc>
                <a:extLst>
                  <a:ext uri="{0D108BD9-81ED-4DB2-BD59-A6C34878D82A}">
                    <a16:rowId xmlns:a16="http://schemas.microsoft.com/office/drawing/2014/main" val="10001"/>
                  </a:ext>
                </a:extLst>
              </a:tr>
              <a:tr h="695738">
                <a:tc>
                  <a:txBody>
                    <a:bodyPr/>
                    <a:lstStyle/>
                    <a:p>
                      <a:pPr marL="81915" rtl="0">
                        <a:lnSpc>
                          <a:spcPts val="2180"/>
                        </a:lnSpc>
                      </a:pPr>
                      <a:r>
                        <a:rPr lang="en" sz="1800" b="0" i="0" u="none" strike="noStrike">
                          <a:highlight>
                            <a:srgbClr val="000000">
                              <a:alpha val="0"/>
                            </a:srgbClr>
                          </a:highlight>
                          <a:latin typeface="Arial"/>
                        </a:rPr>
                        <a:t>Mobilization optimizes respiration, central and peripheral perfusion, muscle metabolism, which reduces the time of weaning from the respirator</a:t>
                      </a:r>
                    </a:p>
                  </a:txBody>
                  <a:tcPr marL="0" marR="0" marT="0" marB="0">
                    <a:lnL w="19050">
                      <a:solidFill>
                        <a:srgbClr val="FFFFF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a:lnSpc>
                          <a:spcPts val="2180"/>
                        </a:lnSpc>
                      </a:pPr>
                      <a:r>
                        <a:rPr lang="en" sz="1800" b="0" i="0" u="none" strike="noStrike">
                          <a:highlight>
                            <a:srgbClr val="000000">
                              <a:alpha val="0"/>
                            </a:srgbClr>
                          </a:highlight>
                          <a:latin typeface="Arial"/>
                        </a:rPr>
                        <a:t>B</a:t>
                      </a:r>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DF4"/>
                    </a:solidFill>
                  </a:tcPr>
                </a:tc>
                <a:extLst>
                  <a:ext uri="{0D108BD9-81ED-4DB2-BD59-A6C34878D82A}">
                    <a16:rowId xmlns:a16="http://schemas.microsoft.com/office/drawing/2014/main" val="10002"/>
                  </a:ext>
                </a:extLst>
              </a:tr>
              <a:tr h="1391476">
                <a:tc>
                  <a:txBody>
                    <a:bodyPr/>
                    <a:lstStyle/>
                    <a:p>
                      <a:pPr marL="81915" rtl="0">
                        <a:lnSpc>
                          <a:spcPts val="2170"/>
                        </a:lnSpc>
                      </a:pPr>
                      <a:r>
                        <a:rPr lang="en" sz="1800" b="0" i="0" u="none" strike="noStrike">
                          <a:highlight>
                            <a:srgbClr val="000000">
                              <a:alpha val="0"/>
                            </a:srgbClr>
                          </a:highlight>
                          <a:latin typeface="Arial"/>
                        </a:rPr>
                        <a:t>Active or passive mobilization, as well as muscle training should be started as early as the clinical condition allows, and gradually expand from "cycling" and sitting on the edge of the bed to moving around the ward with a walker, taking into account contraindications</a:t>
                      </a:r>
                    </a:p>
                  </a:txBody>
                  <a:tcPr marL="0" marR="0" marT="0" marB="0">
                    <a:lnL w="19050">
                      <a:solidFill>
                        <a:srgbClr val="FFFFF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rgbClr val="D0D8E8"/>
                    </a:solidFill>
                  </a:tcPr>
                </a:tc>
                <a:tc>
                  <a:txBody>
                    <a:bodyPr/>
                    <a:lstStyle/>
                    <a:p>
                      <a:pPr algn="ctr" rtl="0">
                        <a:lnSpc>
                          <a:spcPts val="2170"/>
                        </a:lnSpc>
                      </a:pPr>
                      <a:r>
                        <a:rPr lang="en" sz="1800" b="0" i="0" u="none" strike="noStrike">
                          <a:highlight>
                            <a:srgbClr val="000000">
                              <a:alpha val="0"/>
                            </a:srgbClr>
                          </a:highlight>
                          <a:latin typeface="Arial"/>
                        </a:rPr>
                        <a:t>I-C</a:t>
                      </a: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D8E8"/>
                    </a:solidFill>
                  </a:tcPr>
                </a:tc>
                <a:extLst>
                  <a:ext uri="{0D108BD9-81ED-4DB2-BD59-A6C34878D82A}">
                    <a16:rowId xmlns:a16="http://schemas.microsoft.com/office/drawing/2014/main" val="10003"/>
                  </a:ext>
                </a:extLst>
              </a:tr>
            </a:tbl>
          </a:graphicData>
        </a:graphic>
      </p:graphicFrame>
      <p:sp>
        <p:nvSpPr>
          <p:cNvPr id="6" name="object 6"/>
          <p:cNvSpPr txBox="1"/>
          <p:nvPr/>
        </p:nvSpPr>
        <p:spPr>
          <a:xfrm>
            <a:off x="249645" y="522732"/>
            <a:ext cx="637699" cy="443711"/>
          </a:xfrm>
          <a:prstGeom prst="rect">
            <a:avLst/>
          </a:prstGeom>
        </p:spPr>
        <p:txBody>
          <a:bodyPr vert="horz" wrap="square" lIns="0" tIns="12700" rIns="0" bIns="0" rtlCol="0">
            <a:noAutofit/>
          </a:bodyPr>
          <a:lstStyle/>
          <a:p>
            <a:pPr marL="12700" rtl="0">
              <a:lnSpc>
                <a:spcPct val="100000"/>
              </a:lnSpc>
              <a:spcBef>
                <a:spcPts val="100"/>
              </a:spcBef>
            </a:pPr>
            <a:r>
              <a:rPr lang="en" sz="1400" b="0" i="0" u="none" strike="noStrike" spc="-150">
                <a:solidFill>
                  <a:srgbClr val="FFFFFF"/>
                </a:solidFill>
                <a:highlight>
                  <a:srgbClr val="000000">
                    <a:alpha val="0"/>
                  </a:srgbClr>
                </a:highlight>
                <a:latin typeface="Calibri"/>
                <a:cs typeface="Calibri" charset="0"/>
              </a:rPr>
              <a:t>Mobility</a:t>
            </a:r>
            <a:endParaRPr sz="1400">
              <a:latin typeface="Calibri"/>
              <a:cs typeface="Calibri"/>
            </a:endParaRPr>
          </a:p>
        </p:txBody>
      </p:sp>
    </p:spTree>
    <p:extLst>
      <p:ext uri="{BB962C8B-B14F-4D97-AF65-F5344CB8AC3E}">
        <p14:creationId xmlns:p14="http://schemas.microsoft.com/office/powerpoint/2010/main" val="218317858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667" y="362431"/>
            <a:ext cx="8724820" cy="382156"/>
          </a:xfrm>
          <a:prstGeom prst="rect">
            <a:avLst/>
          </a:prstGeom>
        </p:spPr>
        <p:txBody>
          <a:bodyPr vert="horz" wrap="square" lIns="0" tIns="12700" rIns="0" bIns="0" rtlCol="0">
            <a:noAutofit/>
          </a:bodyPr>
          <a:lstStyle/>
          <a:p>
            <a:pPr marL="12700" rtl="0">
              <a:lnSpc>
                <a:spcPct val="100000"/>
              </a:lnSpc>
              <a:spcBef>
                <a:spcPts val="100"/>
              </a:spcBef>
            </a:pPr>
            <a:r>
              <a:rPr lang="en" sz="2400" b="0" i="0" u="none" strike="noStrike">
                <a:highlight>
                  <a:srgbClr val="000000">
                    <a:alpha val="0"/>
                  </a:srgbClr>
                </a:highlight>
                <a:latin typeface="Arial"/>
              </a:rPr>
              <a:t>Mobilization technologies in the REHABILITATION structure at the 1st stage</a:t>
            </a:r>
          </a:p>
        </p:txBody>
      </p:sp>
      <p:sp>
        <p:nvSpPr>
          <p:cNvPr id="3" name="object 3"/>
          <p:cNvSpPr txBox="1"/>
          <p:nvPr/>
        </p:nvSpPr>
        <p:spPr>
          <a:xfrm>
            <a:off x="0" y="6381328"/>
            <a:ext cx="1267301" cy="382156"/>
          </a:xfrm>
          <a:prstGeom prst="rect">
            <a:avLst/>
          </a:prstGeom>
        </p:spPr>
        <p:txBody>
          <a:bodyPr vert="horz" wrap="square" lIns="0" tIns="12700" rIns="0" bIns="0" rtlCol="0">
            <a:noAutofit/>
          </a:bodyPr>
          <a:lstStyle/>
          <a:p>
            <a:pPr marL="12700" rtl="0">
              <a:lnSpc>
                <a:spcPct val="100000"/>
              </a:lnSpc>
              <a:spcBef>
                <a:spcPts val="100"/>
              </a:spcBef>
            </a:pPr>
            <a:r>
              <a:rPr lang="en" sz="1200" b="0" i="0" u="none" strike="noStrike" spc="-5">
                <a:solidFill>
                  <a:srgbClr val="898989"/>
                </a:solidFill>
                <a:highlight>
                  <a:srgbClr val="000000">
                    <a:alpha val="0"/>
                  </a:srgbClr>
                </a:highlight>
                <a:latin typeface="Calibri"/>
                <a:cs typeface="Calibri" charset="0"/>
              </a:rPr>
              <a:t>Clinic of the Brain Institute</a:t>
            </a:r>
            <a:endParaRPr sz="1200">
              <a:latin typeface="Calibri"/>
              <a:cs typeface="Calibri"/>
            </a:endParaRPr>
          </a:p>
        </p:txBody>
      </p:sp>
      <p:graphicFrame>
        <p:nvGraphicFramePr>
          <p:cNvPr id="4" name="object 4"/>
          <p:cNvGraphicFramePr>
            <a:graphicFrameLocks noGrp="1"/>
          </p:cNvGraphicFramePr>
          <p:nvPr>
            <p:extLst>
              <p:ext uri="{D42A27DB-BD31-4B8C-83A1-F6EECF244321}">
                <p14:modId xmlns:p14="http://schemas.microsoft.com/office/powerpoint/2010/main" val="3853172193"/>
              </p:ext>
            </p:extLst>
          </p:nvPr>
        </p:nvGraphicFramePr>
        <p:xfrm>
          <a:off x="1267301" y="1044166"/>
          <a:ext cx="7704856" cy="5308994"/>
        </p:xfrm>
        <a:graphic>
          <a:graphicData uri="http://schemas.openxmlformats.org/drawingml/2006/table">
            <a:tbl>
              <a:tblPr firstRow="1" bandRow="1">
                <a:tableStyleId>{2D5ABB26-0587-4C30-8999-92F81FD0307C}</a:tableStyleId>
              </a:tblPr>
              <a:tblGrid>
                <a:gridCol w="4615485">
                  <a:extLst>
                    <a:ext uri="{9D8B030D-6E8A-4147-A177-3AD203B41FA5}">
                      <a16:colId xmlns:a16="http://schemas.microsoft.com/office/drawing/2014/main" val="20000"/>
                    </a:ext>
                  </a:extLst>
                </a:gridCol>
                <a:gridCol w="3089371">
                  <a:extLst>
                    <a:ext uri="{9D8B030D-6E8A-4147-A177-3AD203B41FA5}">
                      <a16:colId xmlns:a16="http://schemas.microsoft.com/office/drawing/2014/main" val="20002"/>
                    </a:ext>
                  </a:extLst>
                </a:gridCol>
              </a:tblGrid>
              <a:tr h="335280">
                <a:tc>
                  <a:txBody>
                    <a:bodyPr/>
                    <a:lstStyle/>
                    <a:p>
                      <a:pPr algn="ctr" rtl="0">
                        <a:lnSpc>
                          <a:spcPts val="2535"/>
                        </a:lnSpc>
                      </a:pPr>
                      <a:r>
                        <a:rPr lang="en" sz="1700" b="0" i="0" u="none" strike="noStrike">
                          <a:highlight>
                            <a:srgbClr val="000000">
                              <a:alpha val="0"/>
                            </a:srgbClr>
                          </a:highlight>
                          <a:latin typeface="Arial"/>
                        </a:rPr>
                        <a:t>Activity</a:t>
                      </a: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a:txBody>
                    <a:bodyPr/>
                    <a:lstStyle/>
                    <a:p>
                      <a:pPr marL="1085850" rtl="0">
                        <a:lnSpc>
                          <a:spcPts val="2535"/>
                        </a:lnSpc>
                      </a:pPr>
                      <a:r>
                        <a:rPr lang="en" sz="1700" b="0" i="0" u="none" strike="noStrike">
                          <a:highlight>
                            <a:srgbClr val="000000">
                              <a:alpha val="0"/>
                            </a:srgbClr>
                          </a:highlight>
                          <a:latin typeface="Arial"/>
                        </a:rPr>
                        <a:t>Timing</a:t>
                      </a:r>
                    </a:p>
                  </a:txBody>
                  <a:tcPr marL="0" marR="0" marT="0" marB="0">
                    <a:lnL w="19050" cap="flat" cmpd="sng" algn="ctr">
                      <a:solidFill>
                        <a:srgbClr val="FFFFFF"/>
                      </a:solidFill>
                      <a:prstDash val="solid"/>
                      <a:round/>
                      <a:headEnd type="none" w="med" len="med"/>
                      <a:tailEnd type="none" w="med" len="med"/>
                    </a:lnL>
                    <a:lnR w="19050">
                      <a:solidFill>
                        <a:srgbClr val="FFFFFF"/>
                      </a:solidFill>
                      <a:prstDash val="solid"/>
                    </a:lnR>
                    <a:lnT w="19050">
                      <a:solidFill>
                        <a:srgbClr val="FFFFFF"/>
                      </a:solidFill>
                      <a:prstDash val="solid"/>
                    </a:lnT>
                    <a:lnB w="53975" cap="flat" cmpd="sng" algn="ctr">
                      <a:solidFill>
                        <a:srgbClr val="FFFFFF"/>
                      </a:solidFill>
                      <a:prstDash val="solid"/>
                      <a:round/>
                      <a:headEnd type="none" w="med" len="med"/>
                      <a:tailEnd type="none" w="med" len="med"/>
                    </a:lnB>
                    <a:solidFill>
                      <a:srgbClr val="4BACC6"/>
                    </a:solidFill>
                  </a:tcPr>
                </a:tc>
                <a:extLst>
                  <a:ext uri="{0D108BD9-81ED-4DB2-BD59-A6C34878D82A}">
                    <a16:rowId xmlns:a16="http://schemas.microsoft.com/office/drawing/2014/main" val="10000"/>
                  </a:ext>
                </a:extLst>
              </a:tr>
              <a:tr h="1005840">
                <a:tc>
                  <a:txBody>
                    <a:bodyPr/>
                    <a:lstStyle/>
                    <a:p>
                      <a:pPr marL="15240" rtl="0">
                        <a:lnSpc>
                          <a:spcPts val="2525"/>
                        </a:lnSpc>
                      </a:pPr>
                      <a:r>
                        <a:rPr lang="en" sz="1700" b="0" i="0" u="none" strike="noStrike">
                          <a:highlight>
                            <a:srgbClr val="000000">
                              <a:alpha val="0"/>
                            </a:srgbClr>
                          </a:highlight>
                          <a:latin typeface="Arial"/>
                        </a:rPr>
                        <a:t>Pre - mobilisation</a:t>
                      </a:r>
                    </a:p>
                    <a:p>
                      <a:pPr marL="15240" marR="270510" rtl="0">
                        <a:lnSpc>
                          <a:spcPts val="2690"/>
                        </a:lnSpc>
                        <a:spcBef>
                          <a:spcPts val="35"/>
                        </a:spcBef>
                      </a:pPr>
                      <a:r>
                        <a:rPr lang="en" sz="1700" b="0" i="0" u="none" strike="noStrike">
                          <a:highlight>
                            <a:srgbClr val="000000">
                              <a:alpha val="0"/>
                            </a:srgbClr>
                          </a:highlight>
                          <a:latin typeface="Arial"/>
                        </a:rPr>
                        <a:t>positioning in bed with the task of lifting the head end above 45 gr</a:t>
                      </a:r>
                      <a:endParaRPr sz="1700"/>
                    </a:p>
                  </a:txBody>
                  <a:tcPr marL="0" marR="0" marT="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4BACC6"/>
                    </a:solidFill>
                  </a:tcPr>
                </a:tc>
                <a:tc>
                  <a:txBody>
                    <a:bodyPr/>
                    <a:lstStyle/>
                    <a:p>
                      <a:pPr marL="15240" rtl="0">
                        <a:lnSpc>
                          <a:spcPts val="2535"/>
                        </a:lnSpc>
                      </a:pPr>
                      <a:r>
                        <a:rPr lang="en" sz="1700" b="0" i="0" u="none" strike="noStrike">
                          <a:highlight>
                            <a:srgbClr val="000000">
                              <a:alpha val="0"/>
                            </a:srgbClr>
                          </a:highlight>
                          <a:latin typeface="Arial"/>
                        </a:rPr>
                        <a:t>constantly</a:t>
                      </a:r>
                      <a:endParaRPr sz="1700"/>
                    </a:p>
                  </a:txBody>
                  <a:tcPr marL="0" marR="0" marT="0" marB="0">
                    <a:lnL w="19050" cap="flat" cmpd="sng" algn="ctr">
                      <a:solidFill>
                        <a:srgbClr val="FFFFFF"/>
                      </a:solidFill>
                      <a:prstDash val="solid"/>
                      <a:round/>
                      <a:headEnd type="none" w="med" len="med"/>
                      <a:tailEnd type="none" w="med" len="med"/>
                    </a:lnL>
                    <a:lnR w="19050">
                      <a:solidFill>
                        <a:srgbClr val="FFFFFF"/>
                      </a:solidFill>
                      <a:prstDash val="solid"/>
                    </a:lnR>
                    <a:lnT w="539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E3EA"/>
                    </a:solidFill>
                  </a:tcPr>
                </a:tc>
                <a:extLst>
                  <a:ext uri="{0D108BD9-81ED-4DB2-BD59-A6C34878D82A}">
                    <a16:rowId xmlns:a16="http://schemas.microsoft.com/office/drawing/2014/main" val="10001"/>
                  </a:ext>
                </a:extLst>
              </a:tr>
              <a:tr h="350914">
                <a:tc>
                  <a:txBody>
                    <a:bodyPr/>
                    <a:lstStyle/>
                    <a:p>
                      <a:pPr marL="15240" rtl="0">
                        <a:lnSpc>
                          <a:spcPts val="2535"/>
                        </a:lnSpc>
                      </a:pPr>
                      <a:r>
                        <a:rPr lang="en" sz="1700" b="0" i="0" u="none" strike="noStrike">
                          <a:highlight>
                            <a:srgbClr val="000000">
                              <a:alpha val="0"/>
                            </a:srgbClr>
                          </a:highlight>
                          <a:latin typeface="Arial"/>
                        </a:rPr>
                        <a:t>Verticalization</a:t>
                      </a:r>
                      <a:endParaRPr sz="1700"/>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BACC6"/>
                    </a:solidFill>
                  </a:tcPr>
                </a:tc>
                <a:tc>
                  <a:txBody>
                    <a:bodyPr/>
                    <a:lstStyle/>
                    <a:p>
                      <a:pPr marL="15240" rtl="0">
                        <a:lnSpc>
                          <a:spcPts val="2535"/>
                        </a:lnSpc>
                      </a:pPr>
                      <a:r>
                        <a:rPr lang="en" sz="1700" b="0" i="0" u="none" strike="noStrike">
                          <a:highlight>
                            <a:srgbClr val="000000">
                              <a:alpha val="0"/>
                            </a:srgbClr>
                          </a:highlight>
                          <a:latin typeface="Arial"/>
                        </a:rPr>
                        <a:t>45 minutes</a:t>
                      </a:r>
                      <a:endParaRPr sz="1700"/>
                    </a:p>
                  </a:txBody>
                  <a:tcPr marL="0" marR="0" marT="0" marB="0">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extLst>
                  <a:ext uri="{0D108BD9-81ED-4DB2-BD59-A6C34878D82A}">
                    <a16:rowId xmlns:a16="http://schemas.microsoft.com/office/drawing/2014/main" val="10002"/>
                  </a:ext>
                </a:extLst>
              </a:tr>
              <a:tr h="335280">
                <a:tc>
                  <a:txBody>
                    <a:bodyPr/>
                    <a:lstStyle/>
                    <a:p>
                      <a:pPr marL="15240" rtl="0">
                        <a:lnSpc>
                          <a:spcPts val="2530"/>
                        </a:lnSpc>
                      </a:pPr>
                      <a:r>
                        <a:rPr lang="en" sz="1700" b="0" i="0" u="none" strike="noStrike">
                          <a:highlight>
                            <a:srgbClr val="000000">
                              <a:alpha val="0"/>
                            </a:srgbClr>
                          </a:highlight>
                          <a:latin typeface="Arial"/>
                        </a:rPr>
                        <a:t>Passive kinesotherapy</a:t>
                      </a:r>
                      <a:endParaRPr sz="1700"/>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BACC6"/>
                    </a:solidFill>
                  </a:tcPr>
                </a:tc>
                <a:tc>
                  <a:txBody>
                    <a:bodyPr/>
                    <a:lstStyle/>
                    <a:p>
                      <a:pPr marL="15240" rtl="0">
                        <a:lnSpc>
                          <a:spcPts val="2530"/>
                        </a:lnSpc>
                      </a:pPr>
                      <a:r>
                        <a:rPr lang="en" sz="1700" b="0" i="0" u="none" strike="noStrike">
                          <a:highlight>
                            <a:srgbClr val="000000">
                              <a:alpha val="0"/>
                            </a:srgbClr>
                          </a:highlight>
                          <a:latin typeface="Arial"/>
                        </a:rPr>
                        <a:t>5-7 repetitions x 6 times = 20 minutes</a:t>
                      </a:r>
                      <a:endParaRPr sz="1700"/>
                    </a:p>
                  </a:txBody>
                  <a:tcPr marL="0" marR="0" marT="0" marB="0">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E3EA"/>
                    </a:solidFill>
                  </a:tcPr>
                </a:tc>
                <a:extLst>
                  <a:ext uri="{0D108BD9-81ED-4DB2-BD59-A6C34878D82A}">
                    <a16:rowId xmlns:a16="http://schemas.microsoft.com/office/drawing/2014/main" val="10003"/>
                  </a:ext>
                </a:extLst>
              </a:tr>
              <a:tr h="335280">
                <a:tc>
                  <a:txBody>
                    <a:bodyPr/>
                    <a:lstStyle/>
                    <a:p>
                      <a:pPr marL="15240" rtl="0">
                        <a:lnSpc>
                          <a:spcPts val="2530"/>
                        </a:lnSpc>
                      </a:pPr>
                      <a:r>
                        <a:rPr lang="en" sz="1700" b="0" i="0" u="none" strike="noStrike">
                          <a:highlight>
                            <a:srgbClr val="000000">
                              <a:alpha val="0"/>
                            </a:srgbClr>
                          </a:highlight>
                          <a:latin typeface="Arial"/>
                        </a:rPr>
                        <a:t>Active kinesotherapy</a:t>
                      </a:r>
                      <a:endParaRPr sz="1700"/>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BACC6"/>
                    </a:solidFill>
                  </a:tcPr>
                </a:tc>
                <a:tc>
                  <a:txBody>
                    <a:bodyPr/>
                    <a:lstStyle/>
                    <a:p>
                      <a:pPr marL="15240" rtl="0">
                        <a:lnSpc>
                          <a:spcPts val="2530"/>
                        </a:lnSpc>
                      </a:pPr>
                      <a:r>
                        <a:rPr lang="en" sz="1700" b="0" i="0" u="none" strike="noStrike">
                          <a:highlight>
                            <a:srgbClr val="000000">
                              <a:alpha val="0"/>
                            </a:srgbClr>
                          </a:highlight>
                          <a:latin typeface="Arial"/>
                        </a:rPr>
                        <a:t>8-12 repetitions x3 series = 20 minutes</a:t>
                      </a:r>
                      <a:endParaRPr sz="1700"/>
                    </a:p>
                  </a:txBody>
                  <a:tcPr marL="0" marR="0" marT="0" marB="0">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extLst>
                  <a:ext uri="{0D108BD9-81ED-4DB2-BD59-A6C34878D82A}">
                    <a16:rowId xmlns:a16="http://schemas.microsoft.com/office/drawing/2014/main" val="10004"/>
                  </a:ext>
                </a:extLst>
              </a:tr>
              <a:tr h="335280">
                <a:tc>
                  <a:txBody>
                    <a:bodyPr/>
                    <a:lstStyle/>
                    <a:p>
                      <a:pPr marL="15240" rtl="0">
                        <a:lnSpc>
                          <a:spcPts val="2530"/>
                        </a:lnSpc>
                      </a:pPr>
                      <a:r>
                        <a:rPr lang="en" sz="1700" b="0" i="0" u="none" strike="noStrike">
                          <a:highlight>
                            <a:srgbClr val="000000">
                              <a:alpha val="0"/>
                            </a:srgbClr>
                          </a:highlight>
                          <a:latin typeface="Arial"/>
                        </a:rPr>
                        <a:t>Sitting on the edge of the bed</a:t>
                      </a:r>
                      <a:endParaRPr sz="1700"/>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BACC6"/>
                    </a:solidFill>
                  </a:tcPr>
                </a:tc>
                <a:tc>
                  <a:txBody>
                    <a:bodyPr/>
                    <a:lstStyle/>
                    <a:p>
                      <a:pPr marL="15240" rtl="0">
                        <a:lnSpc>
                          <a:spcPts val="2530"/>
                        </a:lnSpc>
                      </a:pPr>
                      <a:r>
                        <a:rPr lang="en" sz="1700" b="0" i="0" u="none" strike="noStrike">
                          <a:highlight>
                            <a:srgbClr val="000000">
                              <a:alpha val="0"/>
                            </a:srgbClr>
                          </a:highlight>
                          <a:latin typeface="Arial"/>
                        </a:rPr>
                        <a:t>10 -30 minutes</a:t>
                      </a:r>
                      <a:endParaRPr sz="1700"/>
                    </a:p>
                  </a:txBody>
                  <a:tcPr marL="0" marR="0" marT="0" marB="0">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E3EA"/>
                    </a:solidFill>
                  </a:tcPr>
                </a:tc>
                <a:extLst>
                  <a:ext uri="{0D108BD9-81ED-4DB2-BD59-A6C34878D82A}">
                    <a16:rowId xmlns:a16="http://schemas.microsoft.com/office/drawing/2014/main" val="10005"/>
                  </a:ext>
                </a:extLst>
              </a:tr>
              <a:tr h="335280">
                <a:tc>
                  <a:txBody>
                    <a:bodyPr/>
                    <a:lstStyle/>
                    <a:p>
                      <a:pPr marL="15240" rtl="0">
                        <a:lnSpc>
                          <a:spcPts val="2530"/>
                        </a:lnSpc>
                      </a:pPr>
                      <a:r>
                        <a:rPr lang="en" sz="1700" b="0" i="0" u="none" strike="noStrike">
                          <a:highlight>
                            <a:srgbClr val="000000">
                              <a:alpha val="0"/>
                            </a:srgbClr>
                          </a:highlight>
                          <a:latin typeface="Arial"/>
                        </a:rPr>
                        <a:t>Transfer to a chair</a:t>
                      </a:r>
                      <a:endParaRPr sz="1700"/>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BACC6"/>
                    </a:solidFill>
                  </a:tcPr>
                </a:tc>
                <a:tc>
                  <a:txBody>
                    <a:bodyPr/>
                    <a:lstStyle/>
                    <a:p>
                      <a:pPr marL="15240" rtl="0">
                        <a:lnSpc>
                          <a:spcPts val="2530"/>
                        </a:lnSpc>
                      </a:pPr>
                      <a:r>
                        <a:rPr lang="en" sz="1700" b="0" i="0" u="none" strike="noStrike">
                          <a:highlight>
                            <a:srgbClr val="000000">
                              <a:alpha val="0"/>
                            </a:srgbClr>
                          </a:highlight>
                          <a:latin typeface="Arial"/>
                        </a:rPr>
                        <a:t>1-4 hours</a:t>
                      </a:r>
                      <a:endParaRPr sz="1700"/>
                    </a:p>
                  </a:txBody>
                  <a:tcPr marL="0" marR="0" marT="0" marB="0">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extLst>
                  <a:ext uri="{0D108BD9-81ED-4DB2-BD59-A6C34878D82A}">
                    <a16:rowId xmlns:a16="http://schemas.microsoft.com/office/drawing/2014/main" val="10006"/>
                  </a:ext>
                </a:extLst>
              </a:tr>
              <a:tr h="335280">
                <a:tc>
                  <a:txBody>
                    <a:bodyPr/>
                    <a:lstStyle/>
                    <a:p>
                      <a:pPr marL="15240" rtl="0">
                        <a:lnSpc>
                          <a:spcPts val="2530"/>
                        </a:lnSpc>
                      </a:pPr>
                      <a:r>
                        <a:rPr lang="en" sz="1700" b="0" i="0" u="none" strike="noStrike">
                          <a:highlight>
                            <a:srgbClr val="000000">
                              <a:alpha val="0"/>
                            </a:srgbClr>
                          </a:highlight>
                          <a:latin typeface="Arial"/>
                        </a:rPr>
                        <a:t>Standing</a:t>
                      </a:r>
                      <a:endParaRPr sz="1700"/>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BACC6"/>
                    </a:solidFill>
                  </a:tcPr>
                </a:tc>
                <a:tc>
                  <a:txBody>
                    <a:bodyPr/>
                    <a:lstStyle/>
                    <a:p>
                      <a:pPr marL="15240" rtl="0">
                        <a:lnSpc>
                          <a:spcPts val="2530"/>
                        </a:lnSpc>
                      </a:pPr>
                      <a:r>
                        <a:rPr lang="en" sz="1700" b="0" i="0" u="none" strike="noStrike">
                          <a:highlight>
                            <a:srgbClr val="000000">
                              <a:alpha val="0"/>
                            </a:srgbClr>
                          </a:highlight>
                          <a:latin typeface="Arial"/>
                        </a:rPr>
                        <a:t>1-5 minutes</a:t>
                      </a:r>
                      <a:endParaRPr sz="1700"/>
                    </a:p>
                  </a:txBody>
                  <a:tcPr marL="0" marR="0" marT="0" marB="0">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E3EA"/>
                    </a:solidFill>
                  </a:tcPr>
                </a:tc>
                <a:extLst>
                  <a:ext uri="{0D108BD9-81ED-4DB2-BD59-A6C34878D82A}">
                    <a16:rowId xmlns:a16="http://schemas.microsoft.com/office/drawing/2014/main" val="10007"/>
                  </a:ext>
                </a:extLst>
              </a:tr>
              <a:tr h="335280">
                <a:tc>
                  <a:txBody>
                    <a:bodyPr/>
                    <a:lstStyle/>
                    <a:p>
                      <a:pPr marL="15240" rtl="0">
                        <a:lnSpc>
                          <a:spcPts val="2530"/>
                        </a:lnSpc>
                      </a:pPr>
                      <a:r>
                        <a:rPr lang="en" sz="1700" b="0" i="0" u="none" strike="noStrike">
                          <a:highlight>
                            <a:srgbClr val="000000">
                              <a:alpha val="0"/>
                            </a:srgbClr>
                          </a:highlight>
                          <a:latin typeface="Arial"/>
                        </a:rPr>
                        <a:t>Bicycle kinesis</a:t>
                      </a:r>
                      <a:endParaRPr sz="1700"/>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BACC6"/>
                    </a:solidFill>
                  </a:tcPr>
                </a:tc>
                <a:tc>
                  <a:txBody>
                    <a:bodyPr/>
                    <a:lstStyle/>
                    <a:p>
                      <a:pPr marL="15240" rtl="0">
                        <a:lnSpc>
                          <a:spcPts val="2530"/>
                        </a:lnSpc>
                      </a:pPr>
                      <a:r>
                        <a:rPr lang="en" sz="1700" b="0" i="0" u="none" strike="noStrike">
                          <a:highlight>
                            <a:srgbClr val="000000">
                              <a:alpha val="0"/>
                            </a:srgbClr>
                          </a:highlight>
                          <a:latin typeface="Arial"/>
                        </a:rPr>
                        <a:t>20 minutes</a:t>
                      </a:r>
                      <a:endParaRPr sz="1700"/>
                    </a:p>
                  </a:txBody>
                  <a:tcPr marL="0" marR="0" marT="0" marB="0">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extLst>
                  <a:ext uri="{0D108BD9-81ED-4DB2-BD59-A6C34878D82A}">
                    <a16:rowId xmlns:a16="http://schemas.microsoft.com/office/drawing/2014/main" val="10008"/>
                  </a:ext>
                </a:extLst>
              </a:tr>
              <a:tr h="335280">
                <a:tc>
                  <a:txBody>
                    <a:bodyPr/>
                    <a:lstStyle/>
                    <a:p>
                      <a:pPr marL="15240" rtl="0">
                        <a:lnSpc>
                          <a:spcPts val="2530"/>
                        </a:lnSpc>
                      </a:pPr>
                      <a:r>
                        <a:rPr lang="en" sz="1700" b="0" i="0" u="none" strike="noStrike">
                          <a:highlight>
                            <a:srgbClr val="000000">
                              <a:alpha val="0"/>
                            </a:srgbClr>
                          </a:highlight>
                          <a:latin typeface="Arial"/>
                        </a:rPr>
                        <a:t>Electroneuromyostimulation</a:t>
                      </a:r>
                      <a:endParaRPr sz="1700"/>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BACC6"/>
                    </a:solidFill>
                  </a:tcPr>
                </a:tc>
                <a:tc>
                  <a:txBody>
                    <a:bodyPr/>
                    <a:lstStyle/>
                    <a:p>
                      <a:pPr marL="15240" rtl="0">
                        <a:lnSpc>
                          <a:spcPts val="2530"/>
                        </a:lnSpc>
                      </a:pPr>
                      <a:r>
                        <a:rPr lang="en" sz="1700" b="0" i="0" u="none" strike="noStrike">
                          <a:highlight>
                            <a:srgbClr val="000000">
                              <a:alpha val="0"/>
                            </a:srgbClr>
                          </a:highlight>
                          <a:latin typeface="Arial"/>
                        </a:rPr>
                        <a:t>10 minutes</a:t>
                      </a:r>
                      <a:endParaRPr sz="1700"/>
                    </a:p>
                  </a:txBody>
                  <a:tcPr marL="0" marR="0" marT="0" marB="0">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E3EA"/>
                    </a:solidFill>
                  </a:tcPr>
                </a:tc>
                <a:extLst>
                  <a:ext uri="{0D108BD9-81ED-4DB2-BD59-A6C34878D82A}">
                    <a16:rowId xmlns:a16="http://schemas.microsoft.com/office/drawing/2014/main" val="10009"/>
                  </a:ext>
                </a:extLst>
              </a:tr>
              <a:tr h="335280">
                <a:tc rowSpan="2">
                  <a:txBody>
                    <a:bodyPr/>
                    <a:lstStyle/>
                    <a:p>
                      <a:pPr marL="15240" rtl="0">
                        <a:lnSpc>
                          <a:spcPts val="2530"/>
                        </a:lnSpc>
                      </a:pPr>
                      <a:r>
                        <a:rPr lang="en" sz="1700" b="0" i="0" u="none" strike="noStrike">
                          <a:highlight>
                            <a:srgbClr val="000000">
                              <a:alpha val="0"/>
                            </a:srgbClr>
                          </a:highlight>
                          <a:latin typeface="Arial"/>
                        </a:rPr>
                        <a:t>Breathing exercises with REER</a:t>
                      </a: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BACC6"/>
                    </a:solidFill>
                  </a:tcPr>
                </a:tc>
                <a:tc>
                  <a:txBody>
                    <a:bodyPr/>
                    <a:lstStyle/>
                    <a:p>
                      <a:pPr marL="15240" rtl="0">
                        <a:lnSpc>
                          <a:spcPts val="2530"/>
                        </a:lnSpc>
                      </a:pPr>
                      <a:r>
                        <a:rPr lang="en" sz="1700" b="0" i="0" u="none" strike="noStrike">
                          <a:highlight>
                            <a:srgbClr val="000000">
                              <a:alpha val="0"/>
                            </a:srgbClr>
                          </a:highlight>
                          <a:latin typeface="Arial"/>
                        </a:rPr>
                        <a:t>10 minutes</a:t>
                      </a:r>
                      <a:endParaRPr sz="1700"/>
                    </a:p>
                  </a:txBody>
                  <a:tcPr marL="0" marR="0" marT="0" marB="0">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extLst>
                  <a:ext uri="{0D108BD9-81ED-4DB2-BD59-A6C34878D82A}">
                    <a16:rowId xmlns:a16="http://schemas.microsoft.com/office/drawing/2014/main" val="10010"/>
                  </a:ext>
                </a:extLst>
              </a:tr>
              <a:tr h="335280">
                <a:tc vMerge="1">
                  <a:txBody>
                    <a:bodyPr/>
                    <a:lstStyle/>
                    <a:p>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BACC6"/>
                    </a:solidFill>
                  </a:tcPr>
                </a:tc>
                <a:tc>
                  <a:txBody>
                    <a:bodyPr/>
                    <a:lstStyle/>
                    <a:p>
                      <a:pPr marL="68580" rtl="0">
                        <a:lnSpc>
                          <a:spcPts val="2530"/>
                        </a:lnSpc>
                      </a:pPr>
                      <a:r>
                        <a:rPr lang="en" sz="1700" b="0" i="0" u="none" strike="noStrike">
                          <a:highlight>
                            <a:srgbClr val="000000">
                              <a:alpha val="0"/>
                            </a:srgbClr>
                          </a:highlight>
                          <a:latin typeface="Arial"/>
                        </a:rPr>
                        <a:t>10 minutes</a:t>
                      </a:r>
                    </a:p>
                  </a:txBody>
                  <a:tcPr marL="0" marR="0" marT="0" marB="0">
                    <a:lnL w="19050">
                      <a:solidFill>
                        <a:srgbClr val="FFFFF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rgbClr val="D0E3EA"/>
                    </a:solidFill>
                  </a:tcPr>
                </a:tc>
                <a:extLst>
                  <a:ext uri="{0D108BD9-81ED-4DB2-BD59-A6C34878D82A}">
                    <a16:rowId xmlns:a16="http://schemas.microsoft.com/office/drawing/2014/main" val="10011"/>
                  </a:ext>
                </a:extLst>
              </a:tr>
            </a:tbl>
          </a:graphicData>
        </a:graphic>
      </p:graphicFrame>
      <p:pic>
        <p:nvPicPr>
          <p:cNvPr id="5" name="object 5"/>
          <p:cNvPicPr/>
          <p:nvPr/>
        </p:nvPicPr>
        <p:blipFill>
          <a:blip r:embed="rId2"/>
          <a:stretch>
            <a:fillRect/>
          </a:stretch>
        </p:blipFill>
        <p:spPr>
          <a:xfrm>
            <a:off x="175204" y="1412776"/>
            <a:ext cx="862688" cy="952762"/>
          </a:xfrm>
          <a:prstGeom prst="rect">
            <a:avLst/>
          </a:prstGeom>
        </p:spPr>
      </p:pic>
      <p:pic>
        <p:nvPicPr>
          <p:cNvPr id="6" name="object 6"/>
          <p:cNvPicPr/>
          <p:nvPr/>
        </p:nvPicPr>
        <p:blipFill>
          <a:blip r:embed="rId3"/>
          <a:stretch>
            <a:fillRect/>
          </a:stretch>
        </p:blipFill>
        <p:spPr>
          <a:xfrm>
            <a:off x="180405" y="3140968"/>
            <a:ext cx="852287" cy="1038419"/>
          </a:xfrm>
          <a:prstGeom prst="rect">
            <a:avLst/>
          </a:prstGeom>
        </p:spPr>
      </p:pic>
      <p:pic>
        <p:nvPicPr>
          <p:cNvPr id="7" name="object 7"/>
          <p:cNvPicPr/>
          <p:nvPr/>
        </p:nvPicPr>
        <p:blipFill>
          <a:blip r:embed="rId4"/>
          <a:stretch>
            <a:fillRect/>
          </a:stretch>
        </p:blipFill>
        <p:spPr>
          <a:xfrm>
            <a:off x="239667" y="4797152"/>
            <a:ext cx="852287" cy="1048215"/>
          </a:xfrm>
          <a:prstGeom prst="rect">
            <a:avLst/>
          </a:prstGeom>
        </p:spPr>
      </p:pic>
      <p:sp>
        <p:nvSpPr>
          <p:cNvPr id="9" name="object 9"/>
          <p:cNvSpPr txBox="1"/>
          <p:nvPr/>
        </p:nvSpPr>
        <p:spPr>
          <a:xfrm>
            <a:off x="441266" y="522732"/>
            <a:ext cx="637699" cy="443711"/>
          </a:xfrm>
          <a:prstGeom prst="rect">
            <a:avLst/>
          </a:prstGeom>
        </p:spPr>
        <p:txBody>
          <a:bodyPr vert="horz" wrap="square" lIns="0" tIns="12700" rIns="0" bIns="0" rtlCol="0">
            <a:noAutofit/>
          </a:bodyPr>
          <a:lstStyle/>
          <a:p>
            <a:pPr marL="12700" rtl="0">
              <a:lnSpc>
                <a:spcPct val="100000"/>
              </a:lnSpc>
              <a:spcBef>
                <a:spcPts val="100"/>
              </a:spcBef>
            </a:pPr>
            <a:r>
              <a:rPr lang="en" sz="1400" b="0" i="0" u="none" strike="noStrike" spc="-150">
                <a:solidFill>
                  <a:srgbClr val="FFFFFF"/>
                </a:solidFill>
                <a:highlight>
                  <a:srgbClr val="000000">
                    <a:alpha val="0"/>
                  </a:srgbClr>
                </a:highlight>
                <a:latin typeface="Calibri"/>
                <a:cs typeface="Calibri" charset="0"/>
              </a:rPr>
              <a:t>Mobility</a:t>
            </a:r>
            <a:endParaRPr sz="1400">
              <a:latin typeface="Calibri"/>
              <a:cs typeface="Calibri"/>
            </a:endParaRPr>
          </a:p>
        </p:txBody>
      </p:sp>
    </p:spTree>
    <p:extLst>
      <p:ext uri="{BB962C8B-B14F-4D97-AF65-F5344CB8AC3E}">
        <p14:creationId xmlns:p14="http://schemas.microsoft.com/office/powerpoint/2010/main" val="37320574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endParaRPr lang="ru-RU"/>
          </a:p>
        </p:txBody>
      </p:sp>
      <p:sp>
        <p:nvSpPr>
          <p:cNvPr id="3" name="Объект 2"/>
          <p:cNvSpPr>
            <a:spLocks noGrp="1"/>
          </p:cNvSpPr>
          <p:nvPr>
            <p:ph idx="1"/>
          </p:nvPr>
        </p:nvSpPr>
        <p:spPr/>
        <p:txBody>
          <a:bodyPr>
            <a:noAutofit/>
          </a:bodyPr>
          <a:lstStyle/>
          <a:p>
            <a:pPr marL="0" indent="0">
              <a:buNone/>
            </a:pPr>
            <a:r>
              <a:rPr lang="ru-RU" smtClean="0"/>
              <a:t> </a:t>
            </a:r>
          </a:p>
          <a:p>
            <a:pPr marL="0" indent="0">
              <a:buNone/>
            </a:pPr>
            <a:endParaRPr lang="ru-RU"/>
          </a:p>
          <a:p>
            <a:pPr marL="0" indent="0" algn="just" rtl="0">
              <a:buNone/>
            </a:pPr>
            <a:r>
              <a:rPr lang="en" sz="2400" b="0" i="0" u="none" strike="noStrike">
                <a:highlight>
                  <a:srgbClr val="000000">
                    <a:alpha val="0"/>
                  </a:srgbClr>
                </a:highlight>
                <a:latin typeface="Arial"/>
              </a:rPr>
              <a:t>Transient ischemic attacks (TIA) are short (</a:t>
            </a:r>
            <a:r>
              <a:rPr lang="en" sz="2400" b="0" i="0" u="none" strike="noStrike">
                <a:solidFill>
                  <a:srgbClr val="C00000"/>
                </a:solidFill>
                <a:highlight>
                  <a:srgbClr val="000000">
                    <a:alpha val="0"/>
                  </a:srgbClr>
                </a:highlight>
                <a:latin typeface="Arial"/>
              </a:rPr>
              <a:t>&lt; 24 hours</a:t>
            </a:r>
            <a:r>
              <a:rPr lang="en" sz="2400" b="0" i="0" u="none" strike="noStrike">
                <a:highlight>
                  <a:srgbClr val="000000">
                    <a:alpha val="0"/>
                  </a:srgbClr>
                </a:highlight>
                <a:latin typeface="Arial"/>
              </a:rPr>
              <a:t>) episodes of </a:t>
            </a:r>
            <a:r>
              <a:rPr lang="en" sz="2400" b="0" i="0" u="none" strike="noStrike">
                <a:solidFill>
                  <a:srgbClr val="C00000"/>
                </a:solidFill>
                <a:highlight>
                  <a:srgbClr val="000000">
                    <a:alpha val="0"/>
                  </a:srgbClr>
                </a:highlight>
                <a:latin typeface="Arial"/>
              </a:rPr>
              <a:t>completely reversible neurological deficits.</a:t>
            </a:r>
          </a:p>
          <a:p>
            <a:pPr marL="0" indent="0">
              <a:buNone/>
            </a:pPr>
            <a:endParaRPr lang="ru-RU"/>
          </a:p>
          <a:p>
            <a:pPr marL="0" indent="0">
              <a:buNone/>
            </a:pPr>
            <a:endParaRPr lang="ru-RU"/>
          </a:p>
        </p:txBody>
      </p:sp>
    </p:spTree>
    <p:extLst>
      <p:ext uri="{BB962C8B-B14F-4D97-AF65-F5344CB8AC3E}">
        <p14:creationId xmlns:p14="http://schemas.microsoft.com/office/powerpoint/2010/main" val="204878659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275983"/>
            <a:ext cx="8712968" cy="443711"/>
          </a:xfrm>
          <a:prstGeom prst="rect">
            <a:avLst/>
          </a:prstGeom>
        </p:spPr>
        <p:txBody>
          <a:bodyPr vert="horz" wrap="square" lIns="0" tIns="12700" rIns="0" bIns="0" rtlCol="0">
            <a:noAutofit/>
          </a:bodyPr>
          <a:lstStyle/>
          <a:p>
            <a:pPr marL="12700" rtl="0">
              <a:lnSpc>
                <a:spcPct val="100000"/>
              </a:lnSpc>
              <a:spcBef>
                <a:spcPts val="100"/>
              </a:spcBef>
            </a:pPr>
            <a:r>
              <a:rPr lang="en" sz="2800" b="0" i="0" u="none" strike="noStrike" spc="-250">
                <a:highlight>
                  <a:srgbClr val="000000">
                    <a:alpha val="0"/>
                  </a:srgbClr>
                </a:highlight>
                <a:latin typeface="Arial"/>
              </a:rPr>
              <a:t>Contraindications to the mobilization of ICU patients</a:t>
            </a:r>
            <a:endParaRPr sz="2800"/>
          </a:p>
        </p:txBody>
      </p:sp>
      <p:sp>
        <p:nvSpPr>
          <p:cNvPr id="3" name="object 3"/>
          <p:cNvSpPr txBox="1"/>
          <p:nvPr/>
        </p:nvSpPr>
        <p:spPr>
          <a:xfrm>
            <a:off x="179513" y="1414929"/>
            <a:ext cx="4968552" cy="5236690"/>
          </a:xfrm>
          <a:prstGeom prst="rect">
            <a:avLst/>
          </a:prstGeom>
        </p:spPr>
        <p:txBody>
          <a:bodyPr vert="horz" wrap="square" lIns="0" tIns="9525" rIns="0" bIns="0" rtlCol="0">
            <a:noAutofit/>
          </a:bodyPr>
          <a:lstStyle/>
          <a:p>
            <a:pPr marL="355600" marR="133350" indent="-342900" algn="just" rtl="0">
              <a:spcBef>
                <a:spcPts val="75"/>
              </a:spcBef>
              <a:buFont typeface="Arial"/>
              <a:buChar char="•"/>
              <a:tabLst>
                <a:tab pos="354965" algn="l"/>
                <a:tab pos="355600" algn="l"/>
              </a:tabLst>
            </a:pPr>
            <a:r>
              <a:rPr lang="en" sz="1400" b="0" i="0" u="none" strike="noStrike">
                <a:highlight>
                  <a:srgbClr val="000000">
                    <a:alpha val="0"/>
                  </a:srgbClr>
                </a:highlight>
                <a:latin typeface="Arial"/>
              </a:rPr>
              <a:t>Unstable clinical status of the patient – deviation from the range of acceptable values of neurological and (or) somatic status for a period of less than 6 hours before the start of mobilization</a:t>
            </a:r>
          </a:p>
          <a:p>
            <a:pPr marL="355600" indent="-342900" algn="just" rtl="0">
              <a:spcBef>
                <a:spcPts val="409"/>
              </a:spcBef>
              <a:buFont typeface="Arial"/>
              <a:buChar char="•"/>
              <a:tabLst>
                <a:tab pos="354965" algn="l"/>
                <a:tab pos="355600" algn="l"/>
              </a:tabLst>
            </a:pPr>
            <a:r>
              <a:rPr lang="en" sz="1400" b="0" i="0" u="none" strike="noStrike">
                <a:highlight>
                  <a:srgbClr val="000000">
                    <a:alpha val="0"/>
                  </a:srgbClr>
                </a:highlight>
                <a:latin typeface="Arial"/>
              </a:rPr>
              <a:t>Acute myocardial infarction</a:t>
            </a:r>
          </a:p>
          <a:p>
            <a:pPr marL="355600" indent="-342900" algn="just" rtl="0">
              <a:spcBef>
                <a:spcPts val="430"/>
              </a:spcBef>
              <a:buFont typeface="Arial"/>
              <a:buChar char="•"/>
              <a:tabLst>
                <a:tab pos="354965" algn="l"/>
                <a:tab pos="355600" algn="l"/>
              </a:tabLst>
            </a:pPr>
            <a:r>
              <a:rPr lang="en" sz="1400" b="0" i="0" u="none" strike="noStrike">
                <a:highlight>
                  <a:srgbClr val="000000">
                    <a:alpha val="0"/>
                  </a:srgbClr>
                </a:highlight>
                <a:latin typeface="Arial"/>
              </a:rPr>
              <a:t>Subarachnoid hemorrhage with detected (!) non-clipped aneurysm</a:t>
            </a:r>
          </a:p>
          <a:p>
            <a:pPr marL="355600" indent="-342900" algn="just" rtl="0">
              <a:spcBef>
                <a:spcPts val="310"/>
              </a:spcBef>
              <a:buFont typeface="Arial"/>
              <a:buChar char="•"/>
              <a:tabLst>
                <a:tab pos="354965" algn="l"/>
                <a:tab pos="355600" algn="l"/>
              </a:tabLst>
            </a:pPr>
            <a:r>
              <a:rPr lang="en" sz="1400" b="0" i="0" u="none" strike="noStrike">
                <a:highlight>
                  <a:srgbClr val="000000">
                    <a:alpha val="0"/>
                  </a:srgbClr>
                </a:highlight>
                <a:latin typeface="Arial"/>
              </a:rPr>
              <a:t>Shock</a:t>
            </a:r>
          </a:p>
          <a:p>
            <a:pPr marL="355600" marR="55244" indent="-342900" algn="just" rtl="0">
              <a:spcBef>
                <a:spcPts val="385"/>
              </a:spcBef>
              <a:buFont typeface="Arial"/>
              <a:buChar char="•"/>
              <a:tabLst>
                <a:tab pos="354965" algn="l"/>
                <a:tab pos="355600" algn="l"/>
              </a:tabLst>
            </a:pPr>
            <a:r>
              <a:rPr lang="en" sz="1400" b="0" i="0" u="none" strike="noStrike">
                <a:highlight>
                  <a:srgbClr val="000000">
                    <a:alpha val="0"/>
                  </a:srgbClr>
                </a:highlight>
                <a:latin typeface="Arial"/>
              </a:rPr>
              <a:t>Pulmonary embolism, increasing thrombosis according to ultrasound or the presence of a floating thrombus (in the absence of a cava filter)</a:t>
            </a:r>
          </a:p>
          <a:p>
            <a:pPr marL="355600" marR="5080" indent="-342900" algn="just" rtl="0">
              <a:spcBef>
                <a:spcPts val="409"/>
              </a:spcBef>
              <a:buFont typeface="Arial"/>
              <a:buChar char="•"/>
              <a:tabLst>
                <a:tab pos="354965" algn="l"/>
                <a:tab pos="355600" algn="l"/>
              </a:tabLst>
            </a:pPr>
            <a:r>
              <a:rPr lang="en" sz="1400" b="0" i="0" u="none" strike="noStrike">
                <a:highlight>
                  <a:srgbClr val="000000">
                    <a:alpha val="0"/>
                  </a:srgbClr>
                </a:highlight>
                <a:latin typeface="Arial"/>
              </a:rPr>
              <a:t>Segment of unstabilized fracture or destruction (does not interfere with kinesiotherapy of intact segments)</a:t>
            </a:r>
          </a:p>
          <a:p>
            <a:pPr marL="355600" marR="159385" indent="-342900" algn="just" rtl="0">
              <a:spcBef>
                <a:spcPts val="385"/>
              </a:spcBef>
              <a:buFont typeface="Arial"/>
              <a:buChar char="•"/>
              <a:tabLst>
                <a:tab pos="354965" algn="l"/>
                <a:tab pos="355600" algn="l"/>
              </a:tabLst>
            </a:pPr>
            <a:r>
              <a:rPr lang="en" sz="1400" b="0" i="0" u="none" strike="noStrike">
                <a:highlight>
                  <a:srgbClr val="000000">
                    <a:alpha val="0"/>
                  </a:srgbClr>
                </a:highlight>
                <a:latin typeface="Arial"/>
              </a:rPr>
              <a:t>The need for neuromuscular blockade in uncontrolled CHG, respiratory failure..</a:t>
            </a:r>
          </a:p>
          <a:p>
            <a:pPr marL="355600" indent="-342900" algn="just" rtl="0">
              <a:spcBef>
                <a:spcPts val="405"/>
              </a:spcBef>
              <a:buFont typeface="Arial"/>
              <a:buChar char="•"/>
              <a:tabLst>
                <a:tab pos="354965" algn="l"/>
                <a:tab pos="355600" algn="l"/>
              </a:tabLst>
            </a:pPr>
            <a:r>
              <a:rPr lang="en" sz="1400" b="0" i="0" u="none" strike="noStrike">
                <a:highlight>
                  <a:srgbClr val="000000">
                    <a:alpha val="0"/>
                  </a:srgbClr>
                </a:highlight>
                <a:latin typeface="Arial"/>
              </a:rPr>
              <a:t>Active bleeding</a:t>
            </a:r>
          </a:p>
          <a:p>
            <a:pPr marL="355600" indent="-342900" algn="just" rtl="0">
              <a:spcBef>
                <a:spcPts val="434"/>
              </a:spcBef>
              <a:buFont typeface="Arial"/>
              <a:buChar char="•"/>
              <a:tabLst>
                <a:tab pos="354965" algn="l"/>
                <a:tab pos="355600" algn="l"/>
              </a:tabLst>
            </a:pPr>
            <a:r>
              <a:rPr lang="en" sz="1400" b="0" i="0" u="none" strike="noStrike">
                <a:highlight>
                  <a:srgbClr val="000000">
                    <a:alpha val="0"/>
                  </a:srgbClr>
                </a:highlight>
                <a:latin typeface="Arial"/>
              </a:rPr>
              <a:t>External pacing</a:t>
            </a:r>
          </a:p>
          <a:p>
            <a:pPr marL="355600" indent="-342900" algn="just" rtl="0">
              <a:spcBef>
                <a:spcPts val="405"/>
              </a:spcBef>
              <a:buFont typeface="Arial"/>
              <a:buChar char="•"/>
              <a:tabLst>
                <a:tab pos="354965" algn="l"/>
                <a:tab pos="355600" algn="l"/>
              </a:tabLst>
            </a:pPr>
            <a:r>
              <a:rPr lang="en" sz="1400" b="0" i="0" u="none" strike="noStrike">
                <a:highlight>
                  <a:srgbClr val="000000">
                    <a:alpha val="0"/>
                  </a:srgbClr>
                </a:highlight>
                <a:latin typeface="Arial"/>
              </a:rPr>
              <a:t>Open abdominal cavity</a:t>
            </a:r>
          </a:p>
          <a:p>
            <a:pPr marL="355600" indent="-342900" algn="just" rtl="0">
              <a:spcBef>
                <a:spcPts val="340"/>
              </a:spcBef>
              <a:buFont typeface="Arial"/>
              <a:buChar char="•"/>
              <a:tabLst>
                <a:tab pos="354965" algn="l"/>
                <a:tab pos="355600" algn="l"/>
              </a:tabLst>
            </a:pPr>
            <a:r>
              <a:rPr lang="en" sz="1400" b="0" i="0" u="none" strike="noStrike">
                <a:highlight>
                  <a:srgbClr val="000000">
                    <a:alpha val="0"/>
                  </a:srgbClr>
                </a:highlight>
                <a:latin typeface="Arial"/>
              </a:rPr>
              <a:t>Patient refusal</a:t>
            </a:r>
          </a:p>
        </p:txBody>
      </p:sp>
      <p:sp>
        <p:nvSpPr>
          <p:cNvPr id="4" name="object 4"/>
          <p:cNvSpPr txBox="1"/>
          <p:nvPr/>
        </p:nvSpPr>
        <p:spPr>
          <a:xfrm>
            <a:off x="5393166" y="1218468"/>
            <a:ext cx="3578290" cy="4274312"/>
          </a:xfrm>
          <a:prstGeom prst="rect">
            <a:avLst/>
          </a:prstGeom>
        </p:spPr>
        <p:txBody>
          <a:bodyPr vert="horz" wrap="square" lIns="0" tIns="12700" rIns="0" bIns="0" rtlCol="0">
            <a:noAutofit/>
          </a:bodyPr>
          <a:lstStyle/>
          <a:p>
            <a:pPr marL="1116330" rtl="0">
              <a:lnSpc>
                <a:spcPct val="100000"/>
              </a:lnSpc>
              <a:spcBef>
                <a:spcPts val="100"/>
              </a:spcBef>
            </a:pPr>
            <a:r>
              <a:rPr lang="en" sz="1600" b="1" i="0" u="none" strike="noStrike">
                <a:solidFill>
                  <a:srgbClr val="C00000"/>
                </a:solidFill>
                <a:highlight>
                  <a:srgbClr val="000000">
                    <a:alpha val="0"/>
                  </a:srgbClr>
                </a:highlight>
                <a:latin typeface="Arial"/>
              </a:rPr>
              <a:t>RELATIVE</a:t>
            </a:r>
          </a:p>
          <a:p>
            <a:pPr marL="285115" indent="-285115" algn="just" rtl="0">
              <a:lnSpc>
                <a:spcPts val="2014"/>
              </a:lnSpc>
              <a:spcBef>
                <a:spcPts val="2565"/>
              </a:spcBef>
              <a:buFont typeface="Arial"/>
              <a:buChar char="•"/>
              <a:tabLst>
                <a:tab pos="285115" algn="l"/>
                <a:tab pos="298450" algn="l"/>
              </a:tabLst>
            </a:pPr>
            <a:r>
              <a:rPr lang="en" sz="1600" b="0" i="0" u="none" strike="noStrike">
                <a:highlight>
                  <a:srgbClr val="000000">
                    <a:alpha val="0"/>
                  </a:srgbClr>
                </a:highlight>
                <a:latin typeface="Arial"/>
              </a:rPr>
              <a:t>High risk of pathological bone fracture (for example, a history of severe osteoporosis)</a:t>
            </a:r>
          </a:p>
          <a:p>
            <a:pPr marL="298450" marR="40640" indent="-285750" algn="just" rtl="0">
              <a:lnSpc>
                <a:spcPts val="1989"/>
              </a:lnSpc>
              <a:spcBef>
                <a:spcPts val="465"/>
              </a:spcBef>
              <a:buFont typeface="Arial"/>
              <a:buChar char="•"/>
              <a:tabLst>
                <a:tab pos="297815" algn="l"/>
                <a:tab pos="298450" algn="l"/>
              </a:tabLst>
            </a:pPr>
            <a:r>
              <a:rPr lang="en" sz="1600" b="0" i="0" u="none" strike="noStrike">
                <a:highlight>
                  <a:srgbClr val="000000">
                    <a:alpha val="0"/>
                  </a:srgbClr>
                </a:highlight>
                <a:latin typeface="Arial"/>
              </a:rPr>
              <a:t>The need for a high level of oxygen supply</a:t>
            </a:r>
          </a:p>
          <a:p>
            <a:pPr marL="298450" indent="-285750" algn="just" rtl="0">
              <a:lnSpc>
                <a:spcPct val="100000"/>
              </a:lnSpc>
              <a:spcBef>
                <a:spcPts val="400"/>
              </a:spcBef>
              <a:buFont typeface="Arial"/>
              <a:buChar char="•"/>
              <a:tabLst>
                <a:tab pos="297815" algn="l"/>
                <a:tab pos="298450" algn="l"/>
              </a:tabLst>
            </a:pPr>
            <a:r>
              <a:rPr lang="en" sz="1600" b="0" i="0" u="none" strike="noStrike">
                <a:highlight>
                  <a:srgbClr val="000000">
                    <a:alpha val="0"/>
                  </a:srgbClr>
                </a:highlight>
                <a:latin typeface="Arial"/>
              </a:rPr>
              <a:t>Femoral Arterial Shunt</a:t>
            </a:r>
          </a:p>
          <a:p>
            <a:pPr marL="298450" indent="-285750" algn="just" rtl="0">
              <a:lnSpc>
                <a:spcPct val="100000"/>
              </a:lnSpc>
              <a:spcBef>
                <a:spcPts val="360"/>
              </a:spcBef>
              <a:buFont typeface="Arial"/>
              <a:buChar char="•"/>
              <a:tabLst>
                <a:tab pos="297815" algn="l"/>
                <a:tab pos="298450" algn="l"/>
              </a:tabLst>
            </a:pPr>
            <a:r>
              <a:rPr lang="en" sz="1600" b="0" i="0" u="none" strike="noStrike">
                <a:highlight>
                  <a:srgbClr val="000000">
                    <a:alpha val="0"/>
                  </a:srgbClr>
                </a:highlight>
                <a:latin typeface="Arial"/>
              </a:rPr>
              <a:t>ECMO with femoral catheter</a:t>
            </a:r>
          </a:p>
          <a:p>
            <a:pPr marL="298450" marR="403860" indent="-285750" algn="just" rtl="0">
              <a:lnSpc>
                <a:spcPct val="98000"/>
              </a:lnSpc>
              <a:spcBef>
                <a:spcPts val="400"/>
              </a:spcBef>
              <a:buFont typeface="Arial"/>
              <a:buChar char="•"/>
              <a:tabLst>
                <a:tab pos="297815" algn="l"/>
                <a:tab pos="298450" algn="l"/>
              </a:tabLst>
            </a:pPr>
            <a:r>
              <a:rPr lang="en" sz="1600" b="0" i="0" u="none" strike="noStrike">
                <a:highlight>
                  <a:srgbClr val="000000">
                    <a:alpha val="0"/>
                  </a:srgbClr>
                </a:highlight>
                <a:latin typeface="Arial"/>
              </a:rPr>
              <a:t>The absence of a trained resuscitator, a physical therapy doctor in the multidisciplinary team, as well as the possibility of adequate hardware monitoring at the stages of rehabilitation.</a:t>
            </a:r>
          </a:p>
        </p:txBody>
      </p:sp>
      <p:sp>
        <p:nvSpPr>
          <p:cNvPr id="5" name="object 5"/>
          <p:cNvSpPr txBox="1"/>
          <p:nvPr/>
        </p:nvSpPr>
        <p:spPr>
          <a:xfrm>
            <a:off x="1331640" y="1068740"/>
            <a:ext cx="2008704" cy="289823"/>
          </a:xfrm>
          <a:prstGeom prst="rect">
            <a:avLst/>
          </a:prstGeom>
        </p:spPr>
        <p:txBody>
          <a:bodyPr vert="horz" wrap="square" lIns="0" tIns="12700" rIns="0" bIns="0" rtlCol="0">
            <a:noAutofit/>
          </a:bodyPr>
          <a:lstStyle/>
          <a:p>
            <a:pPr marL="12700" rtl="0">
              <a:lnSpc>
                <a:spcPct val="100000"/>
              </a:lnSpc>
              <a:spcBef>
                <a:spcPts val="100"/>
              </a:spcBef>
            </a:pPr>
            <a:r>
              <a:rPr lang="en" sz="1800" b="1" i="0" u="none" strike="noStrike">
                <a:solidFill>
                  <a:srgbClr val="C00000"/>
                </a:solidFill>
                <a:highlight>
                  <a:srgbClr val="000000">
                    <a:alpha val="0"/>
                  </a:srgbClr>
                </a:highlight>
                <a:latin typeface="Arial"/>
              </a:rPr>
              <a:t>ABSOLUTE</a:t>
            </a:r>
          </a:p>
        </p:txBody>
      </p:sp>
      <p:sp>
        <p:nvSpPr>
          <p:cNvPr id="7" name="object 7"/>
          <p:cNvSpPr txBox="1"/>
          <p:nvPr/>
        </p:nvSpPr>
        <p:spPr>
          <a:xfrm>
            <a:off x="441266" y="620267"/>
            <a:ext cx="637699" cy="443711"/>
          </a:xfrm>
          <a:prstGeom prst="rect">
            <a:avLst/>
          </a:prstGeom>
        </p:spPr>
        <p:txBody>
          <a:bodyPr vert="horz" wrap="square" lIns="0" tIns="12700" rIns="0" bIns="0" rtlCol="0">
            <a:noAutofit/>
          </a:bodyPr>
          <a:lstStyle/>
          <a:p>
            <a:pPr marL="12700" rtl="0">
              <a:lnSpc>
                <a:spcPct val="100000"/>
              </a:lnSpc>
              <a:spcBef>
                <a:spcPts val="100"/>
              </a:spcBef>
            </a:pPr>
            <a:r>
              <a:rPr lang="en" sz="1400" b="0" i="0" u="none" strike="noStrike" spc="-150">
                <a:solidFill>
                  <a:srgbClr val="FFFFFF"/>
                </a:solidFill>
                <a:highlight>
                  <a:srgbClr val="000000">
                    <a:alpha val="0"/>
                  </a:srgbClr>
                </a:highlight>
                <a:latin typeface="Calibri"/>
                <a:cs typeface="Calibri" charset="0"/>
              </a:rPr>
              <a:t>Mobility</a:t>
            </a:r>
            <a:endParaRPr sz="1400">
              <a:latin typeface="Calibri"/>
              <a:cs typeface="Calibri"/>
            </a:endParaRPr>
          </a:p>
        </p:txBody>
      </p:sp>
    </p:spTree>
    <p:extLst>
      <p:ext uri="{BB962C8B-B14F-4D97-AF65-F5344CB8AC3E}">
        <p14:creationId xmlns:p14="http://schemas.microsoft.com/office/powerpoint/2010/main" val="64048627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rtl="0"/>
            <a:r>
              <a:rPr lang="en" sz="2800" b="0" i="0" u="none" strike="noStrike">
                <a:solidFill>
                  <a:srgbClr val="C00000"/>
                </a:solidFill>
                <a:highlight>
                  <a:srgbClr val="000000">
                    <a:alpha val="0"/>
                  </a:srgbClr>
                </a:highlight>
                <a:latin typeface="Arial"/>
              </a:rPr>
              <a:t>Technique of passive verticalization</a:t>
            </a:r>
            <a:endParaRPr lang="ru-RU" sz="2800">
              <a:solidFill>
                <a:srgbClr val="C00000"/>
              </a:solidFill>
            </a:endParaRPr>
          </a:p>
        </p:txBody>
      </p:sp>
      <p:sp>
        <p:nvSpPr>
          <p:cNvPr id="3" name="Объект 2"/>
          <p:cNvSpPr>
            <a:spLocks noGrp="1"/>
          </p:cNvSpPr>
          <p:nvPr>
            <p:ph idx="1"/>
          </p:nvPr>
        </p:nvSpPr>
        <p:spPr/>
        <p:txBody>
          <a:bodyPr>
            <a:noAutofit/>
          </a:bodyPr>
          <a:lstStyle/>
          <a:p>
            <a:pPr marL="0" indent="0" rtl="0">
              <a:buNone/>
            </a:pPr>
            <a:r>
              <a:rPr lang="en" sz="2400" b="0" i="0" u="none" strike="noStrike">
                <a:highlight>
                  <a:srgbClr val="000000">
                    <a:alpha val="0"/>
                  </a:srgbClr>
                </a:highlight>
                <a:latin typeface="Arial"/>
              </a:rPr>
              <a:t>https: KrasSMU – For students – Video lectures and skills – "Technique of passive verticalization"</a:t>
            </a:r>
          </a:p>
          <a:p>
            <a:endParaRPr lang="ru-RU"/>
          </a:p>
          <a:p>
            <a:pPr marL="0" indent="0" rtl="0">
              <a:buNone/>
            </a:pPr>
            <a:r>
              <a:rPr lang="en" sz="2400" b="0" i="0" u="none" strike="noStrike">
                <a:highlight>
                  <a:srgbClr val="000000">
                    <a:alpha val="0"/>
                  </a:srgbClr>
                </a:highlight>
                <a:latin typeface="Arial"/>
              </a:rPr>
              <a:t>(https://krasgmu.ru/index.php?page%5Bcommon%5D=elib&amp;cat=catalog&amp;res_id=77422)</a:t>
            </a:r>
            <a:endParaRPr lang="ru-RU"/>
          </a:p>
        </p:txBody>
      </p:sp>
    </p:spTree>
    <p:extLst>
      <p:ext uri="{BB962C8B-B14F-4D97-AF65-F5344CB8AC3E}">
        <p14:creationId xmlns:p14="http://schemas.microsoft.com/office/powerpoint/2010/main" val="421393653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rtl="0"/>
            <a:r>
              <a:rPr lang="en" sz="4000" b="0" i="0" u="none" strike="noStrike">
                <a:solidFill>
                  <a:srgbClr val="292934"/>
                </a:solidFill>
                <a:highlight>
                  <a:srgbClr val="000000">
                    <a:alpha val="0"/>
                  </a:srgbClr>
                </a:highlight>
                <a:latin typeface="Arial"/>
              </a:rPr>
              <a:t>Methods and means of verticalization</a:t>
            </a:r>
            <a:endParaRPr lang="ru-RU">
              <a:solidFill>
                <a:schemeClr val="tx1"/>
              </a:solidFill>
            </a:endParaRPr>
          </a:p>
        </p:txBody>
      </p:sp>
      <p:sp>
        <p:nvSpPr>
          <p:cNvPr id="3" name="Содержимое 2"/>
          <p:cNvSpPr>
            <a:spLocks noGrp="1"/>
          </p:cNvSpPr>
          <p:nvPr>
            <p:ph idx="1"/>
          </p:nvPr>
        </p:nvSpPr>
        <p:spPr/>
        <p:txBody>
          <a:bodyPr>
            <a:noAutofit/>
          </a:bodyPr>
          <a:lstStyle/>
          <a:p>
            <a:pPr rtl="0"/>
            <a:r>
              <a:rPr lang="en" sz="2400" b="0" i="0" u="none" strike="noStrike">
                <a:solidFill>
                  <a:srgbClr val="FFFFFF"/>
                </a:solidFill>
                <a:highlight>
                  <a:srgbClr val="000000">
                    <a:alpha val="0"/>
                  </a:srgbClr>
                </a:highlight>
                <a:latin typeface="Arial"/>
              </a:rPr>
              <a:t>The patient is transferred to an upright position on an orthostand or Gracchus table (an alternative is verticizers using the principles of robotics - "Erigo", etc.). </a:t>
            </a:r>
          </a:p>
          <a:p>
            <a:pPr rtl="0"/>
            <a:r>
              <a:rPr lang="en" sz="2400" b="0" i="0" u="none" strike="noStrike">
                <a:solidFill>
                  <a:srgbClr val="FFFFFF"/>
                </a:solidFill>
                <a:highlight>
                  <a:srgbClr val="000000">
                    <a:alpha val="0"/>
                  </a:srgbClr>
                </a:highlight>
                <a:latin typeface="Arial"/>
              </a:rPr>
              <a:t>Classes last 1-2 weeks</a:t>
            </a:r>
            <a:endParaRPr lang="ru-RU">
              <a:solidFill>
                <a:schemeClr val="bg1"/>
              </a:solidFill>
            </a:endParaRPr>
          </a:p>
        </p:txBody>
      </p:sp>
      <p:pic>
        <p:nvPicPr>
          <p:cNvPr id="7" name="Содержимое 6" descr="IMG_5309.jpg"/>
          <p:cNvPicPr>
            <a:picLocks noGrp="1" noChangeAspect="1"/>
          </p:cNvPicPr>
          <p:nvPr>
            <p:ph sz="quarter" idx="4294967295"/>
          </p:nvPr>
        </p:nvPicPr>
        <p:blipFill>
          <a:blip r:embed="rId2"/>
          <a:stretch>
            <a:fillRect/>
          </a:stretch>
        </p:blipFill>
        <p:spPr>
          <a:xfrm>
            <a:off x="3214688" y="1214438"/>
            <a:ext cx="5929312" cy="5643562"/>
          </a:xfrm>
        </p:spPr>
      </p:pic>
      <p:sp>
        <p:nvSpPr>
          <p:cNvPr id="1026" name="Rectangle 2"/>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prstTxWarp prst="textNoShape">
              <a:avLst/>
            </a:prstTxWarp>
            <a:noAutofit/>
          </a:bodyPr>
          <a:lstStyle/>
          <a:p>
            <a:endParaRPr lang="ru-RU"/>
          </a:p>
        </p:txBody>
      </p:sp>
      <p:pic>
        <p:nvPicPr>
          <p:cNvPr id="1025" name="Picture 1" descr="PICT2644"/>
          <p:cNvPicPr>
            <a:picLocks noChangeArrowheads="1"/>
          </p:cNvPicPr>
          <p:nvPr/>
        </p:nvPicPr>
        <p:blipFill>
          <a:blip r:embed="rId3"/>
          <a:stretch>
            <a:fillRect/>
          </a:stretch>
        </p:blipFill>
        <p:spPr bwMode="auto">
          <a:xfrm>
            <a:off x="0" y="1214422"/>
            <a:ext cx="4572000" cy="5643578"/>
          </a:xfrm>
          <a:prstGeom prst="rect">
            <a:avLst/>
          </a:prstGeom>
          <a:noFill/>
        </p:spPr>
      </p:pic>
    </p:spTree>
    <p:extLst>
      <p:ext uri="{BB962C8B-B14F-4D97-AF65-F5344CB8AC3E}">
        <p14:creationId xmlns:p14="http://schemas.microsoft.com/office/powerpoint/2010/main" val="328598138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692696"/>
            <a:ext cx="8424936" cy="5965736"/>
          </a:xfrm>
          <a:prstGeom prst="rect">
            <a:avLst/>
          </a:prstGeom>
        </p:spPr>
        <p:txBody>
          <a:bodyPr wrap="square">
            <a:noAutofit/>
          </a:bodyPr>
          <a:lstStyle/>
          <a:p>
            <a:pPr marL="12700" marR="5080" algn="just" rtl="0">
              <a:spcBef>
                <a:spcPts val="100"/>
              </a:spcBef>
            </a:pPr>
            <a:r>
              <a:rPr lang="en" sz="2000" b="1" i="0" u="none" strike="noStrike" spc="-5">
                <a:solidFill>
                  <a:srgbClr val="C00000"/>
                </a:solidFill>
                <a:highlight>
                  <a:srgbClr val="000000">
                    <a:alpha val="0"/>
                  </a:srgbClr>
                </a:highlight>
                <a:latin typeface="Arial"/>
                <a:cs typeface="Calibri" charset="0"/>
              </a:rPr>
              <a:t>Positioning</a:t>
            </a:r>
            <a:r>
              <a:rPr lang="en" sz="2000" b="1" i="0" u="none" strike="noStrike" spc="-5">
                <a:highlight>
                  <a:srgbClr val="000000">
                    <a:alpha val="0"/>
                  </a:srgbClr>
                </a:highlight>
                <a:latin typeface="Arial"/>
                <a:cs typeface="Calibri" charset="0"/>
              </a:rPr>
              <a:t> is a therapeutic and preventive effect in which the patient is helped to take (attach) optimal postures that contribute to the prevention of complications of the period of hypomobility and stimulation of sanogenetic activation mechanisms. Positioning is a component of the recommended rehabilitation strategy.</a:t>
            </a:r>
          </a:p>
          <a:p>
            <a:pPr marL="12700" marR="5080" algn="just">
              <a:spcBef>
                <a:spcPts val="100"/>
              </a:spcBef>
            </a:pPr>
            <a:endParaRPr lang="ru-RU" sz="2000" b="1">
              <a:latin typeface="+mn-lt"/>
              <a:cs typeface="Calibri" charset="0"/>
            </a:endParaRPr>
          </a:p>
          <a:p>
            <a:pPr marL="12700" marR="5080" algn="just" rtl="0">
              <a:spcBef>
                <a:spcPts val="100"/>
              </a:spcBef>
            </a:pPr>
            <a:r>
              <a:rPr lang="en" sz="2000" b="1" i="0" u="none" strike="noStrike">
                <a:solidFill>
                  <a:srgbClr val="C00000"/>
                </a:solidFill>
                <a:highlight>
                  <a:srgbClr val="000000">
                    <a:alpha val="0"/>
                  </a:srgbClr>
                </a:highlight>
                <a:latin typeface="Arial"/>
                <a:cs typeface="Calibri" charset="0"/>
              </a:rPr>
              <a:t>Positioning goals:</a:t>
            </a:r>
            <a:endParaRPr lang="ru-RU" sz="2000">
              <a:solidFill>
                <a:srgbClr val="C00000"/>
              </a:solidFill>
              <a:latin typeface="+mn-lt"/>
              <a:cs typeface="Calibri" charset="0"/>
            </a:endParaRPr>
          </a:p>
          <a:p>
            <a:pPr marL="756285" indent="-287020" rtl="0">
              <a:spcBef>
                <a:spcPts val="325"/>
              </a:spcBef>
              <a:buFont typeface="Symbol"/>
              <a:buChar char=""/>
              <a:tabLst>
                <a:tab pos="756285" algn="l"/>
                <a:tab pos="756920" algn="l"/>
              </a:tabLst>
            </a:pPr>
            <a:r>
              <a:rPr lang="en" sz="1800" b="1" i="0" u="none" strike="noStrike" spc="-5">
                <a:highlight>
                  <a:srgbClr val="000000">
                    <a:alpha val="0"/>
                  </a:srgbClr>
                </a:highlight>
                <a:latin typeface="Arial"/>
                <a:cs typeface="Calibri" charset="0"/>
              </a:rPr>
              <a:t>control of activation of reflex reactions (cervical tonic reflexes, myotatic reflex</a:t>
            </a:r>
          </a:p>
          <a:p>
            <a:pPr marL="756285" indent="-287020" rtl="0">
              <a:spcBef>
                <a:spcPts val="325"/>
              </a:spcBef>
              <a:buFont typeface="Symbol"/>
              <a:buChar char=""/>
              <a:tabLst>
                <a:tab pos="756285" algn="l"/>
                <a:tab pos="756920" algn="l"/>
              </a:tabLst>
            </a:pPr>
            <a:r>
              <a:rPr lang="en" sz="1800" b="1" i="0" u="none" strike="noStrike">
                <a:highlight>
                  <a:srgbClr val="000000">
                    <a:alpha val="0"/>
                  </a:srgbClr>
                </a:highlight>
                <a:latin typeface="Arial"/>
                <a:cs typeface="Calibri" charset="0"/>
              </a:rPr>
              <a:t>optimization of muscle tone;</a:t>
            </a:r>
          </a:p>
          <a:p>
            <a:pPr marL="756285" indent="-287020" rtl="0">
              <a:spcBef>
                <a:spcPts val="325"/>
              </a:spcBef>
              <a:buFont typeface="Symbol"/>
              <a:buChar char=""/>
              <a:tabLst>
                <a:tab pos="756285" algn="l"/>
                <a:tab pos="756920" algn="l"/>
              </a:tabLst>
            </a:pPr>
            <a:r>
              <a:rPr lang="en" sz="1800" b="1" i="0" u="none" strike="noStrike" spc="-5">
                <a:highlight>
                  <a:srgbClr val="000000">
                    <a:alpha val="0"/>
                  </a:srgbClr>
                </a:highlight>
                <a:latin typeface="Arial"/>
                <a:cs typeface="Calibri" charset="0"/>
              </a:rPr>
              <a:t>sensory stimulation;</a:t>
            </a:r>
            <a:endParaRPr lang="ru-RU" sz="1800" smtClean="0">
              <a:latin typeface="+mn-lt"/>
              <a:cs typeface="Calibri" charset="0"/>
            </a:endParaRPr>
          </a:p>
          <a:p>
            <a:pPr marL="756285" indent="-287020" rtl="0">
              <a:spcBef>
                <a:spcPts val="325"/>
              </a:spcBef>
              <a:buFont typeface="Symbol"/>
              <a:buChar char=""/>
              <a:tabLst>
                <a:tab pos="756285" algn="l"/>
                <a:tab pos="756920" algn="l"/>
              </a:tabLst>
            </a:pPr>
            <a:r>
              <a:rPr lang="en" sz="1800" b="1" i="0" u="none" strike="noStrike" spc="-10">
                <a:highlight>
                  <a:srgbClr val="000000">
                    <a:alpha val="0"/>
                  </a:srgbClr>
                </a:highlight>
                <a:latin typeface="Arial"/>
                <a:cs typeface="Calibri" charset="0"/>
              </a:rPr>
              <a:t>prevention of contractures;</a:t>
            </a:r>
          </a:p>
          <a:p>
            <a:pPr marL="756285" indent="-287020" rtl="0">
              <a:spcBef>
                <a:spcPts val="325"/>
              </a:spcBef>
              <a:buFont typeface="Symbol"/>
              <a:buChar char=""/>
              <a:tabLst>
                <a:tab pos="756285" algn="l"/>
                <a:tab pos="756920" algn="l"/>
              </a:tabLst>
            </a:pPr>
            <a:r>
              <a:rPr lang="en" sz="1800" b="1" i="0" u="none" strike="noStrike" spc="-15">
                <a:highlight>
                  <a:srgbClr val="000000">
                    <a:alpha val="0"/>
                  </a:srgbClr>
                </a:highlight>
                <a:latin typeface="Arial"/>
                <a:cs typeface="Calibri" charset="0"/>
              </a:rPr>
              <a:t>support and stabilization of body segments, prevention of joint damage;</a:t>
            </a:r>
          </a:p>
          <a:p>
            <a:pPr marL="756285" indent="-287020" rtl="0">
              <a:spcBef>
                <a:spcPts val="325"/>
              </a:spcBef>
              <a:buFont typeface="Symbol"/>
              <a:buChar char=""/>
              <a:tabLst>
                <a:tab pos="756285" algn="l"/>
                <a:tab pos="756920" algn="l"/>
              </a:tabLst>
            </a:pPr>
            <a:r>
              <a:rPr lang="en" sz="1800" b="1" i="0" u="none" strike="noStrike" spc="-5">
                <a:highlight>
                  <a:srgbClr val="000000">
                    <a:alpha val="0"/>
                  </a:srgbClr>
                </a:highlight>
                <a:latin typeface="Arial"/>
                <a:cs typeface="Calibri" charset="0"/>
              </a:rPr>
              <a:t>reduction of aspiration risk;</a:t>
            </a:r>
          </a:p>
          <a:p>
            <a:pPr marL="756285" indent="-287020" rtl="0">
              <a:spcBef>
                <a:spcPts val="325"/>
              </a:spcBef>
              <a:buFont typeface="Symbol"/>
              <a:buChar char=""/>
              <a:tabLst>
                <a:tab pos="756285" algn="l"/>
                <a:tab pos="756920" algn="l"/>
              </a:tabLst>
            </a:pPr>
            <a:r>
              <a:rPr lang="en" sz="1800" b="1" i="0" u="none" strike="noStrike" spc="-10">
                <a:highlight>
                  <a:srgbClr val="000000">
                    <a:alpha val="0"/>
                  </a:srgbClr>
                </a:highlight>
                <a:latin typeface="Arial"/>
                <a:cs typeface="Calibri" charset="0"/>
              </a:rPr>
              <a:t>prevention of the development of pressure sores;</a:t>
            </a:r>
          </a:p>
          <a:p>
            <a:pPr marL="756285" indent="-287020" rtl="0">
              <a:spcBef>
                <a:spcPts val="325"/>
              </a:spcBef>
              <a:buFont typeface="Symbol"/>
              <a:buChar char=""/>
              <a:tabLst>
                <a:tab pos="756285" algn="l"/>
                <a:tab pos="756920" algn="l"/>
              </a:tabLst>
            </a:pPr>
            <a:r>
              <a:rPr lang="en" sz="1800" b="1" i="0" u="none" strike="noStrike" spc="-10">
                <a:highlight>
                  <a:srgbClr val="000000">
                    <a:alpha val="0"/>
                  </a:srgbClr>
                </a:highlight>
                <a:latin typeface="Arial"/>
                <a:cs typeface="Calibri" charset="0"/>
              </a:rPr>
              <a:t>improving the perception of space;</a:t>
            </a:r>
            <a:endParaRPr lang="ru-RU" sz="1800">
              <a:latin typeface="+mn-lt"/>
              <a:cs typeface="Calibri" charset="0"/>
            </a:endParaRPr>
          </a:p>
        </p:txBody>
      </p:sp>
    </p:spTree>
    <p:extLst>
      <p:ext uri="{BB962C8B-B14F-4D97-AF65-F5344CB8AC3E}">
        <p14:creationId xmlns:p14="http://schemas.microsoft.com/office/powerpoint/2010/main" val="378492584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rtl="0"/>
            <a:r>
              <a:rPr lang="en" sz="4000" b="0" i="0" u="none" strike="noStrike">
                <a:highlight>
                  <a:srgbClr val="000000">
                    <a:alpha val="0"/>
                  </a:srgbClr>
                </a:highlight>
                <a:latin typeface="Arial"/>
              </a:rPr>
              <a:t>Method of analytical gymnastics </a:t>
            </a:r>
            <a:endParaRPr lang="ru-RU"/>
          </a:p>
        </p:txBody>
      </p:sp>
      <p:sp>
        <p:nvSpPr>
          <p:cNvPr id="3" name="Содержимое 2"/>
          <p:cNvSpPr>
            <a:spLocks noGrp="1"/>
          </p:cNvSpPr>
          <p:nvPr>
            <p:ph idx="1"/>
          </p:nvPr>
        </p:nvSpPr>
        <p:spPr/>
        <p:txBody>
          <a:bodyPr>
            <a:noAutofit/>
          </a:bodyPr>
          <a:lstStyle/>
          <a:p>
            <a:endParaRPr lang="ru-RU" smtClean="0"/>
          </a:p>
          <a:p>
            <a:pPr rtl="0"/>
            <a:r>
              <a:rPr lang="en" sz="2400" b="0" i="0" u="none" strike="noStrike">
                <a:highlight>
                  <a:srgbClr val="000000">
                    <a:alpha val="0"/>
                  </a:srgbClr>
                </a:highlight>
                <a:latin typeface="Arial"/>
              </a:rPr>
              <a:t>Objective: to restore voluntary movements in individual joints of the limb by overcoming and actively regulating a complex of pathological conditions that occur in the affected limb after a stroke and lead to a violation of a particular function.</a:t>
            </a:r>
          </a:p>
          <a:p>
            <a:endParaRPr lang="ru-RU"/>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990600"/>
          </a:xfrm>
        </p:spPr>
        <p:txBody>
          <a:bodyPr>
            <a:noAutofit/>
          </a:bodyPr>
          <a:lstStyle/>
          <a:p>
            <a:r>
              <a:rPr lang="ru-RU" smtClean="0"/>
              <a:t/>
            </a:r>
            <a:br>
              <a:rPr lang="ru-RU" smtClean="0"/>
            </a:br>
            <a:endParaRPr lang="ru-RU"/>
          </a:p>
        </p:txBody>
      </p:sp>
      <p:sp>
        <p:nvSpPr>
          <p:cNvPr id="3" name="Содержимое 2"/>
          <p:cNvSpPr>
            <a:spLocks noGrp="1"/>
          </p:cNvSpPr>
          <p:nvPr>
            <p:ph idx="1"/>
          </p:nvPr>
        </p:nvSpPr>
        <p:spPr>
          <a:xfrm>
            <a:off x="457200" y="1219200"/>
            <a:ext cx="8229600" cy="5638800"/>
          </a:xfrm>
        </p:spPr>
        <p:txBody>
          <a:bodyPr>
            <a:noAutofit/>
          </a:bodyPr>
          <a:lstStyle/>
          <a:p>
            <a:pPr rtl="0"/>
            <a:r>
              <a:rPr lang="en" sz="2800" b="0" i="0" u="none" strike="noStrike">
                <a:highlight>
                  <a:srgbClr val="000000">
                    <a:alpha val="0"/>
                  </a:srgbClr>
                </a:highlight>
                <a:latin typeface="Arial"/>
              </a:rPr>
              <a:t>Learning to walk begins with the transfer of the patient to an upright position.</a:t>
            </a:r>
          </a:p>
          <a:p>
            <a:pPr rtl="0"/>
            <a:r>
              <a:rPr lang="en" sz="2800" b="0" i="0" u="none" strike="noStrike">
                <a:highlight>
                  <a:srgbClr val="000000">
                    <a:alpha val="0"/>
                  </a:srgbClr>
                </a:highlight>
                <a:latin typeface="Arial"/>
              </a:rPr>
              <a:t> According to a number of authors, verticalization of patients, in the absence of contraindications, is advisable to carry out in the acute stage of stroke</a:t>
            </a:r>
          </a:p>
          <a:p>
            <a:pPr rtl="0"/>
            <a:r>
              <a:rPr lang="en" sz="2800" b="0" i="0" u="none" strike="noStrike">
                <a:highlight>
                  <a:srgbClr val="000000">
                    <a:alpha val="0"/>
                  </a:srgbClr>
                </a:highlight>
                <a:latin typeface="Arial"/>
              </a:rPr>
              <a:t>Classes should be conducted in stages, while fixing devices and additional means of support are used.</a:t>
            </a:r>
          </a:p>
          <a:p>
            <a:pPr>
              <a:buNone/>
            </a:pPr>
            <a:endParaRPr lang="ru-RU" sz="200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990600"/>
          </a:xfrm>
        </p:spPr>
        <p:txBody>
          <a:bodyPr>
            <a:noAutofit/>
          </a:bodyPr>
          <a:lstStyle/>
          <a:p>
            <a:pPr rtl="0"/>
            <a:r>
              <a:rPr lang="en" sz="3600" b="0" i="0" u="none" strike="noStrike" dirty="0">
                <a:highlight>
                  <a:srgbClr val="000000">
                    <a:alpha val="0"/>
                  </a:srgbClr>
                </a:highlight>
                <a:latin typeface="Arial"/>
              </a:rPr>
              <a:t>Overcoming violations of trunk position control includes:</a:t>
            </a:r>
            <a:r>
              <a:rPr lang="en" sz="4000" b="0" i="0" u="none" strike="noStrike" dirty="0">
                <a:highlight>
                  <a:srgbClr val="000000">
                    <a:alpha val="0"/>
                  </a:srgbClr>
                </a:highlight>
                <a:latin typeface="Arial"/>
              </a:rPr>
              <a:t/>
            </a:r>
            <a:br>
              <a:rPr lang="en" sz="4000" b="0" i="0" u="none" strike="noStrike" dirty="0">
                <a:highlight>
                  <a:srgbClr val="000000">
                    <a:alpha val="0"/>
                  </a:srgbClr>
                </a:highlight>
                <a:latin typeface="Arial"/>
              </a:rPr>
            </a:br>
            <a:endParaRPr lang="ru-RU" dirty="0"/>
          </a:p>
        </p:txBody>
      </p:sp>
      <p:sp>
        <p:nvSpPr>
          <p:cNvPr id="3" name="Содержимое 2"/>
          <p:cNvSpPr>
            <a:spLocks noGrp="1"/>
          </p:cNvSpPr>
          <p:nvPr>
            <p:ph idx="1"/>
          </p:nvPr>
        </p:nvSpPr>
        <p:spPr/>
        <p:txBody>
          <a:bodyPr>
            <a:noAutofit/>
          </a:bodyPr>
          <a:lstStyle/>
          <a:p>
            <a:pPr lvl="0"/>
            <a:endParaRPr lang="ru-RU" smtClean="0"/>
          </a:p>
          <a:p>
            <a:pPr lvl="0" rtl="0"/>
            <a:r>
              <a:rPr lang="en" sz="2400" b="0" i="0" u="none" strike="noStrike">
                <a:highlight>
                  <a:srgbClr val="000000">
                    <a:alpha val="0"/>
                  </a:srgbClr>
                </a:highlight>
                <a:latin typeface="Arial"/>
              </a:rPr>
              <a:t>Training in the correct posture that promotes normal activity of the extensor muscles of the back.</a:t>
            </a:r>
          </a:p>
          <a:p>
            <a:pPr lvl="0" rtl="0"/>
            <a:r>
              <a:rPr lang="en" sz="2400" b="0" i="0" u="none" strike="noStrike">
                <a:highlight>
                  <a:srgbClr val="000000">
                    <a:alpha val="0"/>
                  </a:srgbClr>
                </a:highlight>
                <a:latin typeface="Arial"/>
              </a:rPr>
              <a:t>Exercises aimed at expanding the possibilities of trunk control.</a:t>
            </a:r>
          </a:p>
          <a:p>
            <a:endParaRPr lang="ru-RU"/>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990600"/>
          </a:xfrm>
        </p:spPr>
        <p:txBody>
          <a:bodyPr>
            <a:noAutofit/>
          </a:bodyPr>
          <a:lstStyle/>
          <a:p>
            <a:pPr rtl="0"/>
            <a:r>
              <a:rPr lang="en" sz="4000" b="0" i="0" u="none" strike="noStrike" dirty="0">
                <a:highlight>
                  <a:srgbClr val="000000">
                    <a:alpha val="0"/>
                  </a:srgbClr>
                </a:highlight>
                <a:latin typeface="Arial"/>
              </a:rPr>
              <a:t>For example, the correct sitting posture includes: </a:t>
            </a:r>
            <a:br>
              <a:rPr lang="en" sz="4000" b="0" i="0" u="none" strike="noStrike" dirty="0">
                <a:highlight>
                  <a:srgbClr val="000000">
                    <a:alpha val="0"/>
                  </a:srgbClr>
                </a:highlight>
                <a:latin typeface="Arial"/>
              </a:rPr>
            </a:br>
            <a:endParaRPr lang="ru-RU" dirty="0"/>
          </a:p>
        </p:txBody>
      </p:sp>
      <p:sp>
        <p:nvSpPr>
          <p:cNvPr id="3" name="Содержимое 2"/>
          <p:cNvSpPr>
            <a:spLocks noGrp="1"/>
          </p:cNvSpPr>
          <p:nvPr>
            <p:ph idx="1"/>
          </p:nvPr>
        </p:nvSpPr>
        <p:spPr>
          <a:xfrm>
            <a:off x="179512" y="1769840"/>
            <a:ext cx="8784976" cy="4649688"/>
          </a:xfrm>
        </p:spPr>
        <p:txBody>
          <a:bodyPr>
            <a:noAutofit/>
          </a:bodyPr>
          <a:lstStyle/>
          <a:p>
            <a:pPr marL="0" indent="0" rtl="0">
              <a:buNone/>
            </a:pPr>
            <a:r>
              <a:rPr lang="en" sz="2400" b="0" i="0" u="none" strike="noStrike" dirty="0">
                <a:highlight>
                  <a:srgbClr val="000000">
                    <a:alpha val="0"/>
                  </a:srgbClr>
                </a:highlight>
                <a:latin typeface="Arial"/>
              </a:rPr>
              <a:t>- sitting position with a uniform distribution of pressure on the sciatic tubercles;</a:t>
            </a:r>
          </a:p>
          <a:p>
            <a:pPr marL="0" indent="0" rtl="0">
              <a:buNone/>
            </a:pPr>
            <a:r>
              <a:rPr lang="en" sz="2400" b="0" i="0" u="none" strike="noStrike" dirty="0">
                <a:highlight>
                  <a:srgbClr val="000000">
                    <a:alpha val="0"/>
                  </a:srgbClr>
                </a:highlight>
                <a:latin typeface="Arial"/>
              </a:rPr>
              <a:t>- neutral or slight anterior tilt of the pelvis;</a:t>
            </a:r>
          </a:p>
          <a:p>
            <a:pPr marL="0" indent="0" rtl="0">
              <a:buNone/>
            </a:pPr>
            <a:r>
              <a:rPr lang="en" sz="2400" b="0" i="0" u="none" strike="noStrike" dirty="0">
                <a:highlight>
                  <a:srgbClr val="000000">
                    <a:alpha val="0"/>
                  </a:srgbClr>
                </a:highlight>
                <a:latin typeface="Arial"/>
              </a:rPr>
              <a:t>- lack of pelvic rotation;</a:t>
            </a:r>
          </a:p>
          <a:p>
            <a:pPr marL="0" indent="0" rtl="0">
              <a:buNone/>
            </a:pPr>
            <a:r>
              <a:rPr lang="en" sz="2400" b="0" i="0" u="none" strike="noStrike" dirty="0">
                <a:highlight>
                  <a:srgbClr val="000000">
                    <a:alpha val="0"/>
                  </a:srgbClr>
                </a:highlight>
                <a:latin typeface="Arial"/>
              </a:rPr>
              <a:t>- the spine is straightened when viewed from behind;</a:t>
            </a:r>
          </a:p>
          <a:p>
            <a:pPr marL="0" indent="0" rtl="0">
              <a:buNone/>
            </a:pPr>
            <a:r>
              <a:rPr lang="en" sz="2400" b="0" i="0" u="none" strike="noStrike" dirty="0">
                <a:highlight>
                  <a:srgbClr val="000000">
                    <a:alpha val="0"/>
                  </a:srgbClr>
                </a:highlight>
                <a:latin typeface="Arial"/>
              </a:rPr>
              <a:t>- the physiological curves of the spine are preserved when viewed from the side;</a:t>
            </a:r>
          </a:p>
          <a:p>
            <a:pPr marL="0" indent="0" rtl="0">
              <a:buNone/>
            </a:pPr>
            <a:r>
              <a:rPr lang="en" sz="2400" b="0" i="0" u="none" strike="noStrike" dirty="0">
                <a:highlight>
                  <a:srgbClr val="000000">
                    <a:alpha val="0"/>
                  </a:srgbClr>
                </a:highlight>
                <a:latin typeface="Arial"/>
              </a:rPr>
              <a:t>- the shoulders are in the same plane with the pelvis, symmetrical;</a:t>
            </a:r>
          </a:p>
          <a:p>
            <a:pPr marL="0" indent="0" rtl="0">
              <a:buNone/>
            </a:pPr>
            <a:r>
              <a:rPr lang="en" sz="2400" b="0" i="0" u="none" strike="noStrike" dirty="0">
                <a:highlight>
                  <a:srgbClr val="000000">
                    <a:alpha val="0"/>
                  </a:srgbClr>
                </a:highlight>
                <a:latin typeface="Arial"/>
              </a:rPr>
              <a:t>- hips and knees at right angles;</a:t>
            </a:r>
          </a:p>
          <a:p>
            <a:pPr marL="0" indent="0" rtl="0">
              <a:buNone/>
            </a:pPr>
            <a:r>
              <a:rPr lang="en" sz="2400" b="0" i="0" u="none" strike="noStrike" dirty="0">
                <a:highlight>
                  <a:srgbClr val="000000">
                    <a:alpha val="0"/>
                  </a:srgbClr>
                </a:highlight>
                <a:latin typeface="Arial"/>
              </a:rPr>
              <a:t>- the feet under the knees, in full contact with the floor, take on the weight of the body.</a:t>
            </a:r>
          </a:p>
          <a:p>
            <a:endParaRPr lang="ru-RU"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pPr lvl="0" rtl="0"/>
            <a:r>
              <a:rPr lang="en" sz="4000" b="0" i="0" u="sng" strike="noStrike">
                <a:highlight>
                  <a:srgbClr val="000000">
                    <a:alpha val="0"/>
                  </a:srgbClr>
                </a:highlight>
                <a:latin typeface="Arial"/>
              </a:rPr>
              <a:t>Getting up.</a:t>
            </a:r>
            <a:r>
              <a:rPr lang="en" sz="4000" b="0" i="0" u="none" strike="noStrike">
                <a:highlight>
                  <a:srgbClr val="000000">
                    <a:alpha val="0"/>
                  </a:srgbClr>
                </a:highlight>
                <a:latin typeface="Arial"/>
              </a:rPr>
              <a:t/>
            </a:r>
            <a:br>
              <a:rPr lang="en" sz="4000" b="0" i="0" u="none" strike="noStrike">
                <a:highlight>
                  <a:srgbClr val="000000">
                    <a:alpha val="0"/>
                  </a:srgbClr>
                </a:highlight>
                <a:latin typeface="Arial"/>
              </a:rPr>
            </a:br>
            <a:endParaRPr lang="ru-RU"/>
          </a:p>
        </p:txBody>
      </p:sp>
      <p:sp>
        <p:nvSpPr>
          <p:cNvPr id="5" name="Содержимое 4"/>
          <p:cNvSpPr>
            <a:spLocks noGrp="1"/>
          </p:cNvSpPr>
          <p:nvPr>
            <p:ph idx="1"/>
          </p:nvPr>
        </p:nvSpPr>
        <p:spPr>
          <a:xfrm>
            <a:off x="457200" y="857232"/>
            <a:ext cx="8229600" cy="5715040"/>
          </a:xfrm>
        </p:spPr>
        <p:txBody>
          <a:bodyPr>
            <a:noAutofit/>
          </a:bodyPr>
          <a:lstStyle/>
          <a:p>
            <a:pPr lvl="0"/>
            <a:endParaRPr lang="ru-RU" smtClean="0"/>
          </a:p>
          <a:p>
            <a:pPr marL="0" lvl="0" indent="0" algn="ctr" rtl="0">
              <a:buNone/>
            </a:pPr>
            <a:r>
              <a:rPr lang="en" sz="2400" b="0" i="0" u="none" strike="noStrike">
                <a:highlight>
                  <a:srgbClr val="000000">
                    <a:alpha val="0"/>
                  </a:srgbClr>
                </a:highlight>
                <a:latin typeface="Arial"/>
              </a:rPr>
              <a:t>When learning to get up from a sitting position, the following points are important:</a:t>
            </a:r>
          </a:p>
          <a:p>
            <a:pPr rtl="0">
              <a:buNone/>
            </a:pPr>
            <a:r>
              <a:rPr lang="en" sz="2400" b="0" i="0" u="none" strike="noStrike">
                <a:highlight>
                  <a:srgbClr val="000000">
                    <a:alpha val="0"/>
                  </a:srgbClr>
                </a:highlight>
                <a:latin typeface="Arial"/>
              </a:rPr>
              <a:t>- chair height: according to Bobath, the patient's training to get up from a sitting position should begin with the use of a high chair, since this requires a significantly lower level of movement in the joints, hips and knees, making getting up from a high chair not as stressful as lifting from a low seat. </a:t>
            </a:r>
          </a:p>
          <a:p>
            <a:endParaRPr lang="ru-RU"/>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endParaRPr lang="ru-RU"/>
          </a:p>
        </p:txBody>
      </p:sp>
      <p:sp>
        <p:nvSpPr>
          <p:cNvPr id="3" name="Содержимое 2"/>
          <p:cNvSpPr>
            <a:spLocks noGrp="1"/>
          </p:cNvSpPr>
          <p:nvPr>
            <p:ph idx="1"/>
          </p:nvPr>
        </p:nvSpPr>
        <p:spPr>
          <a:xfrm>
            <a:off x="4214810" y="1142984"/>
            <a:ext cx="4471990" cy="5572164"/>
          </a:xfrm>
        </p:spPr>
        <p:txBody>
          <a:bodyPr>
            <a:noAutofit/>
          </a:bodyPr>
          <a:lstStyle/>
          <a:p>
            <a:pPr marL="0" indent="0" algn="ctr" rtl="0">
              <a:buNone/>
            </a:pPr>
            <a:r>
              <a:rPr lang="en" sz="2000" b="1" i="0" u="none" strike="noStrike" dirty="0">
                <a:highlight>
                  <a:srgbClr val="000000">
                    <a:alpha val="0"/>
                  </a:srgbClr>
                </a:highlight>
                <a:latin typeface="Arial"/>
              </a:rPr>
              <a:t>Algorithm:</a:t>
            </a:r>
          </a:p>
          <a:p>
            <a:pPr algn="just" rtl="0">
              <a:buNone/>
            </a:pPr>
            <a:r>
              <a:rPr lang="en" sz="2000" b="0" i="0" u="none" strike="noStrike" dirty="0">
                <a:highlight>
                  <a:srgbClr val="000000">
                    <a:alpha val="0"/>
                  </a:srgbClr>
                </a:highlight>
                <a:latin typeface="Arial"/>
              </a:rPr>
              <a:t>- put your feet under the seat, in contact with the floor surface;</a:t>
            </a:r>
          </a:p>
          <a:p>
            <a:pPr algn="just" rtl="0">
              <a:buNone/>
            </a:pPr>
            <a:r>
              <a:rPr lang="en" sz="2000" b="0" i="0" u="none" strike="noStrike" dirty="0">
                <a:highlight>
                  <a:srgbClr val="000000">
                    <a:alpha val="0"/>
                  </a:srgbClr>
                </a:highlight>
                <a:latin typeface="Arial"/>
              </a:rPr>
              <a:t>- tilt the torso forward and slightly bend the arms at the elbow joints;</a:t>
            </a:r>
          </a:p>
          <a:p>
            <a:pPr algn="just" rtl="0">
              <a:buNone/>
            </a:pPr>
            <a:r>
              <a:rPr lang="en" sz="2000" b="0" i="0" u="none" strike="noStrike" dirty="0">
                <a:highlight>
                  <a:srgbClr val="000000">
                    <a:alpha val="0"/>
                  </a:srgbClr>
                </a:highlight>
                <a:latin typeface="Arial"/>
              </a:rPr>
              <a:t>- distribution of body weight on the affected limb. In this case, the kinesiotherapist can stabilize the paretic leg by sitting opposite the patient and fixing the patient's knee between his two knee joints or by applying pressure with his hand on the lower thigh of the paralyzed leg when the patient stands up;</a:t>
            </a:r>
          </a:p>
          <a:p>
            <a:pPr algn="just" rtl="0">
              <a:buNone/>
            </a:pPr>
            <a:r>
              <a:rPr lang="en" sz="2000" b="0" i="0" u="none" strike="noStrike" dirty="0">
                <a:highlight>
                  <a:srgbClr val="000000">
                    <a:alpha val="0"/>
                  </a:srgbClr>
                </a:highlight>
                <a:latin typeface="Arial"/>
              </a:rPr>
              <a:t>- straighten the torso, the kinesiotherapist controls the position of the pelvis;</a:t>
            </a:r>
          </a:p>
          <a:p>
            <a:endParaRPr lang="ru-RU" sz="2000" dirty="0"/>
          </a:p>
        </p:txBody>
      </p:sp>
      <p:pic>
        <p:nvPicPr>
          <p:cNvPr id="25602" name="Picture 2" descr="IMG_3985"/>
          <p:cNvPicPr>
            <a:picLocks noChangeAspect="1" noChangeArrowheads="1"/>
          </p:cNvPicPr>
          <p:nvPr/>
        </p:nvPicPr>
        <p:blipFill>
          <a:blip r:embed="rId2"/>
          <a:stretch>
            <a:fillRect/>
          </a:stretch>
        </p:blipFill>
        <p:spPr bwMode="auto">
          <a:xfrm>
            <a:off x="214282" y="1571612"/>
            <a:ext cx="3929090" cy="3786214"/>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endParaRPr lang="ru-RU"/>
          </a:p>
        </p:txBody>
      </p:sp>
      <p:sp>
        <p:nvSpPr>
          <p:cNvPr id="3" name="Объект 2"/>
          <p:cNvSpPr>
            <a:spLocks noGrp="1"/>
          </p:cNvSpPr>
          <p:nvPr>
            <p:ph idx="1"/>
          </p:nvPr>
        </p:nvSpPr>
        <p:spPr/>
        <p:txBody>
          <a:bodyPr>
            <a:noAutofit/>
          </a:bodyPr>
          <a:lstStyle/>
          <a:p>
            <a:pPr marL="0" indent="0" algn="just">
              <a:buNone/>
            </a:pPr>
            <a:endParaRPr lang="ru-RU" smtClean="0">
              <a:solidFill>
                <a:srgbClr val="C00000"/>
              </a:solidFill>
            </a:endParaRPr>
          </a:p>
          <a:p>
            <a:pPr marL="0" indent="0" algn="just">
              <a:buNone/>
            </a:pPr>
            <a:endParaRPr lang="ru-RU">
              <a:solidFill>
                <a:srgbClr val="C00000"/>
              </a:solidFill>
            </a:endParaRPr>
          </a:p>
          <a:p>
            <a:pPr marL="0" indent="0" algn="just" rtl="0">
              <a:buNone/>
            </a:pPr>
            <a:r>
              <a:rPr lang="en" sz="2400" b="0" i="0" u="none" strike="noStrike">
                <a:solidFill>
                  <a:srgbClr val="C00000"/>
                </a:solidFill>
                <a:highlight>
                  <a:srgbClr val="000000">
                    <a:alpha val="0"/>
                  </a:srgbClr>
                </a:highlight>
                <a:latin typeface="Arial"/>
              </a:rPr>
              <a:t>A "minor" stroke</a:t>
            </a:r>
            <a:r>
              <a:rPr lang="en" sz="2400" b="0" i="0" u="none" strike="noStrike">
                <a:highlight>
                  <a:srgbClr val="000000">
                    <a:alpha val="0"/>
                  </a:srgbClr>
                </a:highlight>
                <a:latin typeface="Arial"/>
              </a:rPr>
              <a:t> is an acute pathological condition as a result of ischemic or hemorrhagic type of cerebral circulation disorder, the main feature of which is a </a:t>
            </a:r>
            <a:r>
              <a:rPr lang="en" sz="2400" b="0" i="0" u="none" strike="noStrike">
                <a:solidFill>
                  <a:srgbClr val="C00000"/>
                </a:solidFill>
                <a:highlight>
                  <a:srgbClr val="000000">
                    <a:alpha val="0"/>
                  </a:srgbClr>
                </a:highlight>
                <a:latin typeface="Arial"/>
              </a:rPr>
              <a:t>complete regression of neurological symptoms within 21 days.</a:t>
            </a:r>
            <a:endParaRPr lang="ru-RU">
              <a:solidFill>
                <a:srgbClr val="C00000"/>
              </a:solidFill>
            </a:endParaRPr>
          </a:p>
        </p:txBody>
      </p:sp>
    </p:spTree>
    <p:extLst>
      <p:ext uri="{BB962C8B-B14F-4D97-AF65-F5344CB8AC3E}">
        <p14:creationId xmlns:p14="http://schemas.microsoft.com/office/powerpoint/2010/main" val="389819040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endParaRPr lang="ru-RU"/>
          </a:p>
        </p:txBody>
      </p:sp>
      <p:sp>
        <p:nvSpPr>
          <p:cNvPr id="3" name="Содержимое 2"/>
          <p:cNvSpPr>
            <a:spLocks noGrp="1"/>
          </p:cNvSpPr>
          <p:nvPr>
            <p:ph idx="1"/>
          </p:nvPr>
        </p:nvSpPr>
        <p:spPr>
          <a:xfrm>
            <a:off x="4143372" y="1219200"/>
            <a:ext cx="4749108" cy="4937760"/>
          </a:xfrm>
        </p:spPr>
        <p:txBody>
          <a:bodyPr>
            <a:noAutofit/>
          </a:bodyPr>
          <a:lstStyle/>
          <a:p>
            <a:pPr algn="just" rtl="0"/>
            <a:r>
              <a:rPr lang="en" sz="2400" b="0" i="0" u="none" strike="noStrike">
                <a:highlight>
                  <a:srgbClr val="000000">
                    <a:alpha val="0"/>
                  </a:srgbClr>
                </a:highlight>
                <a:latin typeface="Arial"/>
              </a:rPr>
              <a:t>A patient with somewhat greater motor capabilities may need some direction from the kinesiotherapist in moving the body weight to the paralyzed leg, if he has a tendency to use the unaffected leg more than the paralyzed one when getting up. The kinesiotherapist acts with his hand on the lower thigh, directing the knee straight and then uses a little pressure on the knee joint when the patient stands up</a:t>
            </a:r>
          </a:p>
          <a:p>
            <a:pPr algn="just"/>
            <a:endParaRPr lang="ru-RU"/>
          </a:p>
        </p:txBody>
      </p:sp>
      <p:pic>
        <p:nvPicPr>
          <p:cNvPr id="4" name="Picture 3" descr="IMG_3986"/>
          <p:cNvPicPr>
            <a:picLocks noChangeAspect="1" noChangeArrowheads="1"/>
          </p:cNvPicPr>
          <p:nvPr/>
        </p:nvPicPr>
        <p:blipFill>
          <a:blip r:embed="rId2"/>
          <a:stretch>
            <a:fillRect/>
          </a:stretch>
        </p:blipFill>
        <p:spPr bwMode="auto">
          <a:xfrm>
            <a:off x="214282" y="2000240"/>
            <a:ext cx="3643338" cy="3786214"/>
          </a:xfrm>
          <a:prstGeom prst="rect">
            <a:avLst/>
          </a:prstGeom>
          <a:noFill/>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rtl="0"/>
            <a:r>
              <a:rPr lang="en" sz="4000" b="0" i="0" u="sng" strike="noStrike">
                <a:highlight>
                  <a:srgbClr val="000000">
                    <a:alpha val="0"/>
                  </a:srgbClr>
                </a:highlight>
                <a:latin typeface="Arial"/>
              </a:rPr>
              <a:t>2. Activity in the standing position</a:t>
            </a:r>
            <a:endParaRPr lang="ru-RU"/>
          </a:p>
        </p:txBody>
      </p:sp>
      <p:sp>
        <p:nvSpPr>
          <p:cNvPr id="3" name="Содержимое 2"/>
          <p:cNvSpPr>
            <a:spLocks noGrp="1"/>
          </p:cNvSpPr>
          <p:nvPr>
            <p:ph idx="1"/>
          </p:nvPr>
        </p:nvSpPr>
        <p:spPr/>
        <p:txBody>
          <a:bodyPr>
            <a:noAutofit/>
          </a:bodyPr>
          <a:lstStyle/>
          <a:p>
            <a:pPr algn="just" rtl="0"/>
            <a:r>
              <a:rPr lang="en" sz="2400" b="0" i="0" u="none" strike="noStrike">
                <a:highlight>
                  <a:srgbClr val="000000">
                    <a:alpha val="0"/>
                  </a:srgbClr>
                </a:highlight>
                <a:latin typeface="Arial"/>
              </a:rPr>
              <a:t>At the beginning of training, standing occupies all the patient's attention, so at first classes are conducted in conditions of minimal external distracting influence. </a:t>
            </a:r>
          </a:p>
          <a:p>
            <a:pPr algn="just" rtl="0"/>
            <a:r>
              <a:rPr lang="en" sz="2400" b="0" i="0" u="none" strike="noStrike">
                <a:highlight>
                  <a:srgbClr val="000000">
                    <a:alpha val="0"/>
                  </a:srgbClr>
                </a:highlight>
                <a:latin typeface="Arial"/>
              </a:rPr>
              <a:t>The patient is instructed to transfer the body weight to the paretic leg and back. </a:t>
            </a:r>
          </a:p>
          <a:p>
            <a:pPr algn="just" rtl="0"/>
            <a:r>
              <a:rPr lang="en" sz="2400" b="0" i="0" u="none" strike="noStrike">
                <a:highlight>
                  <a:srgbClr val="000000">
                    <a:alpha val="0"/>
                  </a:srgbClr>
                </a:highlight>
                <a:latin typeface="Arial"/>
              </a:rPr>
              <a:t>Trainings are held for 20 minutes 1-3 times a day, gradually the session time is increased (every 3 days), at the end of the stage it is 1 hour. </a:t>
            </a:r>
          </a:p>
          <a:p>
            <a:pPr algn="just" rtl="0"/>
            <a:r>
              <a:rPr lang="en" sz="2400" b="0" i="0" u="none" strike="noStrike">
                <a:highlight>
                  <a:srgbClr val="000000">
                    <a:alpha val="0"/>
                  </a:srgbClr>
                </a:highlight>
                <a:latin typeface="Arial"/>
              </a:rPr>
              <a:t>The tasks of neurorehabilitation at this stage are gravity training, adjustment of the equilibrium point of the body in the anterior-posterior and lateral directions, stability training, passive load on the supporting joints and joint closure. </a:t>
            </a:r>
            <a:endParaRPr lang="ru-RU"/>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endParaRPr lang="ru-RU"/>
          </a:p>
        </p:txBody>
      </p:sp>
      <p:sp>
        <p:nvSpPr>
          <p:cNvPr id="3" name="Содержимое 2"/>
          <p:cNvSpPr>
            <a:spLocks noGrp="1"/>
          </p:cNvSpPr>
          <p:nvPr>
            <p:ph idx="1"/>
          </p:nvPr>
        </p:nvSpPr>
        <p:spPr>
          <a:xfrm>
            <a:off x="4716016" y="548680"/>
            <a:ext cx="4257676" cy="5942670"/>
          </a:xfrm>
        </p:spPr>
        <p:txBody>
          <a:bodyPr>
            <a:noAutofit/>
          </a:bodyPr>
          <a:lstStyle/>
          <a:p>
            <a:pPr marL="0" indent="0" algn="ctr" rtl="0">
              <a:buNone/>
            </a:pPr>
            <a:r>
              <a:rPr lang="en" sz="2000" b="0" i="0" u="none" strike="noStrike" dirty="0">
                <a:highlight>
                  <a:srgbClr val="000000">
                    <a:alpha val="0"/>
                  </a:srgbClr>
                </a:highlight>
                <a:latin typeface="Arial"/>
              </a:rPr>
              <a:t>As the standing skills expand, more complex tasks can be used:</a:t>
            </a:r>
          </a:p>
          <a:p>
            <a:pPr algn="just" rtl="0"/>
            <a:r>
              <a:rPr lang="en" sz="2000" b="0" i="0" u="none" strike="noStrike" dirty="0">
                <a:highlight>
                  <a:srgbClr val="000000">
                    <a:alpha val="0"/>
                  </a:srgbClr>
                </a:highlight>
                <a:latin typeface="Arial"/>
              </a:rPr>
              <a:t>standing, moving weight from one leg to the other (with the support of a kinesiotherapist - fixes the pelvis from both sides from behind) while the patient should look around the room </a:t>
            </a:r>
          </a:p>
          <a:p>
            <a:pPr algn="just" rtl="0"/>
            <a:r>
              <a:rPr lang="en" sz="2000" b="0" i="0" u="none" strike="noStrike" dirty="0">
                <a:highlight>
                  <a:srgbClr val="000000">
                    <a:alpha val="0"/>
                  </a:srgbClr>
                </a:highlight>
                <a:latin typeface="Arial"/>
              </a:rPr>
              <a:t>The kinesiotherapist causes the movement of the body weight while the patient is standing, while the patient is asked to look around the surrounding objects in the room. </a:t>
            </a:r>
          </a:p>
          <a:p>
            <a:pPr algn="just" rtl="0"/>
            <a:r>
              <a:rPr lang="en" sz="2000" b="0" i="0" u="none" strike="noStrike" dirty="0">
                <a:highlight>
                  <a:srgbClr val="000000">
                    <a:alpha val="0"/>
                  </a:srgbClr>
                </a:highlight>
                <a:latin typeface="Arial"/>
              </a:rPr>
              <a:t>Standing with looking around the room is an independent exercise that can improve the ability to stand in the initial stage of skill recovery.</a:t>
            </a:r>
          </a:p>
          <a:p>
            <a:pPr algn="just"/>
            <a:endParaRPr lang="ru-RU" sz="2000" dirty="0"/>
          </a:p>
        </p:txBody>
      </p:sp>
      <p:pic>
        <p:nvPicPr>
          <p:cNvPr id="1026" name="Picture 2" descr="IMG_3987"/>
          <p:cNvPicPr>
            <a:picLocks noChangeAspect="1" noChangeArrowheads="1"/>
          </p:cNvPicPr>
          <p:nvPr/>
        </p:nvPicPr>
        <p:blipFill>
          <a:blip r:embed="rId2"/>
          <a:stretch>
            <a:fillRect/>
          </a:stretch>
        </p:blipFill>
        <p:spPr bwMode="auto">
          <a:xfrm>
            <a:off x="0" y="285728"/>
            <a:ext cx="4571999" cy="5964848"/>
          </a:xfrm>
          <a:prstGeom prst="rect">
            <a:avLst/>
          </a:prstGeom>
          <a:noFill/>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764704"/>
            <a:ext cx="8229600" cy="5656918"/>
          </a:xfrm>
        </p:spPr>
        <p:txBody>
          <a:bodyPr>
            <a:noAutofit/>
          </a:bodyPr>
          <a:lstStyle/>
          <a:p>
            <a:pPr algn="just" rtl="0"/>
            <a:r>
              <a:rPr lang="en" sz="2000" b="0" i="0" u="none" strike="noStrike" dirty="0">
                <a:highlight>
                  <a:srgbClr val="000000">
                    <a:alpha val="0"/>
                  </a:srgbClr>
                </a:highlight>
                <a:latin typeface="Arial"/>
              </a:rPr>
              <a:t>At the next stages, diverse foot movements are practiced. </a:t>
            </a:r>
          </a:p>
          <a:p>
            <a:pPr algn="just" rtl="0"/>
            <a:r>
              <a:rPr lang="en" sz="2000" b="0" i="0" u="none" strike="noStrike" dirty="0">
                <a:highlight>
                  <a:srgbClr val="000000">
                    <a:alpha val="0"/>
                  </a:srgbClr>
                </a:highlight>
                <a:latin typeface="Arial"/>
              </a:rPr>
              <a:t>Classes should begin no earlier than 6-8 weeks after a stroke. By this time, the muscles should already be strong enough under the influence of exercise therapy. </a:t>
            </a:r>
            <a:endParaRPr lang="ru-RU" sz="2000" dirty="0" smtClean="0"/>
          </a:p>
          <a:p>
            <a:pPr algn="just" rtl="0"/>
            <a:r>
              <a:rPr lang="en" sz="2000" b="0" i="0" u="none" strike="noStrike" dirty="0">
                <a:highlight>
                  <a:srgbClr val="000000">
                    <a:alpha val="0"/>
                  </a:srgbClr>
                </a:highlight>
                <a:latin typeface="Arial"/>
              </a:rPr>
              <a:t>Classes are held on gymnastic bars for 1-1.5 hours 2 times a day for 1 month. </a:t>
            </a:r>
            <a:endParaRPr lang="ru-RU" sz="2000" dirty="0" smtClean="0"/>
          </a:p>
          <a:p>
            <a:pPr algn="just" rtl="0"/>
            <a:r>
              <a:rPr lang="en" sz="2000" b="0" i="0" u="none" strike="noStrike" dirty="0">
                <a:highlight>
                  <a:srgbClr val="000000">
                    <a:alpha val="0"/>
                  </a:srgbClr>
                </a:highlight>
                <a:latin typeface="Arial"/>
              </a:rPr>
              <a:t>Perform exercises aimed at increasing the activity of extensors that provide a force field of walking, stimulation of flexors that create a voltage drop at the boundaries of the reference and portable step periods, standing on one leg. </a:t>
            </a:r>
            <a:endParaRPr lang="ru-RU" sz="2000" dirty="0" smtClean="0"/>
          </a:p>
          <a:p>
            <a:pPr algn="just" rtl="0"/>
            <a:r>
              <a:rPr lang="en" sz="2000" b="0" i="0" u="none" strike="noStrike" dirty="0">
                <a:highlight>
                  <a:srgbClr val="000000">
                    <a:alpha val="0"/>
                  </a:srgbClr>
                </a:highlight>
                <a:latin typeface="Arial"/>
              </a:rPr>
              <a:t>Next, the legs are pulled up alternately with simultaneous contraction of the gluteal muscles, alternate movement of the legs with side steps forward, backward and to the side and walking on the spot. </a:t>
            </a:r>
            <a:endParaRPr lang="ru-RU" sz="2000" dirty="0" smtClean="0"/>
          </a:p>
          <a:p>
            <a:pPr algn="just" rtl="0"/>
            <a:r>
              <a:rPr lang="en" sz="2000" b="0" i="0" u="none" strike="noStrike" dirty="0">
                <a:highlight>
                  <a:srgbClr val="000000">
                    <a:alpha val="0"/>
                  </a:srgbClr>
                </a:highlight>
                <a:latin typeface="Arial"/>
              </a:rPr>
              <a:t>Considering that in the future, when walking, the patient will have to use improvised means, include exercises to strengthen the muscles of the shoulder girdle: simultaneous transfer of two legs forward and backward with emphasis on the hands.</a:t>
            </a:r>
          </a:p>
          <a:p>
            <a:pPr algn="just"/>
            <a:endParaRPr lang="ru-RU" sz="2000"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63326" y="2885644"/>
            <a:ext cx="6214586" cy="1102225"/>
          </a:xfrm>
          <a:prstGeom prst="rect">
            <a:avLst/>
          </a:prstGeom>
        </p:spPr>
        <p:txBody>
          <a:bodyPr vert="horz" wrap="square" lIns="0" tIns="116205" rIns="0" bIns="0" rtlCol="0">
            <a:noAutofit/>
          </a:bodyPr>
          <a:lstStyle/>
          <a:p>
            <a:pPr marL="12700" marR="5080" algn="ctr" rtl="0">
              <a:spcBef>
                <a:spcPts val="915"/>
              </a:spcBef>
            </a:pPr>
            <a:r>
              <a:rPr lang="en" sz="3200" b="0" i="0" u="none" strike="noStrike">
                <a:solidFill>
                  <a:srgbClr val="C00000"/>
                </a:solidFill>
                <a:highlight>
                  <a:srgbClr val="000000">
                    <a:alpha val="0"/>
                  </a:srgbClr>
                </a:highlight>
                <a:latin typeface="Arial"/>
              </a:rPr>
              <a:t>Postural control in rehabilitation</a:t>
            </a:r>
            <a:endParaRPr sz="3200">
              <a:solidFill>
                <a:srgbClr val="C00000"/>
              </a:solidFill>
              <a:latin typeface="+mj-lt"/>
            </a:endParaRPr>
          </a:p>
        </p:txBody>
      </p:sp>
    </p:spTree>
    <p:extLst>
      <p:ext uri="{BB962C8B-B14F-4D97-AF65-F5344CB8AC3E}">
        <p14:creationId xmlns:p14="http://schemas.microsoft.com/office/powerpoint/2010/main" val="139304838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endParaRPr lang="ru-RU"/>
          </a:p>
        </p:txBody>
      </p:sp>
      <p:sp>
        <p:nvSpPr>
          <p:cNvPr id="5" name="Содержимое 4"/>
          <p:cNvSpPr>
            <a:spLocks noGrp="1"/>
          </p:cNvSpPr>
          <p:nvPr>
            <p:ph idx="1"/>
          </p:nvPr>
        </p:nvSpPr>
        <p:spPr/>
        <p:txBody>
          <a:bodyPr>
            <a:noAutofit/>
          </a:bodyPr>
          <a:lstStyle/>
          <a:p>
            <a:pPr algn="just" rtl="0"/>
            <a:r>
              <a:rPr lang="en" sz="2400" b="0" i="0" u="none" strike="noStrike">
                <a:highlight>
                  <a:srgbClr val="000000">
                    <a:alpha val="0"/>
                  </a:srgbClr>
                </a:highlight>
                <a:latin typeface="Arial"/>
              </a:rPr>
              <a:t>Walking disorders in stroke patients may be associated with impaired postural control</a:t>
            </a:r>
          </a:p>
          <a:p>
            <a:pPr algn="just" rtl="0"/>
            <a:r>
              <a:rPr lang="en" sz="2400" b="0" i="0" u="none" strike="noStrike">
                <a:highlight>
                  <a:srgbClr val="000000">
                    <a:alpha val="0"/>
                  </a:srgbClr>
                </a:highlight>
                <a:latin typeface="Arial"/>
              </a:rPr>
              <a:t>Maintaining balance in a vertical position is carried out when the person's center of gravity is projected onto the area of his support. </a:t>
            </a:r>
          </a:p>
          <a:p>
            <a:pPr algn="just" rtl="0"/>
            <a:r>
              <a:rPr lang="en" sz="2400" b="0" i="0" u="none" strike="noStrike">
                <a:highlight>
                  <a:srgbClr val="000000">
                    <a:alpha val="0"/>
                  </a:srgbClr>
                </a:highlight>
                <a:latin typeface="Arial"/>
              </a:rPr>
              <a:t>This state is provided due to the constant vibrations of the body due to mobility in the ankle (ankle balance strategy) and hip (hip strategy) joints.</a:t>
            </a:r>
          </a:p>
          <a:p>
            <a:pPr algn="just"/>
            <a:endParaRPr lang="ru-RU"/>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7705" y="643782"/>
            <a:ext cx="7753826" cy="629018"/>
          </a:xfrm>
          <a:prstGeom prst="rect">
            <a:avLst/>
          </a:prstGeom>
        </p:spPr>
        <p:txBody>
          <a:bodyPr vert="horz" wrap="square" lIns="0" tIns="13335" rIns="0" bIns="0" rtlCol="0">
            <a:noAutofit/>
          </a:bodyPr>
          <a:lstStyle/>
          <a:p>
            <a:pPr marL="12700" rtl="0">
              <a:lnSpc>
                <a:spcPct val="100000"/>
              </a:lnSpc>
              <a:spcBef>
                <a:spcPts val="105"/>
              </a:spcBef>
            </a:pPr>
            <a:r>
              <a:rPr lang="en" sz="4000" b="0" i="0" u="none" strike="noStrike">
                <a:highlight>
                  <a:srgbClr val="000000">
                    <a:alpha val="0"/>
                  </a:srgbClr>
                </a:highlight>
                <a:latin typeface="Arial"/>
              </a:rPr>
              <a:t>Postural control</a:t>
            </a:r>
          </a:p>
        </p:txBody>
      </p:sp>
      <p:sp>
        <p:nvSpPr>
          <p:cNvPr id="3" name="object 3"/>
          <p:cNvSpPr txBox="1"/>
          <p:nvPr/>
        </p:nvSpPr>
        <p:spPr>
          <a:xfrm>
            <a:off x="323528" y="1556792"/>
            <a:ext cx="8640960" cy="4620328"/>
          </a:xfrm>
          <a:prstGeom prst="rect">
            <a:avLst/>
          </a:prstGeom>
        </p:spPr>
        <p:txBody>
          <a:bodyPr vert="horz" wrap="square" lIns="0" tIns="13335" rIns="0" bIns="0" rtlCol="0">
            <a:noAutofit/>
          </a:bodyPr>
          <a:lstStyle/>
          <a:p>
            <a:pPr marL="12700" algn="just" rtl="0">
              <a:spcBef>
                <a:spcPts val="105"/>
              </a:spcBef>
            </a:pPr>
            <a:r>
              <a:rPr lang="en" sz="2200" b="0" i="0" u="none" strike="noStrike" dirty="0">
                <a:highlight>
                  <a:srgbClr val="000000">
                    <a:alpha val="0"/>
                  </a:srgbClr>
                </a:highlight>
                <a:latin typeface="Arial"/>
                <a:cs typeface="Arial"/>
              </a:rPr>
              <a:t>• </a:t>
            </a:r>
            <a:r>
              <a:rPr lang="en" sz="2200" b="0" i="0" u="none" strike="noStrike" dirty="0">
                <a:highlight>
                  <a:srgbClr val="000000">
                    <a:alpha val="0"/>
                  </a:srgbClr>
                </a:highlight>
                <a:latin typeface="Arial"/>
                <a:cs typeface="Calibri" charset="0"/>
              </a:rPr>
              <a:t>Postural control - automatic posture control</a:t>
            </a:r>
            <a:r>
              <a:rPr lang="en" sz="2200" b="0" i="0" u="none" strike="noStrike" dirty="0" smtClean="0">
                <a:highlight>
                  <a:srgbClr val="000000">
                    <a:alpha val="0"/>
                  </a:srgbClr>
                </a:highlight>
                <a:latin typeface="Arial"/>
                <a:cs typeface="Calibri" charset="0"/>
              </a:rPr>
              <a:t>.</a:t>
            </a:r>
          </a:p>
          <a:p>
            <a:pPr marL="12700" algn="just" rtl="0">
              <a:spcBef>
                <a:spcPts val="105"/>
              </a:spcBef>
            </a:pPr>
            <a:endParaRPr sz="2200" dirty="0">
              <a:latin typeface="+mn-lt"/>
              <a:cs typeface="Calibri" charset="0"/>
            </a:endParaRPr>
          </a:p>
          <a:p>
            <a:pPr marL="241300" marR="355600" indent="-228600" algn="just" rtl="0"/>
            <a:r>
              <a:rPr lang="en" sz="2200" b="0" i="0" u="none" strike="noStrike" dirty="0">
                <a:highlight>
                  <a:srgbClr val="000000">
                    <a:alpha val="0"/>
                  </a:srgbClr>
                </a:highlight>
                <a:latin typeface="Arial"/>
                <a:cs typeface="Arial"/>
              </a:rPr>
              <a:t>•</a:t>
            </a:r>
            <a:r>
              <a:rPr lang="en" sz="2200" b="0" i="0" u="none" strike="noStrike" dirty="0">
                <a:highlight>
                  <a:srgbClr val="000000">
                    <a:alpha val="0"/>
                  </a:srgbClr>
                </a:highlight>
                <a:latin typeface="Arial"/>
                <a:cs typeface="Calibri" charset="0"/>
              </a:rPr>
              <a:t> The ability to maintain a sitting and standing posture provides most of the physiological and mental processes in the </a:t>
            </a:r>
            <a:r>
              <a:rPr lang="en" sz="2200" b="0" i="0" u="none" strike="noStrike" dirty="0" smtClean="0">
                <a:highlight>
                  <a:srgbClr val="000000">
                    <a:alpha val="0"/>
                  </a:srgbClr>
                </a:highlight>
                <a:latin typeface="Arial"/>
                <a:cs typeface="Calibri" charset="0"/>
              </a:rPr>
              <a:t>human body</a:t>
            </a:r>
            <a:r>
              <a:rPr lang="en" sz="2200" b="0" i="0" u="none" strike="noStrike" dirty="0">
                <a:highlight>
                  <a:srgbClr val="000000">
                    <a:alpha val="0"/>
                  </a:srgbClr>
                </a:highlight>
                <a:latin typeface="Arial"/>
                <a:cs typeface="Calibri" charset="0"/>
              </a:rPr>
              <a:t>.</a:t>
            </a:r>
            <a:endParaRPr sz="2200" dirty="0">
              <a:latin typeface="+mn-lt"/>
              <a:cs typeface="Calibri"/>
            </a:endParaRPr>
          </a:p>
          <a:p>
            <a:pPr marL="12700" algn="just" rtl="0">
              <a:spcBef>
                <a:spcPts val="75"/>
              </a:spcBef>
            </a:pPr>
            <a:r>
              <a:rPr lang="en" sz="2200" b="0" i="0" u="none" strike="noStrike" dirty="0">
                <a:highlight>
                  <a:srgbClr val="000000">
                    <a:alpha val="0"/>
                  </a:srgbClr>
                </a:highlight>
                <a:latin typeface="Arial"/>
                <a:cs typeface="Arial"/>
              </a:rPr>
              <a:t>• </a:t>
            </a:r>
            <a:r>
              <a:rPr lang="en" sz="2200" b="0" i="0" u="none" strike="noStrike" dirty="0">
                <a:highlight>
                  <a:srgbClr val="000000">
                    <a:alpha val="0"/>
                  </a:srgbClr>
                </a:highlight>
                <a:latin typeface="Arial"/>
                <a:cs typeface="Calibri" charset="0"/>
              </a:rPr>
              <a:t>For example: -breathing, communication, cognitive processes, eating and drinking, digestion and excretion require sitting and standing postures. In the supine position, these processes are unsafe, ineffective or less effective, have a risk of developing complications (pneumonia, constipation, kidney failure, cognitive deficits, depression, etc.) </a:t>
            </a:r>
            <a:endParaRPr lang="en" sz="2200" b="0" i="0" u="none" strike="noStrike" dirty="0" smtClean="0">
              <a:highlight>
                <a:srgbClr val="000000">
                  <a:alpha val="0"/>
                </a:srgbClr>
              </a:highlight>
              <a:latin typeface="Arial"/>
              <a:cs typeface="Calibri" charset="0"/>
            </a:endParaRPr>
          </a:p>
          <a:p>
            <a:pPr marL="12700" algn="just" rtl="0">
              <a:spcBef>
                <a:spcPts val="75"/>
              </a:spcBef>
            </a:pPr>
            <a:r>
              <a:rPr lang="en" sz="2200" b="0" i="0" u="none" strike="noStrike" dirty="0" smtClean="0">
                <a:highlight>
                  <a:srgbClr val="000000">
                    <a:alpha val="0"/>
                  </a:srgbClr>
                </a:highlight>
                <a:latin typeface="Arial"/>
                <a:cs typeface="Calibri" charset="0"/>
              </a:rPr>
              <a:t>• </a:t>
            </a:r>
            <a:r>
              <a:rPr lang="en" sz="2200" b="0" i="0" u="none" strike="noStrike" dirty="0">
                <a:highlight>
                  <a:srgbClr val="000000">
                    <a:alpha val="0"/>
                  </a:srgbClr>
                </a:highlight>
                <a:latin typeface="Arial"/>
                <a:cs typeface="Calibri" charset="0"/>
              </a:rPr>
              <a:t>Ability to maintain standing posture provides walking.</a:t>
            </a:r>
            <a:endParaRPr sz="2200" dirty="0">
              <a:latin typeface="+mn-lt"/>
              <a:cs typeface="Calibri"/>
            </a:endParaRPr>
          </a:p>
        </p:txBody>
      </p:sp>
    </p:spTree>
    <p:extLst>
      <p:ext uri="{BB962C8B-B14F-4D97-AF65-F5344CB8AC3E}">
        <p14:creationId xmlns:p14="http://schemas.microsoft.com/office/powerpoint/2010/main" val="405274283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7704" y="643782"/>
            <a:ext cx="8060760" cy="629018"/>
          </a:xfrm>
          <a:prstGeom prst="rect">
            <a:avLst/>
          </a:prstGeom>
        </p:spPr>
        <p:txBody>
          <a:bodyPr vert="horz" wrap="square" lIns="0" tIns="13335" rIns="0" bIns="0" rtlCol="0">
            <a:noAutofit/>
          </a:bodyPr>
          <a:lstStyle/>
          <a:p>
            <a:pPr marL="12700" rtl="0">
              <a:lnSpc>
                <a:spcPct val="100000"/>
              </a:lnSpc>
              <a:spcBef>
                <a:spcPts val="105"/>
              </a:spcBef>
            </a:pPr>
            <a:r>
              <a:rPr lang="en" sz="4000" b="0" i="0" u="none" strike="noStrike">
                <a:highlight>
                  <a:srgbClr val="000000">
                    <a:alpha val="0"/>
                  </a:srgbClr>
                </a:highlight>
                <a:latin typeface="Arial"/>
              </a:rPr>
              <a:t>Motor functions</a:t>
            </a:r>
          </a:p>
        </p:txBody>
      </p:sp>
      <p:sp>
        <p:nvSpPr>
          <p:cNvPr id="3" name="object 3"/>
          <p:cNvSpPr txBox="1"/>
          <p:nvPr/>
        </p:nvSpPr>
        <p:spPr>
          <a:xfrm>
            <a:off x="395536" y="1336608"/>
            <a:ext cx="8496944" cy="4579587"/>
          </a:xfrm>
          <a:prstGeom prst="rect">
            <a:avLst/>
          </a:prstGeom>
        </p:spPr>
        <p:txBody>
          <a:bodyPr vert="horz" wrap="square" lIns="0" tIns="98425" rIns="0" bIns="0" rtlCol="0">
            <a:noAutofit/>
          </a:bodyPr>
          <a:lstStyle/>
          <a:p>
            <a:pPr marL="12700" algn="just" rtl="0">
              <a:lnSpc>
                <a:spcPct val="100000"/>
              </a:lnSpc>
              <a:spcBef>
                <a:spcPts val="775"/>
              </a:spcBef>
            </a:pPr>
            <a:r>
              <a:rPr lang="en" sz="2400" b="0" i="0" u="none" strike="noStrike" spc="-20">
                <a:highlight>
                  <a:srgbClr val="000000">
                    <a:alpha val="0"/>
                  </a:srgbClr>
                </a:highlight>
                <a:latin typeface="Arial"/>
                <a:cs typeface="Calibri" charset="0"/>
              </a:rPr>
              <a:t>Are divided into two types:</a:t>
            </a:r>
            <a:endParaRPr>
              <a:latin typeface="+mn-lt"/>
              <a:cs typeface="Calibri"/>
            </a:endParaRPr>
          </a:p>
          <a:p>
            <a:pPr marL="12700" algn="just" rtl="0">
              <a:lnSpc>
                <a:spcPct val="100000"/>
              </a:lnSpc>
              <a:spcBef>
                <a:spcPts val="675"/>
              </a:spcBef>
              <a:tabLst>
                <a:tab pos="321945" algn="l"/>
              </a:tabLst>
            </a:pPr>
            <a:r>
              <a:rPr lang="en" sz="2400" b="0" i="0" u="none" strike="noStrike" spc="-5">
                <a:highlight>
                  <a:srgbClr val="000000">
                    <a:alpha val="0"/>
                  </a:srgbClr>
                </a:highlight>
                <a:latin typeface="Arial"/>
                <a:cs typeface="Arial"/>
              </a:rPr>
              <a:t>•	</a:t>
            </a:r>
            <a:r>
              <a:rPr lang="en" sz="2400" b="0" i="0" u="none" strike="noStrike" spc="-15">
                <a:highlight>
                  <a:srgbClr val="000000">
                    <a:alpha val="0"/>
                  </a:srgbClr>
                </a:highlight>
                <a:latin typeface="Arial"/>
                <a:cs typeface="Calibri" charset="0"/>
              </a:rPr>
              <a:t>maintaining body position (posture).</a:t>
            </a:r>
            <a:endParaRPr>
              <a:latin typeface="+mn-lt"/>
              <a:cs typeface="Calibri"/>
            </a:endParaRPr>
          </a:p>
          <a:p>
            <a:pPr marL="12700" algn="just" rtl="0">
              <a:lnSpc>
                <a:spcPct val="100000"/>
              </a:lnSpc>
              <a:spcBef>
                <a:spcPts val="660"/>
              </a:spcBef>
              <a:tabLst>
                <a:tab pos="321945" algn="l"/>
              </a:tabLst>
            </a:pPr>
            <a:r>
              <a:rPr lang="en" sz="2400" b="0" i="0" u="none" strike="noStrike" spc="-5">
                <a:highlight>
                  <a:srgbClr val="000000">
                    <a:alpha val="0"/>
                  </a:srgbClr>
                </a:highlight>
                <a:latin typeface="Arial"/>
                <a:cs typeface="Arial"/>
              </a:rPr>
              <a:t>•	</a:t>
            </a:r>
            <a:r>
              <a:rPr lang="en" sz="2400" b="0" i="0" u="none" strike="noStrike" spc="-5">
                <a:highlight>
                  <a:srgbClr val="000000">
                    <a:alpha val="0"/>
                  </a:srgbClr>
                </a:highlight>
                <a:latin typeface="Arial"/>
                <a:cs typeface="Calibri" charset="0"/>
              </a:rPr>
              <a:t>actual movement.</a:t>
            </a:r>
            <a:endParaRPr>
              <a:latin typeface="+mn-lt"/>
              <a:cs typeface="Calibri"/>
            </a:endParaRPr>
          </a:p>
          <a:p>
            <a:pPr marL="241300" marR="451484" indent="-228600" algn="just" rtl="0">
              <a:lnSpc>
                <a:spcPts val="3020"/>
              </a:lnSpc>
              <a:spcBef>
                <a:spcPts val="1050"/>
              </a:spcBef>
            </a:pPr>
            <a:r>
              <a:rPr lang="en" sz="2400" b="0" i="0" u="none" strike="noStrike" spc="-5">
                <a:highlight>
                  <a:srgbClr val="000000">
                    <a:alpha val="0"/>
                  </a:srgbClr>
                </a:highlight>
                <a:latin typeface="Arial"/>
                <a:cs typeface="Calibri" charset="0"/>
              </a:rPr>
              <a:t>Under normal conditions, these two types complement and continue each other and it is impossible to separate them. However, when analyzing motor activity, it is useful to distinguish  between postural functions </a:t>
            </a:r>
            <a:endParaRPr>
              <a:latin typeface="+mn-lt"/>
              <a:cs typeface="Calibri"/>
            </a:endParaRPr>
          </a:p>
          <a:p>
            <a:pPr marL="241300" marR="5080" algn="just" rtl="0">
              <a:lnSpc>
                <a:spcPts val="3020"/>
              </a:lnSpc>
              <a:spcBef>
                <a:spcPts val="15"/>
              </a:spcBef>
            </a:pPr>
            <a:r>
              <a:rPr lang="en" sz="2400" b="0" i="0" u="none" strike="noStrike" spc="-5">
                <a:highlight>
                  <a:srgbClr val="000000">
                    <a:alpha val="0"/>
                  </a:srgbClr>
                </a:highlight>
                <a:latin typeface="Arial"/>
                <a:cs typeface="Calibri" charset="0"/>
              </a:rPr>
              <a:t>that help maintain the body in a certain  position and, in particular, maintain a vertical position in a  gravitational field, and purposeful movements.</a:t>
            </a:r>
            <a:endParaRPr>
              <a:latin typeface="+mn-lt"/>
              <a:cs typeface="Calibri"/>
            </a:endParaRPr>
          </a:p>
        </p:txBody>
      </p:sp>
    </p:spTree>
    <p:extLst>
      <p:ext uri="{BB962C8B-B14F-4D97-AF65-F5344CB8AC3E}">
        <p14:creationId xmlns:p14="http://schemas.microsoft.com/office/powerpoint/2010/main" val="43980765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229600" cy="990600"/>
          </a:xfrm>
        </p:spPr>
        <p:txBody>
          <a:bodyPr>
            <a:noAutofit/>
          </a:bodyPr>
          <a:lstStyle/>
          <a:p>
            <a:pPr rtl="0"/>
            <a:r>
              <a:rPr lang="en" sz="3600" b="0" i="0" u="none" strike="noStrike">
                <a:highlight>
                  <a:srgbClr val="000000">
                    <a:alpha val="0"/>
                  </a:srgbClr>
                </a:highlight>
                <a:latin typeface="Arial"/>
              </a:rPr>
              <a:t>Ankle strategy</a:t>
            </a:r>
            <a:endParaRPr lang="ru-RU" sz="3600"/>
          </a:p>
        </p:txBody>
      </p:sp>
      <p:sp>
        <p:nvSpPr>
          <p:cNvPr id="3" name="Содержимое 2"/>
          <p:cNvSpPr>
            <a:spLocks noGrp="1"/>
          </p:cNvSpPr>
          <p:nvPr>
            <p:ph idx="1"/>
          </p:nvPr>
        </p:nvSpPr>
        <p:spPr>
          <a:xfrm>
            <a:off x="457200" y="1219200"/>
            <a:ext cx="8229600" cy="5210196"/>
          </a:xfrm>
        </p:spPr>
        <p:txBody>
          <a:bodyPr>
            <a:noAutofit/>
          </a:bodyPr>
          <a:lstStyle/>
          <a:p>
            <a:pPr lvl="0" algn="just" rtl="0"/>
            <a:r>
              <a:rPr lang="en" sz="2400" b="0" i="0" u="none" strike="noStrike">
                <a:highlight>
                  <a:srgbClr val="000000">
                    <a:alpha val="0"/>
                  </a:srgbClr>
                </a:highlight>
                <a:latin typeface="Arial"/>
              </a:rPr>
              <a:t>The ankle strategy is used to control small, short steps.  </a:t>
            </a:r>
          </a:p>
          <a:p>
            <a:pPr lvl="0" algn="just" rtl="0"/>
            <a:r>
              <a:rPr lang="en" sz="2400" b="0" i="0" u="none" strike="noStrike">
                <a:highlight>
                  <a:srgbClr val="000000">
                    <a:alpha val="0"/>
                  </a:srgbClr>
                </a:highlight>
                <a:latin typeface="Arial"/>
              </a:rPr>
              <a:t>To assess the state of the ankle strategy, the patient is placed on a stable surface, feet at a small distance from each other, socks apart. The kinesiotherapist observes fluctuations in the ankle joints. If the patient is able to perform this exercise, the difficulty of the task is increased by reducing the area of ​​support. The doctor asks to bring the feet closer, which reduces the stability of the posture and increases the requirements for controlling the center of gravity. The clinician may note an increase in the use of the ankle strategy. </a:t>
            </a:r>
          </a:p>
          <a:p>
            <a:pPr lvl="0" algn="just" rtl="0"/>
            <a:r>
              <a:rPr lang="en" sz="2400" b="0" i="0" u="none" strike="noStrike">
                <a:highlight>
                  <a:srgbClr val="000000">
                    <a:alpha val="0"/>
                  </a:srgbClr>
                </a:highlight>
                <a:latin typeface="Arial"/>
              </a:rPr>
              <a:t>Normally, the individual is able to balance in this position using the ankle strategy or with minimal use of the hip strategy.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229600" cy="990600"/>
          </a:xfrm>
        </p:spPr>
        <p:txBody>
          <a:bodyPr>
            <a:noAutofit/>
          </a:bodyPr>
          <a:lstStyle/>
          <a:p>
            <a:pPr rtl="0"/>
            <a:r>
              <a:rPr lang="en" sz="3600" b="0" i="0" u="none" strike="noStrike">
                <a:highlight>
                  <a:srgbClr val="000000">
                    <a:alpha val="0"/>
                  </a:srgbClr>
                </a:highlight>
                <a:latin typeface="Arial"/>
              </a:rPr>
              <a:t>Hip Strategy </a:t>
            </a:r>
            <a:endParaRPr lang="ru-RU" sz="3600"/>
          </a:p>
        </p:txBody>
      </p:sp>
      <p:sp>
        <p:nvSpPr>
          <p:cNvPr id="3" name="Содержимое 2"/>
          <p:cNvSpPr>
            <a:spLocks noGrp="1"/>
          </p:cNvSpPr>
          <p:nvPr>
            <p:ph idx="1"/>
          </p:nvPr>
        </p:nvSpPr>
        <p:spPr>
          <a:xfrm>
            <a:off x="457200" y="1268760"/>
            <a:ext cx="8229600" cy="5208240"/>
          </a:xfrm>
        </p:spPr>
        <p:txBody>
          <a:bodyPr>
            <a:noAutofit/>
          </a:bodyPr>
          <a:lstStyle/>
          <a:p>
            <a:pPr lvl="0" algn="just" rtl="0"/>
            <a:r>
              <a:rPr lang="en" sz="2400" b="0" i="0" u="none" strike="noStrike">
                <a:highlight>
                  <a:srgbClr val="000000">
                    <a:alpha val="0"/>
                  </a:srgbClr>
                </a:highlight>
                <a:latin typeface="Arial"/>
              </a:rPr>
              <a:t>It is most effective with a small area of ​​support (for example, standing on stilts), in cases where the support surface is pliable, or the ankle strategy is ineffective. </a:t>
            </a:r>
          </a:p>
          <a:p>
            <a:pPr lvl="0" algn="just" rtl="0"/>
            <a:r>
              <a:rPr lang="en" sz="2400" b="0" i="0" u="none" strike="noStrike">
                <a:highlight>
                  <a:srgbClr val="000000">
                    <a:alpha val="0"/>
                  </a:srgbClr>
                </a:highlight>
                <a:latin typeface="Arial"/>
              </a:rPr>
              <a:t>The doctor may ask the patient to stand on a short platform so that only the middle part of the sole rests on the surface. At the same time, the ankle strategy is ineffective due to the short area of ​​​​support, the kinesiotherapist can observe the forward and backward movements characteristic of the anterior-posterior hip strategy. An attempt to maintain balance using an ankle strategy or a walking strategy is indicative of dysfunction of the hip strategy. </a:t>
            </a:r>
          </a:p>
          <a:p>
            <a:pPr lvl="0" algn="just" rtl="0"/>
            <a:r>
              <a:rPr lang="en" sz="2400" b="0" i="0" u="none" strike="noStrike">
                <a:highlight>
                  <a:srgbClr val="000000">
                    <a:alpha val="0"/>
                  </a:srgbClr>
                </a:highlight>
                <a:latin typeface="Arial"/>
              </a:rPr>
              <a:t>Another way to assess hip strategy is to use a soft support, such as a medium-density foam mat. </a:t>
            </a:r>
            <a:endParaRPr lang="ru-RU"/>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rtl="0"/>
            <a:r>
              <a:rPr lang="en" sz="4000" b="0" i="0" u="none" strike="noStrike">
                <a:highlight>
                  <a:srgbClr val="000000">
                    <a:alpha val="0"/>
                  </a:srgbClr>
                </a:highlight>
                <a:latin typeface="Arial"/>
              </a:rPr>
              <a:t>Relevance of the topic:</a:t>
            </a:r>
            <a:endParaRPr lang="ru-RU"/>
          </a:p>
        </p:txBody>
      </p:sp>
      <p:sp>
        <p:nvSpPr>
          <p:cNvPr id="3" name="Объект 2"/>
          <p:cNvSpPr>
            <a:spLocks noGrp="1"/>
          </p:cNvSpPr>
          <p:nvPr>
            <p:ph idx="1"/>
          </p:nvPr>
        </p:nvSpPr>
        <p:spPr/>
        <p:txBody>
          <a:bodyPr>
            <a:noAutofit/>
          </a:bodyPr>
          <a:lstStyle/>
          <a:p>
            <a:pPr rtl="0"/>
            <a:r>
              <a:rPr lang="en" sz="2400" b="0" i="0" u="none" strike="noStrike">
                <a:highlight>
                  <a:srgbClr val="000000">
                    <a:alpha val="0"/>
                  </a:srgbClr>
                </a:highlight>
                <a:latin typeface="Arial"/>
              </a:rPr>
              <a:t>Diseases of the cardiovascular system account for up to 70% of all registered pathology (more than 35% are cerebrovascular diseases);</a:t>
            </a:r>
          </a:p>
          <a:p>
            <a:pPr rtl="0"/>
            <a:r>
              <a:rPr lang="en" sz="2400" b="0" i="0" u="none" strike="noStrike">
                <a:highlight>
                  <a:srgbClr val="000000">
                    <a:alpha val="0"/>
                  </a:srgbClr>
                </a:highlight>
                <a:latin typeface="Arial"/>
              </a:rPr>
              <a:t>The incidence of stroke is more than 3.0 per 1000 population per year; </a:t>
            </a:r>
          </a:p>
          <a:p>
            <a:pPr rtl="0"/>
            <a:r>
              <a:rPr lang="en" sz="2400" b="0" i="0" u="none" strike="noStrike">
                <a:highlight>
                  <a:srgbClr val="000000">
                    <a:alpha val="0"/>
                  </a:srgbClr>
                </a:highlight>
                <a:latin typeface="Arial"/>
              </a:rPr>
              <a:t>400-450 thousand strokes are registered annually in Russia</a:t>
            </a:r>
          </a:p>
          <a:p>
            <a:pPr rtl="0"/>
            <a:r>
              <a:rPr lang="en" sz="2400" b="0" i="0" u="none" strike="noStrike">
                <a:highlight>
                  <a:srgbClr val="000000">
                    <a:alpha val="0"/>
                  </a:srgbClr>
                </a:highlight>
                <a:latin typeface="Arial"/>
              </a:rPr>
              <a:t>Post-stroke disability ranks 1st among all causes of disability (3.2 per 10 thousand population); </a:t>
            </a:r>
            <a:endParaRPr lang="ru-RU" smtClean="0"/>
          </a:p>
          <a:p>
            <a:pPr rtl="0"/>
            <a:r>
              <a:rPr lang="en" sz="2400" b="0" i="0" u="none" strike="noStrike">
                <a:highlight>
                  <a:srgbClr val="000000">
                    <a:alpha val="0"/>
                  </a:srgbClr>
                </a:highlight>
                <a:latin typeface="Arial"/>
              </a:rPr>
              <a:t>Only 20% of stroke survivors (80-90 thousand people) return to work </a:t>
            </a:r>
          </a:p>
        </p:txBody>
      </p:sp>
    </p:spTree>
    <p:extLst>
      <p:ext uri="{BB962C8B-B14F-4D97-AF65-F5344CB8AC3E}">
        <p14:creationId xmlns:p14="http://schemas.microsoft.com/office/powerpoint/2010/main" val="314842693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rtl="0"/>
            <a:r>
              <a:rPr lang="en" sz="4000" b="0" i="0" u="none" strike="noStrike">
                <a:highlight>
                  <a:srgbClr val="000000">
                    <a:alpha val="0"/>
                  </a:srgbClr>
                </a:highlight>
                <a:latin typeface="Arial"/>
              </a:rPr>
              <a:t>Step Strategy</a:t>
            </a:r>
            <a:endParaRPr lang="ru-RU"/>
          </a:p>
        </p:txBody>
      </p:sp>
      <p:sp>
        <p:nvSpPr>
          <p:cNvPr id="3" name="Содержимое 2"/>
          <p:cNvSpPr>
            <a:spLocks noGrp="1"/>
          </p:cNvSpPr>
          <p:nvPr>
            <p:ph idx="1"/>
          </p:nvPr>
        </p:nvSpPr>
        <p:spPr>
          <a:xfrm>
            <a:off x="357158" y="1219200"/>
            <a:ext cx="8329642" cy="4937760"/>
          </a:xfrm>
        </p:spPr>
        <p:txBody>
          <a:bodyPr>
            <a:noAutofit/>
          </a:bodyPr>
          <a:lstStyle/>
          <a:p>
            <a:pPr lvl="0"/>
            <a:endParaRPr lang="ru-RU" smtClean="0"/>
          </a:p>
          <a:p>
            <a:pPr lvl="0" rtl="0"/>
            <a:r>
              <a:rPr lang="en" sz="2400" b="0" i="0" u="none" strike="noStrike">
                <a:highlight>
                  <a:srgbClr val="000000">
                    <a:alpha val="0"/>
                  </a:srgbClr>
                </a:highlight>
                <a:latin typeface="Arial"/>
              </a:rPr>
              <a:t>The use of the stepping strategy can be assessed in the stance with the feet shifted or in the tandem stance on a soft platform. Failure to use the stepping strategy indicates a violation of postural control.</a:t>
            </a:r>
          </a:p>
          <a:p>
            <a:endParaRPr lang="ru-RU"/>
          </a:p>
        </p:txBody>
      </p:sp>
      <p:sp>
        <p:nvSpPr>
          <p:cNvPr id="2050" name="Rectangle 2"/>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prstTxWarp prst="textNoShape">
              <a:avLst/>
            </a:prstTxWarp>
            <a:noAutofit/>
          </a:bodyPr>
          <a:lstStyle/>
          <a:p>
            <a:endParaRPr lang="ru-RU"/>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32177"/>
            <a:ext cx="8229600" cy="914400"/>
          </a:xfrm>
        </p:spPr>
        <p:txBody>
          <a:bodyPr>
            <a:noAutofit/>
          </a:bodyPr>
          <a:lstStyle/>
          <a:p>
            <a:pPr rtl="0"/>
            <a:r>
              <a:rPr lang="en" sz="3100" b="0" i="0" u="none" strike="noStrike" dirty="0">
                <a:highlight>
                  <a:srgbClr val="000000">
                    <a:alpha val="0"/>
                  </a:srgbClr>
                </a:highlight>
                <a:latin typeface="Arial"/>
              </a:rPr>
              <a:t>The program of rehabilitation measures for violations of postural control:</a:t>
            </a:r>
            <a:r>
              <a:rPr lang="en" sz="4000" b="0" i="0" u="none" strike="noStrike" dirty="0">
                <a:highlight>
                  <a:srgbClr val="000000">
                    <a:alpha val="0"/>
                  </a:srgbClr>
                </a:highlight>
                <a:latin typeface="Arial"/>
              </a:rPr>
              <a:t/>
            </a:r>
            <a:br>
              <a:rPr lang="en" sz="4000" b="0" i="0" u="none" strike="noStrike" dirty="0">
                <a:highlight>
                  <a:srgbClr val="000000">
                    <a:alpha val="0"/>
                  </a:srgbClr>
                </a:highlight>
                <a:latin typeface="Arial"/>
              </a:rPr>
            </a:br>
            <a:endParaRPr lang="ru-RU" dirty="0"/>
          </a:p>
        </p:txBody>
      </p:sp>
      <p:sp>
        <p:nvSpPr>
          <p:cNvPr id="3" name="Содержимое 2"/>
          <p:cNvSpPr>
            <a:spLocks noGrp="1"/>
          </p:cNvSpPr>
          <p:nvPr>
            <p:ph sz="half" idx="1"/>
          </p:nvPr>
        </p:nvSpPr>
        <p:spPr/>
        <p:txBody>
          <a:bodyPr>
            <a:noAutofit/>
          </a:bodyPr>
          <a:lstStyle/>
          <a:p>
            <a:pPr rtl="0"/>
            <a:r>
              <a:rPr lang="en" sz="2800" b="0" i="0" u="none" strike="noStrike">
                <a:highlight>
                  <a:srgbClr val="000000">
                    <a:alpha val="0"/>
                  </a:srgbClr>
                </a:highlight>
                <a:latin typeface="Arial"/>
              </a:rPr>
              <a:t>use of biofeedback methods based on computer stabilometry and posturography</a:t>
            </a:r>
            <a:endParaRPr lang="ru-RU"/>
          </a:p>
        </p:txBody>
      </p:sp>
      <p:pic>
        <p:nvPicPr>
          <p:cNvPr id="5" name="Стабилография.m1v">
            <a:hlinkClick r:id="" action="ppaction://media"/>
          </p:cNvPr>
          <p:cNvPicPr>
            <a:picLocks noGrp="1" noRot="1" noChangeAspect="1"/>
          </p:cNvPicPr>
          <p:nvPr>
            <p:ph sz="half" idx="2"/>
            <a:videoFile r:link="rId1"/>
          </p:nvPr>
        </p:nvPicPr>
        <p:blipFill>
          <a:blip r:embed="rId3"/>
          <a:stretch>
            <a:fillRect/>
          </a:stretch>
        </p:blipFill>
        <p:spPr>
          <a:xfrm>
            <a:off x="5122863" y="2303463"/>
            <a:ext cx="3048000" cy="22860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after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1"/>
            </p:custDataLst>
          </p:nvPr>
        </p:nvSpPr>
        <p:spPr>
          <a:xfrm>
            <a:off x="16430" y="476672"/>
            <a:ext cx="9144000" cy="1125538"/>
          </a:xfrm>
        </p:spPr>
        <p:txBody>
          <a:bodyPr>
            <a:noAutofit/>
          </a:bodyPr>
          <a:lstStyle/>
          <a:p>
            <a:pPr algn="ctr" rtl="0" eaLnBrk="1" hangingPunct="1">
              <a:defRPr/>
            </a:pPr>
            <a:r>
              <a:rPr lang="en" sz="4000" b="0" i="0" u="none" strike="noStrike" dirty="0">
                <a:highlight>
                  <a:srgbClr val="000000">
                    <a:alpha val="0"/>
                  </a:srgbClr>
                </a:highlight>
                <a:latin typeface="Arial"/>
              </a:rPr>
              <a:t>Neurorehabilitation based on the principle of biofeedback</a:t>
            </a:r>
            <a:endParaRPr lang="ru-RU" dirty="0"/>
          </a:p>
        </p:txBody>
      </p:sp>
      <p:sp>
        <p:nvSpPr>
          <p:cNvPr id="15363" name="Rectangle 3"/>
          <p:cNvSpPr>
            <a:spLocks noGrp="1" noChangeArrowheads="1"/>
          </p:cNvSpPr>
          <p:nvPr>
            <p:ph idx="1"/>
            <p:custDataLst>
              <p:tags r:id="rId2"/>
            </p:custDataLst>
          </p:nvPr>
        </p:nvSpPr>
        <p:spPr>
          <a:xfrm>
            <a:off x="467544" y="1772816"/>
            <a:ext cx="8229600" cy="4876800"/>
          </a:xfrm>
        </p:spPr>
        <p:txBody>
          <a:bodyPr>
            <a:noAutofit/>
          </a:bodyPr>
          <a:lstStyle/>
          <a:p>
            <a:pPr rtl="0" eaLnBrk="1" hangingPunct="1">
              <a:buFontTx/>
              <a:buNone/>
            </a:pPr>
            <a:r>
              <a:rPr lang="en" sz="2400" b="1" i="0" u="none" strike="noStrike">
                <a:solidFill>
                  <a:srgbClr val="CC3300"/>
                </a:solidFill>
                <a:highlight>
                  <a:srgbClr val="000000">
                    <a:alpha val="0"/>
                  </a:srgbClr>
                </a:highlight>
                <a:latin typeface="Arial"/>
              </a:rPr>
              <a:t>The goal </a:t>
            </a:r>
            <a:r>
              <a:rPr lang="en" sz="2400" b="0" i="0" u="none" strike="noStrike">
                <a:highlight>
                  <a:srgbClr val="000000">
                    <a:alpha val="0"/>
                  </a:srgbClr>
                </a:highlight>
                <a:latin typeface="Arial"/>
              </a:rPr>
              <a:t>is to shift the patient's center of gravity towards the paretic limb (approximation of the real center of gravity to the "ideal" one);</a:t>
            </a:r>
          </a:p>
          <a:p>
            <a:pPr rtl="0" eaLnBrk="1" hangingPunct="1">
              <a:buFontTx/>
              <a:buNone/>
            </a:pPr>
            <a:r>
              <a:rPr lang="en" sz="2400" b="1" i="0" u="none" strike="noStrike">
                <a:solidFill>
                  <a:srgbClr val="CC3300"/>
                </a:solidFill>
                <a:highlight>
                  <a:srgbClr val="000000">
                    <a:alpha val="0"/>
                  </a:srgbClr>
                </a:highlight>
                <a:latin typeface="Arial"/>
              </a:rPr>
              <a:t>The number of sessions</a:t>
            </a:r>
            <a:r>
              <a:rPr lang="en" sz="2400" b="0" i="0" u="none" strike="noStrike">
                <a:highlight>
                  <a:srgbClr val="000000">
                    <a:alpha val="0"/>
                  </a:srgbClr>
                </a:highlight>
                <a:latin typeface="Arial"/>
              </a:rPr>
              <a:t> with each patient is 8-10;</a:t>
            </a:r>
          </a:p>
          <a:p>
            <a:pPr rtl="0" eaLnBrk="1" hangingPunct="1">
              <a:buFontTx/>
              <a:buNone/>
            </a:pPr>
            <a:r>
              <a:rPr lang="en" sz="2400" b="1" i="0" u="none" strike="noStrike">
                <a:solidFill>
                  <a:srgbClr val="CC3300"/>
                </a:solidFill>
                <a:highlight>
                  <a:srgbClr val="000000">
                    <a:alpha val="0"/>
                  </a:srgbClr>
                </a:highlight>
                <a:latin typeface="Arial"/>
              </a:rPr>
              <a:t>The duration of 1 lesson is </a:t>
            </a:r>
            <a:r>
              <a:rPr lang="en" sz="2400" b="0" i="0" u="none" strike="noStrike">
                <a:highlight>
                  <a:srgbClr val="000000">
                    <a:alpha val="0"/>
                  </a:srgbClr>
                </a:highlight>
                <a:latin typeface="Arial"/>
              </a:rPr>
              <a:t>from 20 to 30 minutes.</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custDataLst>
              <p:tags r:id="rId1"/>
            </p:custDataLst>
          </p:nvPr>
        </p:nvSpPr>
        <p:spPr/>
        <p:txBody>
          <a:bodyPr>
            <a:noAutofit/>
          </a:bodyPr>
          <a:lstStyle/>
          <a:p>
            <a:pPr algn="ctr" rtl="0" eaLnBrk="1" hangingPunct="1">
              <a:defRPr/>
            </a:pPr>
            <a:r>
              <a:rPr lang="en" sz="4000" b="0" i="0" u="none" strike="noStrike">
                <a:highlight>
                  <a:srgbClr val="000000">
                    <a:alpha val="0"/>
                  </a:srgbClr>
                </a:highlight>
                <a:latin typeface="Arial"/>
              </a:rPr>
              <a:t>BOS training based on stabilometric parameters</a:t>
            </a:r>
          </a:p>
        </p:txBody>
      </p:sp>
      <p:sp>
        <p:nvSpPr>
          <p:cNvPr id="228355" name="Rectangle 3"/>
          <p:cNvSpPr>
            <a:spLocks noGrp="1" noChangeArrowheads="1"/>
          </p:cNvSpPr>
          <p:nvPr>
            <p:ph idx="1"/>
            <p:custDataLst>
              <p:tags r:id="rId2"/>
            </p:custDataLst>
          </p:nvPr>
        </p:nvSpPr>
        <p:spPr>
          <a:xfrm>
            <a:off x="467544" y="1844824"/>
            <a:ext cx="8229600" cy="4876800"/>
          </a:xfrm>
        </p:spPr>
        <p:txBody>
          <a:bodyPr>
            <a:noAutofit/>
          </a:bodyPr>
          <a:lstStyle/>
          <a:p>
            <a:pPr rtl="0" eaLnBrk="1" hangingPunct="1">
              <a:lnSpc>
                <a:spcPct val="90000"/>
              </a:lnSpc>
              <a:defRPr/>
            </a:pPr>
            <a:r>
              <a:rPr lang="en" sz="2800" b="0" i="0" u="none" strike="noStrike">
                <a:highlight>
                  <a:srgbClr val="000000">
                    <a:alpha val="0"/>
                  </a:srgbClr>
                </a:highlight>
                <a:latin typeface="Arial"/>
              </a:rPr>
              <a:t>In the first lessons, most of the load falls on the “healthy limb”</a:t>
            </a:r>
          </a:p>
          <a:p>
            <a:pPr rtl="0" eaLnBrk="1" hangingPunct="1">
              <a:lnSpc>
                <a:spcPct val="90000"/>
              </a:lnSpc>
              <a:defRPr/>
            </a:pPr>
            <a:r>
              <a:rPr lang="en" sz="2800" b="0" i="0" u="none" strike="noStrike">
                <a:highlight>
                  <a:srgbClr val="000000">
                    <a:alpha val="0"/>
                  </a:srgbClr>
                </a:highlight>
                <a:latin typeface="Arial"/>
              </a:rPr>
              <a:t> then proceed to a gradual increase in the load of the opposite side</a:t>
            </a:r>
          </a:p>
          <a:p>
            <a:pPr rtl="0" eaLnBrk="1" hangingPunct="1">
              <a:lnSpc>
                <a:spcPct val="90000"/>
              </a:lnSpc>
              <a:defRPr/>
            </a:pPr>
            <a:r>
              <a:rPr lang="en" sz="2800" b="0" i="0" u="none" strike="noStrike">
                <a:highlight>
                  <a:srgbClr val="000000">
                    <a:alpha val="0"/>
                  </a:srgbClr>
                </a:highlight>
                <a:latin typeface="Arial"/>
              </a:rPr>
              <a:t>It is not advisable to immediately fully include the paretic limb into work.</a:t>
            </a:r>
          </a:p>
          <a:p>
            <a:pPr rtl="0" eaLnBrk="1" hangingPunct="1">
              <a:lnSpc>
                <a:spcPct val="90000"/>
              </a:lnSpc>
              <a:defRPr/>
            </a:pPr>
            <a:r>
              <a:rPr lang="en" sz="2800" b="0" i="0" u="none" strike="noStrike">
                <a:highlight>
                  <a:srgbClr val="000000">
                    <a:alpha val="0"/>
                  </a:srgbClr>
                </a:highlight>
                <a:latin typeface="Arial"/>
              </a:rPr>
              <a:t>This can lead to decompensation of the patient. </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custDataLst>
              <p:tags r:id="rId1"/>
            </p:custDataLst>
          </p:nvPr>
        </p:nvSpPr>
        <p:spPr>
          <a:xfrm>
            <a:off x="378628" y="548680"/>
            <a:ext cx="8472518" cy="1143000"/>
          </a:xfrm>
        </p:spPr>
        <p:txBody>
          <a:bodyPr>
            <a:noAutofit/>
          </a:bodyPr>
          <a:lstStyle/>
          <a:p>
            <a:pPr algn="ctr" rtl="0" eaLnBrk="1" hangingPunct="1">
              <a:defRPr/>
            </a:pPr>
            <a:r>
              <a:rPr lang="en" sz="4000" b="0" i="0" u="none" strike="noStrike" dirty="0">
                <a:highlight>
                  <a:srgbClr val="000000">
                    <a:alpha val="0"/>
                  </a:srgbClr>
                </a:highlight>
                <a:latin typeface="Arial"/>
              </a:rPr>
              <a:t>BOS training based on sensory organization parameters</a:t>
            </a:r>
          </a:p>
        </p:txBody>
      </p:sp>
      <p:sp>
        <p:nvSpPr>
          <p:cNvPr id="229379" name="Rectangle 3"/>
          <p:cNvSpPr>
            <a:spLocks noGrp="1" noChangeArrowheads="1"/>
          </p:cNvSpPr>
          <p:nvPr>
            <p:ph idx="1"/>
            <p:custDataLst>
              <p:tags r:id="rId2"/>
            </p:custDataLst>
          </p:nvPr>
        </p:nvSpPr>
        <p:spPr>
          <a:xfrm>
            <a:off x="467544" y="2060848"/>
            <a:ext cx="8294687" cy="4414838"/>
          </a:xfrm>
        </p:spPr>
        <p:txBody>
          <a:bodyPr>
            <a:noAutofit/>
          </a:bodyPr>
          <a:lstStyle/>
          <a:p>
            <a:pPr rtl="0" eaLnBrk="1" hangingPunct="1">
              <a:defRPr/>
            </a:pPr>
            <a:r>
              <a:rPr lang="en" sz="2400" b="0" i="0" u="none" strike="noStrike" dirty="0">
                <a:highlight>
                  <a:srgbClr val="000000">
                    <a:alpha val="0"/>
                  </a:srgbClr>
                </a:highlight>
                <a:latin typeface="Arial"/>
              </a:rPr>
              <a:t>The Smart Equitest Balance Manager complex is used to correct balance in patients with more severe body imbalances.</a:t>
            </a:r>
          </a:p>
          <a:p>
            <a:pPr rtl="0" eaLnBrk="1" hangingPunct="1">
              <a:defRPr/>
            </a:pPr>
            <a:r>
              <a:rPr lang="en" sz="2400" b="0" i="0" u="none" strike="noStrike" dirty="0">
                <a:highlight>
                  <a:srgbClr val="000000">
                    <a:alpha val="0"/>
                  </a:srgbClr>
                </a:highlight>
                <a:latin typeface="Arial"/>
              </a:rPr>
              <a:t>During the training, the patient is fastened with seat belts, which eliminates the risk of falling</a:t>
            </a:r>
            <a:endParaRPr lang="ru-RU" dirty="0"/>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custDataLst>
              <p:tags r:id="rId1"/>
            </p:custDataLst>
          </p:nvPr>
        </p:nvSpPr>
        <p:spPr>
          <a:xfrm>
            <a:off x="467544" y="457200"/>
            <a:ext cx="8472518" cy="1143000"/>
          </a:xfrm>
        </p:spPr>
        <p:txBody>
          <a:bodyPr>
            <a:noAutofit/>
          </a:bodyPr>
          <a:lstStyle/>
          <a:p>
            <a:pPr algn="ctr" rtl="0" eaLnBrk="1" hangingPunct="1">
              <a:defRPr/>
            </a:pPr>
            <a:r>
              <a:rPr lang="en" sz="4000" b="0" i="0" u="none" strike="noStrike" dirty="0">
                <a:highlight>
                  <a:srgbClr val="000000">
                    <a:alpha val="0"/>
                  </a:srgbClr>
                </a:highlight>
                <a:latin typeface="Arial"/>
              </a:rPr>
              <a:t>BOS training based on sensory organization parameters</a:t>
            </a:r>
          </a:p>
        </p:txBody>
      </p:sp>
      <p:pic>
        <p:nvPicPr>
          <p:cNvPr id="19461" name="Постуро видео.0001.avi">
            <a:hlinkClick r:id="" action="ppaction://media"/>
          </p:cNvPr>
          <p:cNvPicPr>
            <a:picLocks noRot="1" noChangeAspect="1" noChangeArrowheads="1"/>
          </p:cNvPicPr>
          <p:nvPr>
            <a:videoFile r:link="rId2"/>
            <p:custDataLst>
              <p:tags r:id="rId3"/>
            </p:custDataLst>
          </p:nvPr>
        </p:nvPicPr>
        <p:blipFill>
          <a:blip r:embed="rId5"/>
          <a:stretch>
            <a:fillRect/>
          </a:stretch>
        </p:blipFill>
        <p:spPr bwMode="auto">
          <a:xfrm>
            <a:off x="1187624" y="1772816"/>
            <a:ext cx="7128147" cy="4914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39200" fill="hold"/>
                                        <p:tgtEl>
                                          <p:spTgt spid="1946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461"/>
                    </p:tgtEl>
                  </p:cond>
                </p:stCondLst>
                <p:endSync evt="end" delay="0">
                  <p:rtn val="all"/>
                </p:endSync>
                <p:childTnLst>
                  <p:par>
                    <p:cTn id="8" fill="hold" nodeType="clickPar">
                      <p:stCondLst>
                        <p:cond delay="indefinite"/>
                      </p:stCondLst>
                      <p:childTnLst>
                        <p:par>
                          <p:cTn id="9" fill="hold" nodeType="afterGroup">
                            <p:stCondLst>
                              <p:cond delay="0"/>
                            </p:stCondLst>
                            <p:childTnLst>
                              <p:par>
                                <p:cTn id="10" presetID="2" presetClass="mediacall" presetSubtype="0" fill="hold" nodeType="clickEffect">
                                  <p:stCondLst>
                                    <p:cond delay="0"/>
                                  </p:stCondLst>
                                  <p:childTnLst>
                                    <p:cmd type="call" cmd="togglePause">
                                      <p:cBhvr>
                                        <p:cTn id="11" dur="1" fill="hold"/>
                                        <p:tgtEl>
                                          <p:spTgt spid="19461"/>
                                        </p:tgtEl>
                                      </p:cBhvr>
                                    </p:cmd>
                                  </p:childTnLst>
                                </p:cTn>
                              </p:par>
                            </p:childTnLst>
                          </p:cTn>
                        </p:par>
                      </p:childTnLst>
                    </p:cTn>
                  </p:par>
                </p:childTnLst>
              </p:cTn>
              <p:nextCondLst>
                <p:cond evt="onClick" delay="0">
                  <p:tgtEl>
                    <p:spTgt spid="19461"/>
                  </p:tgtEl>
                </p:cond>
              </p:nextCondLst>
            </p:seq>
            <p:video>
              <p:cMediaNode>
                <p:cTn id="12" fill="hold" display="0">
                  <p:stCondLst>
                    <p:cond delay="indefinite"/>
                  </p:stCondLst>
                  <p:endCondLst>
                    <p:cond evt="onNext" delay="0">
                      <p:tgtEl>
                        <p:sldTgt/>
                      </p:tgtEl>
                    </p:cond>
                    <p:cond evt="onPrev" delay="0">
                      <p:tgtEl>
                        <p:sldTgt/>
                      </p:tgtEl>
                    </p:cond>
                  </p:endCondLst>
                </p:cTn>
                <p:tgtEl>
                  <p:spTgt spid="19461"/>
                </p:tgtEl>
              </p:cMediaNode>
            </p:video>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custDataLst>
              <p:tags r:id="rId1"/>
            </p:custDataLst>
          </p:nvPr>
        </p:nvSpPr>
        <p:spPr>
          <a:xfrm>
            <a:off x="428596" y="142851"/>
            <a:ext cx="8258204" cy="1054123"/>
          </a:xfrm>
        </p:spPr>
        <p:txBody>
          <a:bodyPr>
            <a:noAutofit/>
          </a:bodyPr>
          <a:lstStyle/>
          <a:p>
            <a:pPr rtl="0" eaLnBrk="1" hangingPunct="1">
              <a:defRPr/>
            </a:pPr>
            <a:r>
              <a:rPr lang="en" sz="4000" b="0" i="0" u="none" strike="noStrike">
                <a:highlight>
                  <a:srgbClr val="000000">
                    <a:alpha val="0"/>
                  </a:srgbClr>
                </a:highlight>
                <a:latin typeface="Arial"/>
              </a:rPr>
              <a:t>Graphic image of the COP </a:t>
            </a:r>
          </a:p>
        </p:txBody>
      </p:sp>
      <p:pic>
        <p:nvPicPr>
          <p:cNvPr id="206855" name="Picture 7"/>
          <p:cNvPicPr>
            <a:picLocks noGrp="1" noChangeAspect="1" noChangeArrowheads="1"/>
          </p:cNvPicPr>
          <p:nvPr>
            <p:ph sz="quarter" idx="1"/>
            <p:custDataLst>
              <p:tags r:id="rId2"/>
            </p:custDataLst>
          </p:nvPr>
        </p:nvPicPr>
        <p:blipFill>
          <a:blip r:embed="rId6"/>
          <a:srcRect l="1143" t="12262" r="87616" b="64932"/>
          <a:stretch>
            <a:fillRect/>
          </a:stretch>
        </p:blipFill>
        <p:spPr>
          <a:xfrm>
            <a:off x="285720" y="1428736"/>
            <a:ext cx="3887787" cy="3529013"/>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06854" name="Rectangle 6"/>
          <p:cNvSpPr>
            <a:spLocks noGrp="1" noChangeArrowheads="1"/>
          </p:cNvSpPr>
          <p:nvPr>
            <p:ph type="body" sz="half" idx="3"/>
            <p:custDataLst>
              <p:tags r:id="rId3"/>
            </p:custDataLst>
          </p:nvPr>
        </p:nvSpPr>
        <p:spPr>
          <a:xfrm>
            <a:off x="457200" y="5035550"/>
            <a:ext cx="8229600" cy="1090613"/>
          </a:xfrm>
        </p:spPr>
        <p:txBody>
          <a:bodyPr>
            <a:noAutofit/>
          </a:bodyPr>
          <a:lstStyle/>
          <a:p>
            <a:pPr rtl="0" eaLnBrk="1" hangingPunct="1">
              <a:buFontTx/>
              <a:buNone/>
              <a:defRPr/>
            </a:pPr>
            <a:r>
              <a:rPr lang="en" sz="2800" b="0" i="0" u="none" strike="noStrike" dirty="0">
                <a:highlight>
                  <a:srgbClr val="000000">
                    <a:alpha val="0"/>
                  </a:srgbClr>
                </a:highlight>
                <a:latin typeface="Arial"/>
              </a:rPr>
              <a:t>        Before </a:t>
            </a:r>
            <a:r>
              <a:rPr lang="en" sz="2800" b="0" i="0" u="none" strike="noStrike" dirty="0" smtClean="0">
                <a:highlight>
                  <a:srgbClr val="000000">
                    <a:alpha val="0"/>
                  </a:srgbClr>
                </a:highlight>
                <a:latin typeface="Arial"/>
              </a:rPr>
              <a:t>course		After </a:t>
            </a:r>
            <a:r>
              <a:rPr lang="en" sz="2800" b="0" i="0" u="none" strike="noStrike" dirty="0">
                <a:highlight>
                  <a:srgbClr val="000000">
                    <a:alpha val="0"/>
                  </a:srgbClr>
                </a:highlight>
                <a:latin typeface="Arial"/>
              </a:rPr>
              <a:t>course</a:t>
            </a:r>
          </a:p>
          <a:p>
            <a:pPr rtl="0" eaLnBrk="1" hangingPunct="1">
              <a:buFontTx/>
              <a:buNone/>
              <a:defRPr/>
            </a:pPr>
            <a:r>
              <a:rPr lang="en" sz="2800" b="0" i="0" u="none" strike="noStrike" dirty="0">
                <a:highlight>
                  <a:srgbClr val="000000">
                    <a:alpha val="0"/>
                  </a:srgbClr>
                </a:highlight>
                <a:latin typeface="Arial"/>
              </a:rPr>
              <a:t>     of </a:t>
            </a:r>
            <a:r>
              <a:rPr lang="en" sz="2800" b="0" i="0" u="none" strike="noStrike" dirty="0" smtClean="0">
                <a:highlight>
                  <a:srgbClr val="000000">
                    <a:alpha val="0"/>
                  </a:srgbClr>
                </a:highlight>
                <a:latin typeface="Arial"/>
              </a:rPr>
              <a:t>rehabilitation		of </a:t>
            </a:r>
            <a:r>
              <a:rPr lang="en" sz="2800" b="0" i="0" u="none" strike="noStrike" dirty="0">
                <a:highlight>
                  <a:srgbClr val="000000">
                    <a:alpha val="0"/>
                  </a:srgbClr>
                </a:highlight>
                <a:latin typeface="Arial"/>
              </a:rPr>
              <a:t>rehabilitation</a:t>
            </a:r>
          </a:p>
        </p:txBody>
      </p:sp>
      <p:pic>
        <p:nvPicPr>
          <p:cNvPr id="9" name="Picture 8"/>
          <p:cNvPicPr>
            <a:picLocks noChangeAspect="1" noChangeArrowheads="1"/>
          </p:cNvPicPr>
          <p:nvPr>
            <p:custDataLst>
              <p:tags r:id="rId4"/>
            </p:custDataLst>
          </p:nvPr>
        </p:nvPicPr>
        <p:blipFill>
          <a:blip r:embed="rId7"/>
          <a:srcRect t="12762" r="86919" b="64706"/>
          <a:stretch>
            <a:fillRect/>
          </a:stretch>
        </p:blipFill>
        <p:spPr bwMode="auto">
          <a:xfrm>
            <a:off x="4571999" y="1428736"/>
            <a:ext cx="4214843" cy="35004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custDataLst>
              <p:tags r:id="rId1"/>
            </p:custDataLst>
          </p:nvPr>
        </p:nvSpPr>
        <p:spPr/>
        <p:txBody>
          <a:bodyPr>
            <a:noAutofit/>
          </a:bodyPr>
          <a:lstStyle/>
          <a:p>
            <a:endParaRPr lang="ru-RU"/>
          </a:p>
        </p:txBody>
      </p:sp>
      <p:sp>
        <p:nvSpPr>
          <p:cNvPr id="3" name="Содержимое 2"/>
          <p:cNvSpPr>
            <a:spLocks noGrp="1"/>
          </p:cNvSpPr>
          <p:nvPr>
            <p:ph sz="half" idx="1"/>
            <p:custDataLst>
              <p:tags r:id="rId2"/>
            </p:custDataLst>
          </p:nvPr>
        </p:nvSpPr>
        <p:spPr/>
        <p:txBody>
          <a:bodyPr>
            <a:noAutofit/>
          </a:bodyPr>
          <a:lstStyle/>
          <a:p>
            <a:pPr>
              <a:buNone/>
            </a:pPr>
            <a:endParaRPr lang="ru-RU" smtClean="0"/>
          </a:p>
          <a:p>
            <a:pPr rtl="0"/>
            <a:r>
              <a:rPr lang="en" sz="2800" b="0" i="0" u="none" strike="noStrike">
                <a:highlight>
                  <a:srgbClr val="000000">
                    <a:alpha val="0"/>
                  </a:srgbClr>
                </a:highlight>
                <a:latin typeface="Arial"/>
              </a:rPr>
              <a:t>gymnastics that provokes a shift in the center of gravity</a:t>
            </a:r>
          </a:p>
          <a:p>
            <a:endParaRPr lang="ru-RU"/>
          </a:p>
        </p:txBody>
      </p:sp>
      <p:sp>
        <p:nvSpPr>
          <p:cNvPr id="5" name="Содержимое 4"/>
          <p:cNvSpPr>
            <a:spLocks noGrp="1"/>
          </p:cNvSpPr>
          <p:nvPr>
            <p:ph sz="half" idx="2"/>
            <p:custDataLst>
              <p:tags r:id="rId3"/>
            </p:custDataLst>
          </p:nvPr>
        </p:nvSpPr>
        <p:spPr/>
        <p:txBody>
          <a:bodyPr>
            <a:noAutofit/>
          </a:bodyPr>
          <a:lstStyle/>
          <a:p>
            <a:r>
              <a:rPr lang="ru-RU" smtClean="0"/>
              <a:t>  </a:t>
            </a:r>
            <a:endParaRPr lang="ru-RU"/>
          </a:p>
        </p:txBody>
      </p:sp>
      <p:pic>
        <p:nvPicPr>
          <p:cNvPr id="43010" name="Picture 2" descr="IMG_3993"/>
          <p:cNvPicPr>
            <a:picLocks noChangeAspect="1" noChangeArrowheads="1"/>
          </p:cNvPicPr>
          <p:nvPr>
            <p:custDataLst>
              <p:tags r:id="rId4"/>
            </p:custDataLst>
          </p:nvPr>
        </p:nvPicPr>
        <p:blipFill>
          <a:blip r:embed="rId10"/>
          <a:stretch>
            <a:fillRect/>
          </a:stretch>
        </p:blipFill>
        <p:spPr bwMode="auto">
          <a:xfrm>
            <a:off x="4429124" y="428604"/>
            <a:ext cx="4143404" cy="3571900"/>
          </a:xfrm>
          <a:prstGeom prst="rect">
            <a:avLst/>
          </a:prstGeom>
          <a:noFill/>
        </p:spPr>
      </p:pic>
      <p:pic>
        <p:nvPicPr>
          <p:cNvPr id="43009" name="Picture 1" descr="IMG_3996"/>
          <p:cNvPicPr>
            <a:picLocks noChangeAspect="1" noChangeArrowheads="1"/>
          </p:cNvPicPr>
          <p:nvPr>
            <p:custDataLst>
              <p:tags r:id="rId5"/>
            </p:custDataLst>
          </p:nvPr>
        </p:nvPicPr>
        <p:blipFill>
          <a:blip r:embed="rId11"/>
          <a:stretch>
            <a:fillRect/>
          </a:stretch>
        </p:blipFill>
        <p:spPr bwMode="auto">
          <a:xfrm>
            <a:off x="4500562" y="4071942"/>
            <a:ext cx="4071966" cy="2786058"/>
          </a:xfrm>
          <a:prstGeom prst="rect">
            <a:avLst/>
          </a:prstGeom>
          <a:noFill/>
        </p:spPr>
      </p:pic>
      <p:sp>
        <p:nvSpPr>
          <p:cNvPr id="43011" name="Rectangle 3"/>
          <p:cNvSpPr>
            <a:spLocks noChangeArrowheads="1"/>
          </p:cNvSpPr>
          <p:nvPr>
            <p:custDataLst>
              <p:tags r:id="rId6"/>
            </p:custDataLst>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prstTxWarp prst="textNoShape">
              <a:avLst/>
            </a:prstTxWarp>
            <a:noAutofit/>
          </a:bodyPr>
          <a:lstStyle/>
          <a:p>
            <a:endParaRPr lang="ru-RU"/>
          </a:p>
        </p:txBody>
      </p:sp>
      <p:sp>
        <p:nvSpPr>
          <p:cNvPr id="43012" name="Rectangle 4"/>
          <p:cNvSpPr>
            <a:spLocks noChangeArrowheads="1"/>
          </p:cNvSpPr>
          <p:nvPr>
            <p:custDataLst>
              <p:tags r:id="rId7"/>
            </p:custDataLst>
          </p:nvPr>
        </p:nvSpPr>
        <p:spPr bwMode="auto">
          <a:xfrm>
            <a:off x="228600" y="2466975"/>
            <a:ext cx="9144000" cy="0"/>
          </a:xfrm>
          <a:prstGeom prst="rect">
            <a:avLst/>
          </a:prstGeom>
          <a:noFill/>
          <a:ln w="9525">
            <a:noFill/>
            <a:miter lim="800000"/>
          </a:ln>
          <a:effectLst/>
        </p:spPr>
        <p:txBody>
          <a:bodyPr vert="horz" wrap="none" lIns="91440" tIns="45720" rIns="91440" bIns="45720" numCol="1" anchor="ctr" anchorCtr="0" compatLnSpc="1">
            <a:prstTxWarp prst="textNoShape">
              <a:avLst/>
            </a:prstTxWarp>
            <a:no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43013" name="Rectangle 5"/>
          <p:cNvSpPr>
            <a:spLocks noChangeArrowheads="1"/>
          </p:cNvSpPr>
          <p:nvPr>
            <p:custDataLst>
              <p:tags r:id="rId8"/>
            </p:custDataLst>
          </p:nvPr>
        </p:nvSpPr>
        <p:spPr bwMode="auto">
          <a:xfrm>
            <a:off x="228600" y="4476750"/>
            <a:ext cx="9144000" cy="0"/>
          </a:xfrm>
          <a:prstGeom prst="rect">
            <a:avLst/>
          </a:prstGeom>
          <a:noFill/>
          <a:ln w="9525">
            <a:noFill/>
            <a:miter lim="800000"/>
          </a:ln>
          <a:effectLst/>
        </p:spPr>
        <p:txBody>
          <a:bodyPr vert="horz" wrap="non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custDataLst>
              <p:tags r:id="rId1"/>
            </p:custDataLst>
          </p:nvPr>
        </p:nvSpPr>
        <p:spPr/>
        <p:txBody>
          <a:bodyPr>
            <a:noAutofit/>
          </a:bodyPr>
          <a:lstStyle/>
          <a:p>
            <a:endParaRPr lang="ru-RU"/>
          </a:p>
        </p:txBody>
      </p:sp>
      <p:sp>
        <p:nvSpPr>
          <p:cNvPr id="3" name="Содержимое 2"/>
          <p:cNvSpPr>
            <a:spLocks noGrp="1"/>
          </p:cNvSpPr>
          <p:nvPr>
            <p:ph sz="half" idx="1"/>
            <p:custDataLst>
              <p:tags r:id="rId2"/>
            </p:custDataLst>
          </p:nvPr>
        </p:nvSpPr>
        <p:spPr>
          <a:xfrm>
            <a:off x="179512" y="1916832"/>
            <a:ext cx="3535232" cy="3289920"/>
          </a:xfrm>
        </p:spPr>
        <p:txBody>
          <a:bodyPr>
            <a:noAutofit/>
          </a:bodyPr>
          <a:lstStyle/>
          <a:p>
            <a:pPr marL="0" indent="0" algn="ctr" rtl="0">
              <a:buNone/>
            </a:pPr>
            <a:r>
              <a:rPr lang="en" sz="2800" b="0" i="0" u="none" strike="noStrike">
                <a:highlight>
                  <a:srgbClr val="000000">
                    <a:alpha val="0"/>
                  </a:srgbClr>
                </a:highlight>
                <a:latin typeface="Arial"/>
              </a:rPr>
              <a:t> </a:t>
            </a:r>
            <a:r>
              <a:rPr lang="en" sz="2400" b="0" i="0" u="none" strike="noStrike">
                <a:highlight>
                  <a:srgbClr val="000000">
                    <a:alpha val="0"/>
                  </a:srgbClr>
                </a:highlight>
                <a:latin typeface="Arial"/>
              </a:rPr>
              <a:t>walking using corrective stabilizing and destabilizing platforms.</a:t>
            </a:r>
          </a:p>
          <a:p>
            <a:pPr>
              <a:buNone/>
            </a:pPr>
            <a:endParaRPr lang="ru-RU"/>
          </a:p>
        </p:txBody>
      </p:sp>
      <p:pic>
        <p:nvPicPr>
          <p:cNvPr id="7" name="Платформы.mpg">
            <a:hlinkClick r:id="" action="ppaction://media"/>
          </p:cNvPr>
          <p:cNvPicPr>
            <a:picLocks noGrp="1" noRot="1" noChangeAspect="1"/>
          </p:cNvPicPr>
          <p:nvPr>
            <p:ph sz="half" idx="2"/>
            <a:videoFile r:link="rId3"/>
            <p:custDataLst>
              <p:tags r:id="rId4"/>
            </p:custDataLst>
          </p:nvPr>
        </p:nvPicPr>
        <p:blipFill>
          <a:blip r:embed="rId6"/>
          <a:stretch>
            <a:fillRect/>
          </a:stretch>
        </p:blipFill>
        <p:spPr>
          <a:xfrm>
            <a:off x="3786188" y="1606550"/>
            <a:ext cx="5143500" cy="3857625"/>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afterGroup">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custDataLst>
              <p:tags r:id="rId1"/>
            </p:custDataLst>
          </p:nvPr>
        </p:nvSpPr>
        <p:spPr/>
        <p:txBody>
          <a:bodyPr>
            <a:noAutofit/>
          </a:bodyPr>
          <a:lstStyle/>
          <a:p>
            <a:pPr algn="ctr" rtl="0"/>
            <a:r>
              <a:rPr lang="en" sz="4400" b="0" i="0" u="none" strike="noStrike">
                <a:highlight>
                  <a:srgbClr val="000000">
                    <a:alpha val="0"/>
                  </a:srgbClr>
                </a:highlight>
                <a:latin typeface="Arial"/>
              </a:rPr>
              <a:t>spasticity</a:t>
            </a:r>
            <a:endParaRPr lang="ru-RU" sz="4400"/>
          </a:p>
        </p:txBody>
      </p:sp>
      <p:sp>
        <p:nvSpPr>
          <p:cNvPr id="3" name="Подзаголовок 2"/>
          <p:cNvSpPr>
            <a:spLocks noGrp="1"/>
          </p:cNvSpPr>
          <p:nvPr>
            <p:ph type="subTitle" idx="1"/>
            <p:custDataLst>
              <p:tags r:id="rId2"/>
            </p:custDataLst>
          </p:nvPr>
        </p:nvSpPr>
        <p:spPr/>
        <p:txBody>
          <a:bodyPr>
            <a:noAutofit/>
          </a:bodyPr>
          <a:lstStyle/>
          <a:p>
            <a:endParaRPr lang="ru-RU"/>
          </a:p>
        </p:txBody>
      </p:sp>
    </p:spTree>
    <p:extLst>
      <p:ext uri="{BB962C8B-B14F-4D97-AF65-F5344CB8AC3E}">
        <p14:creationId xmlns:p14="http://schemas.microsoft.com/office/powerpoint/2010/main" val="37610571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857224" y="1571612"/>
            <a:ext cx="7010400" cy="4114800"/>
          </a:xfrm>
        </p:spPr>
        <p:txBody>
          <a:bodyPr>
            <a:noAutofit/>
          </a:bodyPr>
          <a:lstStyle/>
          <a:p>
            <a:pPr algn="ctr" rtl="0" eaLnBrk="1" hangingPunct="1">
              <a:buFont typeface="Wingdings" pitchFamily="2" charset="2"/>
              <a:buNone/>
            </a:pPr>
            <a:r>
              <a:rPr lang="en" sz="4000" b="0" i="0" u="none" strike="noStrike">
                <a:highlight>
                  <a:srgbClr val="000000">
                    <a:alpha val="0"/>
                  </a:srgbClr>
                </a:highlight>
                <a:latin typeface="Arial"/>
              </a:rPr>
              <a:t>  </a:t>
            </a:r>
            <a:r>
              <a:rPr lang="en" sz="4000" b="1" i="0" u="none" strike="noStrike">
                <a:solidFill>
                  <a:srgbClr val="AD8F67"/>
                </a:solidFill>
                <a:highlight>
                  <a:srgbClr val="000000">
                    <a:alpha val="0"/>
                  </a:srgbClr>
                </a:highlight>
                <a:latin typeface="Arial"/>
              </a:rPr>
              <a:t>Every year, several thousand new patients in need of neurorehabilitation appear in the Krasnoyarsk Territory</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custDataLst>
              <p:tags r:id="rId1"/>
            </p:custDataLst>
          </p:nvPr>
        </p:nvSpPr>
        <p:spPr>
          <a:xfrm>
            <a:off x="611560" y="908720"/>
            <a:ext cx="7870508" cy="5044971"/>
          </a:xfrm>
          <a:prstGeom prst="rect">
            <a:avLst/>
          </a:prstGeom>
        </p:spPr>
        <p:txBody>
          <a:bodyPr vert="horz" wrap="square" lIns="0" tIns="81280" rIns="0" bIns="0" rtlCol="0">
            <a:noAutofit/>
          </a:bodyPr>
          <a:lstStyle/>
          <a:p>
            <a:pPr marL="57785" marR="975994" indent="-48260" algn="ctr" rtl="0">
              <a:lnSpc>
                <a:spcPts val="4320"/>
              </a:lnSpc>
              <a:spcBef>
                <a:spcPts val="640"/>
              </a:spcBef>
            </a:pPr>
            <a:r>
              <a:rPr lang="en" sz="2400" b="0" i="0" u="none" strike="noStrike">
                <a:solidFill>
                  <a:srgbClr val="C00000"/>
                </a:solidFill>
                <a:highlight>
                  <a:srgbClr val="000000">
                    <a:alpha val="0"/>
                  </a:srgbClr>
                </a:highlight>
                <a:latin typeface="Arial"/>
              </a:rPr>
              <a:t>Spasticity</a:t>
            </a:r>
            <a:r>
              <a:rPr lang="en" sz="2400" b="0" i="0" u="none" strike="noStrike">
                <a:highlight>
                  <a:srgbClr val="000000">
                    <a:alpha val="0"/>
                  </a:srgbClr>
                </a:highlight>
                <a:latin typeface="Arial"/>
              </a:rPr>
              <a:t> is a motor dysfunction characterized by a rate-dependent increase in tonic reflexes by</a:t>
            </a:r>
          </a:p>
          <a:p>
            <a:pPr marL="93345" marR="829310" algn="ctr" rtl="0">
              <a:lnSpc>
                <a:spcPts val="4320"/>
              </a:lnSpc>
            </a:pPr>
            <a:r>
              <a:rPr lang="en" sz="2400" b="0" i="0" u="none" strike="noStrike">
                <a:highlight>
                  <a:srgbClr val="000000">
                    <a:alpha val="0"/>
                  </a:srgbClr>
                </a:highlight>
                <a:latin typeface="Arial"/>
              </a:rPr>
              <a:t>stretching and affecting certain muscle groups that occurs </a:t>
            </a:r>
          </a:p>
          <a:p>
            <a:pPr marL="12065" marR="753110" algn="ctr" rtl="0">
              <a:lnSpc>
                <a:spcPts val="4320"/>
              </a:lnSpc>
              <a:spcBef>
                <a:spcPts val="5"/>
              </a:spcBef>
            </a:pPr>
            <a:r>
              <a:rPr lang="en" sz="2400" b="0" i="0" u="none" strike="noStrike">
                <a:highlight>
                  <a:srgbClr val="000000">
                    <a:alpha val="0"/>
                  </a:srgbClr>
                </a:highlight>
                <a:latin typeface="Arial"/>
              </a:rPr>
              <a:t>as a result of abnormal intra-spinal processing of the primary afferent signal</a:t>
            </a:r>
            <a:endParaRPr lang="ru-RU" smtClean="0">
              <a:latin typeface="+mn-lt"/>
            </a:endParaRPr>
          </a:p>
          <a:p>
            <a:pPr marR="735965" algn="ctr">
              <a:lnSpc>
                <a:spcPts val="4260"/>
              </a:lnSpc>
            </a:pPr>
            <a:endParaRPr lang="ru-RU">
              <a:latin typeface="+mn-lt"/>
            </a:endParaRPr>
          </a:p>
          <a:p>
            <a:pPr marR="735965" algn="r" rtl="0">
              <a:lnSpc>
                <a:spcPts val="4260"/>
              </a:lnSpc>
            </a:pPr>
            <a:r>
              <a:rPr lang="en" sz="2400" b="0" i="0" u="none" strike="noStrike">
                <a:highlight>
                  <a:srgbClr val="000000">
                    <a:alpha val="0"/>
                  </a:srgbClr>
                </a:highlight>
                <a:latin typeface="Arial"/>
              </a:rPr>
              <a:t>(Jung, 1994)</a:t>
            </a:r>
            <a:endParaRPr>
              <a:latin typeface="+mn-lt"/>
            </a:endParaRPr>
          </a:p>
        </p:txBody>
      </p:sp>
    </p:spTree>
    <p:extLst>
      <p:ext uri="{BB962C8B-B14F-4D97-AF65-F5344CB8AC3E}">
        <p14:creationId xmlns:p14="http://schemas.microsoft.com/office/powerpoint/2010/main" val="210393230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custDataLst>
              <p:tags r:id="rId1"/>
            </p:custDataLst>
          </p:nvPr>
        </p:nvSpPr>
        <p:spPr>
          <a:xfrm>
            <a:off x="367893" y="145960"/>
            <a:ext cx="8452579" cy="1321516"/>
          </a:xfrm>
          <a:prstGeom prst="rect">
            <a:avLst/>
          </a:prstGeom>
        </p:spPr>
        <p:txBody>
          <a:bodyPr vert="horz" wrap="square" lIns="0" tIns="89535" rIns="0" bIns="0" rtlCol="0">
            <a:noAutofit/>
          </a:bodyPr>
          <a:lstStyle/>
          <a:p>
            <a:pPr marL="1448435" marR="5080" indent="-1436370" rtl="0">
              <a:lnSpc>
                <a:spcPts val="4750"/>
              </a:lnSpc>
              <a:spcBef>
                <a:spcPts val="705"/>
              </a:spcBef>
            </a:pPr>
            <a:r>
              <a:rPr lang="en" sz="3600" b="0" i="0" u="none" strike="noStrike" spc="-5">
                <a:highlight>
                  <a:srgbClr val="000000">
                    <a:alpha val="0"/>
                  </a:srgbClr>
                </a:highlight>
                <a:latin typeface="Arial"/>
              </a:rPr>
              <a:t>Pathological patterns in spasticity of the hand</a:t>
            </a:r>
          </a:p>
        </p:txBody>
      </p:sp>
      <p:sp>
        <p:nvSpPr>
          <p:cNvPr id="3" name="object 3"/>
          <p:cNvSpPr txBox="1"/>
          <p:nvPr>
            <p:custDataLst>
              <p:tags r:id="rId2"/>
            </p:custDataLst>
          </p:nvPr>
        </p:nvSpPr>
        <p:spPr>
          <a:xfrm>
            <a:off x="367893" y="1580155"/>
            <a:ext cx="7368540" cy="2685351"/>
          </a:xfrm>
          <a:prstGeom prst="rect">
            <a:avLst/>
          </a:prstGeom>
        </p:spPr>
        <p:txBody>
          <a:bodyPr vert="horz" wrap="square" lIns="0" tIns="83820" rIns="0" bIns="0" rtlCol="0">
            <a:noAutofit/>
          </a:bodyPr>
          <a:lstStyle/>
          <a:p>
            <a:pPr marL="12700" rtl="0">
              <a:lnSpc>
                <a:spcPct val="100000"/>
              </a:lnSpc>
              <a:spcBef>
                <a:spcPts val="660"/>
              </a:spcBef>
              <a:tabLst>
                <a:tab pos="419100" algn="l"/>
              </a:tabLst>
            </a:pPr>
            <a:r>
              <a:rPr lang="en" sz="2400" b="0" i="0" u="none" strike="noStrike" spc="-5">
                <a:highlight>
                  <a:srgbClr val="000000">
                    <a:alpha val="0"/>
                  </a:srgbClr>
                </a:highlight>
                <a:latin typeface="Arial"/>
                <a:cs typeface="Arial"/>
              </a:rPr>
              <a:t>•	</a:t>
            </a:r>
            <a:r>
              <a:rPr lang="en" sz="2400" b="0" i="0" u="none" strike="noStrike" spc="-5">
                <a:highlight>
                  <a:srgbClr val="000000">
                    <a:alpha val="0"/>
                  </a:srgbClr>
                </a:highlight>
                <a:latin typeface="Arial"/>
                <a:cs typeface="Calibri" charset="0"/>
              </a:rPr>
              <a:t>Adduction and internal rotation of the shoulder</a:t>
            </a:r>
          </a:p>
          <a:p>
            <a:pPr marL="12700" rtl="0">
              <a:lnSpc>
                <a:spcPct val="100000"/>
              </a:lnSpc>
              <a:spcBef>
                <a:spcPts val="565"/>
              </a:spcBef>
              <a:tabLst>
                <a:tab pos="419100" algn="l"/>
              </a:tabLst>
            </a:pPr>
            <a:r>
              <a:rPr lang="en" sz="2400" b="0" i="0" u="none" strike="noStrike" spc="-5">
                <a:highlight>
                  <a:srgbClr val="000000">
                    <a:alpha val="0"/>
                  </a:srgbClr>
                </a:highlight>
                <a:latin typeface="Arial"/>
                <a:cs typeface="Arial"/>
              </a:rPr>
              <a:t>•	</a:t>
            </a:r>
            <a:r>
              <a:rPr lang="en" sz="2400" b="0" i="0" u="none" strike="noStrike" spc="-5">
                <a:highlight>
                  <a:srgbClr val="000000">
                    <a:alpha val="0"/>
                  </a:srgbClr>
                </a:highlight>
                <a:latin typeface="Arial"/>
                <a:cs typeface="Calibri" charset="0"/>
              </a:rPr>
              <a:t>Flexion at the elbow joint,</a:t>
            </a:r>
          </a:p>
          <a:p>
            <a:pPr marL="12700" rtl="0">
              <a:lnSpc>
                <a:spcPct val="100000"/>
              </a:lnSpc>
              <a:spcBef>
                <a:spcPts val="575"/>
              </a:spcBef>
              <a:tabLst>
                <a:tab pos="419100" algn="l"/>
              </a:tabLst>
            </a:pPr>
            <a:r>
              <a:rPr lang="en" sz="2400" b="0" i="0" u="none" strike="noStrike" spc="-5">
                <a:highlight>
                  <a:srgbClr val="000000">
                    <a:alpha val="0"/>
                  </a:srgbClr>
                </a:highlight>
                <a:latin typeface="Arial"/>
                <a:cs typeface="Arial"/>
              </a:rPr>
              <a:t>•	</a:t>
            </a:r>
            <a:r>
              <a:rPr lang="en" sz="2400" b="0" i="0" u="none" strike="noStrike" spc="-5">
                <a:highlight>
                  <a:srgbClr val="000000">
                    <a:alpha val="0"/>
                  </a:srgbClr>
                </a:highlight>
                <a:latin typeface="Arial"/>
                <a:cs typeface="Calibri" charset="0"/>
              </a:rPr>
              <a:t>Pronated forearm,</a:t>
            </a:r>
            <a:endParaRPr>
              <a:latin typeface="+mn-lt"/>
              <a:cs typeface="Calibri"/>
            </a:endParaRPr>
          </a:p>
          <a:p>
            <a:pPr marL="12700" rtl="0">
              <a:lnSpc>
                <a:spcPct val="100000"/>
              </a:lnSpc>
              <a:spcBef>
                <a:spcPts val="565"/>
              </a:spcBef>
              <a:tabLst>
                <a:tab pos="419100" algn="l"/>
              </a:tabLst>
            </a:pPr>
            <a:r>
              <a:rPr lang="en" sz="2400" b="0" i="0" u="none" strike="noStrike" spc="-5">
                <a:highlight>
                  <a:srgbClr val="000000">
                    <a:alpha val="0"/>
                  </a:srgbClr>
                </a:highlight>
                <a:latin typeface="Arial"/>
                <a:cs typeface="Arial"/>
              </a:rPr>
              <a:t>•	</a:t>
            </a:r>
            <a:r>
              <a:rPr lang="en" sz="2400" b="0" i="0" u="none" strike="noStrike" spc="-5">
                <a:highlight>
                  <a:srgbClr val="000000">
                    <a:alpha val="0"/>
                  </a:srgbClr>
                </a:highlight>
                <a:latin typeface="Arial"/>
                <a:cs typeface="Calibri" charset="0"/>
              </a:rPr>
              <a:t>Bent palm</a:t>
            </a:r>
            <a:endParaRPr>
              <a:latin typeface="+mn-lt"/>
              <a:cs typeface="Calibri"/>
            </a:endParaRPr>
          </a:p>
          <a:p>
            <a:pPr marL="12700" rtl="0">
              <a:lnSpc>
                <a:spcPct val="100000"/>
              </a:lnSpc>
              <a:spcBef>
                <a:spcPts val="565"/>
              </a:spcBef>
              <a:tabLst>
                <a:tab pos="419100" algn="l"/>
              </a:tabLst>
            </a:pPr>
            <a:r>
              <a:rPr lang="en" sz="2400" b="0" i="0" u="none" strike="noStrike" spc="-5">
                <a:highlight>
                  <a:srgbClr val="000000">
                    <a:alpha val="0"/>
                  </a:srgbClr>
                </a:highlight>
                <a:latin typeface="Arial"/>
                <a:cs typeface="Arial"/>
              </a:rPr>
              <a:t>•	</a:t>
            </a:r>
            <a:r>
              <a:rPr lang="en" sz="2400" b="0" i="0" u="none" strike="noStrike" spc="-5">
                <a:highlight>
                  <a:srgbClr val="000000">
                    <a:alpha val="0"/>
                  </a:srgbClr>
                </a:highlight>
                <a:latin typeface="Arial"/>
                <a:cs typeface="Calibri" charset="0"/>
              </a:rPr>
              <a:t>curled fingers,</a:t>
            </a:r>
          </a:p>
          <a:p>
            <a:pPr marL="12700" rtl="0">
              <a:lnSpc>
                <a:spcPct val="100000"/>
              </a:lnSpc>
              <a:spcBef>
                <a:spcPts val="580"/>
              </a:spcBef>
              <a:tabLst>
                <a:tab pos="419100" algn="l"/>
                <a:tab pos="7698740" algn="l"/>
              </a:tabLst>
            </a:pPr>
            <a:r>
              <a:rPr lang="en" sz="2400" b="0" i="0" u="none" strike="noStrike" spc="-5">
                <a:highlight>
                  <a:srgbClr val="000000">
                    <a:alpha val="0"/>
                  </a:srgbClr>
                </a:highlight>
                <a:latin typeface="Arial"/>
                <a:cs typeface="Arial"/>
              </a:rPr>
              <a:t>•	</a:t>
            </a:r>
            <a:r>
              <a:rPr lang="en" sz="2400" b="0" i="0" u="none" strike="noStrike" spc="-5">
                <a:highlight>
                  <a:srgbClr val="000000">
                    <a:alpha val="0"/>
                  </a:srgbClr>
                </a:highlight>
                <a:latin typeface="Arial"/>
                <a:cs typeface="Calibri" charset="0"/>
              </a:rPr>
              <a:t>Deformity of the hand "thumb in the palm".</a:t>
            </a:r>
            <a:endParaRPr>
              <a:latin typeface="+mn-lt"/>
              <a:cs typeface="Calibri"/>
            </a:endParaRPr>
          </a:p>
        </p:txBody>
      </p:sp>
      <p:sp>
        <p:nvSpPr>
          <p:cNvPr id="4" name="object 4"/>
          <p:cNvSpPr txBox="1"/>
          <p:nvPr>
            <p:custDataLst>
              <p:tags r:id="rId3"/>
            </p:custDataLst>
          </p:nvPr>
        </p:nvSpPr>
        <p:spPr>
          <a:xfrm>
            <a:off x="1276921" y="6147551"/>
            <a:ext cx="7825740" cy="628377"/>
          </a:xfrm>
          <a:prstGeom prst="rect">
            <a:avLst/>
          </a:prstGeom>
        </p:spPr>
        <p:txBody>
          <a:bodyPr vert="horz" wrap="square" lIns="0" tIns="12700" rIns="0" bIns="0" rtlCol="0">
            <a:noAutofit/>
          </a:bodyPr>
          <a:lstStyle/>
          <a:p>
            <a:pPr marL="38100" algn="r" rtl="0">
              <a:lnSpc>
                <a:spcPct val="100000"/>
              </a:lnSpc>
              <a:spcBef>
                <a:spcPts val="100"/>
              </a:spcBef>
            </a:pPr>
            <a:r>
              <a:rPr lang="en" sz="2000" b="0" i="0" u="none" strike="noStrike">
                <a:solidFill>
                  <a:srgbClr val="001F5F"/>
                </a:solidFill>
                <a:highlight>
                  <a:srgbClr val="000000">
                    <a:alpha val="0"/>
                  </a:srgbClr>
                </a:highlight>
                <a:latin typeface="Arial"/>
                <a:cs typeface="Arial"/>
              </a:rPr>
              <a:t>Focal brain damage in adults spasticity syndrome, 2016</a:t>
            </a:r>
            <a:endParaRPr sz="2000">
              <a:latin typeface="Arial"/>
              <a:cs typeface="Arial"/>
            </a:endParaRPr>
          </a:p>
        </p:txBody>
      </p:sp>
      <p:sp>
        <p:nvSpPr>
          <p:cNvPr id="5" name="object 5"/>
          <p:cNvSpPr/>
          <p:nvPr>
            <p:custDataLst>
              <p:tags r:id="rId4"/>
            </p:custDataLst>
          </p:nvPr>
        </p:nvSpPr>
        <p:spPr>
          <a:xfrm>
            <a:off x="2483768" y="4437112"/>
            <a:ext cx="3848481" cy="1615440"/>
          </a:xfrm>
          <a:prstGeom prst="rect">
            <a:avLst/>
          </a:prstGeom>
          <a:blipFill>
            <a:blip r:embed="rId6"/>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0796594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custDataLst>
              <p:tags r:id="rId1"/>
            </p:custDataLst>
          </p:nvPr>
        </p:nvSpPr>
        <p:spPr>
          <a:xfrm>
            <a:off x="457200" y="491053"/>
            <a:ext cx="8229600" cy="1075294"/>
          </a:xfrm>
          <a:prstGeom prst="rect">
            <a:avLst/>
          </a:prstGeom>
        </p:spPr>
        <p:txBody>
          <a:bodyPr vert="horz" wrap="square" lIns="0" tIns="89535" rIns="0" bIns="0" rtlCol="0">
            <a:noAutofit/>
          </a:bodyPr>
          <a:lstStyle/>
          <a:p>
            <a:pPr marL="3478529" marR="5080" indent="-1456055" rtl="0">
              <a:spcBef>
                <a:spcPts val="705"/>
              </a:spcBef>
            </a:pPr>
            <a:r>
              <a:rPr lang="en" sz="3200" b="0" i="0" u="none" strike="noStrike" spc="-5">
                <a:highlight>
                  <a:srgbClr val="000000">
                    <a:alpha val="0"/>
                  </a:srgbClr>
                </a:highlight>
                <a:latin typeface="Arial"/>
              </a:rPr>
              <a:t>Pathological patterns in leg spasticity</a:t>
            </a:r>
          </a:p>
        </p:txBody>
      </p:sp>
      <p:sp>
        <p:nvSpPr>
          <p:cNvPr id="3" name="object 3"/>
          <p:cNvSpPr txBox="1"/>
          <p:nvPr>
            <p:custDataLst>
              <p:tags r:id="rId2"/>
            </p:custDataLst>
          </p:nvPr>
        </p:nvSpPr>
        <p:spPr>
          <a:xfrm>
            <a:off x="531114" y="1726400"/>
            <a:ext cx="8433374" cy="3043141"/>
          </a:xfrm>
          <a:prstGeom prst="rect">
            <a:avLst/>
          </a:prstGeom>
        </p:spPr>
        <p:txBody>
          <a:bodyPr vert="horz" wrap="square" lIns="0" tIns="85090" rIns="0" bIns="0" rtlCol="0">
            <a:noAutofit/>
          </a:bodyPr>
          <a:lstStyle/>
          <a:p>
            <a:pPr marL="12700" rtl="0">
              <a:lnSpc>
                <a:spcPct val="100000"/>
              </a:lnSpc>
              <a:spcBef>
                <a:spcPts val="670"/>
              </a:spcBef>
              <a:tabLst>
                <a:tab pos="419100" algn="l"/>
              </a:tabLst>
            </a:pPr>
            <a:r>
              <a:rPr lang="en" sz="2400" b="0" i="0" u="none" strike="noStrike">
                <a:highlight>
                  <a:srgbClr val="000000">
                    <a:alpha val="0"/>
                  </a:srgbClr>
                </a:highlight>
                <a:latin typeface="Arial"/>
              </a:rPr>
              <a:t>•	Flexion at the hip</a:t>
            </a:r>
          </a:p>
          <a:p>
            <a:pPr marL="12700" rtl="0">
              <a:lnSpc>
                <a:spcPct val="100000"/>
              </a:lnSpc>
              <a:spcBef>
                <a:spcPts val="565"/>
              </a:spcBef>
              <a:tabLst>
                <a:tab pos="419100" algn="l"/>
              </a:tabLst>
            </a:pPr>
            <a:r>
              <a:rPr lang="en" sz="2400" b="0" i="0" u="none" strike="noStrike">
                <a:highlight>
                  <a:srgbClr val="000000">
                    <a:alpha val="0"/>
                  </a:srgbClr>
                </a:highlight>
                <a:latin typeface="Arial"/>
              </a:rPr>
              <a:t>•	hip adduction,</a:t>
            </a:r>
          </a:p>
          <a:p>
            <a:pPr marL="12700" rtl="0">
              <a:lnSpc>
                <a:spcPct val="100000"/>
              </a:lnSpc>
              <a:spcBef>
                <a:spcPts val="575"/>
              </a:spcBef>
              <a:tabLst>
                <a:tab pos="419100" algn="l"/>
              </a:tabLst>
            </a:pPr>
            <a:r>
              <a:rPr lang="en" sz="2400" b="0" i="0" u="none" strike="noStrike">
                <a:highlight>
                  <a:srgbClr val="000000">
                    <a:alpha val="0"/>
                  </a:srgbClr>
                </a:highlight>
                <a:latin typeface="Arial"/>
              </a:rPr>
              <a:t>•	"Frozen" knee,</a:t>
            </a:r>
          </a:p>
          <a:p>
            <a:pPr marL="12700" rtl="0">
              <a:lnSpc>
                <a:spcPct val="100000"/>
              </a:lnSpc>
              <a:spcBef>
                <a:spcPts val="565"/>
              </a:spcBef>
              <a:tabLst>
                <a:tab pos="419100" algn="l"/>
              </a:tabLst>
            </a:pPr>
            <a:r>
              <a:rPr lang="en" sz="2400" b="0" i="0" u="none" strike="noStrike">
                <a:highlight>
                  <a:srgbClr val="000000">
                    <a:alpha val="0"/>
                  </a:srgbClr>
                </a:highlight>
                <a:latin typeface="Arial"/>
              </a:rPr>
              <a:t>•	Flexion at the knee joint</a:t>
            </a:r>
            <a:endParaRPr lang="ru-RU" smtClean="0">
              <a:latin typeface="+mn-lt"/>
            </a:endParaRPr>
          </a:p>
          <a:p>
            <a:pPr marL="12700" rtl="0">
              <a:lnSpc>
                <a:spcPct val="100000"/>
              </a:lnSpc>
              <a:spcBef>
                <a:spcPts val="565"/>
              </a:spcBef>
              <a:tabLst>
                <a:tab pos="419100" algn="l"/>
              </a:tabLst>
            </a:pPr>
            <a:r>
              <a:rPr lang="en" sz="2400" b="0" i="0" u="none" strike="noStrike">
                <a:highlight>
                  <a:srgbClr val="000000">
                    <a:alpha val="0"/>
                  </a:srgbClr>
                </a:highlight>
                <a:latin typeface="Arial"/>
              </a:rPr>
              <a:t>•	Equinovar deformity of the foot, flexion of the toes,</a:t>
            </a:r>
          </a:p>
          <a:p>
            <a:pPr marL="12700" rtl="0">
              <a:lnSpc>
                <a:spcPct val="100000"/>
              </a:lnSpc>
              <a:spcBef>
                <a:spcPts val="515"/>
              </a:spcBef>
              <a:tabLst>
                <a:tab pos="419100" algn="l"/>
              </a:tabLst>
            </a:pPr>
            <a:r>
              <a:rPr lang="en" sz="2400" b="0" i="0" u="none" strike="noStrike">
                <a:highlight>
                  <a:srgbClr val="000000">
                    <a:alpha val="0"/>
                  </a:srgbClr>
                </a:highlight>
                <a:latin typeface="Arial"/>
              </a:rPr>
              <a:t>•	Hyperextension of the big toe.</a:t>
            </a:r>
          </a:p>
        </p:txBody>
      </p:sp>
      <p:sp>
        <p:nvSpPr>
          <p:cNvPr id="4" name="object 4"/>
          <p:cNvSpPr txBox="1"/>
          <p:nvPr>
            <p:custDataLst>
              <p:tags r:id="rId3"/>
            </p:custDataLst>
          </p:nvPr>
        </p:nvSpPr>
        <p:spPr>
          <a:xfrm>
            <a:off x="1276921" y="6324688"/>
            <a:ext cx="7825740" cy="566822"/>
          </a:xfrm>
          <a:prstGeom prst="rect">
            <a:avLst/>
          </a:prstGeom>
        </p:spPr>
        <p:txBody>
          <a:bodyPr vert="horz" wrap="square" lIns="0" tIns="12700" rIns="0" bIns="0" rtlCol="0">
            <a:noAutofit/>
          </a:bodyPr>
          <a:lstStyle/>
          <a:p>
            <a:pPr marL="38100" algn="r" rtl="0">
              <a:lnSpc>
                <a:spcPct val="100000"/>
              </a:lnSpc>
              <a:spcBef>
                <a:spcPts val="100"/>
              </a:spcBef>
            </a:pPr>
            <a:r>
              <a:rPr lang="en" sz="1800" b="0" i="0" u="none" strike="noStrike">
                <a:solidFill>
                  <a:srgbClr val="001F5F"/>
                </a:solidFill>
                <a:highlight>
                  <a:srgbClr val="000000">
                    <a:alpha val="0"/>
                  </a:srgbClr>
                </a:highlight>
                <a:latin typeface="Arial"/>
                <a:cs typeface="Arial"/>
              </a:rPr>
              <a:t>Focal brain damage in adults spasticity syndrome, 2016</a:t>
            </a:r>
            <a:endParaRPr sz="1800">
              <a:latin typeface="Arial"/>
              <a:cs typeface="Arial"/>
            </a:endParaRPr>
          </a:p>
        </p:txBody>
      </p:sp>
      <p:sp>
        <p:nvSpPr>
          <p:cNvPr id="5" name="object 5"/>
          <p:cNvSpPr/>
          <p:nvPr>
            <p:custDataLst>
              <p:tags r:id="rId4"/>
            </p:custDataLst>
          </p:nvPr>
        </p:nvSpPr>
        <p:spPr>
          <a:xfrm>
            <a:off x="755576" y="4876888"/>
            <a:ext cx="4944279" cy="1447800"/>
          </a:xfrm>
          <a:prstGeom prst="rect">
            <a:avLst/>
          </a:prstGeom>
          <a:blipFill>
            <a:blip r:embed="rId7"/>
            <a:stretch>
              <a:fillRect/>
            </a:stretch>
          </a:blipFill>
        </p:spPr>
        <p:txBody>
          <a:bodyPr wrap="square" lIns="0" tIns="0" rIns="0" bIns="0" rtlCol="0">
            <a:noAutofit/>
          </a:bodyPr>
          <a:lstStyle/>
          <a:p>
            <a:endParaRPr/>
          </a:p>
        </p:txBody>
      </p:sp>
      <p:sp>
        <p:nvSpPr>
          <p:cNvPr id="6" name="object 6"/>
          <p:cNvSpPr/>
          <p:nvPr>
            <p:custDataLst>
              <p:tags r:id="rId5"/>
            </p:custDataLst>
          </p:nvPr>
        </p:nvSpPr>
        <p:spPr>
          <a:xfrm>
            <a:off x="6084168" y="4876888"/>
            <a:ext cx="1994534" cy="1379219"/>
          </a:xfrm>
          <a:prstGeom prst="rect">
            <a:avLst/>
          </a:prstGeom>
          <a:blipFill>
            <a:blip r:embed="rId8"/>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17289698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custDataLst>
              <p:tags r:id="rId1"/>
            </p:custDataLst>
          </p:nvPr>
        </p:nvSpPr>
        <p:spPr>
          <a:xfrm>
            <a:off x="395221" y="332656"/>
            <a:ext cx="8353556" cy="1066959"/>
          </a:xfrm>
          <a:prstGeom prst="rect">
            <a:avLst/>
          </a:prstGeom>
        </p:spPr>
        <p:txBody>
          <a:bodyPr vert="horz" wrap="square" lIns="0" tIns="81280" rIns="0" bIns="0" rtlCol="0">
            <a:noAutofit/>
          </a:bodyPr>
          <a:lstStyle/>
          <a:p>
            <a:pPr marL="440690" marR="5080" indent="-428625" rtl="0">
              <a:spcBef>
                <a:spcPts val="640"/>
              </a:spcBef>
            </a:pPr>
            <a:r>
              <a:rPr lang="en" sz="3200" b="0" i="0" u="none" strike="noStrike">
                <a:highlight>
                  <a:srgbClr val="000000">
                    <a:alpha val="0"/>
                  </a:srgbClr>
                </a:highlight>
                <a:latin typeface="Arial"/>
              </a:rPr>
              <a:t>Typical Factors Influencing the Appearance of Spasticity</a:t>
            </a:r>
          </a:p>
        </p:txBody>
      </p:sp>
      <p:pic>
        <p:nvPicPr>
          <p:cNvPr id="5122" name="Picture 2"/>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bwMode="auto">
          <a:xfrm>
            <a:off x="195262" y="1700808"/>
            <a:ext cx="87534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48366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custDataLst>
              <p:tags r:id="rId1"/>
            </p:custDataLst>
          </p:nvPr>
        </p:nvSpPr>
        <p:spPr>
          <a:xfrm>
            <a:off x="680390" y="1124744"/>
            <a:ext cx="7723346" cy="3971600"/>
          </a:xfrm>
          <a:prstGeom prst="rect">
            <a:avLst/>
          </a:prstGeom>
        </p:spPr>
        <p:txBody>
          <a:bodyPr vert="horz" wrap="square" lIns="0" tIns="80010" rIns="0" bIns="0" rtlCol="0">
            <a:noAutofit/>
          </a:bodyPr>
          <a:lstStyle/>
          <a:p>
            <a:pPr marL="12700" marR="5080" algn="ctr" rtl="0">
              <a:spcBef>
                <a:spcPts val="630"/>
              </a:spcBef>
            </a:pPr>
            <a:r>
              <a:rPr lang="en" sz="2800" b="0" i="0" u="none" strike="noStrike">
                <a:highlight>
                  <a:srgbClr val="000000">
                    <a:alpha val="0"/>
                  </a:srgbClr>
                </a:highlight>
                <a:latin typeface="Arial"/>
              </a:rPr>
              <a:t>Pathological (pseudo-compensatory) patterns are "simple" decisions in the patient, which "intuitively" come to his mind, but which</a:t>
            </a:r>
          </a:p>
          <a:p>
            <a:pPr marL="44450" marR="35560" algn="ctr" rtl="0">
              <a:spcBef>
                <a:spcPts val="75"/>
              </a:spcBef>
            </a:pPr>
            <a:r>
              <a:rPr lang="en" sz="2800" b="0" i="0" u="none" strike="noStrike">
                <a:highlight>
                  <a:srgbClr val="000000">
                    <a:alpha val="0"/>
                  </a:srgbClr>
                </a:highlight>
                <a:latin typeface="Arial"/>
              </a:rPr>
              <a:t>exacerbate the pathology and disable the patient.</a:t>
            </a:r>
          </a:p>
          <a:p>
            <a:pPr>
              <a:lnSpc>
                <a:spcPct val="100000"/>
              </a:lnSpc>
              <a:spcBef>
                <a:spcPts val="35"/>
              </a:spcBef>
            </a:pPr>
            <a:endParaRPr sz="2800">
              <a:latin typeface="+mn-lt"/>
            </a:endParaRPr>
          </a:p>
          <a:p>
            <a:pPr marL="1240790" marR="1227455" algn="ctr" rtl="0"/>
            <a:r>
              <a:rPr lang="en" sz="2800" b="1" i="0" u="none" strike="noStrike">
                <a:solidFill>
                  <a:srgbClr val="C00000"/>
                </a:solidFill>
                <a:highlight>
                  <a:srgbClr val="000000">
                    <a:alpha val="0"/>
                  </a:srgbClr>
                </a:highlight>
                <a:latin typeface="Arial"/>
              </a:rPr>
              <a:t>Pathological patterns should be avoided</a:t>
            </a:r>
          </a:p>
        </p:txBody>
      </p:sp>
    </p:spTree>
    <p:extLst>
      <p:ext uri="{BB962C8B-B14F-4D97-AF65-F5344CB8AC3E}">
        <p14:creationId xmlns:p14="http://schemas.microsoft.com/office/powerpoint/2010/main" val="94067193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custDataLst>
              <p:tags r:id="rId1"/>
            </p:custDataLst>
          </p:nvPr>
        </p:nvSpPr>
        <p:spPr>
          <a:xfrm>
            <a:off x="457200" y="491053"/>
            <a:ext cx="8229600" cy="1075294"/>
          </a:xfrm>
          <a:prstGeom prst="rect">
            <a:avLst/>
          </a:prstGeom>
        </p:spPr>
        <p:txBody>
          <a:bodyPr vert="horz" wrap="square" lIns="0" tIns="89535" rIns="0" bIns="0" rtlCol="0">
            <a:noAutofit/>
          </a:bodyPr>
          <a:lstStyle/>
          <a:p>
            <a:pPr marL="2635250" marR="5080" indent="-2623185" rtl="0">
              <a:spcBef>
                <a:spcPts val="705"/>
              </a:spcBef>
            </a:pPr>
            <a:r>
              <a:rPr lang="en" sz="3200" b="0" i="0" u="none" strike="noStrike">
                <a:highlight>
                  <a:srgbClr val="000000">
                    <a:alpha val="0"/>
                  </a:srgbClr>
                </a:highlight>
                <a:latin typeface="Arial"/>
              </a:rPr>
              <a:t>Pathological patterns associated with spasticity - 1:</a:t>
            </a:r>
          </a:p>
        </p:txBody>
      </p:sp>
      <p:sp>
        <p:nvSpPr>
          <p:cNvPr id="3" name="object 3"/>
          <p:cNvSpPr txBox="1"/>
          <p:nvPr>
            <p:custDataLst>
              <p:tags r:id="rId2"/>
            </p:custDataLst>
          </p:nvPr>
        </p:nvSpPr>
        <p:spPr>
          <a:xfrm>
            <a:off x="96774" y="1451255"/>
            <a:ext cx="6157436" cy="4290918"/>
          </a:xfrm>
          <a:prstGeom prst="rect">
            <a:avLst/>
          </a:prstGeom>
        </p:spPr>
        <p:txBody>
          <a:bodyPr vert="horz" wrap="square" lIns="0" tIns="96520" rIns="0" bIns="0" rtlCol="0">
            <a:noAutofit/>
          </a:bodyPr>
          <a:lstStyle/>
          <a:p>
            <a:pPr marL="12700" rtl="0">
              <a:lnSpc>
                <a:spcPct val="100000"/>
              </a:lnSpc>
              <a:spcBef>
                <a:spcPts val="760"/>
              </a:spcBef>
              <a:tabLst>
                <a:tab pos="419100" algn="l"/>
              </a:tabLst>
            </a:pPr>
            <a:r>
              <a:rPr lang="en" sz="2000" b="0" i="0" u="none" strike="noStrike" spc="-5">
                <a:highlight>
                  <a:srgbClr val="000000">
                    <a:alpha val="0"/>
                  </a:srgbClr>
                </a:highlight>
                <a:latin typeface="Arial"/>
                <a:cs typeface="Arial"/>
              </a:rPr>
              <a:t>•	</a:t>
            </a:r>
            <a:r>
              <a:rPr lang="en" sz="2000" b="0" i="0" u="none" strike="noStrike" spc="-5">
                <a:highlight>
                  <a:srgbClr val="000000">
                    <a:alpha val="0"/>
                  </a:srgbClr>
                </a:highlight>
                <a:latin typeface="Arial"/>
                <a:cs typeface="Calibri" charset="0"/>
              </a:rPr>
              <a:t>Wernicke-Mann Pose,</a:t>
            </a:r>
            <a:endParaRPr sz="2000">
              <a:latin typeface="+mn-lt"/>
              <a:cs typeface="Calibri"/>
            </a:endParaRPr>
          </a:p>
          <a:p>
            <a:pPr marL="12700" rtl="0">
              <a:lnSpc>
                <a:spcPct val="100000"/>
              </a:lnSpc>
              <a:spcBef>
                <a:spcPts val="660"/>
              </a:spcBef>
              <a:tabLst>
                <a:tab pos="419100" algn="l"/>
              </a:tabLst>
            </a:pPr>
            <a:r>
              <a:rPr lang="en" sz="2000" b="0" i="0" u="none" strike="noStrike" spc="-5">
                <a:highlight>
                  <a:srgbClr val="000000">
                    <a:alpha val="0"/>
                  </a:srgbClr>
                </a:highlight>
                <a:latin typeface="Arial"/>
                <a:cs typeface="Arial"/>
              </a:rPr>
              <a:t>•	</a:t>
            </a:r>
            <a:r>
              <a:rPr lang="en" sz="2000" b="0" i="0" u="none" strike="noStrike" spc="-5">
                <a:highlight>
                  <a:srgbClr val="000000">
                    <a:alpha val="0"/>
                  </a:srgbClr>
                </a:highlight>
                <a:latin typeface="Arial"/>
                <a:cs typeface="Calibri" charset="0"/>
              </a:rPr>
              <a:t>Raising the leg with paresis of the foot,</a:t>
            </a:r>
            <a:endParaRPr sz="2000">
              <a:latin typeface="+mn-lt"/>
              <a:cs typeface="Calibri"/>
            </a:endParaRPr>
          </a:p>
          <a:p>
            <a:pPr marL="12700" rtl="0">
              <a:lnSpc>
                <a:spcPct val="100000"/>
              </a:lnSpc>
              <a:spcBef>
                <a:spcPts val="660"/>
              </a:spcBef>
              <a:tabLst>
                <a:tab pos="419100" algn="l"/>
              </a:tabLst>
            </a:pPr>
            <a:r>
              <a:rPr lang="en" sz="2000" b="0" i="0" u="none" strike="noStrike" spc="-5">
                <a:highlight>
                  <a:srgbClr val="000000">
                    <a:alpha val="0"/>
                  </a:srgbClr>
                </a:highlight>
                <a:latin typeface="Arial"/>
                <a:cs typeface="Arial"/>
              </a:rPr>
              <a:t>•	</a:t>
            </a:r>
            <a:r>
              <a:rPr lang="en" sz="2000" b="0" i="0" u="none" strike="noStrike" spc="-10">
                <a:highlight>
                  <a:srgbClr val="000000">
                    <a:alpha val="0"/>
                  </a:srgbClr>
                </a:highlight>
                <a:latin typeface="Arial"/>
                <a:cs typeface="Calibri" charset="0"/>
              </a:rPr>
              <a:t>Swinging when getting up and when moving,</a:t>
            </a:r>
            <a:endParaRPr sz="2000">
              <a:latin typeface="+mn-lt"/>
              <a:cs typeface="Calibri"/>
            </a:endParaRPr>
          </a:p>
          <a:p>
            <a:pPr marL="12700" rtl="0">
              <a:lnSpc>
                <a:spcPct val="100000"/>
              </a:lnSpc>
              <a:spcBef>
                <a:spcPts val="675"/>
              </a:spcBef>
              <a:tabLst>
                <a:tab pos="419100" algn="l"/>
              </a:tabLst>
            </a:pPr>
            <a:r>
              <a:rPr lang="en" sz="2000" b="0" i="0" u="none" strike="noStrike" spc="-5">
                <a:highlight>
                  <a:srgbClr val="000000">
                    <a:alpha val="0"/>
                  </a:srgbClr>
                </a:highlight>
                <a:latin typeface="Arial"/>
                <a:cs typeface="Arial"/>
              </a:rPr>
              <a:t>•	</a:t>
            </a:r>
            <a:r>
              <a:rPr lang="en" sz="2000" b="0" i="0" u="none" strike="noStrike" spc="-10">
                <a:highlight>
                  <a:srgbClr val="000000">
                    <a:alpha val="0"/>
                  </a:srgbClr>
                </a:highlight>
                <a:latin typeface="Arial"/>
                <a:cs typeface="Calibri" charset="0"/>
              </a:rPr>
              <a:t>Increasing the number of steps</a:t>
            </a:r>
            <a:endParaRPr sz="2000">
              <a:latin typeface="+mn-lt"/>
              <a:cs typeface="Calibri"/>
            </a:endParaRPr>
          </a:p>
          <a:p>
            <a:pPr marL="12700" rtl="0">
              <a:lnSpc>
                <a:spcPct val="100000"/>
              </a:lnSpc>
              <a:spcBef>
                <a:spcPts val="660"/>
              </a:spcBef>
              <a:tabLst>
                <a:tab pos="419100" algn="l"/>
              </a:tabLst>
            </a:pPr>
            <a:r>
              <a:rPr lang="en" sz="2000" b="0" i="0" u="none" strike="noStrike" spc="-5">
                <a:highlight>
                  <a:srgbClr val="000000">
                    <a:alpha val="0"/>
                  </a:srgbClr>
                </a:highlight>
                <a:latin typeface="Arial"/>
                <a:cs typeface="Arial"/>
              </a:rPr>
              <a:t>•	</a:t>
            </a:r>
            <a:r>
              <a:rPr lang="en" sz="2000" b="0" i="0" u="none" strike="noStrike" spc="-5">
                <a:highlight>
                  <a:srgbClr val="000000">
                    <a:alpha val="0"/>
                  </a:srgbClr>
                </a:highlight>
                <a:latin typeface="Arial"/>
                <a:cs typeface="Calibri" charset="0"/>
              </a:rPr>
              <a:t>Slouching after a stroke</a:t>
            </a:r>
            <a:endParaRPr sz="2000">
              <a:latin typeface="+mn-lt"/>
              <a:cs typeface="Calibri"/>
            </a:endParaRPr>
          </a:p>
          <a:p>
            <a:pPr marL="12700" rtl="0">
              <a:lnSpc>
                <a:spcPct val="100000"/>
              </a:lnSpc>
              <a:spcBef>
                <a:spcPts val="660"/>
              </a:spcBef>
              <a:tabLst>
                <a:tab pos="419100" algn="l"/>
              </a:tabLst>
            </a:pPr>
            <a:r>
              <a:rPr lang="en" sz="2000" b="0" i="0" u="none" strike="noStrike" spc="-5">
                <a:highlight>
                  <a:srgbClr val="000000">
                    <a:alpha val="0"/>
                  </a:srgbClr>
                </a:highlight>
                <a:latin typeface="Arial"/>
                <a:cs typeface="Arial"/>
              </a:rPr>
              <a:t>•	</a:t>
            </a:r>
            <a:r>
              <a:rPr lang="en" sz="2000" b="0" i="0" u="none" strike="noStrike" spc="-5">
                <a:highlight>
                  <a:srgbClr val="000000">
                    <a:alpha val="0"/>
                  </a:srgbClr>
                </a:highlight>
                <a:latin typeface="Arial"/>
                <a:cs typeface="Calibri" charset="0"/>
              </a:rPr>
              <a:t>Blockade of hip flexion</a:t>
            </a:r>
            <a:endParaRPr sz="2000">
              <a:latin typeface="+mn-lt"/>
              <a:cs typeface="Calibri"/>
            </a:endParaRPr>
          </a:p>
          <a:p>
            <a:pPr marL="12700" rtl="0">
              <a:lnSpc>
                <a:spcPct val="100000"/>
              </a:lnSpc>
              <a:spcBef>
                <a:spcPts val="675"/>
              </a:spcBef>
              <a:tabLst>
                <a:tab pos="419100" algn="l"/>
              </a:tabLst>
            </a:pPr>
            <a:r>
              <a:rPr lang="en" sz="2000" b="0" i="0" u="none" strike="noStrike" spc="-5">
                <a:highlight>
                  <a:srgbClr val="000000">
                    <a:alpha val="0"/>
                  </a:srgbClr>
                </a:highlight>
                <a:latin typeface="Arial"/>
                <a:cs typeface="Arial"/>
              </a:rPr>
              <a:t>•	</a:t>
            </a:r>
            <a:r>
              <a:rPr lang="en" sz="2000" b="0" i="0" u="none" strike="noStrike" spc="-5">
                <a:highlight>
                  <a:srgbClr val="000000">
                    <a:alpha val="0"/>
                  </a:srgbClr>
                </a:highlight>
                <a:latin typeface="Arial"/>
                <a:cs typeface="Calibri" charset="0"/>
              </a:rPr>
              <a:t>Side step when walking up the stairs,</a:t>
            </a:r>
            <a:endParaRPr sz="2000">
              <a:latin typeface="+mn-lt"/>
              <a:cs typeface="Calibri"/>
            </a:endParaRPr>
          </a:p>
          <a:p>
            <a:pPr marL="12700" rtl="0">
              <a:lnSpc>
                <a:spcPct val="100000"/>
              </a:lnSpc>
              <a:spcBef>
                <a:spcPts val="660"/>
              </a:spcBef>
              <a:tabLst>
                <a:tab pos="419100" algn="l"/>
              </a:tabLst>
            </a:pPr>
            <a:r>
              <a:rPr lang="en" sz="2000" b="0" i="0" u="none" strike="noStrike" spc="-5">
                <a:highlight>
                  <a:srgbClr val="000000">
                    <a:alpha val="0"/>
                  </a:srgbClr>
                </a:highlight>
                <a:latin typeface="Arial"/>
                <a:cs typeface="Arial"/>
              </a:rPr>
              <a:t>•	</a:t>
            </a:r>
            <a:r>
              <a:rPr lang="en" sz="2000" b="0" i="0" u="none" strike="noStrike" spc="-5">
                <a:highlight>
                  <a:srgbClr val="000000">
                    <a:alpha val="0"/>
                  </a:srgbClr>
                </a:highlight>
                <a:latin typeface="Arial"/>
                <a:cs typeface="Calibri" charset="0"/>
              </a:rPr>
              <a:t>Not turning on protective reflexes when falling,</a:t>
            </a:r>
            <a:endParaRPr sz="2000">
              <a:latin typeface="+mn-lt"/>
              <a:cs typeface="Calibri"/>
            </a:endParaRPr>
          </a:p>
          <a:p>
            <a:pPr marL="12700" rtl="0">
              <a:lnSpc>
                <a:spcPct val="100000"/>
              </a:lnSpc>
              <a:spcBef>
                <a:spcPts val="660"/>
              </a:spcBef>
              <a:tabLst>
                <a:tab pos="419100" algn="l"/>
              </a:tabLst>
            </a:pPr>
            <a:r>
              <a:rPr lang="en" sz="2000" b="0" i="0" u="none" strike="noStrike" spc="-5">
                <a:highlight>
                  <a:srgbClr val="000000">
                    <a:alpha val="0"/>
                  </a:srgbClr>
                </a:highlight>
                <a:latin typeface="Arial"/>
                <a:cs typeface="Arial"/>
              </a:rPr>
              <a:t>•	</a:t>
            </a:r>
            <a:r>
              <a:rPr lang="en" sz="2000" b="0" i="0" u="none" strike="noStrike" spc="-5">
                <a:highlight>
                  <a:srgbClr val="000000">
                    <a:alpha val="0"/>
                  </a:srgbClr>
                </a:highlight>
                <a:latin typeface="Arial"/>
                <a:cs typeface="Calibri" charset="0"/>
              </a:rPr>
              <a:t>Not using your hand to balance</a:t>
            </a:r>
            <a:endParaRPr sz="2000">
              <a:latin typeface="+mn-lt"/>
              <a:cs typeface="Calibri"/>
            </a:endParaRPr>
          </a:p>
          <a:p>
            <a:pPr marL="12700" rtl="0">
              <a:lnSpc>
                <a:spcPct val="100000"/>
              </a:lnSpc>
              <a:spcBef>
                <a:spcPts val="670"/>
              </a:spcBef>
              <a:tabLst>
                <a:tab pos="419100" algn="l"/>
              </a:tabLst>
            </a:pPr>
            <a:r>
              <a:rPr lang="en" sz="2000" b="0" i="0" u="none" strike="noStrike" spc="-5">
                <a:highlight>
                  <a:srgbClr val="000000">
                    <a:alpha val="0"/>
                  </a:srgbClr>
                </a:highlight>
                <a:latin typeface="Arial"/>
                <a:cs typeface="Arial"/>
              </a:rPr>
              <a:t>•	</a:t>
            </a:r>
            <a:r>
              <a:rPr lang="en" sz="2000" b="0" i="0" u="none" strike="noStrike" spc="-5">
                <a:highlight>
                  <a:srgbClr val="000000">
                    <a:alpha val="0"/>
                  </a:srgbClr>
                </a:highlight>
                <a:latin typeface="Arial"/>
                <a:cs typeface="Calibri" charset="0"/>
              </a:rPr>
              <a:t>Looks down at his feet.</a:t>
            </a:r>
            <a:endParaRPr sz="2000">
              <a:latin typeface="+mn-lt"/>
              <a:cs typeface="Calibri"/>
            </a:endParaRPr>
          </a:p>
        </p:txBody>
      </p:sp>
      <p:sp>
        <p:nvSpPr>
          <p:cNvPr id="4" name="object 4"/>
          <p:cNvSpPr txBox="1"/>
          <p:nvPr>
            <p:custDataLst>
              <p:tags r:id="rId3"/>
            </p:custDataLst>
          </p:nvPr>
        </p:nvSpPr>
        <p:spPr>
          <a:xfrm>
            <a:off x="8320468" y="6426810"/>
            <a:ext cx="135731" cy="382156"/>
          </a:xfrm>
          <a:prstGeom prst="rect">
            <a:avLst/>
          </a:prstGeom>
        </p:spPr>
        <p:txBody>
          <a:bodyPr vert="horz" wrap="square" lIns="0" tIns="12700" rIns="0" bIns="0" rtlCol="0">
            <a:noAutofit/>
          </a:bodyPr>
          <a:lstStyle/>
          <a:p>
            <a:pPr marL="12700" rtl="0">
              <a:lnSpc>
                <a:spcPct val="100000"/>
              </a:lnSpc>
              <a:spcBef>
                <a:spcPts val="100"/>
              </a:spcBef>
            </a:pPr>
            <a:r>
              <a:rPr lang="en" sz="1200" b="0" i="0" u="none" strike="noStrike">
                <a:solidFill>
                  <a:srgbClr val="001F5F"/>
                </a:solidFill>
                <a:highlight>
                  <a:srgbClr val="000000">
                    <a:alpha val="0"/>
                  </a:srgbClr>
                </a:highlight>
                <a:latin typeface="Calibri"/>
                <a:cs typeface="Calibri" charset="0"/>
              </a:rPr>
              <a:t>24</a:t>
            </a:r>
            <a:endParaRPr sz="1200">
              <a:latin typeface="Calibri"/>
              <a:cs typeface="Calibri"/>
            </a:endParaRPr>
          </a:p>
        </p:txBody>
      </p:sp>
      <p:grpSp>
        <p:nvGrpSpPr>
          <p:cNvPr id="5" name="object 5"/>
          <p:cNvGrpSpPr/>
          <p:nvPr>
            <p:custDataLst>
              <p:tags r:id="rId4"/>
            </p:custDataLst>
          </p:nvPr>
        </p:nvGrpSpPr>
        <p:grpSpPr>
          <a:xfrm>
            <a:off x="5220072" y="1580137"/>
            <a:ext cx="3706738" cy="5311114"/>
            <a:chOff x="6870192" y="752855"/>
            <a:chExt cx="5321935" cy="6080760"/>
          </a:xfrm>
        </p:grpSpPr>
        <p:sp>
          <p:nvSpPr>
            <p:cNvPr id="6" name="object 6"/>
            <p:cNvSpPr/>
            <p:nvPr>
              <p:custDataLst>
                <p:tags r:id="rId5"/>
              </p:custDataLst>
            </p:nvPr>
          </p:nvSpPr>
          <p:spPr>
            <a:xfrm>
              <a:off x="9479280" y="3971542"/>
              <a:ext cx="2712718" cy="2862072"/>
            </a:xfrm>
            <a:prstGeom prst="rect">
              <a:avLst/>
            </a:prstGeom>
            <a:blipFill>
              <a:blip r:embed="rId11"/>
              <a:stretch>
                <a:fillRect/>
              </a:stretch>
            </a:blipFill>
          </p:spPr>
          <p:txBody>
            <a:bodyPr wrap="square" lIns="0" tIns="0" rIns="0" bIns="0" rtlCol="0">
              <a:noAutofit/>
            </a:bodyPr>
            <a:lstStyle/>
            <a:p>
              <a:endParaRPr/>
            </a:p>
          </p:txBody>
        </p:sp>
        <p:sp>
          <p:nvSpPr>
            <p:cNvPr id="7" name="object 7"/>
            <p:cNvSpPr/>
            <p:nvPr>
              <p:custDataLst>
                <p:tags r:id="rId6"/>
              </p:custDataLst>
            </p:nvPr>
          </p:nvSpPr>
          <p:spPr>
            <a:xfrm>
              <a:off x="8110728" y="752855"/>
              <a:ext cx="2014727" cy="3220212"/>
            </a:xfrm>
            <a:prstGeom prst="rect">
              <a:avLst/>
            </a:prstGeom>
            <a:blipFill>
              <a:blip r:embed="rId12"/>
              <a:stretch>
                <a:fillRect/>
              </a:stretch>
            </a:blipFill>
          </p:spPr>
          <p:txBody>
            <a:bodyPr wrap="square" lIns="0" tIns="0" rIns="0" bIns="0" rtlCol="0">
              <a:noAutofit/>
            </a:bodyPr>
            <a:lstStyle/>
            <a:p>
              <a:endParaRPr/>
            </a:p>
          </p:txBody>
        </p:sp>
        <p:sp>
          <p:nvSpPr>
            <p:cNvPr id="8" name="object 8"/>
            <p:cNvSpPr/>
            <p:nvPr>
              <p:custDataLst>
                <p:tags r:id="rId7"/>
              </p:custDataLst>
            </p:nvPr>
          </p:nvSpPr>
          <p:spPr>
            <a:xfrm>
              <a:off x="10125456" y="752855"/>
              <a:ext cx="2037588" cy="3243072"/>
            </a:xfrm>
            <a:prstGeom prst="rect">
              <a:avLst/>
            </a:prstGeom>
            <a:blipFill>
              <a:blip r:embed="rId13"/>
              <a:stretch>
                <a:fillRect/>
              </a:stretch>
            </a:blipFill>
          </p:spPr>
          <p:txBody>
            <a:bodyPr wrap="square" lIns="0" tIns="0" rIns="0" bIns="0" rtlCol="0">
              <a:noAutofit/>
            </a:bodyPr>
            <a:lstStyle/>
            <a:p>
              <a:endParaRPr/>
            </a:p>
          </p:txBody>
        </p:sp>
        <p:sp>
          <p:nvSpPr>
            <p:cNvPr id="9" name="object 9"/>
            <p:cNvSpPr/>
            <p:nvPr>
              <p:custDataLst>
                <p:tags r:id="rId8"/>
              </p:custDataLst>
            </p:nvPr>
          </p:nvSpPr>
          <p:spPr>
            <a:xfrm>
              <a:off x="6870192" y="5733286"/>
              <a:ext cx="3112007" cy="1048512"/>
            </a:xfrm>
            <a:prstGeom prst="rect">
              <a:avLst/>
            </a:prstGeom>
            <a:blipFill>
              <a:blip r:embed="rId14"/>
              <a:stretch>
                <a:fillRect/>
              </a:stretch>
            </a:blipFill>
          </p:spPr>
          <p:txBody>
            <a:bodyPr wrap="square" lIns="0" tIns="0" rIns="0" bIns="0" rtlCol="0">
              <a:noAutofit/>
            </a:bodyPr>
            <a:lstStyle/>
            <a:p>
              <a:endParaRPr/>
            </a:p>
          </p:txBody>
        </p:sp>
        <p:sp>
          <p:nvSpPr>
            <p:cNvPr id="10" name="object 10"/>
            <p:cNvSpPr/>
            <p:nvPr>
              <p:custDataLst>
                <p:tags r:id="rId9"/>
              </p:custDataLst>
            </p:nvPr>
          </p:nvSpPr>
          <p:spPr>
            <a:xfrm>
              <a:off x="7734300" y="3951732"/>
              <a:ext cx="1744979" cy="1216152"/>
            </a:xfrm>
            <a:prstGeom prst="rect">
              <a:avLst/>
            </a:prstGeom>
            <a:blipFill>
              <a:blip r:embed="rId15"/>
              <a:stretch>
                <a:fillRect/>
              </a:stretch>
            </a:blipFill>
          </p:spPr>
          <p:txBody>
            <a:bodyPr wrap="square" lIns="0" tIns="0" rIns="0" bIns="0" rtlCol="0">
              <a:noAutofit/>
            </a:bodyPr>
            <a:lstStyle/>
            <a:p>
              <a:endParaRPr/>
            </a:p>
          </p:txBody>
        </p:sp>
      </p:grpSp>
    </p:spTree>
    <p:extLst>
      <p:ext uri="{BB962C8B-B14F-4D97-AF65-F5344CB8AC3E}">
        <p14:creationId xmlns:p14="http://schemas.microsoft.com/office/powerpoint/2010/main" val="2669017903"/>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custDataLst>
              <p:tags r:id="rId1"/>
            </p:custDataLst>
          </p:nvPr>
        </p:nvSpPr>
        <p:spPr>
          <a:xfrm>
            <a:off x="442416" y="141054"/>
            <a:ext cx="8306047" cy="1075294"/>
          </a:xfrm>
          <a:prstGeom prst="rect">
            <a:avLst/>
          </a:prstGeom>
        </p:spPr>
        <p:txBody>
          <a:bodyPr vert="horz" wrap="square" lIns="0" tIns="89535" rIns="0" bIns="0" rtlCol="0">
            <a:noAutofit/>
          </a:bodyPr>
          <a:lstStyle/>
          <a:p>
            <a:pPr marL="2635885" marR="5080" indent="-2623820" rtl="0">
              <a:spcBef>
                <a:spcPts val="705"/>
              </a:spcBef>
            </a:pPr>
            <a:r>
              <a:rPr lang="en" sz="3200" b="0" i="0" u="none" strike="noStrike">
                <a:highlight>
                  <a:srgbClr val="000000">
                    <a:alpha val="0"/>
                  </a:srgbClr>
                </a:highlight>
                <a:latin typeface="Arial"/>
              </a:rPr>
              <a:t>Pathological patterns associated with spasticity - 2:</a:t>
            </a:r>
          </a:p>
        </p:txBody>
      </p:sp>
      <p:sp>
        <p:nvSpPr>
          <p:cNvPr id="3" name="object 3"/>
          <p:cNvSpPr txBox="1"/>
          <p:nvPr>
            <p:custDataLst>
              <p:tags r:id="rId2"/>
            </p:custDataLst>
          </p:nvPr>
        </p:nvSpPr>
        <p:spPr>
          <a:xfrm>
            <a:off x="251520" y="1758029"/>
            <a:ext cx="5224938" cy="3818994"/>
          </a:xfrm>
          <a:prstGeom prst="rect">
            <a:avLst/>
          </a:prstGeom>
        </p:spPr>
        <p:txBody>
          <a:bodyPr vert="horz" wrap="square" lIns="0" tIns="60960" rIns="0" bIns="0" rtlCol="0">
            <a:noAutofit/>
          </a:bodyPr>
          <a:lstStyle/>
          <a:p>
            <a:pPr marL="419100" marR="147955" indent="-407034" rtl="0">
              <a:lnSpc>
                <a:spcPts val="3020"/>
              </a:lnSpc>
              <a:spcBef>
                <a:spcPts val="480"/>
              </a:spcBef>
              <a:tabLst>
                <a:tab pos="419100" algn="l"/>
              </a:tabLst>
            </a:pPr>
            <a:r>
              <a:rPr lang="en" sz="2000" b="0" i="0" u="none" strike="noStrike" spc="-5">
                <a:highlight>
                  <a:srgbClr val="000000">
                    <a:alpha val="0"/>
                  </a:srgbClr>
                </a:highlight>
                <a:latin typeface="Arial"/>
                <a:cs typeface="Arial"/>
              </a:rPr>
              <a:t>•	</a:t>
            </a:r>
            <a:r>
              <a:rPr lang="en" sz="2000" b="0" i="0" u="none" strike="noStrike" spc="-10">
                <a:highlight>
                  <a:srgbClr val="000000">
                    <a:alpha val="0"/>
                  </a:srgbClr>
                </a:highlight>
                <a:latin typeface="Arial"/>
                <a:cs typeface="Calibri" charset="0"/>
              </a:rPr>
              <a:t>Leaving the arm to the side (especially when using a cane),</a:t>
            </a:r>
            <a:endParaRPr sz="2000">
              <a:latin typeface="+mn-lt"/>
              <a:cs typeface="Calibri"/>
            </a:endParaRPr>
          </a:p>
          <a:p>
            <a:pPr marL="12700" rtl="0">
              <a:lnSpc>
                <a:spcPct val="100000"/>
              </a:lnSpc>
              <a:spcBef>
                <a:spcPts val="620"/>
              </a:spcBef>
              <a:tabLst>
                <a:tab pos="419100" algn="l"/>
              </a:tabLst>
            </a:pPr>
            <a:r>
              <a:rPr lang="en" sz="2000" b="0" i="0" u="none" strike="noStrike" spc="-5">
                <a:highlight>
                  <a:srgbClr val="000000">
                    <a:alpha val="0"/>
                  </a:srgbClr>
                </a:highlight>
                <a:latin typeface="Arial"/>
                <a:cs typeface="Arial"/>
              </a:rPr>
              <a:t>•	</a:t>
            </a:r>
            <a:r>
              <a:rPr lang="en" sz="2000" b="0" i="0" u="none" strike="noStrike" spc="-5">
                <a:highlight>
                  <a:srgbClr val="000000">
                    <a:alpha val="0"/>
                  </a:srgbClr>
                </a:highlight>
                <a:latin typeface="Arial"/>
                <a:cs typeface="Calibri" charset="0"/>
              </a:rPr>
              <a:t>Head tilt to the side</a:t>
            </a:r>
            <a:endParaRPr sz="2000">
              <a:latin typeface="+mn-lt"/>
              <a:cs typeface="Calibri"/>
            </a:endParaRPr>
          </a:p>
          <a:p>
            <a:pPr marL="12700" rtl="0">
              <a:lnSpc>
                <a:spcPct val="100000"/>
              </a:lnSpc>
              <a:spcBef>
                <a:spcPts val="660"/>
              </a:spcBef>
              <a:tabLst>
                <a:tab pos="419100" algn="l"/>
              </a:tabLst>
            </a:pPr>
            <a:r>
              <a:rPr lang="en" sz="2000" b="0" i="0" u="none" strike="noStrike" spc="-5">
                <a:highlight>
                  <a:srgbClr val="000000">
                    <a:alpha val="0"/>
                  </a:srgbClr>
                </a:highlight>
                <a:latin typeface="Arial"/>
                <a:cs typeface="Arial"/>
              </a:rPr>
              <a:t>•	</a:t>
            </a:r>
            <a:r>
              <a:rPr lang="en" sz="2000" b="0" i="0" u="none" strike="noStrike" spc="-5">
                <a:highlight>
                  <a:srgbClr val="000000">
                    <a:alpha val="0"/>
                  </a:srgbClr>
                </a:highlight>
                <a:latin typeface="Arial"/>
                <a:cs typeface="Calibri" charset="0"/>
              </a:rPr>
              <a:t>Not using the thumb</a:t>
            </a:r>
            <a:endParaRPr sz="2000">
              <a:latin typeface="+mn-lt"/>
              <a:cs typeface="Calibri"/>
            </a:endParaRPr>
          </a:p>
          <a:p>
            <a:pPr marL="12700" rtl="0">
              <a:lnSpc>
                <a:spcPct val="100000"/>
              </a:lnSpc>
              <a:spcBef>
                <a:spcPts val="675"/>
              </a:spcBef>
              <a:tabLst>
                <a:tab pos="419100" algn="l"/>
              </a:tabLst>
            </a:pPr>
            <a:r>
              <a:rPr lang="en" sz="2000" b="0" i="0" u="none" strike="noStrike" spc="-5">
                <a:highlight>
                  <a:srgbClr val="000000">
                    <a:alpha val="0"/>
                  </a:srgbClr>
                </a:highlight>
                <a:latin typeface="Arial"/>
                <a:cs typeface="Arial"/>
              </a:rPr>
              <a:t>•	</a:t>
            </a:r>
            <a:r>
              <a:rPr lang="en" sz="2000" b="0" i="0" u="none" strike="noStrike" spc="-5">
                <a:highlight>
                  <a:srgbClr val="000000">
                    <a:alpha val="0"/>
                  </a:srgbClr>
                </a:highlight>
                <a:latin typeface="Arial"/>
                <a:cs typeface="Calibri" charset="0"/>
              </a:rPr>
              <a:t>Not using the wrist for grips</a:t>
            </a:r>
            <a:endParaRPr sz="2000">
              <a:latin typeface="+mn-lt"/>
              <a:cs typeface="Calibri"/>
            </a:endParaRPr>
          </a:p>
          <a:p>
            <a:pPr marL="12700" rtl="0">
              <a:lnSpc>
                <a:spcPct val="100000"/>
              </a:lnSpc>
              <a:spcBef>
                <a:spcPts val="660"/>
              </a:spcBef>
              <a:tabLst>
                <a:tab pos="419100" algn="l"/>
              </a:tabLst>
            </a:pPr>
            <a:r>
              <a:rPr lang="en" sz="2000" b="0" i="0" u="none" strike="noStrike" spc="-5">
                <a:highlight>
                  <a:srgbClr val="000000">
                    <a:alpha val="0"/>
                  </a:srgbClr>
                </a:highlight>
                <a:latin typeface="Arial"/>
                <a:cs typeface="Arial"/>
              </a:rPr>
              <a:t>•	</a:t>
            </a:r>
            <a:r>
              <a:rPr lang="en" sz="2000" b="0" i="0" u="none" strike="noStrike" spc="-5">
                <a:highlight>
                  <a:srgbClr val="000000">
                    <a:alpha val="0"/>
                  </a:srgbClr>
                </a:highlight>
                <a:latin typeface="Arial"/>
                <a:cs typeface="Calibri" charset="0"/>
              </a:rPr>
              <a:t>"Squishing Wrist",</a:t>
            </a:r>
            <a:endParaRPr sz="2000">
              <a:latin typeface="+mn-lt"/>
              <a:cs typeface="Calibri"/>
            </a:endParaRPr>
          </a:p>
          <a:p>
            <a:pPr marL="12700" rtl="0">
              <a:lnSpc>
                <a:spcPct val="100000"/>
              </a:lnSpc>
              <a:spcBef>
                <a:spcPts val="660"/>
              </a:spcBef>
              <a:tabLst>
                <a:tab pos="419100" algn="l"/>
              </a:tabLst>
            </a:pPr>
            <a:r>
              <a:rPr lang="en" sz="2000" b="0" i="0" u="none" strike="noStrike" spc="-5">
                <a:highlight>
                  <a:srgbClr val="000000">
                    <a:alpha val="0"/>
                  </a:srgbClr>
                </a:highlight>
                <a:latin typeface="Arial"/>
                <a:cs typeface="Arial"/>
              </a:rPr>
              <a:t>•	</a:t>
            </a:r>
            <a:r>
              <a:rPr lang="en" sz="2000" b="0" i="0" u="none" strike="noStrike" spc="-5">
                <a:highlight>
                  <a:srgbClr val="000000">
                    <a:alpha val="0"/>
                  </a:srgbClr>
                </a:highlight>
                <a:latin typeface="Arial"/>
                <a:cs typeface="Calibri" charset="0"/>
              </a:rPr>
              <a:t>Not turning on the scapula in motion,</a:t>
            </a:r>
            <a:endParaRPr sz="2000">
              <a:latin typeface="+mn-lt"/>
              <a:cs typeface="Calibri"/>
            </a:endParaRPr>
          </a:p>
          <a:p>
            <a:pPr marL="12700" rtl="0">
              <a:lnSpc>
                <a:spcPct val="100000"/>
              </a:lnSpc>
              <a:spcBef>
                <a:spcPts val="675"/>
              </a:spcBef>
              <a:tabLst>
                <a:tab pos="419100" algn="l"/>
              </a:tabLst>
            </a:pPr>
            <a:r>
              <a:rPr lang="en" sz="2000" b="0" i="0" u="none" strike="noStrike" spc="-5">
                <a:highlight>
                  <a:srgbClr val="000000">
                    <a:alpha val="0"/>
                  </a:srgbClr>
                </a:highlight>
                <a:latin typeface="Arial"/>
                <a:cs typeface="Arial"/>
              </a:rPr>
              <a:t>•	</a:t>
            </a:r>
            <a:r>
              <a:rPr lang="en" sz="2000" b="0" i="0" u="none" strike="noStrike" spc="-5">
                <a:highlight>
                  <a:srgbClr val="000000">
                    <a:alpha val="0"/>
                  </a:srgbClr>
                </a:highlight>
                <a:latin typeface="Arial"/>
                <a:cs typeface="Calibri" charset="0"/>
              </a:rPr>
              <a:t>Not using your hand to balance.</a:t>
            </a:r>
            <a:endParaRPr sz="2000">
              <a:latin typeface="+mn-lt"/>
              <a:cs typeface="Calibri"/>
            </a:endParaRPr>
          </a:p>
        </p:txBody>
      </p:sp>
      <p:sp>
        <p:nvSpPr>
          <p:cNvPr id="4" name="object 4"/>
          <p:cNvSpPr/>
          <p:nvPr>
            <p:custDataLst>
              <p:tags r:id="rId3"/>
            </p:custDataLst>
          </p:nvPr>
        </p:nvSpPr>
        <p:spPr>
          <a:xfrm>
            <a:off x="5511301" y="5529070"/>
            <a:ext cx="3200399" cy="1328926"/>
          </a:xfrm>
          <a:prstGeom prst="rect">
            <a:avLst/>
          </a:prstGeom>
          <a:blipFill>
            <a:blip r:embed="rId6"/>
            <a:stretch>
              <a:fillRect/>
            </a:stretch>
          </a:blipFill>
        </p:spPr>
        <p:txBody>
          <a:bodyPr wrap="square" lIns="0" tIns="0" rIns="0" bIns="0" rtlCol="0">
            <a:noAutofit/>
          </a:bodyPr>
          <a:lstStyle/>
          <a:p>
            <a:endParaRPr/>
          </a:p>
        </p:txBody>
      </p:sp>
      <p:sp>
        <p:nvSpPr>
          <p:cNvPr id="5" name="object 5"/>
          <p:cNvSpPr/>
          <p:nvPr>
            <p:custDataLst>
              <p:tags r:id="rId4"/>
            </p:custDataLst>
          </p:nvPr>
        </p:nvSpPr>
        <p:spPr>
          <a:xfrm>
            <a:off x="5480668" y="1290826"/>
            <a:ext cx="3200400" cy="4238244"/>
          </a:xfrm>
          <a:prstGeom prst="rect">
            <a:avLst/>
          </a:prstGeom>
          <a:blipFill>
            <a:blip r:embed="rId7"/>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904194508"/>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custDataLst>
              <p:tags r:id="rId1"/>
            </p:custDataLst>
          </p:nvPr>
        </p:nvSpPr>
        <p:spPr>
          <a:xfrm>
            <a:off x="522199" y="179089"/>
            <a:ext cx="4783931" cy="1374735"/>
          </a:xfrm>
          <a:prstGeom prst="rect">
            <a:avLst/>
          </a:prstGeom>
        </p:spPr>
        <p:txBody>
          <a:bodyPr vert="horz" wrap="square" lIns="0" tIns="81280" rIns="0" bIns="0" rtlCol="0">
            <a:noAutofit/>
          </a:bodyPr>
          <a:lstStyle/>
          <a:p>
            <a:pPr marL="12065" marR="5080" algn="ctr" rtl="0">
              <a:spcBef>
                <a:spcPts val="640"/>
              </a:spcBef>
            </a:pPr>
            <a:r>
              <a:rPr lang="en" sz="2800" b="0" i="0" u="none" strike="noStrike" spc="-5">
                <a:highlight>
                  <a:srgbClr val="000000">
                    <a:alpha val="0"/>
                  </a:srgbClr>
                </a:highlight>
                <a:latin typeface="Arial"/>
              </a:rPr>
              <a:t>Common mistakes in the treatment of spasticity:</a:t>
            </a:r>
            <a:endParaRPr sz="2800"/>
          </a:p>
          <a:p>
            <a:pPr marL="3810" algn="ctr" rtl="0"/>
            <a:r>
              <a:rPr lang="en" sz="2800" b="1" i="0" u="sng" strike="noStrike" spc="-10">
                <a:solidFill>
                  <a:srgbClr val="FF0000"/>
                </a:solidFill>
                <a:highlight>
                  <a:srgbClr val="000000">
                    <a:alpha val="0"/>
                  </a:srgbClr>
                </a:highlight>
                <a:latin typeface="Arial"/>
              </a:rPr>
              <a:t>!!! DO NOT</a:t>
            </a:r>
            <a:endParaRPr sz="2800" b="1" u="sng"/>
          </a:p>
        </p:txBody>
      </p:sp>
      <p:sp>
        <p:nvSpPr>
          <p:cNvPr id="3" name="object 3"/>
          <p:cNvSpPr txBox="1"/>
          <p:nvPr>
            <p:custDataLst>
              <p:tags r:id="rId2"/>
            </p:custDataLst>
          </p:nvPr>
        </p:nvSpPr>
        <p:spPr>
          <a:xfrm>
            <a:off x="96773" y="2220848"/>
            <a:ext cx="4913948" cy="2980944"/>
          </a:xfrm>
          <a:prstGeom prst="rect">
            <a:avLst/>
          </a:prstGeom>
        </p:spPr>
        <p:txBody>
          <a:bodyPr vert="horz" wrap="square" lIns="0" tIns="74295" rIns="0" bIns="0" rtlCol="0">
            <a:noAutofit/>
          </a:bodyPr>
          <a:lstStyle/>
          <a:p>
            <a:pPr marL="419100" marR="892810" indent="-407034" rtl="0">
              <a:spcBef>
                <a:spcPts val="585"/>
              </a:spcBef>
              <a:tabLst>
                <a:tab pos="419100" algn="l"/>
              </a:tabLst>
            </a:pPr>
            <a:r>
              <a:rPr lang="en" sz="2400" b="0" i="0" u="none" strike="noStrike">
                <a:highlight>
                  <a:srgbClr val="000000">
                    <a:alpha val="0"/>
                  </a:srgbClr>
                </a:highlight>
                <a:latin typeface="Arial"/>
              </a:rPr>
              <a:t>•	Using balls in the spastic hand,</a:t>
            </a:r>
          </a:p>
          <a:p>
            <a:pPr marL="419100" marR="1292225" indent="-407034" rtl="0">
              <a:spcBef>
                <a:spcPts val="994"/>
              </a:spcBef>
              <a:tabLst>
                <a:tab pos="419100" algn="l"/>
              </a:tabLst>
            </a:pPr>
            <a:r>
              <a:rPr lang="en" sz="2400" b="0" i="0" u="none" strike="noStrike">
                <a:highlight>
                  <a:srgbClr val="000000">
                    <a:alpha val="0"/>
                  </a:srgbClr>
                </a:highlight>
                <a:latin typeface="Arial"/>
              </a:rPr>
              <a:t>•	The use of posture treatment,</a:t>
            </a:r>
          </a:p>
          <a:p>
            <a:pPr marL="419100" marR="5080" indent="-407034" rtl="0">
              <a:spcBef>
                <a:spcPts val="1010"/>
              </a:spcBef>
              <a:tabLst>
                <a:tab pos="419100" algn="l"/>
              </a:tabLst>
            </a:pPr>
            <a:r>
              <a:rPr lang="en" sz="2400" b="0" i="0" u="none" strike="noStrike">
                <a:highlight>
                  <a:srgbClr val="000000">
                    <a:alpha val="0"/>
                  </a:srgbClr>
                </a:highlight>
                <a:latin typeface="Arial"/>
              </a:rPr>
              <a:t>•	Stretching spastic muscles through pain,</a:t>
            </a:r>
          </a:p>
          <a:p>
            <a:pPr marL="12700" rtl="0">
              <a:spcBef>
                <a:spcPts val="505"/>
              </a:spcBef>
              <a:tabLst>
                <a:tab pos="419100" algn="l"/>
              </a:tabLst>
            </a:pPr>
            <a:r>
              <a:rPr lang="en" sz="2400" b="0" i="0" u="none" strike="noStrike">
                <a:highlight>
                  <a:srgbClr val="000000">
                    <a:alpha val="0"/>
                  </a:srgbClr>
                </a:highlight>
                <a:latin typeface="Arial"/>
              </a:rPr>
              <a:t>•	Spastic muscle massage</a:t>
            </a:r>
          </a:p>
        </p:txBody>
      </p:sp>
      <p:grpSp>
        <p:nvGrpSpPr>
          <p:cNvPr id="4" name="object 4"/>
          <p:cNvGrpSpPr/>
          <p:nvPr>
            <p:custDataLst>
              <p:tags r:id="rId3"/>
            </p:custDataLst>
          </p:nvPr>
        </p:nvGrpSpPr>
        <p:grpSpPr>
          <a:xfrm>
            <a:off x="4672583" y="0"/>
            <a:ext cx="4491038" cy="6908800"/>
            <a:chOff x="6230111" y="0"/>
            <a:chExt cx="5988050" cy="6908800"/>
          </a:xfrm>
        </p:grpSpPr>
        <p:sp>
          <p:nvSpPr>
            <p:cNvPr id="5" name="object 5"/>
            <p:cNvSpPr/>
            <p:nvPr>
              <p:custDataLst>
                <p:tags r:id="rId4"/>
              </p:custDataLst>
            </p:nvPr>
          </p:nvSpPr>
          <p:spPr>
            <a:xfrm>
              <a:off x="8828532" y="0"/>
              <a:ext cx="3363467" cy="2144267"/>
            </a:xfrm>
            <a:prstGeom prst="rect">
              <a:avLst/>
            </a:prstGeom>
            <a:blipFill>
              <a:blip r:embed="rId11"/>
              <a:stretch>
                <a:fillRect/>
              </a:stretch>
            </a:blipFill>
          </p:spPr>
          <p:txBody>
            <a:bodyPr wrap="square" lIns="0" tIns="0" rIns="0" bIns="0" rtlCol="0">
              <a:noAutofit/>
            </a:bodyPr>
            <a:lstStyle/>
            <a:p>
              <a:endParaRPr/>
            </a:p>
          </p:txBody>
        </p:sp>
        <p:sp>
          <p:nvSpPr>
            <p:cNvPr id="6" name="object 6"/>
            <p:cNvSpPr/>
            <p:nvPr>
              <p:custDataLst>
                <p:tags r:id="rId5"/>
              </p:custDataLst>
            </p:nvPr>
          </p:nvSpPr>
          <p:spPr>
            <a:xfrm>
              <a:off x="10210800" y="2148839"/>
              <a:ext cx="1981199" cy="2305812"/>
            </a:xfrm>
            <a:prstGeom prst="rect">
              <a:avLst/>
            </a:prstGeom>
            <a:blipFill>
              <a:blip r:embed="rId12"/>
              <a:stretch>
                <a:fillRect/>
              </a:stretch>
            </a:blipFill>
          </p:spPr>
          <p:txBody>
            <a:bodyPr wrap="square" lIns="0" tIns="0" rIns="0" bIns="0" rtlCol="0">
              <a:noAutofit/>
            </a:bodyPr>
            <a:lstStyle/>
            <a:p>
              <a:endParaRPr/>
            </a:p>
          </p:txBody>
        </p:sp>
        <p:sp>
          <p:nvSpPr>
            <p:cNvPr id="7" name="object 7"/>
            <p:cNvSpPr/>
            <p:nvPr>
              <p:custDataLst>
                <p:tags r:id="rId6"/>
              </p:custDataLst>
            </p:nvPr>
          </p:nvSpPr>
          <p:spPr>
            <a:xfrm>
              <a:off x="6313931" y="722375"/>
              <a:ext cx="2514600" cy="2150364"/>
            </a:xfrm>
            <a:prstGeom prst="rect">
              <a:avLst/>
            </a:prstGeom>
            <a:blipFill>
              <a:blip r:embed="rId13"/>
              <a:stretch>
                <a:fillRect/>
              </a:stretch>
            </a:blipFill>
          </p:spPr>
          <p:txBody>
            <a:bodyPr wrap="square" lIns="0" tIns="0" rIns="0" bIns="0" rtlCol="0">
              <a:noAutofit/>
            </a:bodyPr>
            <a:lstStyle/>
            <a:p>
              <a:endParaRPr/>
            </a:p>
          </p:txBody>
        </p:sp>
        <p:sp>
          <p:nvSpPr>
            <p:cNvPr id="8" name="object 8"/>
            <p:cNvSpPr/>
            <p:nvPr>
              <p:custDataLst>
                <p:tags r:id="rId7"/>
              </p:custDataLst>
            </p:nvPr>
          </p:nvSpPr>
          <p:spPr>
            <a:xfrm>
              <a:off x="6230111" y="3066287"/>
              <a:ext cx="3849624" cy="2508504"/>
            </a:xfrm>
            <a:prstGeom prst="rect">
              <a:avLst/>
            </a:prstGeom>
            <a:blipFill>
              <a:blip r:embed="rId14"/>
              <a:stretch>
                <a:fillRect/>
              </a:stretch>
            </a:blipFill>
          </p:spPr>
          <p:txBody>
            <a:bodyPr wrap="square" lIns="0" tIns="0" rIns="0" bIns="0" rtlCol="0">
              <a:noAutofit/>
            </a:bodyPr>
            <a:lstStyle/>
            <a:p>
              <a:endParaRPr/>
            </a:p>
          </p:txBody>
        </p:sp>
        <p:sp>
          <p:nvSpPr>
            <p:cNvPr id="9" name="object 9"/>
            <p:cNvSpPr/>
            <p:nvPr>
              <p:custDataLst>
                <p:tags r:id="rId8"/>
              </p:custDataLst>
            </p:nvPr>
          </p:nvSpPr>
          <p:spPr>
            <a:xfrm>
              <a:off x="8941307" y="4722875"/>
              <a:ext cx="3250692" cy="1828800"/>
            </a:xfrm>
            <a:prstGeom prst="rect">
              <a:avLst/>
            </a:prstGeom>
            <a:blipFill>
              <a:blip r:embed="rId15"/>
              <a:stretch>
                <a:fillRect/>
              </a:stretch>
            </a:blipFill>
          </p:spPr>
          <p:txBody>
            <a:bodyPr wrap="square" lIns="0" tIns="0" rIns="0" bIns="0" rtlCol="0">
              <a:noAutofit/>
            </a:bodyPr>
            <a:lstStyle/>
            <a:p>
              <a:endParaRPr/>
            </a:p>
          </p:txBody>
        </p:sp>
        <p:sp>
          <p:nvSpPr>
            <p:cNvPr id="10" name="object 10"/>
            <p:cNvSpPr/>
            <p:nvPr>
              <p:custDataLst>
                <p:tags r:id="rId9"/>
              </p:custDataLst>
            </p:nvPr>
          </p:nvSpPr>
          <p:spPr>
            <a:xfrm>
              <a:off x="6314693" y="0"/>
              <a:ext cx="5878195" cy="6858634"/>
            </a:xfrm>
            <a:custGeom>
              <a:avLst/>
              <a:gdLst/>
              <a:ahLst/>
              <a:cxnLst/>
              <a:rect l="l" t="t" r="r" b="b"/>
              <a:pathLst>
                <a:path w="5878195" h="6858634">
                  <a:moveTo>
                    <a:pt x="0" y="723138"/>
                  </a:moveTo>
                  <a:lnTo>
                    <a:pt x="5878195" y="6858451"/>
                  </a:lnTo>
                </a:path>
                <a:path w="5878195" h="6858634">
                  <a:moveTo>
                    <a:pt x="5874486" y="0"/>
                  </a:moveTo>
                  <a:lnTo>
                    <a:pt x="113294" y="6857995"/>
                  </a:lnTo>
                </a:path>
              </a:pathLst>
            </a:custGeom>
            <a:ln w="50292">
              <a:solidFill>
                <a:srgbClr val="FF0000"/>
              </a:solidFill>
            </a:ln>
          </p:spPr>
          <p:txBody>
            <a:bodyPr wrap="square" lIns="0" tIns="0" rIns="0" bIns="0" rtlCol="0">
              <a:noAutofit/>
            </a:bodyPr>
            <a:lstStyle/>
            <a:p>
              <a:endParaRPr/>
            </a:p>
          </p:txBody>
        </p:sp>
      </p:grpSp>
    </p:spTree>
    <p:extLst>
      <p:ext uri="{BB962C8B-B14F-4D97-AF65-F5344CB8AC3E}">
        <p14:creationId xmlns:p14="http://schemas.microsoft.com/office/powerpoint/2010/main" val="105959568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custDataLst>
              <p:tags r:id="rId1"/>
            </p:custDataLst>
          </p:nvPr>
        </p:nvSpPr>
        <p:spPr/>
        <p:txBody>
          <a:bodyPr>
            <a:noAutofit/>
          </a:bodyPr>
          <a:lstStyle/>
          <a:p>
            <a:pPr rtl="0"/>
            <a:r>
              <a:rPr lang="en" sz="4000" b="0" i="0" u="none" strike="noStrike">
                <a:highlight>
                  <a:srgbClr val="000000">
                    <a:alpha val="0"/>
                  </a:srgbClr>
                </a:highlight>
                <a:latin typeface="Arial"/>
              </a:rPr>
              <a:t>Treatment of spasticity</a:t>
            </a:r>
            <a:endParaRPr lang="ru-RU"/>
          </a:p>
        </p:txBody>
      </p:sp>
      <p:sp>
        <p:nvSpPr>
          <p:cNvPr id="3" name="Содержимое 2"/>
          <p:cNvSpPr>
            <a:spLocks noGrp="1"/>
          </p:cNvSpPr>
          <p:nvPr>
            <p:ph idx="1"/>
            <p:custDataLst>
              <p:tags r:id="rId2"/>
            </p:custDataLst>
          </p:nvPr>
        </p:nvSpPr>
        <p:spPr/>
        <p:txBody>
          <a:bodyPr>
            <a:noAutofit/>
          </a:bodyPr>
          <a:lstStyle/>
          <a:p>
            <a:pPr rtl="0"/>
            <a:r>
              <a:rPr lang="en" sz="2400" b="0" i="0" u="none" strike="noStrike">
                <a:highlight>
                  <a:srgbClr val="000000">
                    <a:alpha val="0"/>
                  </a:srgbClr>
                </a:highlight>
                <a:latin typeface="Arial"/>
              </a:rPr>
              <a:t>Intrathecal injection of baclofen using a pump, .</a:t>
            </a:r>
          </a:p>
          <a:p>
            <a:pPr rtl="0"/>
            <a:r>
              <a:rPr lang="en" sz="2400" b="0" i="0" u="none" strike="noStrike">
                <a:highlight>
                  <a:srgbClr val="000000">
                    <a:alpha val="0"/>
                  </a:srgbClr>
                </a:highlight>
                <a:latin typeface="Arial"/>
              </a:rPr>
              <a:t>Physiotherapy and therapeutic exercises are most effective in the early phase (thermal and cold procedures, phonophoresis, transcutaneous electrical nerve stimulation, etc.). </a:t>
            </a:r>
          </a:p>
          <a:p>
            <a:pPr rtl="0"/>
            <a:r>
              <a:rPr lang="en" sz="2400" b="0" i="0" u="none" strike="noStrike">
                <a:highlight>
                  <a:srgbClr val="000000">
                    <a:alpha val="0"/>
                  </a:srgbClr>
                </a:highlight>
                <a:latin typeface="Arial"/>
              </a:rPr>
              <a:t>Use of botulinum toxin preparations. The effect of the drug administration lasts an average of 2-6 months. It should be noted that the use of botulinum toxin preparations is largely limited due to their high cost. </a:t>
            </a:r>
          </a:p>
          <a:p>
            <a:pPr rtl="0"/>
            <a:r>
              <a:rPr lang="en" sz="2400" b="0" i="0" u="none" strike="noStrike">
                <a:highlight>
                  <a:srgbClr val="000000">
                    <a:alpha val="0"/>
                  </a:srgbClr>
                </a:highlight>
                <a:latin typeface="Arial"/>
              </a:rPr>
              <a:t>In practice, muscle relaxants are most widely used - baclofen, tizanidine, diazepam, dantrolene, tolperisone. </a:t>
            </a:r>
          </a:p>
          <a:p>
            <a:endParaRPr lang="ru-RU"/>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custDataLst>
              <p:tags r:id="rId1"/>
            </p:custDataLst>
          </p:nvPr>
        </p:nvSpPr>
        <p:spPr>
          <a:xfrm>
            <a:off x="429549" y="720080"/>
            <a:ext cx="8229600" cy="990600"/>
          </a:xfrm>
        </p:spPr>
        <p:txBody>
          <a:bodyPr>
            <a:noAutofit/>
          </a:bodyPr>
          <a:lstStyle/>
          <a:p>
            <a:pPr rtl="0"/>
            <a:r>
              <a:rPr lang="en" sz="3600" b="0" i="0" u="none" strike="noStrike" dirty="0">
                <a:highlight>
                  <a:srgbClr val="000000">
                    <a:alpha val="0"/>
                  </a:srgbClr>
                </a:highlight>
                <a:latin typeface="Arial"/>
              </a:rPr>
              <a:t>Techniques to correct foot malposition include:</a:t>
            </a:r>
            <a:r>
              <a:rPr lang="en" sz="4000" b="0" i="0" u="none" strike="noStrike" dirty="0">
                <a:highlight>
                  <a:srgbClr val="000000">
                    <a:alpha val="0"/>
                  </a:srgbClr>
                </a:highlight>
                <a:latin typeface="Arial"/>
              </a:rPr>
              <a:t/>
            </a:r>
            <a:br>
              <a:rPr lang="en" sz="4000" b="0" i="0" u="none" strike="noStrike" dirty="0">
                <a:highlight>
                  <a:srgbClr val="000000">
                    <a:alpha val="0"/>
                  </a:srgbClr>
                </a:highlight>
                <a:latin typeface="Arial"/>
              </a:rPr>
            </a:br>
            <a:endParaRPr lang="ru-RU" dirty="0"/>
          </a:p>
        </p:txBody>
      </p:sp>
      <p:sp>
        <p:nvSpPr>
          <p:cNvPr id="5" name="Содержимое 4"/>
          <p:cNvSpPr>
            <a:spLocks noGrp="1"/>
          </p:cNvSpPr>
          <p:nvPr>
            <p:ph idx="1"/>
            <p:custDataLst>
              <p:tags r:id="rId2"/>
            </p:custDataLst>
          </p:nvPr>
        </p:nvSpPr>
        <p:spPr>
          <a:xfrm>
            <a:off x="251520" y="1710680"/>
            <a:ext cx="8229600" cy="4876800"/>
          </a:xfrm>
        </p:spPr>
        <p:txBody>
          <a:bodyPr>
            <a:noAutofit/>
          </a:bodyPr>
          <a:lstStyle/>
          <a:p>
            <a:pPr lvl="0" algn="just" rtl="0"/>
            <a:r>
              <a:rPr lang="en" sz="2400" b="0" i="0" u="none" strike="noStrike" dirty="0">
                <a:highlight>
                  <a:srgbClr val="000000">
                    <a:alpha val="0"/>
                  </a:srgbClr>
                </a:highlight>
                <a:latin typeface="Arial"/>
              </a:rPr>
              <a:t>Botulinum toxin injections</a:t>
            </a:r>
            <a:endParaRPr lang="ru-RU" dirty="0" smtClean="0"/>
          </a:p>
          <a:p>
            <a:pPr lvl="0" algn="just" rtl="0"/>
            <a:r>
              <a:rPr lang="en" sz="2400" b="0" i="0" u="none" strike="noStrike" dirty="0">
                <a:highlight>
                  <a:srgbClr val="000000">
                    <a:alpha val="0"/>
                  </a:srgbClr>
                </a:highlight>
                <a:latin typeface="Arial"/>
              </a:rPr>
              <a:t>Training in lifting the foot using the "triple shortening" reflex. In a patient with no dorsiflexion of the foot, a protective reflex is induced by mechanical stimulation of the sole. In this case, flexion of the leg at the knee and hip joints and dorsiflexion of the foot occur. </a:t>
            </a:r>
          </a:p>
        </p:txBody>
      </p:sp>
      <p:pic>
        <p:nvPicPr>
          <p:cNvPr id="48130" name="Picture 2" descr="IMG_3991"/>
          <p:cNvPicPr>
            <a:picLocks noChangeAspect="1" noChangeArrowheads="1"/>
          </p:cNvPicPr>
          <p:nvPr>
            <p:custDataLst>
              <p:tags r:id="rId3"/>
            </p:custDataLst>
          </p:nvPr>
        </p:nvPicPr>
        <p:blipFill>
          <a:blip r:embed="rId5"/>
          <a:stretch>
            <a:fillRect/>
          </a:stretch>
        </p:blipFill>
        <p:spPr bwMode="auto">
          <a:xfrm>
            <a:off x="6557528" y="4149080"/>
            <a:ext cx="2279650" cy="2511425"/>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33786"/>
            <a:ext cx="8229600" cy="1189826"/>
          </a:xfrm>
          <a:prstGeom prst="rect">
            <a:avLst/>
          </a:prstGeom>
        </p:spPr>
        <p:txBody>
          <a:bodyPr vert="horz" wrap="square" lIns="0" tIns="141681" rIns="0" bIns="0" rtlCol="0">
            <a:noAutofit/>
          </a:bodyPr>
          <a:lstStyle/>
          <a:p>
            <a:pPr marL="1826260" marR="5080" indent="-1481455" rtl="0">
              <a:lnSpc>
                <a:spcPts val="4320"/>
              </a:lnSpc>
              <a:spcBef>
                <a:spcPts val="640"/>
              </a:spcBef>
            </a:pPr>
            <a:r>
              <a:rPr lang="en" sz="2800" b="0" i="0" u="none" strike="noStrike" spc="-10">
                <a:solidFill>
                  <a:srgbClr val="C00000"/>
                </a:solidFill>
                <a:highlight>
                  <a:srgbClr val="000000">
                    <a:alpha val="0"/>
                  </a:srgbClr>
                </a:highlight>
                <a:latin typeface="Arial"/>
              </a:rPr>
              <a:t>Violations that are strong points for rehabilitation</a:t>
            </a:r>
            <a:endParaRPr sz="2800" b="0">
              <a:solidFill>
                <a:srgbClr val="C00000"/>
              </a:solidFill>
              <a:latin typeface="+mj-lt"/>
            </a:endParaRPr>
          </a:p>
        </p:txBody>
      </p:sp>
      <p:sp>
        <p:nvSpPr>
          <p:cNvPr id="3" name="object 3"/>
          <p:cNvSpPr txBox="1">
            <a:spLocks noGrp="1"/>
          </p:cNvSpPr>
          <p:nvPr>
            <p:ph sz="half" idx="2"/>
          </p:nvPr>
        </p:nvSpPr>
        <p:spPr>
          <a:xfrm>
            <a:off x="467544" y="2116075"/>
            <a:ext cx="3355125" cy="4479047"/>
          </a:xfrm>
          <a:prstGeom prst="rect">
            <a:avLst/>
          </a:prstGeom>
        </p:spPr>
        <p:txBody>
          <a:bodyPr vert="horz" wrap="square" lIns="0" tIns="83185" rIns="0" bIns="0" rtlCol="0">
            <a:noAutofit/>
          </a:bodyPr>
          <a:lstStyle/>
          <a:p>
            <a:pPr marL="240665" marR="5080" indent="-228600" rtl="0">
              <a:lnSpc>
                <a:spcPct val="80000"/>
              </a:lnSpc>
              <a:spcBef>
                <a:spcPts val="655"/>
              </a:spcBef>
              <a:buFont typeface="Arial"/>
              <a:buChar char="•"/>
              <a:tabLst>
                <a:tab pos="241300" algn="l"/>
              </a:tabLst>
            </a:pPr>
            <a:r>
              <a:rPr lang="en" sz="2300" b="0" i="0" u="none" strike="noStrike" spc="-5">
                <a:highlight>
                  <a:srgbClr val="000000">
                    <a:alpha val="0"/>
                  </a:srgbClr>
                </a:highlight>
                <a:latin typeface="Arial"/>
              </a:rPr>
              <a:t>Neurological deficit (paresis, sensory deficit, ataxia);</a:t>
            </a:r>
          </a:p>
          <a:p>
            <a:pPr marL="241300" indent="-228600" rtl="0">
              <a:lnSpc>
                <a:spcPct val="100000"/>
              </a:lnSpc>
              <a:spcBef>
                <a:spcPts val="445"/>
              </a:spcBef>
              <a:buFont typeface="Arial"/>
              <a:buChar char="•"/>
              <a:tabLst>
                <a:tab pos="241300" algn="l"/>
              </a:tabLst>
            </a:pPr>
            <a:r>
              <a:rPr lang="en" sz="2300" b="0" i="0" u="none" strike="noStrike">
                <a:highlight>
                  <a:srgbClr val="000000">
                    <a:alpha val="0"/>
                  </a:srgbClr>
                </a:highlight>
                <a:latin typeface="Arial"/>
              </a:rPr>
              <a:t>Postural disorders;</a:t>
            </a:r>
          </a:p>
          <a:p>
            <a:pPr marL="240665" marR="159385" indent="-228600" rtl="0">
              <a:lnSpc>
                <a:spcPts val="2210"/>
              </a:lnSpc>
              <a:spcBef>
                <a:spcPts val="990"/>
              </a:spcBef>
              <a:buFont typeface="Arial"/>
              <a:buChar char="•"/>
              <a:tabLst>
                <a:tab pos="241300" algn="l"/>
              </a:tabLst>
            </a:pPr>
            <a:r>
              <a:rPr lang="en" sz="2300" b="0" i="0" u="none" strike="noStrike">
                <a:highlight>
                  <a:srgbClr val="000000">
                    <a:alpha val="0"/>
                  </a:srgbClr>
                </a:highlight>
                <a:latin typeface="Arial"/>
              </a:rPr>
              <a:t>Endurance (Functional Class);</a:t>
            </a:r>
          </a:p>
          <a:p>
            <a:pPr marL="241300" indent="-228600" rtl="0">
              <a:lnSpc>
                <a:spcPts val="2485"/>
              </a:lnSpc>
              <a:spcBef>
                <a:spcPts val="459"/>
              </a:spcBef>
              <a:buFont typeface="Arial"/>
              <a:buChar char="•"/>
              <a:tabLst>
                <a:tab pos="241300" algn="l"/>
              </a:tabLst>
            </a:pPr>
            <a:r>
              <a:rPr lang="en" sz="2300" b="0" i="0" u="none" strike="noStrike" spc="-5">
                <a:highlight>
                  <a:srgbClr val="000000">
                    <a:alpha val="0"/>
                  </a:srgbClr>
                </a:highlight>
                <a:latin typeface="Arial"/>
              </a:rPr>
              <a:t>Speech disorders (aphasia, dysarthria);</a:t>
            </a:r>
          </a:p>
          <a:p>
            <a:pPr marL="241300" indent="-228600" rtl="0">
              <a:lnSpc>
                <a:spcPct val="100000"/>
              </a:lnSpc>
              <a:spcBef>
                <a:spcPts val="445"/>
              </a:spcBef>
              <a:buFont typeface="Arial"/>
              <a:buChar char="•"/>
              <a:tabLst>
                <a:tab pos="241300" algn="l"/>
              </a:tabLst>
            </a:pPr>
            <a:r>
              <a:rPr lang="en" sz="2300" b="0" i="0" u="none" strike="noStrike" spc="-5">
                <a:highlight>
                  <a:srgbClr val="000000">
                    <a:alpha val="0"/>
                  </a:srgbClr>
                </a:highlight>
                <a:latin typeface="Arial"/>
              </a:rPr>
              <a:t>Swallowing disorders;</a:t>
            </a:r>
          </a:p>
          <a:p>
            <a:pPr marL="241300" indent="-228600" rtl="0">
              <a:lnSpc>
                <a:spcPct val="100000"/>
              </a:lnSpc>
              <a:spcBef>
                <a:spcPts val="455"/>
              </a:spcBef>
              <a:buFont typeface="Arial"/>
              <a:buChar char="•"/>
              <a:tabLst>
                <a:tab pos="241300" algn="l"/>
              </a:tabLst>
            </a:pPr>
            <a:r>
              <a:rPr lang="en" sz="2300" b="0" i="0" u="none" strike="noStrike" spc="-10">
                <a:highlight>
                  <a:srgbClr val="000000">
                    <a:alpha val="0"/>
                  </a:srgbClr>
                </a:highlight>
                <a:latin typeface="Arial"/>
              </a:rPr>
              <a:t>Contractures;</a:t>
            </a:r>
          </a:p>
        </p:txBody>
      </p:sp>
      <p:sp>
        <p:nvSpPr>
          <p:cNvPr id="4" name="object 4"/>
          <p:cNvSpPr txBox="1">
            <a:spLocks noGrp="1"/>
          </p:cNvSpPr>
          <p:nvPr>
            <p:ph sz="half" idx="3"/>
          </p:nvPr>
        </p:nvSpPr>
        <p:spPr>
          <a:xfrm>
            <a:off x="4716016" y="2204864"/>
            <a:ext cx="3841949" cy="3664465"/>
          </a:xfrm>
          <a:prstGeom prst="rect">
            <a:avLst/>
          </a:prstGeom>
        </p:spPr>
        <p:txBody>
          <a:bodyPr vert="horz" wrap="square" lIns="0" tIns="85725" rIns="0" bIns="0" rtlCol="0">
            <a:noAutofit/>
          </a:bodyPr>
          <a:lstStyle/>
          <a:p>
            <a:pPr marL="241300" marR="1266825" indent="-228600" rtl="0">
              <a:lnSpc>
                <a:spcPct val="80000"/>
              </a:lnSpc>
              <a:spcBef>
                <a:spcPts val="675"/>
              </a:spcBef>
              <a:buFont typeface="Arial"/>
              <a:buChar char="•"/>
              <a:tabLst>
                <a:tab pos="241300" algn="l"/>
              </a:tabLst>
            </a:pPr>
            <a:r>
              <a:rPr lang="en" sz="2000" b="0" i="0" u="none" strike="noStrike" spc="-10">
                <a:highlight>
                  <a:srgbClr val="000000">
                    <a:alpha val="0"/>
                  </a:srgbClr>
                </a:highlight>
                <a:latin typeface="Arial"/>
              </a:rPr>
              <a:t>Cognitive deficits (dementia);</a:t>
            </a:r>
          </a:p>
          <a:p>
            <a:pPr marL="241300" indent="-228600" rtl="0">
              <a:lnSpc>
                <a:spcPct val="100000"/>
              </a:lnSpc>
              <a:spcBef>
                <a:spcPts val="420"/>
              </a:spcBef>
              <a:buFont typeface="Arial"/>
              <a:buChar char="•"/>
              <a:tabLst>
                <a:tab pos="241300" algn="l"/>
              </a:tabLst>
            </a:pPr>
            <a:r>
              <a:rPr lang="en" sz="2000" b="0" i="0" u="none" strike="noStrike" spc="-5">
                <a:highlight>
                  <a:srgbClr val="000000">
                    <a:alpha val="0"/>
                  </a:srgbClr>
                </a:highlight>
                <a:latin typeface="Arial"/>
              </a:rPr>
              <a:t>Depression and anxiety;</a:t>
            </a:r>
          </a:p>
          <a:p>
            <a:pPr marL="241300" indent="-228600" rtl="0">
              <a:lnSpc>
                <a:spcPct val="100000"/>
              </a:lnSpc>
              <a:spcBef>
                <a:spcPts val="434"/>
              </a:spcBef>
              <a:buFont typeface="Arial"/>
              <a:buChar char="•"/>
              <a:tabLst>
                <a:tab pos="241300" algn="l"/>
              </a:tabLst>
            </a:pPr>
            <a:r>
              <a:rPr lang="en" sz="2000" b="0" i="0" u="none" strike="noStrike">
                <a:highlight>
                  <a:srgbClr val="000000">
                    <a:alpha val="0"/>
                  </a:srgbClr>
                </a:highlight>
                <a:latin typeface="Arial"/>
              </a:rPr>
              <a:t>Epilepsy;</a:t>
            </a:r>
          </a:p>
          <a:p>
            <a:pPr marL="241300" indent="-228600" rtl="0">
              <a:lnSpc>
                <a:spcPts val="2595"/>
              </a:lnSpc>
              <a:spcBef>
                <a:spcPts val="420"/>
              </a:spcBef>
              <a:buFont typeface="Arial"/>
              <a:buChar char="•"/>
              <a:tabLst>
                <a:tab pos="241300" algn="l"/>
              </a:tabLst>
            </a:pPr>
            <a:r>
              <a:rPr lang="en" sz="2000" b="0" i="0" u="none" strike="noStrike" spc="-5">
                <a:highlight>
                  <a:srgbClr val="000000">
                    <a:alpha val="0"/>
                  </a:srgbClr>
                </a:highlight>
                <a:latin typeface="Arial"/>
              </a:rPr>
              <a:t>Psychotic disorders and confusion;</a:t>
            </a:r>
            <a:endParaRPr sz="2000">
              <a:latin typeface="+mn-lt"/>
            </a:endParaRPr>
          </a:p>
          <a:p>
            <a:pPr marL="241300" marR="5080" indent="-228600" rtl="0">
              <a:lnSpc>
                <a:spcPct val="80000"/>
              </a:lnSpc>
              <a:spcBef>
                <a:spcPts val="1545"/>
              </a:spcBef>
              <a:buFont typeface="Arial"/>
              <a:buChar char="•"/>
              <a:tabLst>
                <a:tab pos="241300" algn="l"/>
              </a:tabLst>
            </a:pPr>
            <a:r>
              <a:rPr lang="en" sz="2000" b="0" i="0" u="none" strike="noStrike">
                <a:highlight>
                  <a:srgbClr val="000000">
                    <a:alpha val="0"/>
                  </a:srgbClr>
                </a:highlight>
                <a:latin typeface="Arial"/>
              </a:rPr>
              <a:t>High risk of stroke and other vascular events;</a:t>
            </a:r>
          </a:p>
          <a:p>
            <a:pPr marL="241300" indent="-228600" rtl="0">
              <a:lnSpc>
                <a:spcPct val="100000"/>
              </a:lnSpc>
              <a:spcBef>
                <a:spcPts val="425"/>
              </a:spcBef>
              <a:buFont typeface="Arial"/>
              <a:buChar char="•"/>
              <a:tabLst>
                <a:tab pos="241300" algn="l"/>
              </a:tabLst>
            </a:pPr>
            <a:r>
              <a:rPr lang="en" sz="2000" b="0" i="0" u="none" strike="noStrike" spc="-10">
                <a:highlight>
                  <a:srgbClr val="000000">
                    <a:alpha val="0"/>
                  </a:srgbClr>
                </a:highlight>
                <a:latin typeface="Arial"/>
              </a:rPr>
              <a:t>Loss of self-service;</a:t>
            </a:r>
          </a:p>
          <a:p>
            <a:pPr marL="241300" indent="-228600" rtl="0">
              <a:lnSpc>
                <a:spcPct val="100000"/>
              </a:lnSpc>
              <a:spcBef>
                <a:spcPts val="420"/>
              </a:spcBef>
              <a:buFont typeface="Arial"/>
              <a:buChar char="•"/>
              <a:tabLst>
                <a:tab pos="241300" algn="l"/>
              </a:tabLst>
            </a:pPr>
            <a:r>
              <a:rPr lang="en" sz="2000" b="0" i="0" u="none" strike="noStrike" spc="-10">
                <a:highlight>
                  <a:srgbClr val="000000">
                    <a:alpha val="0"/>
                  </a:srgbClr>
                </a:highlight>
                <a:latin typeface="Arial"/>
              </a:rPr>
              <a:t>Loss of skills.</a:t>
            </a:r>
          </a:p>
        </p:txBody>
      </p:sp>
    </p:spTree>
    <p:extLst>
      <p:ext uri="{BB962C8B-B14F-4D97-AF65-F5344CB8AC3E}">
        <p14:creationId xmlns:p14="http://schemas.microsoft.com/office/powerpoint/2010/main" val="4157383408"/>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custDataLst>
              <p:tags r:id="rId1"/>
            </p:custDataLst>
          </p:nvPr>
        </p:nvSpPr>
        <p:spPr>
          <a:xfrm>
            <a:off x="251520" y="404664"/>
            <a:ext cx="8229600" cy="990600"/>
          </a:xfrm>
        </p:spPr>
        <p:txBody>
          <a:bodyPr>
            <a:noAutofit/>
          </a:bodyPr>
          <a:lstStyle/>
          <a:p>
            <a:pPr rtl="0"/>
            <a:r>
              <a:rPr lang="en" sz="4000" b="0" i="0" u="none" strike="noStrike">
                <a:highlight>
                  <a:srgbClr val="000000">
                    <a:alpha val="0"/>
                  </a:srgbClr>
                </a:highlight>
                <a:latin typeface="Arial"/>
              </a:rPr>
              <a:t>The use of orthoses. </a:t>
            </a:r>
            <a:endParaRPr lang="ru-RU"/>
          </a:p>
        </p:txBody>
      </p:sp>
      <p:sp>
        <p:nvSpPr>
          <p:cNvPr id="3" name="Содержимое 2"/>
          <p:cNvSpPr>
            <a:spLocks noGrp="1"/>
          </p:cNvSpPr>
          <p:nvPr>
            <p:ph idx="1"/>
            <p:custDataLst>
              <p:tags r:id="rId2"/>
            </p:custDataLst>
          </p:nvPr>
        </p:nvSpPr>
        <p:spPr>
          <a:xfrm>
            <a:off x="457200" y="1219200"/>
            <a:ext cx="6115064" cy="5138758"/>
          </a:xfrm>
        </p:spPr>
        <p:txBody>
          <a:bodyPr>
            <a:noAutofit/>
          </a:bodyPr>
          <a:lstStyle/>
          <a:p>
            <a:pPr lvl="0" algn="ctr" rtl="0">
              <a:buNone/>
            </a:pPr>
            <a:r>
              <a:rPr lang="en" sz="2400" b="1" i="0" u="none" strike="noStrike">
                <a:highlight>
                  <a:srgbClr val="000000">
                    <a:alpha val="0"/>
                  </a:srgbClr>
                </a:highlight>
                <a:latin typeface="Arial"/>
              </a:rPr>
              <a:t>Orthopedic devices are classified into 4 categories:</a:t>
            </a:r>
          </a:p>
          <a:p>
            <a:pPr lvl="0" algn="just" rtl="0"/>
            <a:r>
              <a:rPr lang="en" sz="2400" b="0" i="0" u="none" strike="noStrike">
                <a:highlight>
                  <a:srgbClr val="000000">
                    <a:alpha val="0"/>
                  </a:srgbClr>
                </a:highlight>
                <a:latin typeface="Arial"/>
              </a:rPr>
              <a:t>Stabilizing, prevents unwanted movements such as plantar flexion at the ankle joint or hyperextension at the knee</a:t>
            </a:r>
          </a:p>
          <a:p>
            <a:pPr lvl="0" algn="just" rtl="0"/>
            <a:r>
              <a:rPr lang="en" sz="2400" b="0" i="0" u="none" strike="noStrike">
                <a:highlight>
                  <a:srgbClr val="000000">
                    <a:alpha val="0"/>
                  </a:srgbClr>
                </a:highlight>
                <a:latin typeface="Arial"/>
              </a:rPr>
              <a:t>Functional, they have a component in the mechanism of action that compensates for muscle strength and assists in the execution of a particular movement</a:t>
            </a:r>
          </a:p>
          <a:p>
            <a:pPr lvl="0" algn="just" rtl="0"/>
            <a:r>
              <a:rPr lang="en" sz="2400" b="0" i="0" u="none" strike="noStrike">
                <a:highlight>
                  <a:srgbClr val="000000">
                    <a:alpha val="0"/>
                  </a:srgbClr>
                </a:highlight>
                <a:latin typeface="Arial"/>
              </a:rPr>
              <a:t>Corrective - used in pediatric practice to correct skeletal deformities</a:t>
            </a:r>
          </a:p>
          <a:p>
            <a:pPr lvl="0" algn="just" rtl="0"/>
            <a:r>
              <a:rPr lang="en" sz="2400" b="0" i="0" u="none" strike="noStrike">
                <a:highlight>
                  <a:srgbClr val="000000">
                    <a:alpha val="0"/>
                  </a:srgbClr>
                </a:highlight>
                <a:latin typeface="Arial"/>
              </a:rPr>
              <a:t>Protective - protect the limb from the effects of a damaging factor (for example, abnormal redistribution of body weight) </a:t>
            </a:r>
          </a:p>
          <a:p>
            <a:pPr lvl="0" algn="just">
              <a:buNone/>
            </a:pPr>
            <a:endParaRPr lang="ru-RU" smtClean="0"/>
          </a:p>
        </p:txBody>
      </p:sp>
      <p:sp>
        <p:nvSpPr>
          <p:cNvPr id="52226" name="Rectangle 2"/>
          <p:cNvSpPr>
            <a:spLocks noChangeArrowheads="1"/>
          </p:cNvSpPr>
          <p:nvPr>
            <p:custDataLst>
              <p:tags r:id="rId3"/>
            </p:custDataLst>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prstTxWarp prst="textNoShape">
              <a:avLst/>
            </a:prstTxWarp>
            <a:noAutofit/>
          </a:bodyPr>
          <a:lstStyle/>
          <a:p>
            <a:endParaRPr lang="ru-RU"/>
          </a:p>
        </p:txBody>
      </p:sp>
      <p:pic>
        <p:nvPicPr>
          <p:cNvPr id="52225" name="Picture 1" descr="50S1"/>
          <p:cNvPicPr>
            <a:picLocks noChangeAspect="1" noChangeArrowheads="1"/>
          </p:cNvPicPr>
          <p:nvPr>
            <p:custDataLst>
              <p:tags r:id="rId4"/>
            </p:custDataLst>
          </p:nvPr>
        </p:nvPicPr>
        <p:blipFill>
          <a:blip r:embed="rId8"/>
          <a:stretch>
            <a:fillRect/>
          </a:stretch>
        </p:blipFill>
        <p:spPr bwMode="auto">
          <a:xfrm>
            <a:off x="6786578" y="1214422"/>
            <a:ext cx="1905000" cy="2559050"/>
          </a:xfrm>
          <a:prstGeom prst="rect">
            <a:avLst/>
          </a:prstGeom>
          <a:noFill/>
          <a:ln w="9525">
            <a:miter lim="800000"/>
          </a:ln>
          <a:effectLst/>
        </p:spPr>
      </p:pic>
      <p:sp>
        <p:nvSpPr>
          <p:cNvPr id="52228" name="Rectangle 4"/>
          <p:cNvSpPr>
            <a:spLocks noChangeArrowheads="1"/>
          </p:cNvSpPr>
          <p:nvPr>
            <p:custDataLst>
              <p:tags r:id="rId5"/>
            </p:custDataLst>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prstTxWarp prst="textNoShape">
              <a:avLst/>
            </a:prstTxWarp>
            <a:noAutofit/>
          </a:bodyPr>
          <a:lstStyle/>
          <a:p>
            <a:endParaRPr lang="ru-RU"/>
          </a:p>
        </p:txBody>
      </p:sp>
      <p:pic>
        <p:nvPicPr>
          <p:cNvPr id="52227" name="Picture 3" descr="476bdf4a42462"/>
          <p:cNvPicPr>
            <a:picLocks noChangeAspect="1" noChangeArrowheads="1"/>
          </p:cNvPicPr>
          <p:nvPr>
            <p:custDataLst>
              <p:tags r:id="rId6"/>
            </p:custDataLst>
          </p:nvPr>
        </p:nvPicPr>
        <p:blipFill>
          <a:blip r:embed="rId9"/>
          <a:stretch>
            <a:fillRect/>
          </a:stretch>
        </p:blipFill>
        <p:spPr bwMode="auto">
          <a:xfrm>
            <a:off x="6572264" y="3929066"/>
            <a:ext cx="2276475" cy="2559050"/>
          </a:xfrm>
          <a:prstGeom prst="rect">
            <a:avLst/>
          </a:prstGeom>
          <a:noFill/>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custDataLst>
              <p:tags r:id="rId1"/>
            </p:custDataLst>
          </p:nvPr>
        </p:nvSpPr>
        <p:spPr/>
        <p:txBody>
          <a:bodyPr>
            <a:noAutofit/>
          </a:bodyPr>
          <a:lstStyle/>
          <a:p>
            <a:pPr rtl="0"/>
            <a:r>
              <a:rPr lang="en" sz="4400" b="0" i="0" u="none" strike="noStrike">
                <a:highlight>
                  <a:srgbClr val="000000">
                    <a:alpha val="0"/>
                  </a:srgbClr>
                </a:highlight>
                <a:latin typeface="Arial"/>
              </a:rPr>
              <a:t>Sensory disturbance</a:t>
            </a:r>
            <a:endParaRPr lang="ru-RU" sz="4400"/>
          </a:p>
        </p:txBody>
      </p:sp>
      <p:sp>
        <p:nvSpPr>
          <p:cNvPr id="3" name="Подзаголовок 2"/>
          <p:cNvSpPr>
            <a:spLocks noGrp="1"/>
          </p:cNvSpPr>
          <p:nvPr>
            <p:ph type="subTitle" idx="1"/>
            <p:custDataLst>
              <p:tags r:id="rId2"/>
            </p:custDataLst>
          </p:nvPr>
        </p:nvSpPr>
        <p:spPr/>
        <p:txBody>
          <a:bodyPr>
            <a:noAutofit/>
          </a:bodyPr>
          <a:lstStyle/>
          <a:p>
            <a:endParaRPr lang="ru-RU"/>
          </a:p>
        </p:txBody>
      </p:sp>
    </p:spTree>
    <p:extLst>
      <p:ext uri="{BB962C8B-B14F-4D97-AF65-F5344CB8AC3E}">
        <p14:creationId xmlns:p14="http://schemas.microsoft.com/office/powerpoint/2010/main" val="2333384131"/>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custDataLst>
              <p:tags r:id="rId1"/>
            </p:custDataLst>
          </p:nvPr>
        </p:nvSpPr>
        <p:spPr/>
        <p:txBody>
          <a:bodyPr>
            <a:noAutofit/>
          </a:bodyPr>
          <a:lstStyle/>
          <a:p>
            <a:pPr rtl="0"/>
            <a:r>
              <a:rPr lang="en" sz="2400" b="0" i="0" u="none" strike="noStrike">
                <a:highlight>
                  <a:srgbClr val="000000">
                    <a:alpha val="0"/>
                  </a:srgbClr>
                </a:highlight>
                <a:latin typeface="Arial"/>
              </a:rPr>
              <a:t>Decreased sensation after a stroke may complement motor deficits.  </a:t>
            </a:r>
          </a:p>
          <a:p>
            <a:pPr rtl="0"/>
            <a:r>
              <a:rPr lang="en" sz="2400" b="0" i="0" u="none" strike="noStrike">
                <a:highlight>
                  <a:srgbClr val="000000">
                    <a:alpha val="0"/>
                  </a:srgbClr>
                </a:highlight>
                <a:latin typeface="Arial"/>
              </a:rPr>
              <a:t>Decreased proprioception can significantly impair motor recovery after a stroke. </a:t>
            </a:r>
            <a:endParaRPr lang="ru-RU"/>
          </a:p>
          <a:p>
            <a:pPr rtl="0"/>
            <a:r>
              <a:rPr lang="en" sz="2400" b="0" i="0" u="none" strike="noStrike">
                <a:highlight>
                  <a:srgbClr val="000000">
                    <a:alpha val="0"/>
                  </a:srgbClr>
                </a:highlight>
                <a:latin typeface="Arial"/>
              </a:rPr>
              <a:t>Stroke in the basin of the middle cerebral artery can disrupt the cortical level of the proprioceptive sensitivity pathway. </a:t>
            </a:r>
          </a:p>
          <a:p>
            <a:pPr rtl="0"/>
            <a:r>
              <a:rPr lang="en" sz="2400" b="0" i="0" u="none" strike="noStrike">
                <a:highlight>
                  <a:srgbClr val="000000">
                    <a:alpha val="0"/>
                  </a:srgbClr>
                </a:highlight>
                <a:latin typeface="Arial"/>
              </a:rPr>
              <a:t>Along with vision and the vestibular system, proprioception is required to be able to maintain a stable, correct posture. </a:t>
            </a:r>
          </a:p>
          <a:p>
            <a:pPr rtl="0"/>
            <a:r>
              <a:rPr lang="en" sz="2400" b="0" i="0" u="none" strike="noStrike">
                <a:highlight>
                  <a:srgbClr val="000000">
                    <a:alpha val="0"/>
                  </a:srgbClr>
                </a:highlight>
                <a:latin typeface="Arial"/>
              </a:rPr>
              <a:t>In addition, impaired perception of the surface or changes in the quality of the ground underfoot increases the risk of falls in patients.</a:t>
            </a:r>
          </a:p>
          <a:p>
            <a:r>
              <a:rPr lang="ru-RU" smtClean="0"/>
              <a:t>	</a:t>
            </a:r>
            <a:endParaRPr lang="ru-RU"/>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custDataLst>
              <p:tags r:id="rId1"/>
            </p:custDataLst>
          </p:nvPr>
        </p:nvSpPr>
        <p:spPr/>
        <p:txBody>
          <a:bodyPr>
            <a:noAutofit/>
          </a:bodyPr>
          <a:lstStyle/>
          <a:p>
            <a:pPr rtl="0"/>
            <a:r>
              <a:rPr lang="en" sz="2800" b="0" i="0" u="none" strike="noStrike">
                <a:highlight>
                  <a:srgbClr val="000000">
                    <a:alpha val="0"/>
                  </a:srgbClr>
                </a:highlight>
                <a:latin typeface="Arial"/>
              </a:rPr>
              <a:t>Restoration of proprioception is achieved by using a complex of methods, including:</a:t>
            </a:r>
            <a:endParaRPr lang="ru-RU" sz="2800"/>
          </a:p>
        </p:txBody>
      </p:sp>
      <p:sp>
        <p:nvSpPr>
          <p:cNvPr id="3" name="Содержимое 2"/>
          <p:cNvSpPr>
            <a:spLocks noGrp="1"/>
          </p:cNvSpPr>
          <p:nvPr>
            <p:ph idx="1"/>
            <p:custDataLst>
              <p:tags r:id="rId2"/>
            </p:custDataLst>
          </p:nvPr>
        </p:nvSpPr>
        <p:spPr>
          <a:xfrm>
            <a:off x="179512" y="1772816"/>
            <a:ext cx="5616624" cy="4937760"/>
          </a:xfrm>
        </p:spPr>
        <p:txBody>
          <a:bodyPr>
            <a:noAutofit/>
          </a:bodyPr>
          <a:lstStyle/>
          <a:p>
            <a:pPr lvl="0" algn="just" rtl="0"/>
            <a:r>
              <a:rPr lang="en" sz="1800" b="0" i="0" u="none" strike="noStrike" dirty="0">
                <a:highlight>
                  <a:srgbClr val="000000">
                    <a:alpha val="0"/>
                  </a:srgbClr>
                </a:highlight>
                <a:latin typeface="Arial"/>
              </a:rPr>
              <a:t>Vibromassage of extremities.</a:t>
            </a:r>
          </a:p>
          <a:p>
            <a:pPr lvl="0" algn="just" rtl="0"/>
            <a:r>
              <a:rPr lang="en" sz="1800" b="0" i="0" u="none" strike="noStrike" dirty="0">
                <a:highlight>
                  <a:srgbClr val="000000">
                    <a:alpha val="0"/>
                  </a:srgbClr>
                </a:highlight>
                <a:latin typeface="Arial"/>
              </a:rPr>
              <a:t>Weighted walking with impaired sensory input (Figure).</a:t>
            </a:r>
          </a:p>
          <a:p>
            <a:pPr algn="just" rtl="0"/>
            <a:r>
              <a:rPr lang="en" sz="1800" b="0" i="0" u="none" strike="noStrike" dirty="0">
                <a:highlight>
                  <a:srgbClr val="000000">
                    <a:alpha val="0"/>
                  </a:srgbClr>
                </a:highlight>
                <a:latin typeface="Arial"/>
              </a:rPr>
              <a:t>The use of biofeedback methods, including using mirrors that use vision control to compensate for a sensitive defect; biofeedback through acoustic perception is possible. </a:t>
            </a:r>
          </a:p>
          <a:p>
            <a:pPr algn="just" rtl="0"/>
            <a:r>
              <a:rPr lang="en" sz="1800" b="0" i="0" u="none" strike="noStrike" dirty="0">
                <a:highlight>
                  <a:srgbClr val="000000">
                    <a:alpha val="0"/>
                  </a:srgbClr>
                </a:highlight>
                <a:latin typeface="Arial"/>
              </a:rPr>
              <a:t>One type of biofeedback device is based on the sound signal when the foot is in contact with the support. </a:t>
            </a:r>
          </a:p>
          <a:p>
            <a:pPr algn="just" rtl="0"/>
            <a:r>
              <a:rPr lang="en" sz="1800" b="0" i="0" u="none" strike="noStrike" dirty="0">
                <a:highlight>
                  <a:srgbClr val="000000">
                    <a:alpha val="0"/>
                  </a:srgbClr>
                </a:highlight>
                <a:latin typeface="Arial"/>
              </a:rPr>
              <a:t>Behavioral correction techniques are possible based on biofeedback, which visualizes the strength of muscle contraction during movement. </a:t>
            </a:r>
          </a:p>
          <a:p>
            <a:pPr algn="just" rtl="0"/>
            <a:r>
              <a:rPr lang="en" sz="1800" b="0" i="0" u="none" strike="noStrike" dirty="0">
                <a:highlight>
                  <a:srgbClr val="000000">
                    <a:alpha val="0"/>
                  </a:srgbClr>
                </a:highlight>
                <a:latin typeface="Arial"/>
              </a:rPr>
              <a:t>A correction technique is applied using biofeedback based on computer stabilometry.</a:t>
            </a:r>
            <a:endParaRPr lang="ru-RU" sz="1800" dirty="0" smtClean="0"/>
          </a:p>
        </p:txBody>
      </p:sp>
      <p:pic>
        <p:nvPicPr>
          <p:cNvPr id="113666" name="Picture 4" descr="Средства 971"/>
          <p:cNvPicPr>
            <a:picLocks noChangeAspect="1" noChangeArrowheads="1"/>
          </p:cNvPicPr>
          <p:nvPr>
            <p:custDataLst>
              <p:tags r:id="rId3"/>
            </p:custDataLst>
          </p:nvPr>
        </p:nvPicPr>
        <p:blipFill>
          <a:blip r:embed="rId5"/>
          <a:stretch>
            <a:fillRect/>
          </a:stretch>
        </p:blipFill>
        <p:spPr bwMode="auto">
          <a:xfrm>
            <a:off x="5868144" y="2420888"/>
            <a:ext cx="3154757" cy="3663421"/>
          </a:xfrm>
          <a:prstGeom prst="rect">
            <a:avLst/>
          </a:prstGeom>
          <a:noFill/>
        </p:spPr>
      </p:pic>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Содержимое 2"/>
          <p:cNvSpPr>
            <a:spLocks noGrp="1"/>
          </p:cNvSpPr>
          <p:nvPr>
            <p:ph sz="half" idx="4294967295"/>
            <p:custDataLst>
              <p:tags r:id="rId1"/>
            </p:custDataLst>
          </p:nvPr>
        </p:nvSpPr>
        <p:spPr>
          <a:xfrm>
            <a:off x="0" y="1600200"/>
            <a:ext cx="4786313" cy="4525963"/>
          </a:xfrm>
        </p:spPr>
        <p:txBody>
          <a:bodyPr>
            <a:noAutofit/>
          </a:bodyPr>
          <a:lstStyle/>
          <a:p>
            <a:pPr rtl="0" eaLnBrk="1" hangingPunct="1"/>
            <a:r>
              <a:rPr lang="en" sz="2200" b="0" i="0" u="none" strike="noStrike">
                <a:highlight>
                  <a:srgbClr val="000000">
                    <a:alpha val="0"/>
                  </a:srgbClr>
                </a:highlight>
                <a:latin typeface="Arial"/>
              </a:rPr>
              <a:t>multi-point stimulating vibration impact on the support zones of the feet in the normal walking mode in the absence or limitation of motor function (modeling the sensory image of walking)</a:t>
            </a:r>
            <a:r>
              <a:rPr lang="en" sz="2600" b="0" i="0" u="none" strike="noStrike">
                <a:highlight>
                  <a:srgbClr val="000000">
                    <a:alpha val="0"/>
                  </a:srgbClr>
                </a:highlight>
                <a:latin typeface="Arial"/>
              </a:rPr>
              <a:t> </a:t>
            </a:r>
          </a:p>
        </p:txBody>
      </p:sp>
      <p:pic>
        <p:nvPicPr>
          <p:cNvPr id="73732" name="Picture 2"/>
          <p:cNvPicPr>
            <a:picLocks noGrp="1" noChangeAspect="1" noChangeArrowheads="1"/>
          </p:cNvPicPr>
          <p:nvPr>
            <p:ph sz="half" idx="4294967295"/>
            <p:custDataLst>
              <p:tags r:id="rId2"/>
            </p:custDataLst>
          </p:nvPr>
        </p:nvPicPr>
        <p:blipFill>
          <a:blip r:embed="rId5"/>
          <a:stretch>
            <a:fillRect/>
          </a:stretch>
        </p:blipFill>
        <p:spPr>
          <a:xfrm>
            <a:off x="5643563" y="1643063"/>
            <a:ext cx="3500437" cy="4643437"/>
          </a:xfrm>
          <a:noFill/>
        </p:spPr>
      </p:pic>
      <p:sp>
        <p:nvSpPr>
          <p:cNvPr id="2" name="Прямоугольник 1"/>
          <p:cNvSpPr/>
          <p:nvPr>
            <p:custDataLst>
              <p:tags r:id="rId3"/>
            </p:custDataLst>
          </p:nvPr>
        </p:nvSpPr>
        <p:spPr>
          <a:xfrm>
            <a:off x="179512" y="548680"/>
            <a:ext cx="7041671" cy="646331"/>
          </a:xfrm>
          <a:prstGeom prst="rect">
            <a:avLst/>
          </a:prstGeom>
        </p:spPr>
        <p:txBody>
          <a:bodyPr wrap="none">
            <a:noAutofit/>
          </a:bodyPr>
          <a:lstStyle/>
          <a:p>
            <a:pPr rtl="0"/>
            <a:r>
              <a:rPr lang="en" sz="3600" b="0" i="0" u="none" strike="noStrike">
                <a:solidFill>
                  <a:srgbClr val="C00000"/>
                </a:solidFill>
                <a:highlight>
                  <a:srgbClr val="000000">
                    <a:alpha val="0"/>
                  </a:srgbClr>
                </a:highlight>
                <a:latin typeface="Arial"/>
              </a:rPr>
              <a:t>Selective vibration stimulation </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2"/>
          <p:cNvPicPr>
            <a:picLocks noChangeAspect="1" noChangeArrowheads="1"/>
          </p:cNvPicPr>
          <p:nvPr>
            <p:custDataLst>
              <p:tags r:id="rId1"/>
            </p:custDataLst>
          </p:nvPr>
        </p:nvPicPr>
        <p:blipFill>
          <a:blip r:embed="rId6"/>
          <a:stretch>
            <a:fillRect/>
          </a:stretch>
        </p:blipFill>
        <p:spPr bwMode="auto">
          <a:xfrm>
            <a:off x="214313" y="1571625"/>
            <a:ext cx="4429125" cy="4081463"/>
          </a:xfrm>
          <a:prstGeom prst="rect">
            <a:avLst/>
          </a:prstGeom>
          <a:noFill/>
          <a:ln w="9525">
            <a:noFill/>
            <a:miter lim="800000"/>
          </a:ln>
        </p:spPr>
      </p:pic>
      <p:pic>
        <p:nvPicPr>
          <p:cNvPr id="75780" name="Picture 3"/>
          <p:cNvPicPr>
            <a:picLocks noChangeAspect="1" noChangeArrowheads="1"/>
          </p:cNvPicPr>
          <p:nvPr>
            <p:custDataLst>
              <p:tags r:id="rId2"/>
            </p:custDataLst>
          </p:nvPr>
        </p:nvPicPr>
        <p:blipFill>
          <a:blip r:embed="rId7"/>
          <a:stretch>
            <a:fillRect/>
          </a:stretch>
        </p:blipFill>
        <p:spPr bwMode="auto">
          <a:xfrm>
            <a:off x="4714875" y="1571625"/>
            <a:ext cx="4191000" cy="4071938"/>
          </a:xfrm>
          <a:prstGeom prst="rect">
            <a:avLst/>
          </a:prstGeom>
          <a:noFill/>
          <a:ln w="9525">
            <a:noFill/>
            <a:miter lim="800000"/>
          </a:ln>
        </p:spPr>
      </p:pic>
      <p:sp>
        <p:nvSpPr>
          <p:cNvPr id="75781" name="TextBox 9"/>
          <p:cNvSpPr txBox="1">
            <a:spLocks noChangeArrowheads="1"/>
          </p:cNvSpPr>
          <p:nvPr>
            <p:custDataLst>
              <p:tags r:id="rId3"/>
            </p:custDataLst>
          </p:nvPr>
        </p:nvSpPr>
        <p:spPr bwMode="auto">
          <a:xfrm>
            <a:off x="357188" y="5786438"/>
            <a:ext cx="8572500" cy="1015663"/>
          </a:xfrm>
          <a:prstGeom prst="rect">
            <a:avLst/>
          </a:prstGeom>
          <a:noFill/>
          <a:ln w="9525">
            <a:noFill/>
            <a:miter lim="800000"/>
          </a:ln>
        </p:spPr>
        <p:txBody>
          <a:bodyPr>
            <a:noAutofit/>
          </a:bodyPr>
          <a:lstStyle/>
          <a:p>
            <a:pPr algn="ctr" rtl="0"/>
            <a:r>
              <a:rPr lang="en" sz="2000" b="0" i="0" u="none" strike="noStrike">
                <a:highlight>
                  <a:srgbClr val="000000">
                    <a:alpha val="0"/>
                  </a:srgbClr>
                </a:highlight>
                <a:latin typeface="Arial"/>
              </a:rPr>
              <a:t>It is assumed that TMS causes synaptic potentiation or synaptic depression as a result of repeated stimulation. And this has been shown to make learning easier for people. </a:t>
            </a:r>
          </a:p>
        </p:txBody>
      </p:sp>
      <p:sp>
        <p:nvSpPr>
          <p:cNvPr id="2" name="Прямоугольник 1"/>
          <p:cNvSpPr/>
          <p:nvPr>
            <p:custDataLst>
              <p:tags r:id="rId4"/>
            </p:custDataLst>
          </p:nvPr>
        </p:nvSpPr>
        <p:spPr>
          <a:xfrm>
            <a:off x="208288" y="404664"/>
            <a:ext cx="8721400" cy="1077218"/>
          </a:xfrm>
          <a:prstGeom prst="rect">
            <a:avLst/>
          </a:prstGeom>
        </p:spPr>
        <p:txBody>
          <a:bodyPr wrap="square">
            <a:noAutofit/>
          </a:bodyPr>
          <a:lstStyle/>
          <a:p>
            <a:pPr algn="ctr" rtl="0"/>
            <a:r>
              <a:rPr lang="en" sz="3200" b="0" i="0" u="none" strike="noStrike">
                <a:solidFill>
                  <a:srgbClr val="C00000"/>
                </a:solidFill>
                <a:highlight>
                  <a:srgbClr val="000000">
                    <a:alpha val="0"/>
                  </a:srgbClr>
                </a:highlight>
                <a:latin typeface="Arial"/>
              </a:rPr>
              <a:t>Transcranial magnetic brain stimulation</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custDataLst>
              <p:tags r:id="rId1"/>
            </p:custDataLst>
          </p:nvPr>
        </p:nvSpPr>
        <p:spPr>
          <a:xfrm>
            <a:off x="755576" y="620688"/>
            <a:ext cx="3081934" cy="707886"/>
          </a:xfrm>
          <a:prstGeom prst="rect">
            <a:avLst/>
          </a:prstGeom>
        </p:spPr>
        <p:txBody>
          <a:bodyPr wrap="none">
            <a:noAutofit/>
          </a:bodyPr>
          <a:lstStyle/>
          <a:p>
            <a:pPr rtl="0"/>
            <a:r>
              <a:rPr lang="en" sz="4000" b="0" i="0" u="none" strike="noStrike">
                <a:solidFill>
                  <a:srgbClr val="C00000"/>
                </a:solidFill>
                <a:highlight>
                  <a:srgbClr val="000000">
                    <a:alpha val="0"/>
                  </a:srgbClr>
                </a:highlight>
                <a:latin typeface="Arial"/>
              </a:rPr>
              <a:t>CI therapy</a:t>
            </a:r>
          </a:p>
        </p:txBody>
      </p:sp>
      <p:sp>
        <p:nvSpPr>
          <p:cNvPr id="5" name="Объект 4"/>
          <p:cNvSpPr>
            <a:spLocks noGrp="1"/>
          </p:cNvSpPr>
          <p:nvPr>
            <p:ph idx="1"/>
            <p:custDataLst>
              <p:tags r:id="rId2"/>
            </p:custDataLst>
          </p:nvPr>
        </p:nvSpPr>
        <p:spPr/>
        <p:txBody>
          <a:bodyPr>
            <a:noAutofit/>
          </a:bodyPr>
          <a:lstStyle/>
          <a:p>
            <a:pPr algn="just" rtl="0">
              <a:buNone/>
              <a:defRPr/>
            </a:pPr>
            <a:r>
              <a:rPr lang="en" sz="1800" b="0" i="0" u="none" strike="noStrike" dirty="0">
                <a:highlight>
                  <a:srgbClr val="000000">
                    <a:alpha val="0"/>
                  </a:srgbClr>
                </a:highlight>
                <a:latin typeface="Arial"/>
              </a:rPr>
              <a:t>A rehabilitation approach involving the forced use of a paralyzed arm by a patient. At the same time, a healthy hand is limited in movement using gloves or bandages </a:t>
            </a:r>
          </a:p>
          <a:p>
            <a:pPr>
              <a:buNone/>
              <a:defRPr/>
            </a:pPr>
            <a:endParaRPr lang="ru-RU" sz="1800" dirty="0"/>
          </a:p>
          <a:p>
            <a:pPr rtl="0">
              <a:buNone/>
              <a:defRPr/>
            </a:pPr>
            <a:r>
              <a:rPr lang="en" sz="1800" b="0" i="0" u="none" strike="noStrike" dirty="0">
                <a:highlight>
                  <a:srgbClr val="000000">
                    <a:alpha val="0"/>
                  </a:srgbClr>
                </a:highlight>
                <a:latin typeface="Arial"/>
              </a:rPr>
              <a:t>	The review included 19 studies, 619 patients</a:t>
            </a:r>
          </a:p>
          <a:p>
            <a:pPr rtl="0">
              <a:buNone/>
              <a:defRPr/>
            </a:pPr>
            <a:r>
              <a:rPr lang="en" sz="1800" b="0" i="0" u="none" strike="noStrike" dirty="0">
                <a:highlight>
                  <a:srgbClr val="000000">
                    <a:alpha val="0"/>
                  </a:srgbClr>
                </a:highlight>
                <a:latin typeface="Arial"/>
              </a:rPr>
              <a:t>	The study included patients who had remnants of motor activity in the arm after a stroke, the potential for recovery and without pronounced pain or spasticity, but inclined not to use the affected limb</a:t>
            </a:r>
          </a:p>
          <a:p>
            <a:pPr rtl="0">
              <a:buNone/>
              <a:defRPr/>
            </a:pPr>
            <a:r>
              <a:rPr lang="en" sz="1800" b="1" i="0" u="none" strike="noStrike" dirty="0">
                <a:highlight>
                  <a:srgbClr val="000000">
                    <a:alpha val="0"/>
                  </a:srgbClr>
                </a:highlight>
                <a:latin typeface="Arial"/>
              </a:rPr>
              <a:t>	Conclusion of the authors</a:t>
            </a:r>
            <a:endParaRPr lang="ru-RU" sz="1800" dirty="0"/>
          </a:p>
          <a:p>
            <a:pPr rtl="0">
              <a:buNone/>
              <a:defRPr/>
            </a:pPr>
            <a:r>
              <a:rPr lang="en" sz="1800" b="0" i="0" u="none" strike="noStrike" dirty="0">
                <a:highlight>
                  <a:srgbClr val="000000">
                    <a:alpha val="0"/>
                  </a:srgbClr>
                </a:highlight>
                <a:latin typeface="Arial"/>
              </a:rPr>
              <a:t>	The use of forced shutdown from motor activity of a healthy limb in combination with exercises on the affected limb leads to a moderate decrease in the degree of disability at the end of the therapeutic course. However, an assessment of the degree of disability 6 months after the end of the course of treatment did not show an advantage in maintaining the effect.</a:t>
            </a:r>
          </a:p>
          <a:p>
            <a:pPr>
              <a:buNone/>
              <a:defRPr/>
            </a:pPr>
            <a:endParaRPr lang="en-US" sz="1800" dirty="0"/>
          </a:p>
          <a:p>
            <a:pPr lvl="1" rtl="0">
              <a:buNone/>
              <a:defRPr/>
            </a:pPr>
            <a:r>
              <a:rPr lang="en" sz="1200" b="0" i="0" u="none" strike="noStrike" dirty="0">
                <a:highlight>
                  <a:srgbClr val="000000">
                    <a:alpha val="0"/>
                  </a:srgbClr>
                </a:highlight>
                <a:latin typeface="Arial"/>
              </a:rPr>
              <a:t>	</a:t>
            </a:r>
            <a:r>
              <a:rPr lang="en" sz="1400" b="0" i="0" u="none" strike="noStrike" dirty="0">
                <a:highlight>
                  <a:srgbClr val="000000">
                    <a:alpha val="0"/>
                  </a:srgbClr>
                </a:highlight>
                <a:latin typeface="Arial"/>
              </a:rPr>
              <a:t>[Sirtori V, Corbetta D, Moja L, Gatti R. Constraint-induced movement therapy for upper extremities in stroke patients. Cochrane Database of Systematic Reviews 2009, Issue 4]</a:t>
            </a:r>
            <a:endParaRPr lang="ru-RU" sz="1400" dirty="0"/>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custDataLst>
              <p:tags r:id="rId1"/>
            </p:custDataLst>
          </p:nvPr>
        </p:nvSpPr>
        <p:spPr/>
        <p:txBody>
          <a:bodyPr>
            <a:noAutofit/>
          </a:bodyPr>
          <a:lstStyle/>
          <a:p>
            <a:pPr algn="ctr" rtl="0"/>
            <a:r>
              <a:rPr lang="en" sz="2400" b="1" i="0" u="none" strike="noStrike">
                <a:highlight>
                  <a:srgbClr val="000000">
                    <a:alpha val="0"/>
                  </a:srgbClr>
                </a:highlight>
                <a:latin typeface="Arial"/>
              </a:rPr>
              <a:t>Electromechanical and robotic devices in restoring the functional and daily activity of the hand and hand</a:t>
            </a:r>
            <a:r>
              <a:rPr lang="en" sz="2400" b="0" i="0" u="none" strike="noStrike">
                <a:highlight>
                  <a:srgbClr val="000000">
                    <a:alpha val="0"/>
                  </a:srgbClr>
                </a:highlight>
                <a:latin typeface="Arial"/>
              </a:rPr>
              <a:t>.</a:t>
            </a:r>
          </a:p>
        </p:txBody>
      </p:sp>
      <p:sp>
        <p:nvSpPr>
          <p:cNvPr id="5" name="Объект 4"/>
          <p:cNvSpPr>
            <a:spLocks noGrp="1"/>
          </p:cNvSpPr>
          <p:nvPr>
            <p:ph idx="1"/>
            <p:custDataLst>
              <p:tags r:id="rId2"/>
            </p:custDataLst>
          </p:nvPr>
        </p:nvSpPr>
        <p:spPr/>
        <p:txBody>
          <a:bodyPr>
            <a:noAutofit/>
          </a:bodyPr>
          <a:lstStyle/>
          <a:p>
            <a:pPr algn="just" rtl="0">
              <a:buNone/>
              <a:defRPr/>
            </a:pPr>
            <a:r>
              <a:rPr lang="en" sz="2000" b="0" i="0" u="none" strike="noStrike" dirty="0">
                <a:highlight>
                  <a:srgbClr val="000000">
                    <a:alpha val="0"/>
                  </a:srgbClr>
                </a:highlight>
                <a:latin typeface="Arial"/>
              </a:rPr>
              <a:t>Mechanotherapy and robotics involves the use of special mechanisms in the rehabilitation of hand function. </a:t>
            </a:r>
            <a:endParaRPr lang="ru-RU" sz="2000" dirty="0" smtClean="0"/>
          </a:p>
          <a:p>
            <a:pPr algn="just" rtl="0">
              <a:buNone/>
              <a:defRPr/>
            </a:pPr>
            <a:r>
              <a:rPr lang="en" sz="2000" b="0" i="0" u="none" strike="noStrike" dirty="0">
                <a:highlight>
                  <a:srgbClr val="000000">
                    <a:alpha val="0"/>
                  </a:srgbClr>
                </a:highlight>
                <a:latin typeface="Arial"/>
              </a:rPr>
              <a:t>The review pooled 11 studies that included 328 participants.</a:t>
            </a:r>
          </a:p>
          <a:p>
            <a:pPr>
              <a:buNone/>
              <a:defRPr/>
            </a:pPr>
            <a:r>
              <a:rPr lang="ru-RU" sz="2000" dirty="0"/>
              <a:t>	</a:t>
            </a:r>
            <a:endParaRPr lang="en-US" sz="2000" dirty="0"/>
          </a:p>
          <a:p>
            <a:pPr algn="just" rtl="0">
              <a:buNone/>
              <a:defRPr/>
            </a:pPr>
            <a:r>
              <a:rPr lang="en" sz="2000" b="0" i="0" u="none" strike="noStrike" dirty="0">
                <a:highlight>
                  <a:srgbClr val="000000">
                    <a:alpha val="0"/>
                  </a:srgbClr>
                </a:highlight>
                <a:latin typeface="Arial"/>
              </a:rPr>
              <a:t>	It has been found that training using mechanical and robotic therapy improves the motor functions of the arm, increases muscle strength in the paretic limb, but does not affect daily activity.</a:t>
            </a:r>
          </a:p>
          <a:p>
            <a:pPr algn="just" rtl="0">
              <a:buNone/>
              <a:defRPr/>
            </a:pPr>
            <a:r>
              <a:rPr lang="en" sz="2000" b="0" i="0" u="none" strike="noStrike" dirty="0">
                <a:highlight>
                  <a:srgbClr val="000000">
                    <a:alpha val="0"/>
                  </a:srgbClr>
                </a:highlight>
                <a:latin typeface="Arial"/>
              </a:rPr>
              <a:t>	There is also insufficient data on when and how best to apply these methods</a:t>
            </a:r>
            <a:endParaRPr lang="en-US" sz="2000" dirty="0"/>
          </a:p>
          <a:p>
            <a:pPr>
              <a:buNone/>
              <a:defRPr/>
            </a:pPr>
            <a:endParaRPr lang="en-US" sz="1200" dirty="0"/>
          </a:p>
          <a:p>
            <a:pPr>
              <a:buNone/>
              <a:defRPr/>
            </a:pPr>
            <a:endParaRPr lang="en-US" sz="1200" dirty="0"/>
          </a:p>
          <a:p>
            <a:pPr>
              <a:buNone/>
              <a:defRPr/>
            </a:pPr>
            <a:endParaRPr lang="en-US" sz="1200" dirty="0"/>
          </a:p>
          <a:p>
            <a:pPr algn="r" rtl="0">
              <a:buNone/>
              <a:defRPr/>
            </a:pPr>
            <a:r>
              <a:rPr lang="en" sz="1200" b="0" i="0" u="none" strike="noStrike" dirty="0">
                <a:highlight>
                  <a:srgbClr val="000000">
                    <a:alpha val="0"/>
                  </a:srgbClr>
                </a:highlight>
                <a:latin typeface="Arial"/>
              </a:rPr>
              <a:t>[J, Platz T, Kugler J, Pohl M., Cochrane Database of Systematic Reviews 2008]</a:t>
            </a:r>
            <a:endParaRPr lang="ru-RU" sz="1200" dirty="0"/>
          </a:p>
          <a:p>
            <a:endParaRPr lang="ru-RU" sz="2000" dirty="0"/>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custDataLst>
              <p:tags r:id="rId1"/>
            </p:custDataLst>
          </p:nvPr>
        </p:nvSpPr>
        <p:spPr>
          <a:xfrm>
            <a:off x="395536" y="476672"/>
            <a:ext cx="8352928" cy="584775"/>
          </a:xfrm>
          <a:prstGeom prst="rect">
            <a:avLst/>
          </a:prstGeom>
        </p:spPr>
        <p:txBody>
          <a:bodyPr wrap="square">
            <a:noAutofit/>
          </a:bodyPr>
          <a:lstStyle/>
          <a:p>
            <a:pPr algn="ctr" rtl="0"/>
            <a:r>
              <a:rPr lang="en" sz="3200" b="0" i="0" u="none" strike="noStrike">
                <a:solidFill>
                  <a:srgbClr val="C00000"/>
                </a:solidFill>
                <a:highlight>
                  <a:srgbClr val="000000">
                    <a:alpha val="0"/>
                  </a:srgbClr>
                </a:highlight>
                <a:latin typeface="Arial"/>
              </a:rPr>
              <a:t>Electromyographic feedback</a:t>
            </a:r>
          </a:p>
        </p:txBody>
      </p:sp>
      <p:sp>
        <p:nvSpPr>
          <p:cNvPr id="5" name="Объект 4"/>
          <p:cNvSpPr>
            <a:spLocks noGrp="1"/>
          </p:cNvSpPr>
          <p:nvPr>
            <p:ph idx="1"/>
            <p:custDataLst>
              <p:tags r:id="rId2"/>
            </p:custDataLst>
          </p:nvPr>
        </p:nvSpPr>
        <p:spPr/>
        <p:txBody>
          <a:bodyPr>
            <a:noAutofit/>
          </a:bodyPr>
          <a:lstStyle/>
          <a:p>
            <a:pPr algn="just" rtl="0">
              <a:buNone/>
              <a:defRPr/>
            </a:pPr>
            <a:r>
              <a:rPr lang="en" sz="2000" b="0" i="0" u="none" strike="noStrike" dirty="0">
                <a:highlight>
                  <a:srgbClr val="000000">
                    <a:alpha val="0"/>
                  </a:srgbClr>
                </a:highlight>
                <a:latin typeface="Arial"/>
              </a:rPr>
              <a:t>EMG biofeedback uses electrodes placed on the patient's muscles that generate a feedback signal (visual or auditory) in response to muscle activity. </a:t>
            </a:r>
          </a:p>
          <a:p>
            <a:pPr algn="just">
              <a:buNone/>
              <a:defRPr/>
            </a:pPr>
            <a:endParaRPr lang="ru-RU" sz="2000" dirty="0"/>
          </a:p>
          <a:p>
            <a:pPr algn="just" rtl="0">
              <a:buNone/>
              <a:defRPr/>
            </a:pPr>
            <a:r>
              <a:rPr lang="en" sz="2000" b="0" i="0" u="none" strike="noStrike" dirty="0">
                <a:highlight>
                  <a:srgbClr val="000000">
                    <a:alpha val="0"/>
                  </a:srgbClr>
                </a:highlight>
                <a:latin typeface="Arial"/>
              </a:rPr>
              <a:t>	Among 13 selected studies, including 269 patients, in a small number of separate studies, data were obtained on the advantage of EMG-BOS in comparison with conventional physiotherapy methods in improving motor strength, functional recovery and walking quality. However, routine use cannot be recommended as no effect was noted among the other studies included in the review.</a:t>
            </a:r>
          </a:p>
          <a:p>
            <a:pPr algn="r">
              <a:buNone/>
              <a:defRPr/>
            </a:pPr>
            <a:endParaRPr lang="ru-RU" sz="2000" dirty="0"/>
          </a:p>
          <a:p>
            <a:pPr algn="r">
              <a:buNone/>
              <a:defRPr/>
            </a:pPr>
            <a:endParaRPr lang="ru-RU" sz="2000" dirty="0"/>
          </a:p>
          <a:p>
            <a:pPr algn="r" rtl="0">
              <a:buNone/>
              <a:defRPr/>
            </a:pPr>
            <a:r>
              <a:rPr lang="en" sz="2000" b="0" i="0" u="none" strike="noStrike" dirty="0">
                <a:highlight>
                  <a:srgbClr val="000000">
                    <a:alpha val="0"/>
                  </a:srgbClr>
                </a:highlight>
                <a:latin typeface="Arial"/>
              </a:rPr>
              <a:t>	[Woodford HJ, Price CIM. EMG biofeedback for the recovery of motor function after stroke. Cochrane Database of Systematic Reviews 2007, Issue 2]</a:t>
            </a:r>
            <a:endParaRPr lang="ru-RU" sz="2000" dirty="0"/>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Box 4"/>
          <p:cNvSpPr txBox="1">
            <a:spLocks noChangeArrowheads="1"/>
          </p:cNvSpPr>
          <p:nvPr>
            <p:custDataLst>
              <p:tags r:id="rId1"/>
            </p:custDataLst>
          </p:nvPr>
        </p:nvSpPr>
        <p:spPr bwMode="auto">
          <a:xfrm>
            <a:off x="1676400" y="6019800"/>
            <a:ext cx="3124200" cy="584200"/>
          </a:xfrm>
          <a:prstGeom prst="rect">
            <a:avLst/>
          </a:prstGeom>
          <a:noFill/>
          <a:ln w="9525">
            <a:noFill/>
            <a:miter lim="800000"/>
          </a:ln>
        </p:spPr>
        <p:txBody>
          <a:bodyPr>
            <a:noAutofit/>
          </a:bodyPr>
          <a:lstStyle/>
          <a:p>
            <a:pPr rtl="0"/>
            <a:r>
              <a:rPr lang="en" sz="3200" b="0" i="0" u="none" strike="noStrike">
                <a:highlight>
                  <a:srgbClr val="000000">
                    <a:alpha val="0"/>
                  </a:srgbClr>
                </a:highlight>
                <a:latin typeface="Calibri"/>
              </a:rPr>
              <a:t>Armeo, HOCOMA</a:t>
            </a:r>
            <a:endParaRPr lang="ru-RU" sz="3200">
              <a:latin typeface="Calibri" panose="020F0502020204030204" pitchFamily="34" charset="0"/>
            </a:endParaRPr>
          </a:p>
        </p:txBody>
      </p:sp>
      <p:pic>
        <p:nvPicPr>
          <p:cNvPr id="59396" name="Picture 2" descr="C:\Users\User\Pictures\600_600_1786_1.jpg"/>
          <p:cNvPicPr>
            <a:picLocks noChangeAspect="1" noChangeArrowheads="1"/>
          </p:cNvPicPr>
          <p:nvPr>
            <p:custDataLst>
              <p:tags r:id="rId2"/>
            </p:custDataLst>
          </p:nvPr>
        </p:nvPicPr>
        <p:blipFill>
          <a:blip r:embed="rId7"/>
          <a:stretch>
            <a:fillRect/>
          </a:stretch>
        </p:blipFill>
        <p:spPr bwMode="auto">
          <a:xfrm>
            <a:off x="5410200" y="1752600"/>
            <a:ext cx="3429000" cy="4354513"/>
          </a:xfrm>
          <a:prstGeom prst="rect">
            <a:avLst/>
          </a:prstGeom>
          <a:noFill/>
          <a:ln w="9525">
            <a:noFill/>
            <a:miter lim="800000"/>
          </a:ln>
        </p:spPr>
      </p:pic>
      <p:sp>
        <p:nvSpPr>
          <p:cNvPr id="59397" name="TextBox 6"/>
          <p:cNvSpPr txBox="1">
            <a:spLocks noChangeArrowheads="1"/>
          </p:cNvSpPr>
          <p:nvPr>
            <p:custDataLst>
              <p:tags r:id="rId3"/>
            </p:custDataLst>
          </p:nvPr>
        </p:nvSpPr>
        <p:spPr bwMode="auto">
          <a:xfrm>
            <a:off x="5715000" y="6019800"/>
            <a:ext cx="3200400" cy="584200"/>
          </a:xfrm>
          <a:prstGeom prst="rect">
            <a:avLst/>
          </a:prstGeom>
          <a:noFill/>
          <a:ln w="9525">
            <a:noFill/>
            <a:miter lim="800000"/>
          </a:ln>
        </p:spPr>
        <p:txBody>
          <a:bodyPr>
            <a:noAutofit/>
          </a:bodyPr>
          <a:lstStyle/>
          <a:p>
            <a:pPr rtl="0"/>
            <a:r>
              <a:rPr lang="en" sz="2400" b="0" i="0" u="none" strike="noStrike">
                <a:highlight>
                  <a:srgbClr val="000000">
                    <a:alpha val="0"/>
                  </a:srgbClr>
                </a:highlight>
                <a:latin typeface="Calibri"/>
              </a:rPr>
              <a:t>   </a:t>
            </a:r>
            <a:r>
              <a:rPr lang="en" sz="3200" b="0" i="0" u="none" strike="noStrike">
                <a:highlight>
                  <a:srgbClr val="000000">
                    <a:alpha val="0"/>
                  </a:srgbClr>
                </a:highlight>
                <a:latin typeface="Calibri"/>
              </a:rPr>
              <a:t>Amadeo System</a:t>
            </a:r>
            <a:endParaRPr lang="ru-RU" sz="3200">
              <a:latin typeface="Calibri" pitchFamily="34" charset="0"/>
            </a:endParaRPr>
          </a:p>
        </p:txBody>
      </p:sp>
      <p:pic>
        <p:nvPicPr>
          <p:cNvPr id="59398" name="Содержимое 4" descr="C:\Users\Елена\Desktop\SDC10715.JPG"/>
          <p:cNvPicPr/>
          <p:nvPr>
            <p:custDataLst>
              <p:tags r:id="rId4"/>
            </p:custDataLst>
          </p:nvPr>
        </p:nvPicPr>
        <p:blipFill>
          <a:blip r:embed="rId8"/>
          <a:srcRect t="1956" r="2657" b="1466"/>
          <a:stretch>
            <a:fillRect/>
          </a:stretch>
        </p:blipFill>
        <p:spPr bwMode="auto">
          <a:xfrm>
            <a:off x="381000" y="1905000"/>
            <a:ext cx="4572000" cy="4062413"/>
          </a:xfrm>
          <a:prstGeom prst="rect">
            <a:avLst/>
          </a:prstGeom>
          <a:noFill/>
          <a:ln w="9525">
            <a:noFill/>
            <a:miter lim="800000"/>
          </a:ln>
        </p:spPr>
      </p:pic>
      <p:sp>
        <p:nvSpPr>
          <p:cNvPr id="3" name="Прямоугольник 2"/>
          <p:cNvSpPr/>
          <p:nvPr>
            <p:custDataLst>
              <p:tags r:id="rId5"/>
            </p:custDataLst>
          </p:nvPr>
        </p:nvSpPr>
        <p:spPr>
          <a:xfrm>
            <a:off x="387388" y="404664"/>
            <a:ext cx="8451812" cy="1077218"/>
          </a:xfrm>
          <a:prstGeom prst="rect">
            <a:avLst/>
          </a:prstGeom>
        </p:spPr>
        <p:txBody>
          <a:bodyPr wrap="square">
            <a:noAutofit/>
          </a:bodyPr>
          <a:lstStyle/>
          <a:p>
            <a:pPr algn="ctr" rtl="0"/>
            <a:r>
              <a:rPr lang="en" sz="3200" b="0" i="0" u="none" strike="noStrike">
                <a:solidFill>
                  <a:srgbClr val="C00000"/>
                </a:solidFill>
                <a:highlight>
                  <a:srgbClr val="000000">
                    <a:alpha val="0"/>
                  </a:srgbClr>
                </a:highlight>
                <a:latin typeface="Arial"/>
              </a:rPr>
              <a:t>Robotic devices for upper limb rehabilitation:</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Lst>
</file>

<file path=ppt/tags/tag10.xml><?xml version="1.0" encoding="utf-8"?>
<p:tagLst xmlns:a="http://schemas.openxmlformats.org/drawingml/2006/main" xmlns:r="http://schemas.openxmlformats.org/officeDocument/2006/relationships" xmlns:p="http://schemas.openxmlformats.org/presentationml/2006/main">
  <p:tag name="AS_UNIQUEID" val="15"/>
</p:tagLst>
</file>

<file path=ppt/tags/tag100.xml><?xml version="1.0" encoding="utf-8"?>
<p:tagLst xmlns:a="http://schemas.openxmlformats.org/drawingml/2006/main" xmlns:r="http://schemas.openxmlformats.org/officeDocument/2006/relationships" xmlns:p="http://schemas.openxmlformats.org/presentationml/2006/main">
  <p:tag name="AS_UNIQUEID" val="130"/>
</p:tagLst>
</file>

<file path=ppt/tags/tag101.xml><?xml version="1.0" encoding="utf-8"?>
<p:tagLst xmlns:a="http://schemas.openxmlformats.org/drawingml/2006/main" xmlns:r="http://schemas.openxmlformats.org/officeDocument/2006/relationships" xmlns:p="http://schemas.openxmlformats.org/presentationml/2006/main">
  <p:tag name="AS_UNIQUEID" val="131"/>
</p:tagLst>
</file>

<file path=ppt/tags/tag102.xml><?xml version="1.0" encoding="utf-8"?>
<p:tagLst xmlns:a="http://schemas.openxmlformats.org/drawingml/2006/main" xmlns:r="http://schemas.openxmlformats.org/officeDocument/2006/relationships" xmlns:p="http://schemas.openxmlformats.org/presentationml/2006/main">
  <p:tag name="AS_UNIQUEID" val="132"/>
</p:tagLst>
</file>

<file path=ppt/tags/tag103.xml><?xml version="1.0" encoding="utf-8"?>
<p:tagLst xmlns:a="http://schemas.openxmlformats.org/drawingml/2006/main" xmlns:r="http://schemas.openxmlformats.org/officeDocument/2006/relationships" xmlns:p="http://schemas.openxmlformats.org/presentationml/2006/main">
  <p:tag name="AS_UNIQUEID" val="133"/>
</p:tagLst>
</file>

<file path=ppt/tags/tag104.xml><?xml version="1.0" encoding="utf-8"?>
<p:tagLst xmlns:a="http://schemas.openxmlformats.org/drawingml/2006/main" xmlns:r="http://schemas.openxmlformats.org/officeDocument/2006/relationships" xmlns:p="http://schemas.openxmlformats.org/presentationml/2006/main">
  <p:tag name="AS_UNIQUEID" val="134"/>
</p:tagLst>
</file>

<file path=ppt/tags/tag105.xml><?xml version="1.0" encoding="utf-8"?>
<p:tagLst xmlns:a="http://schemas.openxmlformats.org/drawingml/2006/main" xmlns:r="http://schemas.openxmlformats.org/officeDocument/2006/relationships" xmlns:p="http://schemas.openxmlformats.org/presentationml/2006/main">
  <p:tag name="AS_UNIQUEID" val="136"/>
</p:tagLst>
</file>

<file path=ppt/tags/tag106.xml><?xml version="1.0" encoding="utf-8"?>
<p:tagLst xmlns:a="http://schemas.openxmlformats.org/drawingml/2006/main" xmlns:r="http://schemas.openxmlformats.org/officeDocument/2006/relationships" xmlns:p="http://schemas.openxmlformats.org/presentationml/2006/main">
  <p:tag name="AS_UNIQUEID" val="137"/>
</p:tagLst>
</file>

<file path=ppt/tags/tag107.xml><?xml version="1.0" encoding="utf-8"?>
<p:tagLst xmlns:a="http://schemas.openxmlformats.org/drawingml/2006/main" xmlns:r="http://schemas.openxmlformats.org/officeDocument/2006/relationships" xmlns:p="http://schemas.openxmlformats.org/presentationml/2006/main">
  <p:tag name="AS_UNIQUEID" val="139"/>
</p:tagLst>
</file>

<file path=ppt/tags/tag108.xml><?xml version="1.0" encoding="utf-8"?>
<p:tagLst xmlns:a="http://schemas.openxmlformats.org/drawingml/2006/main" xmlns:r="http://schemas.openxmlformats.org/officeDocument/2006/relationships" xmlns:p="http://schemas.openxmlformats.org/presentationml/2006/main">
  <p:tag name="AS_UNIQUEID" val="140"/>
</p:tagLst>
</file>

<file path=ppt/tags/tag109.xml><?xml version="1.0" encoding="utf-8"?>
<p:tagLst xmlns:a="http://schemas.openxmlformats.org/drawingml/2006/main" xmlns:r="http://schemas.openxmlformats.org/officeDocument/2006/relationships" xmlns:p="http://schemas.openxmlformats.org/presentationml/2006/main">
  <p:tag name="AS_UNIQUEID" val="141"/>
</p:tagLst>
</file>

<file path=ppt/tags/tag11.xml><?xml version="1.0" encoding="utf-8"?>
<p:tagLst xmlns:a="http://schemas.openxmlformats.org/drawingml/2006/main" xmlns:r="http://schemas.openxmlformats.org/officeDocument/2006/relationships" xmlns:p="http://schemas.openxmlformats.org/presentationml/2006/main">
  <p:tag name="AS_UNIQUEID" val="16"/>
</p:tagLst>
</file>

<file path=ppt/tags/tag110.xml><?xml version="1.0" encoding="utf-8"?>
<p:tagLst xmlns:a="http://schemas.openxmlformats.org/drawingml/2006/main" xmlns:r="http://schemas.openxmlformats.org/officeDocument/2006/relationships" xmlns:p="http://schemas.openxmlformats.org/presentationml/2006/main">
  <p:tag name="AS_UNIQUEID" val="142"/>
</p:tagLst>
</file>

<file path=ppt/tags/tag111.xml><?xml version="1.0" encoding="utf-8"?>
<p:tagLst xmlns:a="http://schemas.openxmlformats.org/drawingml/2006/main" xmlns:r="http://schemas.openxmlformats.org/officeDocument/2006/relationships" xmlns:p="http://schemas.openxmlformats.org/presentationml/2006/main">
  <p:tag name="AS_UNIQUEID" val="144"/>
</p:tagLst>
</file>

<file path=ppt/tags/tag112.xml><?xml version="1.0" encoding="utf-8"?>
<p:tagLst xmlns:a="http://schemas.openxmlformats.org/drawingml/2006/main" xmlns:r="http://schemas.openxmlformats.org/officeDocument/2006/relationships" xmlns:p="http://schemas.openxmlformats.org/presentationml/2006/main">
  <p:tag name="AS_UNIQUEID" val="145"/>
</p:tagLst>
</file>

<file path=ppt/tags/tag113.xml><?xml version="1.0" encoding="utf-8"?>
<p:tagLst xmlns:a="http://schemas.openxmlformats.org/drawingml/2006/main" xmlns:r="http://schemas.openxmlformats.org/officeDocument/2006/relationships" xmlns:p="http://schemas.openxmlformats.org/presentationml/2006/main">
  <p:tag name="AS_UNIQUEID" val="147"/>
</p:tagLst>
</file>

<file path=ppt/tags/tag114.xml><?xml version="1.0" encoding="utf-8"?>
<p:tagLst xmlns:a="http://schemas.openxmlformats.org/drawingml/2006/main" xmlns:r="http://schemas.openxmlformats.org/officeDocument/2006/relationships" xmlns:p="http://schemas.openxmlformats.org/presentationml/2006/main">
  <p:tag name="AS_UNIQUEID" val="148"/>
</p:tagLst>
</file>

<file path=ppt/tags/tag115.xml><?xml version="1.0" encoding="utf-8"?>
<p:tagLst xmlns:a="http://schemas.openxmlformats.org/drawingml/2006/main" xmlns:r="http://schemas.openxmlformats.org/officeDocument/2006/relationships" xmlns:p="http://schemas.openxmlformats.org/presentationml/2006/main">
  <p:tag name="AS_UNIQUEID" val="149"/>
</p:tagLst>
</file>

<file path=ppt/tags/tag12.xml><?xml version="1.0" encoding="utf-8"?>
<p:tagLst xmlns:a="http://schemas.openxmlformats.org/drawingml/2006/main" xmlns:r="http://schemas.openxmlformats.org/officeDocument/2006/relationships" xmlns:p="http://schemas.openxmlformats.org/presentationml/2006/main">
  <p:tag name="AS_UNIQUEID" val="17"/>
</p:tagLst>
</file>

<file path=ppt/tags/tag13.xml><?xml version="1.0" encoding="utf-8"?>
<p:tagLst xmlns:a="http://schemas.openxmlformats.org/drawingml/2006/main" xmlns:r="http://schemas.openxmlformats.org/officeDocument/2006/relationships" xmlns:p="http://schemas.openxmlformats.org/presentationml/2006/main">
  <p:tag name="AS_UNIQUEID" val="18"/>
</p:tagLst>
</file>

<file path=ppt/tags/tag14.xml><?xml version="1.0" encoding="utf-8"?>
<p:tagLst xmlns:a="http://schemas.openxmlformats.org/drawingml/2006/main" xmlns:r="http://schemas.openxmlformats.org/officeDocument/2006/relationships" xmlns:p="http://schemas.openxmlformats.org/presentationml/2006/main">
  <p:tag name="AS_UNIQUEID" val="20"/>
</p:tagLst>
</file>

<file path=ppt/tags/tag15.xml><?xml version="1.0" encoding="utf-8"?>
<p:tagLst xmlns:a="http://schemas.openxmlformats.org/drawingml/2006/main" xmlns:r="http://schemas.openxmlformats.org/officeDocument/2006/relationships" xmlns:p="http://schemas.openxmlformats.org/presentationml/2006/main">
  <p:tag name="AS_UNIQUEID" val="21"/>
</p:tagLst>
</file>

<file path=ppt/tags/tag16.xml><?xml version="1.0" encoding="utf-8"?>
<p:tagLst xmlns:a="http://schemas.openxmlformats.org/drawingml/2006/main" xmlns:r="http://schemas.openxmlformats.org/officeDocument/2006/relationships" xmlns:p="http://schemas.openxmlformats.org/presentationml/2006/main">
  <p:tag name="AS_UNIQUEID" val="22"/>
</p:tagLst>
</file>

<file path=ppt/tags/tag17.xml><?xml version="1.0" encoding="utf-8"?>
<p:tagLst xmlns:a="http://schemas.openxmlformats.org/drawingml/2006/main" xmlns:r="http://schemas.openxmlformats.org/officeDocument/2006/relationships" xmlns:p="http://schemas.openxmlformats.org/presentationml/2006/main">
  <p:tag name="AS_UNIQUEID" val="23"/>
</p:tagLst>
</file>

<file path=ppt/tags/tag18.xml><?xml version="1.0" encoding="utf-8"?>
<p:tagLst xmlns:a="http://schemas.openxmlformats.org/drawingml/2006/main" xmlns:r="http://schemas.openxmlformats.org/officeDocument/2006/relationships" xmlns:p="http://schemas.openxmlformats.org/presentationml/2006/main">
  <p:tag name="AS_UNIQUEID" val="24"/>
</p:tagLst>
</file>

<file path=ppt/tags/tag19.xml><?xml version="1.0" encoding="utf-8"?>
<p:tagLst xmlns:a="http://schemas.openxmlformats.org/drawingml/2006/main" xmlns:r="http://schemas.openxmlformats.org/officeDocument/2006/relationships" xmlns:p="http://schemas.openxmlformats.org/presentationml/2006/main">
  <p:tag name="AS_UNIQUEID" val="25"/>
</p:tagLst>
</file>

<file path=ppt/tags/tag2.xml><?xml version="1.0" encoding="utf-8"?>
<p:tagLst xmlns:a="http://schemas.openxmlformats.org/drawingml/2006/main" xmlns:r="http://schemas.openxmlformats.org/officeDocument/2006/relationships" xmlns:p="http://schemas.openxmlformats.org/presentationml/2006/main">
  <p:tag name="AS_UNIQUEID" val="2"/>
</p:tagLst>
</file>

<file path=ppt/tags/tag20.xml><?xml version="1.0" encoding="utf-8"?>
<p:tagLst xmlns:a="http://schemas.openxmlformats.org/drawingml/2006/main" xmlns:r="http://schemas.openxmlformats.org/officeDocument/2006/relationships" xmlns:p="http://schemas.openxmlformats.org/presentationml/2006/main">
  <p:tag name="AS_UNIQUEID" val="26"/>
</p:tagLst>
</file>

<file path=ppt/tags/tag21.xml><?xml version="1.0" encoding="utf-8"?>
<p:tagLst xmlns:a="http://schemas.openxmlformats.org/drawingml/2006/main" xmlns:r="http://schemas.openxmlformats.org/officeDocument/2006/relationships" xmlns:p="http://schemas.openxmlformats.org/presentationml/2006/main">
  <p:tag name="AS_UNIQUEID" val="27"/>
</p:tagLst>
</file>

<file path=ppt/tags/tag22.xml><?xml version="1.0" encoding="utf-8"?>
<p:tagLst xmlns:a="http://schemas.openxmlformats.org/drawingml/2006/main" xmlns:r="http://schemas.openxmlformats.org/officeDocument/2006/relationships" xmlns:p="http://schemas.openxmlformats.org/presentationml/2006/main">
  <p:tag name="AS_UNIQUEID" val="29"/>
</p:tagLst>
</file>

<file path=ppt/tags/tag23.xml><?xml version="1.0" encoding="utf-8"?>
<p:tagLst xmlns:a="http://schemas.openxmlformats.org/drawingml/2006/main" xmlns:r="http://schemas.openxmlformats.org/officeDocument/2006/relationships" xmlns:p="http://schemas.openxmlformats.org/presentationml/2006/main">
  <p:tag name="AS_UNIQUEID" val="30"/>
</p:tagLst>
</file>

<file path=ppt/tags/tag24.xml><?xml version="1.0" encoding="utf-8"?>
<p:tagLst xmlns:a="http://schemas.openxmlformats.org/drawingml/2006/main" xmlns:r="http://schemas.openxmlformats.org/officeDocument/2006/relationships" xmlns:p="http://schemas.openxmlformats.org/presentationml/2006/main">
  <p:tag name="AS_UNIQUEID" val="31"/>
</p:tagLst>
</file>

<file path=ppt/tags/tag25.xml><?xml version="1.0" encoding="utf-8"?>
<p:tagLst xmlns:a="http://schemas.openxmlformats.org/drawingml/2006/main" xmlns:r="http://schemas.openxmlformats.org/officeDocument/2006/relationships" xmlns:p="http://schemas.openxmlformats.org/presentationml/2006/main">
  <p:tag name="AS_UNIQUEID" val="33"/>
</p:tagLst>
</file>

<file path=ppt/tags/tag26.xml><?xml version="1.0" encoding="utf-8"?>
<p:tagLst xmlns:a="http://schemas.openxmlformats.org/drawingml/2006/main" xmlns:r="http://schemas.openxmlformats.org/officeDocument/2006/relationships" xmlns:p="http://schemas.openxmlformats.org/presentationml/2006/main">
  <p:tag name="AS_UNIQUEID" val="34"/>
</p:tagLst>
</file>

<file path=ppt/tags/tag27.xml><?xml version="1.0" encoding="utf-8"?>
<p:tagLst xmlns:a="http://schemas.openxmlformats.org/drawingml/2006/main" xmlns:r="http://schemas.openxmlformats.org/officeDocument/2006/relationships" xmlns:p="http://schemas.openxmlformats.org/presentationml/2006/main">
  <p:tag name="AS_UNIQUEID" val="36"/>
</p:tagLst>
</file>

<file path=ppt/tags/tag28.xml><?xml version="1.0" encoding="utf-8"?>
<p:tagLst xmlns:a="http://schemas.openxmlformats.org/drawingml/2006/main" xmlns:r="http://schemas.openxmlformats.org/officeDocument/2006/relationships" xmlns:p="http://schemas.openxmlformats.org/presentationml/2006/main">
  <p:tag name="AS_UNIQUEID" val="38"/>
</p:tagLst>
</file>

<file path=ppt/tags/tag29.xml><?xml version="1.0" encoding="utf-8"?>
<p:tagLst xmlns:a="http://schemas.openxmlformats.org/drawingml/2006/main" xmlns:r="http://schemas.openxmlformats.org/officeDocument/2006/relationships" xmlns:p="http://schemas.openxmlformats.org/presentationml/2006/main">
  <p:tag name="AS_UNIQUEID" val="39"/>
</p:tagLst>
</file>

<file path=ppt/tags/tag3.xml><?xml version="1.0" encoding="utf-8"?>
<p:tagLst xmlns:a="http://schemas.openxmlformats.org/drawingml/2006/main" xmlns:r="http://schemas.openxmlformats.org/officeDocument/2006/relationships" xmlns:p="http://schemas.openxmlformats.org/presentationml/2006/main">
  <p:tag name="AS_UNIQUEID" val="3"/>
</p:tagLst>
</file>

<file path=ppt/tags/tag30.xml><?xml version="1.0" encoding="utf-8"?>
<p:tagLst xmlns:a="http://schemas.openxmlformats.org/drawingml/2006/main" xmlns:r="http://schemas.openxmlformats.org/officeDocument/2006/relationships" xmlns:p="http://schemas.openxmlformats.org/presentationml/2006/main">
  <p:tag name="AS_UNIQUEID" val="40"/>
</p:tagLst>
</file>

<file path=ppt/tags/tag31.xml><?xml version="1.0" encoding="utf-8"?>
<p:tagLst xmlns:a="http://schemas.openxmlformats.org/drawingml/2006/main" xmlns:r="http://schemas.openxmlformats.org/officeDocument/2006/relationships" xmlns:p="http://schemas.openxmlformats.org/presentationml/2006/main">
  <p:tag name="AS_UNIQUEID" val="41"/>
</p:tagLst>
</file>

<file path=ppt/tags/tag32.xml><?xml version="1.0" encoding="utf-8"?>
<p:tagLst xmlns:a="http://schemas.openxmlformats.org/drawingml/2006/main" xmlns:r="http://schemas.openxmlformats.org/officeDocument/2006/relationships" xmlns:p="http://schemas.openxmlformats.org/presentationml/2006/main">
  <p:tag name="AS_UNIQUEID" val="43"/>
</p:tagLst>
</file>

<file path=ppt/tags/tag33.xml><?xml version="1.0" encoding="utf-8"?>
<p:tagLst xmlns:a="http://schemas.openxmlformats.org/drawingml/2006/main" xmlns:r="http://schemas.openxmlformats.org/officeDocument/2006/relationships" xmlns:p="http://schemas.openxmlformats.org/presentationml/2006/main">
  <p:tag name="AS_UNIQUEID" val="44"/>
</p:tagLst>
</file>

<file path=ppt/tags/tag34.xml><?xml version="1.0" encoding="utf-8"?>
<p:tagLst xmlns:a="http://schemas.openxmlformats.org/drawingml/2006/main" xmlns:r="http://schemas.openxmlformats.org/officeDocument/2006/relationships" xmlns:p="http://schemas.openxmlformats.org/presentationml/2006/main">
  <p:tag name="AS_UNIQUEID" val="45"/>
</p:tagLst>
</file>

<file path=ppt/tags/tag35.xml><?xml version="1.0" encoding="utf-8"?>
<p:tagLst xmlns:a="http://schemas.openxmlformats.org/drawingml/2006/main" xmlns:r="http://schemas.openxmlformats.org/officeDocument/2006/relationships" xmlns:p="http://schemas.openxmlformats.org/presentationml/2006/main">
  <p:tag name="AS_UNIQUEID" val="46"/>
</p:tagLst>
</file>

<file path=ppt/tags/tag36.xml><?xml version="1.0" encoding="utf-8"?>
<p:tagLst xmlns:a="http://schemas.openxmlformats.org/drawingml/2006/main" xmlns:r="http://schemas.openxmlformats.org/officeDocument/2006/relationships" xmlns:p="http://schemas.openxmlformats.org/presentationml/2006/main">
  <p:tag name="AS_UNIQUEID" val="47"/>
</p:tagLst>
</file>

<file path=ppt/tags/tag37.xml><?xml version="1.0" encoding="utf-8"?>
<p:tagLst xmlns:a="http://schemas.openxmlformats.org/drawingml/2006/main" xmlns:r="http://schemas.openxmlformats.org/officeDocument/2006/relationships" xmlns:p="http://schemas.openxmlformats.org/presentationml/2006/main">
  <p:tag name="AS_UNIQUEID" val="49"/>
</p:tagLst>
</file>

<file path=ppt/tags/tag38.xml><?xml version="1.0" encoding="utf-8"?>
<p:tagLst xmlns:a="http://schemas.openxmlformats.org/drawingml/2006/main" xmlns:r="http://schemas.openxmlformats.org/officeDocument/2006/relationships" xmlns:p="http://schemas.openxmlformats.org/presentationml/2006/main">
  <p:tag name="AS_UNIQUEID" val="50"/>
</p:tagLst>
</file>

<file path=ppt/tags/tag39.xml><?xml version="1.0" encoding="utf-8"?>
<p:tagLst xmlns:a="http://schemas.openxmlformats.org/drawingml/2006/main" xmlns:r="http://schemas.openxmlformats.org/officeDocument/2006/relationships" xmlns:p="http://schemas.openxmlformats.org/presentationml/2006/main">
  <p:tag name="AS_UNIQUEID" val="52"/>
</p:tagLst>
</file>

<file path=ppt/tags/tag4.xml><?xml version="1.0" encoding="utf-8"?>
<p:tagLst xmlns:a="http://schemas.openxmlformats.org/drawingml/2006/main" xmlns:r="http://schemas.openxmlformats.org/officeDocument/2006/relationships" xmlns:p="http://schemas.openxmlformats.org/presentationml/2006/main">
  <p:tag name="AS_UNIQUEID" val="5"/>
</p:tagLst>
</file>

<file path=ppt/tags/tag40.xml><?xml version="1.0" encoding="utf-8"?>
<p:tagLst xmlns:a="http://schemas.openxmlformats.org/drawingml/2006/main" xmlns:r="http://schemas.openxmlformats.org/officeDocument/2006/relationships" xmlns:p="http://schemas.openxmlformats.org/presentationml/2006/main">
  <p:tag name="AS_UNIQUEID" val="54"/>
</p:tagLst>
</file>

<file path=ppt/tags/tag41.xml><?xml version="1.0" encoding="utf-8"?>
<p:tagLst xmlns:a="http://schemas.openxmlformats.org/drawingml/2006/main" xmlns:r="http://schemas.openxmlformats.org/officeDocument/2006/relationships" xmlns:p="http://schemas.openxmlformats.org/presentationml/2006/main">
  <p:tag name="AS_UNIQUEID" val="55"/>
</p:tagLst>
</file>

<file path=ppt/tags/tag42.xml><?xml version="1.0" encoding="utf-8"?>
<p:tagLst xmlns:a="http://schemas.openxmlformats.org/drawingml/2006/main" xmlns:r="http://schemas.openxmlformats.org/officeDocument/2006/relationships" xmlns:p="http://schemas.openxmlformats.org/presentationml/2006/main">
  <p:tag name="AS_UNIQUEID" val="56"/>
</p:tagLst>
</file>

<file path=ppt/tags/tag43.xml><?xml version="1.0" encoding="utf-8"?>
<p:tagLst xmlns:a="http://schemas.openxmlformats.org/drawingml/2006/main" xmlns:r="http://schemas.openxmlformats.org/officeDocument/2006/relationships" xmlns:p="http://schemas.openxmlformats.org/presentationml/2006/main">
  <p:tag name="AS_UNIQUEID" val="57"/>
</p:tagLst>
</file>

<file path=ppt/tags/tag44.xml><?xml version="1.0" encoding="utf-8"?>
<p:tagLst xmlns:a="http://schemas.openxmlformats.org/drawingml/2006/main" xmlns:r="http://schemas.openxmlformats.org/officeDocument/2006/relationships" xmlns:p="http://schemas.openxmlformats.org/presentationml/2006/main">
  <p:tag name="AS_UNIQUEID" val="58"/>
</p:tagLst>
</file>

<file path=ppt/tags/tag45.xml><?xml version="1.0" encoding="utf-8"?>
<p:tagLst xmlns:a="http://schemas.openxmlformats.org/drawingml/2006/main" xmlns:r="http://schemas.openxmlformats.org/officeDocument/2006/relationships" xmlns:p="http://schemas.openxmlformats.org/presentationml/2006/main">
  <p:tag name="AS_UNIQUEID" val="59"/>
</p:tagLst>
</file>

<file path=ppt/tags/tag46.xml><?xml version="1.0" encoding="utf-8"?>
<p:tagLst xmlns:a="http://schemas.openxmlformats.org/drawingml/2006/main" xmlns:r="http://schemas.openxmlformats.org/officeDocument/2006/relationships" xmlns:p="http://schemas.openxmlformats.org/presentationml/2006/main">
  <p:tag name="AS_UNIQUEID" val="60"/>
</p:tagLst>
</file>

<file path=ppt/tags/tag47.xml><?xml version="1.0" encoding="utf-8"?>
<p:tagLst xmlns:a="http://schemas.openxmlformats.org/drawingml/2006/main" xmlns:r="http://schemas.openxmlformats.org/officeDocument/2006/relationships" xmlns:p="http://schemas.openxmlformats.org/presentationml/2006/main">
  <p:tag name="AS_UNIQUEID" val="61"/>
</p:tagLst>
</file>

<file path=ppt/tags/tag48.xml><?xml version="1.0" encoding="utf-8"?>
<p:tagLst xmlns:a="http://schemas.openxmlformats.org/drawingml/2006/main" xmlns:r="http://schemas.openxmlformats.org/officeDocument/2006/relationships" xmlns:p="http://schemas.openxmlformats.org/presentationml/2006/main">
  <p:tag name="AS_UNIQUEID" val="62"/>
</p:tagLst>
</file>

<file path=ppt/tags/tag49.xml><?xml version="1.0" encoding="utf-8"?>
<p:tagLst xmlns:a="http://schemas.openxmlformats.org/drawingml/2006/main" xmlns:r="http://schemas.openxmlformats.org/officeDocument/2006/relationships" xmlns:p="http://schemas.openxmlformats.org/presentationml/2006/main">
  <p:tag name="AS_UNIQUEID" val="64"/>
</p:tagLst>
</file>

<file path=ppt/tags/tag5.xml><?xml version="1.0" encoding="utf-8"?>
<p:tagLst xmlns:a="http://schemas.openxmlformats.org/drawingml/2006/main" xmlns:r="http://schemas.openxmlformats.org/officeDocument/2006/relationships" xmlns:p="http://schemas.openxmlformats.org/presentationml/2006/main">
  <p:tag name="AS_UNIQUEID" val="6"/>
</p:tagLst>
</file>

<file path=ppt/tags/tag50.xml><?xml version="1.0" encoding="utf-8"?>
<p:tagLst xmlns:a="http://schemas.openxmlformats.org/drawingml/2006/main" xmlns:r="http://schemas.openxmlformats.org/officeDocument/2006/relationships" xmlns:p="http://schemas.openxmlformats.org/presentationml/2006/main">
  <p:tag name="AS_UNIQUEID" val="65"/>
</p:tagLst>
</file>

<file path=ppt/tags/tag51.xml><?xml version="1.0" encoding="utf-8"?>
<p:tagLst xmlns:a="http://schemas.openxmlformats.org/drawingml/2006/main" xmlns:r="http://schemas.openxmlformats.org/officeDocument/2006/relationships" xmlns:p="http://schemas.openxmlformats.org/presentationml/2006/main">
  <p:tag name="AS_UNIQUEID" val="66"/>
</p:tagLst>
</file>

<file path=ppt/tags/tag52.xml><?xml version="1.0" encoding="utf-8"?>
<p:tagLst xmlns:a="http://schemas.openxmlformats.org/drawingml/2006/main" xmlns:r="http://schemas.openxmlformats.org/officeDocument/2006/relationships" xmlns:p="http://schemas.openxmlformats.org/presentationml/2006/main">
  <p:tag name="AS_UNIQUEID" val="67"/>
</p:tagLst>
</file>

<file path=ppt/tags/tag53.xml><?xml version="1.0" encoding="utf-8"?>
<p:tagLst xmlns:a="http://schemas.openxmlformats.org/drawingml/2006/main" xmlns:r="http://schemas.openxmlformats.org/officeDocument/2006/relationships" xmlns:p="http://schemas.openxmlformats.org/presentationml/2006/main">
  <p:tag name="AS_UNIQUEID" val="69"/>
</p:tagLst>
</file>

<file path=ppt/tags/tag54.xml><?xml version="1.0" encoding="utf-8"?>
<p:tagLst xmlns:a="http://schemas.openxmlformats.org/drawingml/2006/main" xmlns:r="http://schemas.openxmlformats.org/officeDocument/2006/relationships" xmlns:p="http://schemas.openxmlformats.org/presentationml/2006/main">
  <p:tag name="AS_UNIQUEID" val="70"/>
</p:tagLst>
</file>

<file path=ppt/tags/tag55.xml><?xml version="1.0" encoding="utf-8"?>
<p:tagLst xmlns:a="http://schemas.openxmlformats.org/drawingml/2006/main" xmlns:r="http://schemas.openxmlformats.org/officeDocument/2006/relationships" xmlns:p="http://schemas.openxmlformats.org/presentationml/2006/main">
  <p:tag name="AS_UNIQUEID" val="71"/>
</p:tagLst>
</file>

<file path=ppt/tags/tag56.xml><?xml version="1.0" encoding="utf-8"?>
<p:tagLst xmlns:a="http://schemas.openxmlformats.org/drawingml/2006/main" xmlns:r="http://schemas.openxmlformats.org/officeDocument/2006/relationships" xmlns:p="http://schemas.openxmlformats.org/presentationml/2006/main">
  <p:tag name="AS_UNIQUEID" val="72"/>
</p:tagLst>
</file>

<file path=ppt/tags/tag57.xml><?xml version="1.0" encoding="utf-8"?>
<p:tagLst xmlns:a="http://schemas.openxmlformats.org/drawingml/2006/main" xmlns:r="http://schemas.openxmlformats.org/officeDocument/2006/relationships" xmlns:p="http://schemas.openxmlformats.org/presentationml/2006/main">
  <p:tag name="AS_UNIQUEID" val="73"/>
</p:tagLst>
</file>

<file path=ppt/tags/tag58.xml><?xml version="1.0" encoding="utf-8"?>
<p:tagLst xmlns:a="http://schemas.openxmlformats.org/drawingml/2006/main" xmlns:r="http://schemas.openxmlformats.org/officeDocument/2006/relationships" xmlns:p="http://schemas.openxmlformats.org/presentationml/2006/main">
  <p:tag name="AS_UNIQUEID" val="74"/>
</p:tagLst>
</file>

<file path=ppt/tags/tag59.xml><?xml version="1.0" encoding="utf-8"?>
<p:tagLst xmlns:a="http://schemas.openxmlformats.org/drawingml/2006/main" xmlns:r="http://schemas.openxmlformats.org/officeDocument/2006/relationships" xmlns:p="http://schemas.openxmlformats.org/presentationml/2006/main">
  <p:tag name="AS_UNIQUEID" val="75"/>
</p:tagLst>
</file>

<file path=ppt/tags/tag6.xml><?xml version="1.0" encoding="utf-8"?>
<p:tagLst xmlns:a="http://schemas.openxmlformats.org/drawingml/2006/main" xmlns:r="http://schemas.openxmlformats.org/officeDocument/2006/relationships" xmlns:p="http://schemas.openxmlformats.org/presentationml/2006/main">
  <p:tag name="AS_UNIQUEID" val="8"/>
</p:tagLst>
</file>

<file path=ppt/tags/tag60.xml><?xml version="1.0" encoding="utf-8"?>
<p:tagLst xmlns:a="http://schemas.openxmlformats.org/drawingml/2006/main" xmlns:r="http://schemas.openxmlformats.org/officeDocument/2006/relationships" xmlns:p="http://schemas.openxmlformats.org/presentationml/2006/main">
  <p:tag name="AS_UNIQUEID" val="76"/>
</p:tagLst>
</file>

<file path=ppt/tags/tag61.xml><?xml version="1.0" encoding="utf-8"?>
<p:tagLst xmlns:a="http://schemas.openxmlformats.org/drawingml/2006/main" xmlns:r="http://schemas.openxmlformats.org/officeDocument/2006/relationships" xmlns:p="http://schemas.openxmlformats.org/presentationml/2006/main">
  <p:tag name="AS_UNIQUEID" val="77"/>
</p:tagLst>
</file>

<file path=ppt/tags/tag62.xml><?xml version="1.0" encoding="utf-8"?>
<p:tagLst xmlns:a="http://schemas.openxmlformats.org/drawingml/2006/main" xmlns:r="http://schemas.openxmlformats.org/officeDocument/2006/relationships" xmlns:p="http://schemas.openxmlformats.org/presentationml/2006/main">
  <p:tag name="AS_UNIQUEID" val="79"/>
</p:tagLst>
</file>

<file path=ppt/tags/tag63.xml><?xml version="1.0" encoding="utf-8"?>
<p:tagLst xmlns:a="http://schemas.openxmlformats.org/drawingml/2006/main" xmlns:r="http://schemas.openxmlformats.org/officeDocument/2006/relationships" xmlns:p="http://schemas.openxmlformats.org/presentationml/2006/main">
  <p:tag name="AS_UNIQUEID" val="80"/>
</p:tagLst>
</file>

<file path=ppt/tags/tag64.xml><?xml version="1.0" encoding="utf-8"?>
<p:tagLst xmlns:a="http://schemas.openxmlformats.org/drawingml/2006/main" xmlns:r="http://schemas.openxmlformats.org/officeDocument/2006/relationships" xmlns:p="http://schemas.openxmlformats.org/presentationml/2006/main">
  <p:tag name="AS_UNIQUEID" val="82"/>
</p:tagLst>
</file>

<file path=ppt/tags/tag65.xml><?xml version="1.0" encoding="utf-8"?>
<p:tagLst xmlns:a="http://schemas.openxmlformats.org/drawingml/2006/main" xmlns:r="http://schemas.openxmlformats.org/officeDocument/2006/relationships" xmlns:p="http://schemas.openxmlformats.org/presentationml/2006/main">
  <p:tag name="AS_UNIQUEID" val="83"/>
</p:tagLst>
</file>

<file path=ppt/tags/tag66.xml><?xml version="1.0" encoding="utf-8"?>
<p:tagLst xmlns:a="http://schemas.openxmlformats.org/drawingml/2006/main" xmlns:r="http://schemas.openxmlformats.org/officeDocument/2006/relationships" xmlns:p="http://schemas.openxmlformats.org/presentationml/2006/main">
  <p:tag name="AS_UNIQUEID" val="84"/>
</p:tagLst>
</file>

<file path=ppt/tags/tag67.xml><?xml version="1.0" encoding="utf-8"?>
<p:tagLst xmlns:a="http://schemas.openxmlformats.org/drawingml/2006/main" xmlns:r="http://schemas.openxmlformats.org/officeDocument/2006/relationships" xmlns:p="http://schemas.openxmlformats.org/presentationml/2006/main">
  <p:tag name="AS_UNIQUEID" val="86"/>
</p:tagLst>
</file>

<file path=ppt/tags/tag68.xml><?xml version="1.0" encoding="utf-8"?>
<p:tagLst xmlns:a="http://schemas.openxmlformats.org/drawingml/2006/main" xmlns:r="http://schemas.openxmlformats.org/officeDocument/2006/relationships" xmlns:p="http://schemas.openxmlformats.org/presentationml/2006/main">
  <p:tag name="AS_UNIQUEID" val="87"/>
</p:tagLst>
</file>

<file path=ppt/tags/tag69.xml><?xml version="1.0" encoding="utf-8"?>
<p:tagLst xmlns:a="http://schemas.openxmlformats.org/drawingml/2006/main" xmlns:r="http://schemas.openxmlformats.org/officeDocument/2006/relationships" xmlns:p="http://schemas.openxmlformats.org/presentationml/2006/main">
  <p:tag name="AS_UNIQUEID" val="88"/>
</p:tagLst>
</file>

<file path=ppt/tags/tag7.xml><?xml version="1.0" encoding="utf-8"?>
<p:tagLst xmlns:a="http://schemas.openxmlformats.org/drawingml/2006/main" xmlns:r="http://schemas.openxmlformats.org/officeDocument/2006/relationships" xmlns:p="http://schemas.openxmlformats.org/presentationml/2006/main">
  <p:tag name="AS_UNIQUEID" val="9"/>
</p:tagLst>
</file>

<file path=ppt/tags/tag70.xml><?xml version="1.0" encoding="utf-8"?>
<p:tagLst xmlns:a="http://schemas.openxmlformats.org/drawingml/2006/main" xmlns:r="http://schemas.openxmlformats.org/officeDocument/2006/relationships" xmlns:p="http://schemas.openxmlformats.org/presentationml/2006/main">
  <p:tag name="AS_UNIQUEID" val="89"/>
</p:tagLst>
</file>

<file path=ppt/tags/tag71.xml><?xml version="1.0" encoding="utf-8"?>
<p:tagLst xmlns:a="http://schemas.openxmlformats.org/drawingml/2006/main" xmlns:r="http://schemas.openxmlformats.org/officeDocument/2006/relationships" xmlns:p="http://schemas.openxmlformats.org/presentationml/2006/main">
  <p:tag name="AS_UNIQUEID" val="90"/>
</p:tagLst>
</file>

<file path=ppt/tags/tag72.xml><?xml version="1.0" encoding="utf-8"?>
<p:tagLst xmlns:a="http://schemas.openxmlformats.org/drawingml/2006/main" xmlns:r="http://schemas.openxmlformats.org/officeDocument/2006/relationships" xmlns:p="http://schemas.openxmlformats.org/presentationml/2006/main">
  <p:tag name="AS_UNIQUEID" val="91"/>
</p:tagLst>
</file>

<file path=ppt/tags/tag73.xml><?xml version="1.0" encoding="utf-8"?>
<p:tagLst xmlns:a="http://schemas.openxmlformats.org/drawingml/2006/main" xmlns:r="http://schemas.openxmlformats.org/officeDocument/2006/relationships" xmlns:p="http://schemas.openxmlformats.org/presentationml/2006/main">
  <p:tag name="AS_UNIQUEID" val="93"/>
</p:tagLst>
</file>

<file path=ppt/tags/tag74.xml><?xml version="1.0" encoding="utf-8"?>
<p:tagLst xmlns:a="http://schemas.openxmlformats.org/drawingml/2006/main" xmlns:r="http://schemas.openxmlformats.org/officeDocument/2006/relationships" xmlns:p="http://schemas.openxmlformats.org/presentationml/2006/main">
  <p:tag name="AS_UNIQUEID" val="94"/>
</p:tagLst>
</file>

<file path=ppt/tags/tag75.xml><?xml version="1.0" encoding="utf-8"?>
<p:tagLst xmlns:a="http://schemas.openxmlformats.org/drawingml/2006/main" xmlns:r="http://schemas.openxmlformats.org/officeDocument/2006/relationships" xmlns:p="http://schemas.openxmlformats.org/presentationml/2006/main">
  <p:tag name="AS_UNIQUEID" val="96"/>
</p:tagLst>
</file>

<file path=ppt/tags/tag76.xml><?xml version="1.0" encoding="utf-8"?>
<p:tagLst xmlns:a="http://schemas.openxmlformats.org/drawingml/2006/main" xmlns:r="http://schemas.openxmlformats.org/officeDocument/2006/relationships" xmlns:p="http://schemas.openxmlformats.org/presentationml/2006/main">
  <p:tag name="AS_UNIQUEID" val="98"/>
</p:tagLst>
</file>

<file path=ppt/tags/tag77.xml><?xml version="1.0" encoding="utf-8"?>
<p:tagLst xmlns:a="http://schemas.openxmlformats.org/drawingml/2006/main" xmlns:r="http://schemas.openxmlformats.org/officeDocument/2006/relationships" xmlns:p="http://schemas.openxmlformats.org/presentationml/2006/main">
  <p:tag name="AS_UNIQUEID" val="99"/>
</p:tagLst>
</file>

<file path=ppt/tags/tag78.xml><?xml version="1.0" encoding="utf-8"?>
<p:tagLst xmlns:a="http://schemas.openxmlformats.org/drawingml/2006/main" xmlns:r="http://schemas.openxmlformats.org/officeDocument/2006/relationships" xmlns:p="http://schemas.openxmlformats.org/presentationml/2006/main">
  <p:tag name="AS_UNIQUEID" val="100"/>
</p:tagLst>
</file>

<file path=ppt/tags/tag79.xml><?xml version="1.0" encoding="utf-8"?>
<p:tagLst xmlns:a="http://schemas.openxmlformats.org/drawingml/2006/main" xmlns:r="http://schemas.openxmlformats.org/officeDocument/2006/relationships" xmlns:p="http://schemas.openxmlformats.org/presentationml/2006/main">
  <p:tag name="AS_UNIQUEID" val="102"/>
</p:tagLst>
</file>

<file path=ppt/tags/tag8.xml><?xml version="1.0" encoding="utf-8"?>
<p:tagLst xmlns:a="http://schemas.openxmlformats.org/drawingml/2006/main" xmlns:r="http://schemas.openxmlformats.org/officeDocument/2006/relationships" xmlns:p="http://schemas.openxmlformats.org/presentationml/2006/main">
  <p:tag name="AS_UNIQUEID" val="11"/>
</p:tagLst>
</file>

<file path=ppt/tags/tag80.xml><?xml version="1.0" encoding="utf-8"?>
<p:tagLst xmlns:a="http://schemas.openxmlformats.org/drawingml/2006/main" xmlns:r="http://schemas.openxmlformats.org/officeDocument/2006/relationships" xmlns:p="http://schemas.openxmlformats.org/presentationml/2006/main">
  <p:tag name="AS_UNIQUEID" val="103"/>
</p:tagLst>
</file>

<file path=ppt/tags/tag81.xml><?xml version="1.0" encoding="utf-8"?>
<p:tagLst xmlns:a="http://schemas.openxmlformats.org/drawingml/2006/main" xmlns:r="http://schemas.openxmlformats.org/officeDocument/2006/relationships" xmlns:p="http://schemas.openxmlformats.org/presentationml/2006/main">
  <p:tag name="AS_UNIQUEID" val="104"/>
</p:tagLst>
</file>

<file path=ppt/tags/tag82.xml><?xml version="1.0" encoding="utf-8"?>
<p:tagLst xmlns:a="http://schemas.openxmlformats.org/drawingml/2006/main" xmlns:r="http://schemas.openxmlformats.org/officeDocument/2006/relationships" xmlns:p="http://schemas.openxmlformats.org/presentationml/2006/main">
  <p:tag name="AS_UNIQUEID" val="106"/>
</p:tagLst>
</file>

<file path=ppt/tags/tag83.xml><?xml version="1.0" encoding="utf-8"?>
<p:tagLst xmlns:a="http://schemas.openxmlformats.org/drawingml/2006/main" xmlns:r="http://schemas.openxmlformats.org/officeDocument/2006/relationships" xmlns:p="http://schemas.openxmlformats.org/presentationml/2006/main">
  <p:tag name="AS_UNIQUEID" val="107"/>
</p:tagLst>
</file>

<file path=ppt/tags/tag84.xml><?xml version="1.0" encoding="utf-8"?>
<p:tagLst xmlns:a="http://schemas.openxmlformats.org/drawingml/2006/main" xmlns:r="http://schemas.openxmlformats.org/officeDocument/2006/relationships" xmlns:p="http://schemas.openxmlformats.org/presentationml/2006/main">
  <p:tag name="AS_UNIQUEID" val="108"/>
</p:tagLst>
</file>

<file path=ppt/tags/tag85.xml><?xml version="1.0" encoding="utf-8"?>
<p:tagLst xmlns:a="http://schemas.openxmlformats.org/drawingml/2006/main" xmlns:r="http://schemas.openxmlformats.org/officeDocument/2006/relationships" xmlns:p="http://schemas.openxmlformats.org/presentationml/2006/main">
  <p:tag name="AS_UNIQUEID" val="109"/>
</p:tagLst>
</file>

<file path=ppt/tags/tag86.xml><?xml version="1.0" encoding="utf-8"?>
<p:tagLst xmlns:a="http://schemas.openxmlformats.org/drawingml/2006/main" xmlns:r="http://schemas.openxmlformats.org/officeDocument/2006/relationships" xmlns:p="http://schemas.openxmlformats.org/presentationml/2006/main">
  <p:tag name="AS_UNIQUEID" val="111"/>
</p:tagLst>
</file>

<file path=ppt/tags/tag87.xml><?xml version="1.0" encoding="utf-8"?>
<p:tagLst xmlns:a="http://schemas.openxmlformats.org/drawingml/2006/main" xmlns:r="http://schemas.openxmlformats.org/officeDocument/2006/relationships" xmlns:p="http://schemas.openxmlformats.org/presentationml/2006/main">
  <p:tag name="AS_UNIQUEID" val="112"/>
</p:tagLst>
</file>

<file path=ppt/tags/tag88.xml><?xml version="1.0" encoding="utf-8"?>
<p:tagLst xmlns:a="http://schemas.openxmlformats.org/drawingml/2006/main" xmlns:r="http://schemas.openxmlformats.org/officeDocument/2006/relationships" xmlns:p="http://schemas.openxmlformats.org/presentationml/2006/main">
  <p:tag name="AS_UNIQUEID" val="114"/>
</p:tagLst>
</file>

<file path=ppt/tags/tag89.xml><?xml version="1.0" encoding="utf-8"?>
<p:tagLst xmlns:a="http://schemas.openxmlformats.org/drawingml/2006/main" xmlns:r="http://schemas.openxmlformats.org/officeDocument/2006/relationships" xmlns:p="http://schemas.openxmlformats.org/presentationml/2006/main">
  <p:tag name="AS_UNIQUEID" val="115"/>
</p:tagLst>
</file>

<file path=ppt/tags/tag9.xml><?xml version="1.0" encoding="utf-8"?>
<p:tagLst xmlns:a="http://schemas.openxmlformats.org/drawingml/2006/main" xmlns:r="http://schemas.openxmlformats.org/officeDocument/2006/relationships" xmlns:p="http://schemas.openxmlformats.org/presentationml/2006/main">
  <p:tag name="AS_UNIQUEID" val="13"/>
</p:tagLst>
</file>

<file path=ppt/tags/tag90.xml><?xml version="1.0" encoding="utf-8"?>
<p:tagLst xmlns:a="http://schemas.openxmlformats.org/drawingml/2006/main" xmlns:r="http://schemas.openxmlformats.org/officeDocument/2006/relationships" xmlns:p="http://schemas.openxmlformats.org/presentationml/2006/main">
  <p:tag name="AS_UNIQUEID" val="117"/>
</p:tagLst>
</file>

<file path=ppt/tags/tag91.xml><?xml version="1.0" encoding="utf-8"?>
<p:tagLst xmlns:a="http://schemas.openxmlformats.org/drawingml/2006/main" xmlns:r="http://schemas.openxmlformats.org/officeDocument/2006/relationships" xmlns:p="http://schemas.openxmlformats.org/presentationml/2006/main">
  <p:tag name="AS_UNIQUEID" val="118"/>
</p:tagLst>
</file>

<file path=ppt/tags/tag92.xml><?xml version="1.0" encoding="utf-8"?>
<p:tagLst xmlns:a="http://schemas.openxmlformats.org/drawingml/2006/main" xmlns:r="http://schemas.openxmlformats.org/officeDocument/2006/relationships" xmlns:p="http://schemas.openxmlformats.org/presentationml/2006/main">
  <p:tag name="AS_UNIQUEID" val="120"/>
</p:tagLst>
</file>

<file path=ppt/tags/tag93.xml><?xml version="1.0" encoding="utf-8"?>
<p:tagLst xmlns:a="http://schemas.openxmlformats.org/drawingml/2006/main" xmlns:r="http://schemas.openxmlformats.org/officeDocument/2006/relationships" xmlns:p="http://schemas.openxmlformats.org/presentationml/2006/main">
  <p:tag name="AS_UNIQUEID" val="121"/>
</p:tagLst>
</file>

<file path=ppt/tags/tag94.xml><?xml version="1.0" encoding="utf-8"?>
<p:tagLst xmlns:a="http://schemas.openxmlformats.org/drawingml/2006/main" xmlns:r="http://schemas.openxmlformats.org/officeDocument/2006/relationships" xmlns:p="http://schemas.openxmlformats.org/presentationml/2006/main">
  <p:tag name="AS_UNIQUEID" val="122"/>
</p:tagLst>
</file>

<file path=ppt/tags/tag95.xml><?xml version="1.0" encoding="utf-8"?>
<p:tagLst xmlns:a="http://schemas.openxmlformats.org/drawingml/2006/main" xmlns:r="http://schemas.openxmlformats.org/officeDocument/2006/relationships" xmlns:p="http://schemas.openxmlformats.org/presentationml/2006/main">
  <p:tag name="AS_UNIQUEID" val="123"/>
</p:tagLst>
</file>

<file path=ppt/tags/tag96.xml><?xml version="1.0" encoding="utf-8"?>
<p:tagLst xmlns:a="http://schemas.openxmlformats.org/drawingml/2006/main" xmlns:r="http://schemas.openxmlformats.org/officeDocument/2006/relationships" xmlns:p="http://schemas.openxmlformats.org/presentationml/2006/main">
  <p:tag name="AS_UNIQUEID" val="124"/>
</p:tagLst>
</file>

<file path=ppt/tags/tag97.xml><?xml version="1.0" encoding="utf-8"?>
<p:tagLst xmlns:a="http://schemas.openxmlformats.org/drawingml/2006/main" xmlns:r="http://schemas.openxmlformats.org/officeDocument/2006/relationships" xmlns:p="http://schemas.openxmlformats.org/presentationml/2006/main">
  <p:tag name="AS_UNIQUEID" val="126"/>
</p:tagLst>
</file>

<file path=ppt/tags/tag98.xml><?xml version="1.0" encoding="utf-8"?>
<p:tagLst xmlns:a="http://schemas.openxmlformats.org/drawingml/2006/main" xmlns:r="http://schemas.openxmlformats.org/officeDocument/2006/relationships" xmlns:p="http://schemas.openxmlformats.org/presentationml/2006/main">
  <p:tag name="AS_UNIQUEID" val="127"/>
</p:tagLst>
</file>

<file path=ppt/tags/tag99.xml><?xml version="1.0" encoding="utf-8"?>
<p:tagLst xmlns:a="http://schemas.openxmlformats.org/drawingml/2006/main" xmlns:r="http://schemas.openxmlformats.org/officeDocument/2006/relationships" xmlns:p="http://schemas.openxmlformats.org/presentationml/2006/main">
  <p:tag name="AS_UNIQUEID" val="12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14362</TotalTime>
  <Words>6330</Words>
  <Application>Microsoft Office PowerPoint</Application>
  <PresentationFormat>Экран (4:3)</PresentationFormat>
  <Paragraphs>702</Paragraphs>
  <Slides>105</Slides>
  <Notes>0</Notes>
  <HiddenSlides>0</HiddenSlides>
  <MMClips>3</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105</vt:i4>
      </vt:variant>
    </vt:vector>
  </HeadingPairs>
  <TitlesOfParts>
    <vt:vector size="116" baseType="lpstr">
      <vt:lpstr>ＭＳ Ｐゴシック</vt:lpstr>
      <vt:lpstr>Arial</vt:lpstr>
      <vt:lpstr>Calibri</vt:lpstr>
      <vt:lpstr>Georgia</vt:lpstr>
      <vt:lpstr>Meiryo</vt:lpstr>
      <vt:lpstr>Segoe UI</vt:lpstr>
      <vt:lpstr>Symbol</vt:lpstr>
      <vt:lpstr>Times New Roman</vt:lpstr>
      <vt:lpstr>Wingdings</vt:lpstr>
      <vt:lpstr>Wingdings 2</vt:lpstr>
      <vt:lpstr>Ясность</vt:lpstr>
      <vt:lpstr>Medical rehabilitation  for diseases of the nervous system   Lecture for 3rd year students studying in the specialty  31.05.03 - Dentistry (training using an intermediary language (English)) </vt:lpstr>
      <vt:lpstr>Презентация PowerPoint</vt:lpstr>
      <vt:lpstr>The purpose of the lecture</vt:lpstr>
      <vt:lpstr>ACA</vt:lpstr>
      <vt:lpstr>Презентация PowerPoint</vt:lpstr>
      <vt:lpstr>Презентация PowerPoint</vt:lpstr>
      <vt:lpstr>Relevance of the topic:</vt:lpstr>
      <vt:lpstr>Презентация PowerPoint</vt:lpstr>
      <vt:lpstr>Violations that are strong points for rehabilitation</vt:lpstr>
      <vt:lpstr>Презентация PowerPoint</vt:lpstr>
      <vt:lpstr>Презентация PowerPoint</vt:lpstr>
      <vt:lpstr>Stages of rehabilitation</vt:lpstr>
      <vt:lpstr>Who should perform neurorehabilitation?</vt:lpstr>
      <vt:lpstr>Презентация PowerPoint</vt:lpstr>
      <vt:lpstr> Rehabilitation strategies for patients with ACA:</vt:lpstr>
      <vt:lpstr>Fundamental differences</vt:lpstr>
      <vt:lpstr>Stroke rehabilitation strategy based on the rehabilitation potential of the patient</vt:lpstr>
      <vt:lpstr>The rehabilitation strategy should be considered in the format of separate groups of violations and restrictions:</vt:lpstr>
      <vt:lpstr>Rehabilitation strategy for motor disorders</vt:lpstr>
      <vt:lpstr>Speech and communication recovery strategy</vt:lpstr>
      <vt:lpstr>Rehabilitation strategy for difficulties in implementing household skills:</vt:lpstr>
      <vt:lpstr>Rehabilitation strategy for difficulties in the implementation of household self-service:</vt:lpstr>
      <vt:lpstr>Indications for neurorehabilitation in the acute period</vt:lpstr>
      <vt:lpstr>Criteria for withdrawal from the further rehabilitation process in the first, second and third stages of the MO</vt:lpstr>
      <vt:lpstr>Criteria for transfer from the intensive care unit to the early rehabilitation department (availability of all criteria is mandatory) </vt:lpstr>
      <vt:lpstr>Criteria for transfer from the first stage to the second of the second level  (all criteria are required): </vt:lpstr>
      <vt:lpstr>Criteria for transfer from stage 2 to the third stage  (home for independent studies):</vt:lpstr>
      <vt:lpstr>Criteria for transfer to the third stage (day hospital, rehabilitation departments of sanatoriums, polyclinic rehabilitation) </vt:lpstr>
      <vt:lpstr> Criteria for transfer to the third stage  (remotely controlled rehabilitation) </vt:lpstr>
      <vt:lpstr>Distribution of functional responsibilities for filling in the scales: </vt:lpstr>
      <vt:lpstr>Rankin Scale</vt:lpstr>
      <vt:lpstr>Stroke Scale of the National Institutes of Health  National Institutes of Health Stroke Scale (NIHSS, Brott et al, 1989) </vt:lpstr>
      <vt:lpstr>Stroke Scale of the National Institutes of Health  National Institutes of Health Stroke Scale (NIHSS, Brott et al, 1989) </vt:lpstr>
      <vt:lpstr>Investigation of the possibility of passive movements using the Ashworth spasticity assessment scale (Bohannon, R. and Smith, M., 1987)  </vt:lpstr>
      <vt:lpstr>Rivermead  Rivermead Activities of Daily Living (ADL) Scales  (by: S.Whiting, N.Lincoln, 1980; Wade D., 1992)</vt:lpstr>
      <vt:lpstr>Rivermead  Rivermead Activities of Daily Living (ADL) Scales  (by: S.Whiting, N.Lincoln, 1980; Wade D., 1992)</vt:lpstr>
      <vt:lpstr>Rivermead  Rivermead Activities of Daily Living (ADL) Scales  (by: S.Whiting, N.Lincoln, 1980; Wade D., 1992)</vt:lpstr>
      <vt:lpstr>Презентация PowerPoint</vt:lpstr>
      <vt:lpstr>Means of medical rehabilitation</vt:lpstr>
      <vt:lpstr>Medical rehabilitation combines 3 directions of human impact</vt:lpstr>
      <vt:lpstr>Презентация PowerPoint</vt:lpstr>
      <vt:lpstr>Walking disorders in central hemiparesis syndrome are caused by the following main reasons</vt:lpstr>
      <vt:lpstr>Causes of speech disorders in stroke patients without aphasia and dysarthria (an example of speech disorders not as a function, but as an activity)</vt:lpstr>
      <vt:lpstr>Презентация PowerPoint</vt:lpstr>
      <vt:lpstr>Neurorehabilitation in the ICU</vt:lpstr>
      <vt:lpstr>Презентация PowerPoint</vt:lpstr>
      <vt:lpstr>Mobilization in the ICU</vt:lpstr>
      <vt:lpstr>General recommendations for the mobilization of ICU patients.</vt:lpstr>
      <vt:lpstr>Mobilization technologies in the REHABILITATION structure at the 1st stage</vt:lpstr>
      <vt:lpstr>Contraindications to the mobilization of ICU patients</vt:lpstr>
      <vt:lpstr>Technique of passive verticalization</vt:lpstr>
      <vt:lpstr>Methods and means of verticalization</vt:lpstr>
      <vt:lpstr>Презентация PowerPoint</vt:lpstr>
      <vt:lpstr>Method of analytical gymnastics </vt:lpstr>
      <vt:lpstr> </vt:lpstr>
      <vt:lpstr>Overcoming violations of trunk position control includes: </vt:lpstr>
      <vt:lpstr>For example, the correct sitting posture includes:  </vt:lpstr>
      <vt:lpstr>Getting up. </vt:lpstr>
      <vt:lpstr>Презентация PowerPoint</vt:lpstr>
      <vt:lpstr>Презентация PowerPoint</vt:lpstr>
      <vt:lpstr>2. Activity in the standing position</vt:lpstr>
      <vt:lpstr>Презентация PowerPoint</vt:lpstr>
      <vt:lpstr>Презентация PowerPoint</vt:lpstr>
      <vt:lpstr>Презентация PowerPoint</vt:lpstr>
      <vt:lpstr>Презентация PowerPoint</vt:lpstr>
      <vt:lpstr>Postural control</vt:lpstr>
      <vt:lpstr>Motor functions</vt:lpstr>
      <vt:lpstr>Ankle strategy</vt:lpstr>
      <vt:lpstr>Hip Strategy </vt:lpstr>
      <vt:lpstr>Step Strategy</vt:lpstr>
      <vt:lpstr>The program of rehabilitation measures for violations of postural control: </vt:lpstr>
      <vt:lpstr>Neurorehabilitation based on the principle of biofeedback</vt:lpstr>
      <vt:lpstr>BOS training based on stabilometric parameters</vt:lpstr>
      <vt:lpstr>BOS training based on sensory organization parameters</vt:lpstr>
      <vt:lpstr>BOS training based on sensory organization parameters</vt:lpstr>
      <vt:lpstr>Graphic image of the COP </vt:lpstr>
      <vt:lpstr>Презентация PowerPoint</vt:lpstr>
      <vt:lpstr>Презентация PowerPoint</vt:lpstr>
      <vt:lpstr>spasticity</vt:lpstr>
      <vt:lpstr>Презентация PowerPoint</vt:lpstr>
      <vt:lpstr>Pathological patterns in spasticity of the hand</vt:lpstr>
      <vt:lpstr>Pathological patterns in leg spasticity</vt:lpstr>
      <vt:lpstr>Typical Factors Influencing the Appearance of Spasticity</vt:lpstr>
      <vt:lpstr>Презентация PowerPoint</vt:lpstr>
      <vt:lpstr>Pathological patterns associated with spasticity - 1:</vt:lpstr>
      <vt:lpstr>Pathological patterns associated with spasticity - 2:</vt:lpstr>
      <vt:lpstr>Common mistakes in the treatment of spasticity: !!! DO NOT</vt:lpstr>
      <vt:lpstr>Treatment of spasticity</vt:lpstr>
      <vt:lpstr>Techniques to correct foot malposition include: </vt:lpstr>
      <vt:lpstr>The use of orthoses. </vt:lpstr>
      <vt:lpstr>Sensory disturbance</vt:lpstr>
      <vt:lpstr>Презентация PowerPoint</vt:lpstr>
      <vt:lpstr>Restoration of proprioception is achieved by using a complex of methods, including:</vt:lpstr>
      <vt:lpstr>Презентация PowerPoint</vt:lpstr>
      <vt:lpstr>Презентация PowerPoint</vt:lpstr>
      <vt:lpstr>Презентация PowerPoint</vt:lpstr>
      <vt:lpstr>Electromechanical and robotic devices in restoring the functional and daily activity of the hand and hand.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Question:</vt:lpstr>
      <vt:lpstr>Thank you for your attention!</vt:lpstr>
    </vt:vector>
  </TitlesOfParts>
  <Company>Dnsoft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OEM_User</dc:creator>
  <cp:lastModifiedBy>Boreas</cp:lastModifiedBy>
  <cp:revision>313</cp:revision>
  <dcterms:created xsi:type="dcterms:W3CDTF">2008-04-10T11:07:24Z</dcterms:created>
  <dcterms:modified xsi:type="dcterms:W3CDTF">2023-02-28T20:31:43Z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TC011408341049</vt:lpwstr>
  </property>
</Properties>
</file>