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3159761"/>
            <a:ext cx="6096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320" y="1219200"/>
            <a:ext cx="100584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4800" y="3375491"/>
            <a:ext cx="82296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4800" y="685802"/>
            <a:ext cx="77216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800" y="609601"/>
            <a:ext cx="28448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0800" y="685801"/>
            <a:ext cx="67056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FFF00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89600" y="4074498"/>
            <a:ext cx="6096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4267368"/>
            <a:ext cx="49784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1905000"/>
            <a:ext cx="804672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792224" y="658368"/>
            <a:ext cx="4364736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705600" y="658369"/>
            <a:ext cx="4364736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816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2224" y="1371600"/>
            <a:ext cx="43688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1371600"/>
            <a:ext cx="4364736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08853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707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05227" y="1774588"/>
            <a:ext cx="6096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685801"/>
            <a:ext cx="57912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0" y="685801"/>
            <a:ext cx="34544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5600" y="612776"/>
            <a:ext cx="89408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0" y="3453047"/>
            <a:ext cx="67056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7136" y="3331464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830961" y="1038441"/>
            <a:ext cx="965416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557464" y="419133"/>
            <a:ext cx="5538472" cy="597394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4370607" y="116855"/>
            <a:ext cx="8639149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320" y="4876800"/>
            <a:ext cx="10058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800" y="685802"/>
            <a:ext cx="8128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547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80" y="6154739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5842000"/>
            <a:ext cx="28448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  <p:sldLayoutId id="2147483679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72589" y="1162433"/>
            <a:ext cx="8946515" cy="247631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402590" marR="384175" algn="ctr">
              <a:lnSpc>
                <a:spcPct val="100000"/>
              </a:lnSpc>
              <a:spcBef>
                <a:spcPts val="110"/>
              </a:spcBef>
              <a:tabLst>
                <a:tab pos="8213725" algn="l"/>
              </a:tabLst>
            </a:pPr>
            <a:r>
              <a:rPr sz="4000" spc="295" dirty="0">
                <a:solidFill>
                  <a:srgbClr val="E8D394"/>
                </a:solidFill>
              </a:rPr>
              <a:t>П</a:t>
            </a:r>
            <a:r>
              <a:rPr sz="4000" spc="290" dirty="0">
                <a:solidFill>
                  <a:srgbClr val="E8D394"/>
                </a:solidFill>
              </a:rPr>
              <a:t>Р</a:t>
            </a:r>
            <a:r>
              <a:rPr sz="4000" spc="295" dirty="0">
                <a:solidFill>
                  <a:srgbClr val="E8D394"/>
                </a:solidFill>
              </a:rPr>
              <a:t>О</a:t>
            </a:r>
            <a:r>
              <a:rPr sz="4000" spc="280" dirty="0">
                <a:solidFill>
                  <a:srgbClr val="E8D394"/>
                </a:solidFill>
              </a:rPr>
              <a:t>Т</a:t>
            </a:r>
            <a:r>
              <a:rPr sz="4000" spc="290" dirty="0">
                <a:solidFill>
                  <a:srgbClr val="E8D394"/>
                </a:solidFill>
              </a:rPr>
              <a:t>Е</a:t>
            </a:r>
            <a:r>
              <a:rPr sz="4000" spc="280" dirty="0">
                <a:solidFill>
                  <a:srgbClr val="E8D394"/>
                </a:solidFill>
              </a:rPr>
              <a:t>З</a:t>
            </a:r>
            <a:r>
              <a:rPr sz="4000" spc="275" dirty="0">
                <a:solidFill>
                  <a:srgbClr val="E8D394"/>
                </a:solidFill>
              </a:rPr>
              <a:t>И</a:t>
            </a:r>
            <a:r>
              <a:rPr sz="4000" spc="265" dirty="0">
                <a:solidFill>
                  <a:srgbClr val="E8D394"/>
                </a:solidFill>
              </a:rPr>
              <a:t>Р</a:t>
            </a:r>
            <a:r>
              <a:rPr sz="4000" spc="270" dirty="0">
                <a:solidFill>
                  <a:srgbClr val="E8D394"/>
                </a:solidFill>
              </a:rPr>
              <a:t>О</a:t>
            </a:r>
            <a:r>
              <a:rPr sz="4000" spc="295" dirty="0">
                <a:solidFill>
                  <a:srgbClr val="E8D394"/>
                </a:solidFill>
              </a:rPr>
              <a:t>В</a:t>
            </a:r>
            <a:r>
              <a:rPr sz="4000" spc="254" dirty="0">
                <a:solidFill>
                  <a:srgbClr val="E8D394"/>
                </a:solidFill>
              </a:rPr>
              <a:t>А</a:t>
            </a:r>
            <a:r>
              <a:rPr sz="4000" spc="295" dirty="0">
                <a:solidFill>
                  <a:srgbClr val="E8D394"/>
                </a:solidFill>
              </a:rPr>
              <a:t>Н</a:t>
            </a:r>
            <a:r>
              <a:rPr sz="4000" spc="275" dirty="0">
                <a:solidFill>
                  <a:srgbClr val="E8D394"/>
                </a:solidFill>
              </a:rPr>
              <a:t>И</a:t>
            </a:r>
            <a:r>
              <a:rPr sz="4000" spc="5" dirty="0">
                <a:solidFill>
                  <a:srgbClr val="E8D394"/>
                </a:solidFill>
              </a:rPr>
              <a:t>Е</a:t>
            </a:r>
            <a:r>
              <a:rPr sz="4000" spc="550" dirty="0">
                <a:solidFill>
                  <a:srgbClr val="E8D394"/>
                </a:solidFill>
              </a:rPr>
              <a:t> </a:t>
            </a:r>
            <a:r>
              <a:rPr sz="4000" spc="330" dirty="0" smtClean="0">
                <a:solidFill>
                  <a:srgbClr val="E8D394"/>
                </a:solidFill>
              </a:rPr>
              <a:t>З</a:t>
            </a:r>
            <a:r>
              <a:rPr sz="4000" spc="345" dirty="0" smtClean="0">
                <a:solidFill>
                  <a:srgbClr val="E8D394"/>
                </a:solidFill>
              </a:rPr>
              <a:t>УБ</a:t>
            </a:r>
            <a:r>
              <a:rPr sz="4000" spc="320" dirty="0" smtClean="0">
                <a:solidFill>
                  <a:srgbClr val="E8D394"/>
                </a:solidFill>
              </a:rPr>
              <a:t>О</a:t>
            </a:r>
            <a:r>
              <a:rPr sz="4000" spc="5" dirty="0" smtClean="0">
                <a:solidFill>
                  <a:srgbClr val="E8D394"/>
                </a:solidFill>
              </a:rPr>
              <a:t>В</a:t>
            </a:r>
            <a:r>
              <a:rPr lang="ru-RU" sz="4000" dirty="0">
                <a:solidFill>
                  <a:srgbClr val="E8D394"/>
                </a:solidFill>
              </a:rPr>
              <a:t> </a:t>
            </a:r>
            <a:r>
              <a:rPr sz="4000" dirty="0" smtClean="0">
                <a:solidFill>
                  <a:srgbClr val="E8D394"/>
                </a:solidFill>
              </a:rPr>
              <a:t>С  </a:t>
            </a:r>
            <a:r>
              <a:rPr sz="4000" spc="265" dirty="0">
                <a:solidFill>
                  <a:srgbClr val="E8D394"/>
                </a:solidFill>
              </a:rPr>
              <a:t>ИСПОЛЬЗОВАНИЕМ</a:t>
            </a:r>
            <a:endParaRPr sz="4000" dirty="0"/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4000" spc="280" dirty="0">
                <a:solidFill>
                  <a:srgbClr val="E8D394"/>
                </a:solidFill>
              </a:rPr>
              <a:t>ДЕНТАЛЬНЫХ</a:t>
            </a:r>
            <a:r>
              <a:rPr sz="4000" spc="434" dirty="0">
                <a:solidFill>
                  <a:srgbClr val="E8D394"/>
                </a:solidFill>
              </a:rPr>
              <a:t> </a:t>
            </a:r>
            <a:r>
              <a:rPr sz="4000" spc="260" dirty="0">
                <a:solidFill>
                  <a:srgbClr val="E8D394"/>
                </a:solidFill>
              </a:rPr>
              <a:t>ИМПЛАНТАТОВ.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6743192" y="4193020"/>
            <a:ext cx="4687570" cy="20040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480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Выполнил ординатор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кафедры</a:t>
            </a:r>
            <a:r>
              <a:rPr sz="1800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ортопедической</a:t>
            </a:r>
            <a:endParaRPr sz="1800" dirty="0">
              <a:latin typeface="Calibri"/>
              <a:cs typeface="Calibri"/>
            </a:endParaRPr>
          </a:p>
          <a:p>
            <a:pPr marR="17145" algn="r">
              <a:lnSpc>
                <a:spcPct val="100000"/>
              </a:lnSpc>
              <a:spcBef>
                <a:spcPts val="385"/>
              </a:spcBef>
            </a:pP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стоматологии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по 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специальности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«стоматология</a:t>
            </a:r>
            <a:endParaRPr sz="1800" dirty="0">
              <a:latin typeface="Calibri"/>
              <a:cs typeface="Calibri"/>
            </a:endParaRPr>
          </a:p>
          <a:p>
            <a:pPr marR="11430" algn="r">
              <a:lnSpc>
                <a:spcPct val="100000"/>
              </a:lnSpc>
              <a:spcBef>
                <a:spcPts val="385"/>
              </a:spcBef>
            </a:pP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1800" spc="-3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ч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1800" spc="10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»</a:t>
            </a:r>
            <a:endParaRPr sz="1800" dirty="0">
              <a:latin typeface="Calibri"/>
              <a:cs typeface="Calibri"/>
            </a:endParaRPr>
          </a:p>
          <a:p>
            <a:pPr marR="12065" algn="r">
              <a:lnSpc>
                <a:spcPct val="100000"/>
              </a:lnSpc>
              <a:spcBef>
                <a:spcPts val="480"/>
              </a:spcBef>
            </a:pPr>
            <a:r>
              <a:rPr lang="ru-RU" dirty="0" err="1" smtClean="0">
                <a:solidFill>
                  <a:srgbClr val="FFFFFF"/>
                </a:solidFill>
                <a:latin typeface="Calibri"/>
                <a:cs typeface="Calibri"/>
              </a:rPr>
              <a:t>Баймуратова</a:t>
            </a:r>
            <a:r>
              <a:rPr lang="ru-RU" dirty="0" smtClean="0">
                <a:solidFill>
                  <a:srgbClr val="FFFFFF"/>
                </a:solidFill>
                <a:latin typeface="Calibri"/>
                <a:cs typeface="Calibri"/>
              </a:rPr>
              <a:t> Жанна </a:t>
            </a:r>
            <a:r>
              <a:rPr lang="ru-RU" dirty="0" err="1" smtClean="0">
                <a:solidFill>
                  <a:srgbClr val="FFFFFF"/>
                </a:solidFill>
                <a:latin typeface="Calibri"/>
                <a:cs typeface="Calibri"/>
              </a:rPr>
              <a:t>Вагифовна</a:t>
            </a:r>
            <a:endParaRPr sz="1800" dirty="0">
              <a:latin typeface="Calibri"/>
              <a:cs typeface="Calibri"/>
            </a:endParaRPr>
          </a:p>
          <a:p>
            <a:pPr marR="13335" algn="r">
              <a:lnSpc>
                <a:spcPct val="100000"/>
              </a:lnSpc>
              <a:spcBef>
                <a:spcPts val="505"/>
              </a:spcBef>
            </a:pPr>
            <a:r>
              <a:rPr sz="1800" spc="-10" dirty="0" err="1" smtClean="0">
                <a:solidFill>
                  <a:srgbClr val="FFFFFF"/>
                </a:solidFill>
                <a:latin typeface="Calibri"/>
                <a:cs typeface="Calibri"/>
              </a:rPr>
              <a:t>Рецензент</a:t>
            </a:r>
            <a:r>
              <a:rPr lang="ru-RU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ru-RU" spc="-40" dirty="0" smtClean="0">
                <a:solidFill>
                  <a:srgbClr val="FFFFFF"/>
                </a:solidFill>
                <a:latin typeface="Calibri"/>
                <a:cs typeface="Calibri"/>
              </a:rPr>
              <a:t>профессор, ДМН</a:t>
            </a:r>
            <a:endParaRPr sz="1800" dirty="0">
              <a:latin typeface="Calibri"/>
              <a:cs typeface="Calibri"/>
            </a:endParaRPr>
          </a:p>
          <a:p>
            <a:pPr marR="13335" algn="r">
              <a:lnSpc>
                <a:spcPct val="100000"/>
              </a:lnSpc>
              <a:spcBef>
                <a:spcPts val="480"/>
              </a:spcBef>
            </a:pPr>
            <a:r>
              <a:rPr lang="ru-RU" dirty="0" smtClean="0">
                <a:solidFill>
                  <a:srgbClr val="FFFFFF"/>
                </a:solidFill>
                <a:latin typeface="Calibri"/>
                <a:cs typeface="Calibri"/>
              </a:rPr>
              <a:t>Фурцев Тарас</a:t>
            </a:r>
            <a:r>
              <a:rPr sz="1800" spc="-5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Владимирович</a:t>
            </a:r>
            <a:endParaRPr sz="1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9261" y="309752"/>
            <a:ext cx="10366375" cy="5676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6350" algn="ctr">
              <a:lnSpc>
                <a:spcPct val="100000"/>
              </a:lnSpc>
              <a:spcBef>
                <a:spcPts val="100"/>
              </a:spcBef>
            </a:pPr>
            <a:r>
              <a:rPr sz="1700" b="1" spc="130" dirty="0">
                <a:solidFill>
                  <a:srgbClr val="E8D394"/>
                </a:solidFill>
                <a:latin typeface="Tahoma"/>
                <a:cs typeface="Tahoma"/>
              </a:rPr>
              <a:t>ПОСЛЕДОВАТЕЛЬНОСТЬ </a:t>
            </a:r>
            <a:r>
              <a:rPr sz="1700" b="1" spc="125" dirty="0">
                <a:solidFill>
                  <a:srgbClr val="E8D394"/>
                </a:solidFill>
                <a:latin typeface="Tahoma"/>
                <a:cs typeface="Tahoma"/>
              </a:rPr>
              <a:t>КЛИНИКО-ЛАБОРАТОРНЫХ </a:t>
            </a:r>
            <a:r>
              <a:rPr sz="1700" b="1" spc="114" dirty="0">
                <a:solidFill>
                  <a:srgbClr val="E8D394"/>
                </a:solidFill>
                <a:latin typeface="Tahoma"/>
                <a:cs typeface="Tahoma"/>
              </a:rPr>
              <a:t>ЭТАПОВ </a:t>
            </a:r>
            <a:r>
              <a:rPr sz="1700" b="1" spc="110" dirty="0">
                <a:solidFill>
                  <a:srgbClr val="E8D394"/>
                </a:solidFill>
                <a:latin typeface="Tahoma"/>
                <a:cs typeface="Tahoma"/>
              </a:rPr>
              <a:t>ПРОТЕЗИРОВАНИЯ  </a:t>
            </a:r>
            <a:r>
              <a:rPr sz="1700" b="1" spc="135" dirty="0">
                <a:solidFill>
                  <a:srgbClr val="E8D394"/>
                </a:solidFill>
                <a:latin typeface="Tahoma"/>
                <a:cs typeface="Tahoma"/>
              </a:rPr>
              <a:t>МЕТАЛЛОКЕРАМИЧЕСКИМИ </a:t>
            </a:r>
            <a:r>
              <a:rPr sz="1700" b="1" spc="120" dirty="0">
                <a:solidFill>
                  <a:srgbClr val="E8D394"/>
                </a:solidFill>
                <a:latin typeface="Tahoma"/>
                <a:cs typeface="Tahoma"/>
              </a:rPr>
              <a:t>ЗУБНЫМИ </a:t>
            </a:r>
            <a:r>
              <a:rPr sz="1700" b="1" spc="125" dirty="0">
                <a:solidFill>
                  <a:srgbClr val="E8D394"/>
                </a:solidFill>
                <a:latin typeface="Tahoma"/>
                <a:cs typeface="Tahoma"/>
              </a:rPr>
              <a:t>ПРОТЕЗАМИ </a:t>
            </a:r>
            <a:r>
              <a:rPr sz="1700" b="1" dirty="0">
                <a:solidFill>
                  <a:srgbClr val="E8D394"/>
                </a:solidFill>
                <a:latin typeface="Tahoma"/>
                <a:cs typeface="Tahoma"/>
              </a:rPr>
              <a:t>С </a:t>
            </a:r>
            <a:r>
              <a:rPr sz="1700" b="1" spc="120" dirty="0">
                <a:solidFill>
                  <a:srgbClr val="E8D394"/>
                </a:solidFill>
                <a:latin typeface="Tahoma"/>
                <a:cs typeface="Tahoma"/>
              </a:rPr>
              <a:t>ОПОРОЙ </a:t>
            </a:r>
            <a:r>
              <a:rPr sz="1700" b="1" spc="70" dirty="0">
                <a:solidFill>
                  <a:srgbClr val="E8D394"/>
                </a:solidFill>
                <a:latin typeface="Tahoma"/>
                <a:cs typeface="Tahoma"/>
              </a:rPr>
              <a:t>НА </a:t>
            </a:r>
            <a:r>
              <a:rPr sz="1700" b="1" spc="125" dirty="0">
                <a:solidFill>
                  <a:srgbClr val="E8D394"/>
                </a:solidFill>
                <a:latin typeface="Tahoma"/>
                <a:cs typeface="Tahoma"/>
              </a:rPr>
              <a:t>ОДНОЭТАПНЫЕ  ИМПЛАНТАТЫ</a:t>
            </a:r>
            <a:endParaRPr sz="17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350">
              <a:latin typeface="Tahoma"/>
              <a:cs typeface="Tahoma"/>
            </a:endParaRPr>
          </a:p>
          <a:p>
            <a:pPr marL="27305">
              <a:lnSpc>
                <a:spcPct val="100000"/>
              </a:lnSpc>
            </a:pPr>
            <a:r>
              <a:rPr sz="1550" spc="90" dirty="0">
                <a:solidFill>
                  <a:srgbClr val="DFEDF3"/>
                </a:solidFill>
                <a:latin typeface="Arial"/>
                <a:cs typeface="Arial"/>
              </a:rPr>
              <a:t>Этап </a:t>
            </a:r>
            <a:r>
              <a:rPr sz="1550" spc="45" dirty="0">
                <a:solidFill>
                  <a:srgbClr val="DFEDF3"/>
                </a:solidFill>
                <a:latin typeface="Arial"/>
                <a:cs typeface="Arial"/>
              </a:rPr>
              <a:t>1. </a:t>
            </a:r>
            <a:r>
              <a:rPr sz="1550" spc="100" dirty="0">
                <a:solidFill>
                  <a:srgbClr val="DFEDF3"/>
                </a:solidFill>
                <a:latin typeface="Arial"/>
                <a:cs typeface="Arial"/>
              </a:rPr>
              <a:t>Снимают </a:t>
            </a:r>
            <a:r>
              <a:rPr sz="1550" spc="105" dirty="0">
                <a:solidFill>
                  <a:srgbClr val="DFEDF3"/>
                </a:solidFill>
                <a:latin typeface="Arial"/>
                <a:cs typeface="Arial"/>
              </a:rPr>
              <a:t>двухслойный </a:t>
            </a:r>
            <a:r>
              <a:rPr sz="1550" spc="80" dirty="0">
                <a:solidFill>
                  <a:srgbClr val="DFEDF3"/>
                </a:solidFill>
                <a:latin typeface="Arial"/>
                <a:cs typeface="Arial"/>
              </a:rPr>
              <a:t>или </a:t>
            </a:r>
            <a:r>
              <a:rPr sz="1550" spc="110" dirty="0">
                <a:solidFill>
                  <a:srgbClr val="DFEDF3"/>
                </a:solidFill>
                <a:latin typeface="Arial"/>
                <a:cs typeface="Arial"/>
              </a:rPr>
              <a:t>однослойный </a:t>
            </a:r>
            <a:r>
              <a:rPr sz="1550" spc="100" dirty="0">
                <a:solidFill>
                  <a:srgbClr val="DFEDF3"/>
                </a:solidFill>
                <a:latin typeface="Arial"/>
                <a:cs typeface="Arial"/>
              </a:rPr>
              <a:t>(монофазный) </a:t>
            </a:r>
            <a:r>
              <a:rPr sz="1550" spc="140" dirty="0">
                <a:solidFill>
                  <a:srgbClr val="DFEDF3"/>
                </a:solidFill>
                <a:latin typeface="Arial"/>
                <a:cs typeface="Arial"/>
              </a:rPr>
              <a:t>оттиск </a:t>
            </a:r>
            <a:r>
              <a:rPr sz="1550" spc="110" dirty="0">
                <a:solidFill>
                  <a:srgbClr val="DFEDF3"/>
                </a:solidFill>
                <a:latin typeface="Arial"/>
                <a:cs typeface="Arial"/>
              </a:rPr>
              <a:t>силиконовым</a:t>
            </a:r>
            <a:r>
              <a:rPr sz="1550" spc="30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1550" spc="135" dirty="0">
                <a:solidFill>
                  <a:srgbClr val="DFEDF3"/>
                </a:solidFill>
                <a:latin typeface="Arial"/>
                <a:cs typeface="Arial"/>
              </a:rPr>
              <a:t>оттискным</a:t>
            </a:r>
            <a:endParaRPr sz="155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40"/>
              </a:spcBef>
            </a:pPr>
            <a:r>
              <a:rPr sz="1550" spc="100" dirty="0">
                <a:solidFill>
                  <a:srgbClr val="DFEDF3"/>
                </a:solidFill>
                <a:latin typeface="Arial"/>
                <a:cs typeface="Arial"/>
              </a:rPr>
              <a:t>материалом. Определяют </a:t>
            </a:r>
            <a:r>
              <a:rPr sz="1550" spc="125" dirty="0">
                <a:solidFill>
                  <a:srgbClr val="DFEDF3"/>
                </a:solidFill>
                <a:latin typeface="Arial"/>
                <a:cs typeface="Arial"/>
              </a:rPr>
              <a:t>центральную </a:t>
            </a:r>
            <a:r>
              <a:rPr sz="1550" spc="145" dirty="0">
                <a:solidFill>
                  <a:srgbClr val="DFEDF3"/>
                </a:solidFill>
                <a:latin typeface="Arial"/>
                <a:cs typeface="Arial"/>
              </a:rPr>
              <a:t>окклюзию </a:t>
            </a:r>
            <a:r>
              <a:rPr sz="1550" spc="5" dirty="0">
                <a:solidFill>
                  <a:srgbClr val="DFEDF3"/>
                </a:solidFill>
                <a:latin typeface="Arial"/>
                <a:cs typeface="Arial"/>
              </a:rPr>
              <a:t>и </a:t>
            </a:r>
            <a:r>
              <a:rPr sz="1550" spc="95" dirty="0">
                <a:solidFill>
                  <a:srgbClr val="DFEDF3"/>
                </a:solidFill>
                <a:latin typeface="Arial"/>
                <a:cs typeface="Arial"/>
              </a:rPr>
              <a:t>формируют </a:t>
            </a:r>
            <a:r>
              <a:rPr sz="1550" spc="125" dirty="0">
                <a:solidFill>
                  <a:srgbClr val="DFEDF3"/>
                </a:solidFill>
                <a:latin typeface="Arial"/>
                <a:cs typeface="Arial"/>
              </a:rPr>
              <a:t>протетическую</a:t>
            </a:r>
            <a:r>
              <a:rPr sz="1550" spc="-16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1550" spc="114" dirty="0">
                <a:solidFill>
                  <a:srgbClr val="DFEDF3"/>
                </a:solidFill>
                <a:latin typeface="Arial"/>
                <a:cs typeface="Arial"/>
              </a:rPr>
              <a:t>плоскость.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</a:pPr>
            <a:r>
              <a:rPr sz="1550" spc="90" dirty="0">
                <a:solidFill>
                  <a:srgbClr val="DFEDF3"/>
                </a:solidFill>
                <a:latin typeface="Arial"/>
                <a:cs typeface="Arial"/>
              </a:rPr>
              <a:t>Этап </a:t>
            </a:r>
            <a:r>
              <a:rPr sz="1550" spc="45" dirty="0">
                <a:solidFill>
                  <a:srgbClr val="DFEDF3"/>
                </a:solidFill>
                <a:latin typeface="Arial"/>
                <a:cs typeface="Arial"/>
              </a:rPr>
              <a:t>2. </a:t>
            </a:r>
            <a:r>
              <a:rPr sz="1550" spc="5" dirty="0">
                <a:solidFill>
                  <a:srgbClr val="DFEDF3"/>
                </a:solidFill>
                <a:latin typeface="Arial"/>
                <a:cs typeface="Arial"/>
              </a:rPr>
              <a:t>В </a:t>
            </a:r>
            <a:r>
              <a:rPr sz="1550" spc="100" dirty="0">
                <a:solidFill>
                  <a:srgbClr val="DFEDF3"/>
                </a:solidFill>
                <a:latin typeface="Arial"/>
                <a:cs typeface="Arial"/>
              </a:rPr>
              <a:t>лаборатории </a:t>
            </a:r>
            <a:r>
              <a:rPr sz="1550" spc="120" dirty="0">
                <a:solidFill>
                  <a:srgbClr val="DFEDF3"/>
                </a:solidFill>
                <a:latin typeface="Arial"/>
                <a:cs typeface="Arial"/>
              </a:rPr>
              <a:t>изготавливают </a:t>
            </a:r>
            <a:r>
              <a:rPr sz="1550" spc="75" dirty="0">
                <a:solidFill>
                  <a:srgbClr val="DFEDF3"/>
                </a:solidFill>
                <a:latin typeface="Arial"/>
                <a:cs typeface="Arial"/>
              </a:rPr>
              <a:t>рабочие</a:t>
            </a:r>
            <a:r>
              <a:rPr sz="1550" spc="36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1550" spc="90" dirty="0">
                <a:solidFill>
                  <a:srgbClr val="DFEDF3"/>
                </a:solidFill>
                <a:latin typeface="Arial"/>
                <a:cs typeface="Arial"/>
              </a:rPr>
              <a:t>модели </a:t>
            </a:r>
            <a:r>
              <a:rPr sz="1550" spc="5" dirty="0">
                <a:solidFill>
                  <a:srgbClr val="DFEDF3"/>
                </a:solidFill>
                <a:latin typeface="Arial"/>
                <a:cs typeface="Arial"/>
              </a:rPr>
              <a:t>и </a:t>
            </a:r>
            <a:r>
              <a:rPr sz="1550" spc="114" dirty="0">
                <a:solidFill>
                  <a:srgbClr val="DFEDF3"/>
                </a:solidFill>
                <a:latin typeface="Arial"/>
                <a:cs typeface="Arial"/>
              </a:rPr>
              <a:t>производят </a:t>
            </a:r>
            <a:r>
              <a:rPr sz="1550" spc="100" dirty="0">
                <a:solidFill>
                  <a:srgbClr val="DFEDF3"/>
                </a:solidFill>
                <a:latin typeface="Arial"/>
                <a:cs typeface="Arial"/>
              </a:rPr>
              <a:t>моделирование восковой</a:t>
            </a:r>
            <a:endParaRPr sz="155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40"/>
              </a:spcBef>
            </a:pPr>
            <a:r>
              <a:rPr sz="1550" spc="130" dirty="0">
                <a:solidFill>
                  <a:srgbClr val="DFEDF3"/>
                </a:solidFill>
                <a:latin typeface="Arial"/>
                <a:cs typeface="Arial"/>
              </a:rPr>
              <a:t>композиции.</a:t>
            </a:r>
            <a:endParaRPr sz="155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1425"/>
              </a:spcBef>
            </a:pPr>
            <a:r>
              <a:rPr sz="1550" spc="90" dirty="0">
                <a:solidFill>
                  <a:srgbClr val="DFEDF3"/>
                </a:solidFill>
                <a:latin typeface="Arial"/>
                <a:cs typeface="Arial"/>
              </a:rPr>
              <a:t>Этап </a:t>
            </a:r>
            <a:r>
              <a:rPr sz="1550" spc="45" dirty="0">
                <a:solidFill>
                  <a:srgbClr val="DFEDF3"/>
                </a:solidFill>
                <a:latin typeface="Arial"/>
                <a:cs typeface="Arial"/>
              </a:rPr>
              <a:t>3. </a:t>
            </a:r>
            <a:r>
              <a:rPr sz="1550" spc="105" dirty="0">
                <a:solidFill>
                  <a:srgbClr val="DFEDF3"/>
                </a:solidFill>
                <a:latin typeface="Arial"/>
                <a:cs typeface="Arial"/>
              </a:rPr>
              <a:t>Отливка </a:t>
            </a:r>
            <a:r>
              <a:rPr sz="1550" spc="120" dirty="0">
                <a:solidFill>
                  <a:srgbClr val="DFEDF3"/>
                </a:solidFill>
                <a:latin typeface="Arial"/>
                <a:cs typeface="Arial"/>
              </a:rPr>
              <a:t>металлического</a:t>
            </a:r>
            <a:r>
              <a:rPr sz="1550" spc="509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1550" spc="130" dirty="0">
                <a:solidFill>
                  <a:srgbClr val="DFEDF3"/>
                </a:solidFill>
                <a:latin typeface="Arial"/>
                <a:cs typeface="Arial"/>
              </a:rPr>
              <a:t>каркаса.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5"/>
              </a:spcBef>
            </a:pPr>
            <a:r>
              <a:rPr sz="1550" spc="90" dirty="0">
                <a:solidFill>
                  <a:srgbClr val="DFEDF3"/>
                </a:solidFill>
                <a:latin typeface="Arial"/>
                <a:cs typeface="Arial"/>
              </a:rPr>
              <a:t>Этап </a:t>
            </a:r>
            <a:r>
              <a:rPr sz="1550" spc="45" dirty="0">
                <a:solidFill>
                  <a:srgbClr val="DFEDF3"/>
                </a:solidFill>
                <a:latin typeface="Arial"/>
                <a:cs typeface="Arial"/>
              </a:rPr>
              <a:t>4. </a:t>
            </a:r>
            <a:r>
              <a:rPr sz="1550" spc="114" dirty="0">
                <a:solidFill>
                  <a:srgbClr val="DFEDF3"/>
                </a:solidFill>
                <a:latin typeface="Arial"/>
                <a:cs typeface="Arial"/>
              </a:rPr>
              <a:t>Припасовка </a:t>
            </a:r>
            <a:r>
              <a:rPr sz="1550" spc="105" dirty="0">
                <a:solidFill>
                  <a:srgbClr val="DFEDF3"/>
                </a:solidFill>
                <a:latin typeface="Arial"/>
                <a:cs typeface="Arial"/>
              </a:rPr>
              <a:t>металлического</a:t>
            </a:r>
            <a:r>
              <a:rPr sz="1550" spc="484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1550" spc="125" dirty="0">
                <a:solidFill>
                  <a:srgbClr val="DFEDF3"/>
                </a:solidFill>
                <a:latin typeface="Arial"/>
                <a:cs typeface="Arial"/>
              </a:rPr>
              <a:t>каркаса.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2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</a:pPr>
            <a:r>
              <a:rPr sz="1550" spc="90" dirty="0">
                <a:solidFill>
                  <a:srgbClr val="DFEDF3"/>
                </a:solidFill>
                <a:latin typeface="Arial"/>
                <a:cs typeface="Arial"/>
              </a:rPr>
              <a:t>Этап </a:t>
            </a:r>
            <a:r>
              <a:rPr sz="1550" spc="45" dirty="0">
                <a:solidFill>
                  <a:srgbClr val="DFEDF3"/>
                </a:solidFill>
                <a:latin typeface="Arial"/>
                <a:cs typeface="Arial"/>
              </a:rPr>
              <a:t>5. </a:t>
            </a:r>
            <a:r>
              <a:rPr sz="1550" spc="100" dirty="0">
                <a:solidFill>
                  <a:srgbClr val="DFEDF3"/>
                </a:solidFill>
                <a:latin typeface="Arial"/>
                <a:cs typeface="Arial"/>
              </a:rPr>
              <a:t>Определение </a:t>
            </a:r>
            <a:r>
              <a:rPr sz="1550" spc="95" dirty="0">
                <a:solidFill>
                  <a:srgbClr val="DFEDF3"/>
                </a:solidFill>
                <a:latin typeface="Arial"/>
                <a:cs typeface="Arial"/>
              </a:rPr>
              <a:t>цвета </a:t>
            </a:r>
            <a:r>
              <a:rPr sz="1550" spc="125" dirty="0">
                <a:solidFill>
                  <a:srgbClr val="DFEDF3"/>
                </a:solidFill>
                <a:latin typeface="Arial"/>
                <a:cs typeface="Arial"/>
              </a:rPr>
              <a:t>искусственных</a:t>
            </a:r>
            <a:r>
              <a:rPr sz="1550" spc="38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1550" spc="75" dirty="0">
                <a:solidFill>
                  <a:srgbClr val="DFEDF3"/>
                </a:solidFill>
                <a:latin typeface="Arial"/>
                <a:cs typeface="Arial"/>
              </a:rPr>
              <a:t>зубов.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7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5"/>
              </a:spcBef>
            </a:pPr>
            <a:r>
              <a:rPr sz="1550" spc="90" dirty="0">
                <a:solidFill>
                  <a:srgbClr val="DFEDF3"/>
                </a:solidFill>
                <a:latin typeface="Arial"/>
                <a:cs typeface="Arial"/>
              </a:rPr>
              <a:t>Этап </a:t>
            </a:r>
            <a:r>
              <a:rPr sz="1550" spc="45" dirty="0">
                <a:solidFill>
                  <a:srgbClr val="DFEDF3"/>
                </a:solidFill>
                <a:latin typeface="Arial"/>
                <a:cs typeface="Arial"/>
              </a:rPr>
              <a:t>6. </a:t>
            </a:r>
            <a:r>
              <a:rPr sz="1550" spc="95" dirty="0">
                <a:solidFill>
                  <a:srgbClr val="DFEDF3"/>
                </a:solidFill>
                <a:latin typeface="Arial"/>
                <a:cs typeface="Arial"/>
              </a:rPr>
              <a:t>Технология </a:t>
            </a:r>
            <a:r>
              <a:rPr sz="1550" spc="110" dirty="0">
                <a:solidFill>
                  <a:srgbClr val="DFEDF3"/>
                </a:solidFill>
                <a:latin typeface="Arial"/>
                <a:cs typeface="Arial"/>
              </a:rPr>
              <a:t>нанесения </a:t>
            </a:r>
            <a:r>
              <a:rPr sz="1550" spc="130" dirty="0">
                <a:solidFill>
                  <a:srgbClr val="DFEDF3"/>
                </a:solidFill>
                <a:latin typeface="Arial"/>
                <a:cs typeface="Arial"/>
              </a:rPr>
              <a:t>керамического</a:t>
            </a:r>
            <a:r>
              <a:rPr sz="1550" spc="38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1550" spc="125" dirty="0">
                <a:solidFill>
                  <a:srgbClr val="DFEDF3"/>
                </a:solidFill>
                <a:latin typeface="Arial"/>
                <a:cs typeface="Arial"/>
              </a:rPr>
              <a:t>покрытия.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7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5"/>
              </a:spcBef>
            </a:pPr>
            <a:r>
              <a:rPr sz="1550" spc="90" dirty="0">
                <a:solidFill>
                  <a:srgbClr val="DFEDF3"/>
                </a:solidFill>
                <a:latin typeface="Arial"/>
                <a:cs typeface="Arial"/>
              </a:rPr>
              <a:t>Этап </a:t>
            </a:r>
            <a:r>
              <a:rPr sz="1550" spc="45" dirty="0">
                <a:solidFill>
                  <a:srgbClr val="DFEDF3"/>
                </a:solidFill>
                <a:latin typeface="Arial"/>
                <a:cs typeface="Arial"/>
              </a:rPr>
              <a:t>7. </a:t>
            </a:r>
            <a:r>
              <a:rPr sz="1550" spc="105" dirty="0">
                <a:solidFill>
                  <a:srgbClr val="DFEDF3"/>
                </a:solidFill>
                <a:latin typeface="Arial"/>
                <a:cs typeface="Arial"/>
              </a:rPr>
              <a:t>Проверка </a:t>
            </a:r>
            <a:r>
              <a:rPr sz="1550" spc="110" dirty="0">
                <a:solidFill>
                  <a:srgbClr val="DFEDF3"/>
                </a:solidFill>
                <a:latin typeface="Arial"/>
                <a:cs typeface="Arial"/>
              </a:rPr>
              <a:t>металлокерамической </a:t>
            </a:r>
            <a:r>
              <a:rPr sz="1550" spc="145" dirty="0">
                <a:solidFill>
                  <a:srgbClr val="DFEDF3"/>
                </a:solidFill>
                <a:latin typeface="Arial"/>
                <a:cs typeface="Arial"/>
              </a:rPr>
              <a:t>коронки </a:t>
            </a:r>
            <a:r>
              <a:rPr sz="1550" spc="5" dirty="0">
                <a:solidFill>
                  <a:srgbClr val="DFEDF3"/>
                </a:solidFill>
                <a:latin typeface="Arial"/>
                <a:cs typeface="Arial"/>
              </a:rPr>
              <a:t>в </a:t>
            </a:r>
            <a:r>
              <a:rPr sz="1550" spc="105" dirty="0">
                <a:solidFill>
                  <a:srgbClr val="DFEDF3"/>
                </a:solidFill>
                <a:latin typeface="Arial"/>
                <a:cs typeface="Arial"/>
              </a:rPr>
              <a:t>полости</a:t>
            </a:r>
            <a:r>
              <a:rPr sz="1550" spc="-21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1550" spc="75" dirty="0">
                <a:solidFill>
                  <a:srgbClr val="DFEDF3"/>
                </a:solidFill>
                <a:latin typeface="Arial"/>
                <a:cs typeface="Arial"/>
              </a:rPr>
              <a:t>рта.</a:t>
            </a:r>
            <a:endParaRPr sz="155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  <a:spcBef>
                <a:spcPts val="1310"/>
              </a:spcBef>
            </a:pPr>
            <a:r>
              <a:rPr sz="1550" spc="90" dirty="0">
                <a:solidFill>
                  <a:srgbClr val="DFEDF3"/>
                </a:solidFill>
                <a:latin typeface="Arial"/>
                <a:cs typeface="Arial"/>
              </a:rPr>
              <a:t>Этап </a:t>
            </a:r>
            <a:r>
              <a:rPr sz="1550" spc="45" dirty="0">
                <a:solidFill>
                  <a:srgbClr val="DFEDF3"/>
                </a:solidFill>
                <a:latin typeface="Arial"/>
                <a:cs typeface="Arial"/>
              </a:rPr>
              <a:t>8. </a:t>
            </a:r>
            <a:r>
              <a:rPr sz="1550" spc="110" dirty="0">
                <a:solidFill>
                  <a:srgbClr val="DFEDF3"/>
                </a:solidFill>
                <a:latin typeface="Arial"/>
                <a:cs typeface="Arial"/>
              </a:rPr>
              <a:t>Индивидуальное </a:t>
            </a:r>
            <a:r>
              <a:rPr sz="1550" spc="120" dirty="0">
                <a:solidFill>
                  <a:srgbClr val="DFEDF3"/>
                </a:solidFill>
                <a:latin typeface="Arial"/>
                <a:cs typeface="Arial"/>
              </a:rPr>
              <a:t>окрашивание </a:t>
            </a:r>
            <a:r>
              <a:rPr sz="1550" spc="5" dirty="0">
                <a:solidFill>
                  <a:srgbClr val="DFEDF3"/>
                </a:solidFill>
                <a:latin typeface="Arial"/>
                <a:cs typeface="Arial"/>
              </a:rPr>
              <a:t>и </a:t>
            </a:r>
            <a:r>
              <a:rPr sz="1550" spc="100" dirty="0">
                <a:solidFill>
                  <a:srgbClr val="DFEDF3"/>
                </a:solidFill>
                <a:latin typeface="Arial"/>
                <a:cs typeface="Arial"/>
              </a:rPr>
              <a:t>глазурование </a:t>
            </a:r>
            <a:r>
              <a:rPr sz="1550" spc="130" dirty="0">
                <a:solidFill>
                  <a:srgbClr val="DFEDF3"/>
                </a:solidFill>
                <a:latin typeface="Arial"/>
                <a:cs typeface="Arial"/>
              </a:rPr>
              <a:t>керамического</a:t>
            </a:r>
            <a:r>
              <a:rPr sz="1550" spc="43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1550" spc="125" dirty="0">
                <a:solidFill>
                  <a:srgbClr val="DFEDF3"/>
                </a:solidFill>
                <a:latin typeface="Arial"/>
                <a:cs typeface="Arial"/>
              </a:rPr>
              <a:t>покрытия.</a:t>
            </a:r>
            <a:endParaRPr sz="1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>
              <a:latin typeface="Arial"/>
              <a:cs typeface="Arial"/>
            </a:endParaRPr>
          </a:p>
          <a:p>
            <a:pPr marL="27305">
              <a:lnSpc>
                <a:spcPct val="100000"/>
              </a:lnSpc>
            </a:pPr>
            <a:r>
              <a:rPr sz="1550" spc="90" dirty="0">
                <a:solidFill>
                  <a:srgbClr val="DFEDF3"/>
                </a:solidFill>
                <a:latin typeface="Arial"/>
                <a:cs typeface="Arial"/>
              </a:rPr>
              <a:t>Этап </a:t>
            </a:r>
            <a:r>
              <a:rPr sz="1550" spc="45" dirty="0">
                <a:solidFill>
                  <a:srgbClr val="DFEDF3"/>
                </a:solidFill>
                <a:latin typeface="Arial"/>
                <a:cs typeface="Arial"/>
              </a:rPr>
              <a:t>9. </a:t>
            </a:r>
            <a:r>
              <a:rPr sz="1550" spc="125" dirty="0">
                <a:solidFill>
                  <a:srgbClr val="DFEDF3"/>
                </a:solidFill>
                <a:latin typeface="Arial"/>
                <a:cs typeface="Arial"/>
              </a:rPr>
              <a:t>Фиксация металлокерамического</a:t>
            </a:r>
            <a:r>
              <a:rPr sz="1550" spc="-17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1550" spc="95" dirty="0">
                <a:solidFill>
                  <a:srgbClr val="DFEDF3"/>
                </a:solidFill>
                <a:latin typeface="Arial"/>
                <a:cs typeface="Arial"/>
              </a:rPr>
              <a:t>протеза.</a:t>
            </a:r>
            <a:endParaRPr sz="15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7036" y="340233"/>
            <a:ext cx="10577195" cy="39147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110"/>
              </a:spcBef>
              <a:tabLst>
                <a:tab pos="3919854" algn="l"/>
              </a:tabLst>
            </a:pPr>
            <a:r>
              <a:rPr sz="2150" b="1" spc="135" dirty="0">
                <a:solidFill>
                  <a:srgbClr val="E8D394"/>
                </a:solidFill>
                <a:latin typeface="Tahoma"/>
                <a:cs typeface="Tahoma"/>
              </a:rPr>
              <a:t>ПОСЛЕДОВАТЕЛЬНОСТЬ	</a:t>
            </a:r>
            <a:r>
              <a:rPr sz="2150" b="1" spc="140" dirty="0">
                <a:solidFill>
                  <a:srgbClr val="E8D394"/>
                </a:solidFill>
                <a:latin typeface="Tahoma"/>
                <a:cs typeface="Tahoma"/>
              </a:rPr>
              <a:t>КЛИНИКО-ЛАБОРАТОРНЫХ</a:t>
            </a:r>
            <a:r>
              <a:rPr sz="2150" b="1" spc="200" dirty="0">
                <a:solidFill>
                  <a:srgbClr val="E8D394"/>
                </a:solidFill>
                <a:latin typeface="Tahoma"/>
                <a:cs typeface="Tahoma"/>
              </a:rPr>
              <a:t> </a:t>
            </a:r>
            <a:r>
              <a:rPr sz="2150" b="1" spc="120" dirty="0">
                <a:solidFill>
                  <a:srgbClr val="E8D394"/>
                </a:solidFill>
                <a:latin typeface="Tahoma"/>
                <a:cs typeface="Tahoma"/>
              </a:rPr>
              <a:t>ЭТАПОВ</a:t>
            </a:r>
            <a:endParaRPr sz="21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10"/>
              </a:spcBef>
            </a:pPr>
            <a:r>
              <a:rPr sz="2150" b="1" spc="150" dirty="0">
                <a:solidFill>
                  <a:srgbClr val="E8D394"/>
                </a:solidFill>
                <a:latin typeface="Tahoma"/>
                <a:cs typeface="Tahoma"/>
              </a:rPr>
              <a:t>ОРТОПЕДИЧЕСКОГО </a:t>
            </a:r>
            <a:r>
              <a:rPr sz="2150" b="1" spc="125" dirty="0">
                <a:solidFill>
                  <a:srgbClr val="E8D394"/>
                </a:solidFill>
                <a:latin typeface="Tahoma"/>
                <a:cs typeface="Tahoma"/>
              </a:rPr>
              <a:t>ЛЕЧЕНИЯ </a:t>
            </a:r>
            <a:r>
              <a:rPr sz="2150" b="1" spc="100" dirty="0">
                <a:solidFill>
                  <a:srgbClr val="E8D394"/>
                </a:solidFill>
                <a:latin typeface="Tahoma"/>
                <a:cs typeface="Tahoma"/>
              </a:rPr>
              <a:t>ПРИ </a:t>
            </a:r>
            <a:r>
              <a:rPr sz="2150" b="1" spc="150" dirty="0">
                <a:solidFill>
                  <a:srgbClr val="E8D394"/>
                </a:solidFill>
                <a:latin typeface="Tahoma"/>
                <a:cs typeface="Tahoma"/>
              </a:rPr>
              <a:t>ДВУХЭТАПНОЙ</a:t>
            </a:r>
            <a:r>
              <a:rPr sz="2150" b="1" spc="490" dirty="0">
                <a:solidFill>
                  <a:srgbClr val="E8D394"/>
                </a:solidFill>
                <a:latin typeface="Tahoma"/>
                <a:cs typeface="Tahoma"/>
              </a:rPr>
              <a:t> </a:t>
            </a:r>
            <a:r>
              <a:rPr sz="2150" b="1" spc="150" dirty="0">
                <a:solidFill>
                  <a:srgbClr val="E8D394"/>
                </a:solidFill>
                <a:latin typeface="Tahoma"/>
                <a:cs typeface="Tahoma"/>
              </a:rPr>
              <a:t>ИМПЛАНТАЦИИ</a:t>
            </a:r>
            <a:endParaRPr sz="2150">
              <a:latin typeface="Tahoma"/>
              <a:cs typeface="Tahoma"/>
            </a:endParaRPr>
          </a:p>
          <a:p>
            <a:pPr marL="123825" marR="542290">
              <a:lnSpc>
                <a:spcPct val="100000"/>
              </a:lnSpc>
              <a:spcBef>
                <a:spcPts val="1905"/>
              </a:spcBef>
              <a:tabLst>
                <a:tab pos="2782570" algn="l"/>
                <a:tab pos="5316220" algn="l"/>
                <a:tab pos="6572250" algn="l"/>
                <a:tab pos="6885940" algn="l"/>
                <a:tab pos="7331075" algn="l"/>
              </a:tabLst>
            </a:pPr>
            <a:r>
              <a:rPr sz="2800" spc="150" dirty="0">
                <a:solidFill>
                  <a:srgbClr val="DFEDF3"/>
                </a:solidFill>
                <a:latin typeface="Arial"/>
                <a:cs typeface="Arial"/>
              </a:rPr>
              <a:t>Основное</a:t>
            </a:r>
            <a:r>
              <a:rPr sz="2800" spc="26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800" spc="180" dirty="0">
                <a:solidFill>
                  <a:srgbClr val="DFEDF3"/>
                </a:solidFill>
                <a:latin typeface="Arial"/>
                <a:cs typeface="Arial"/>
              </a:rPr>
              <a:t>отличие</a:t>
            </a:r>
            <a:r>
              <a:rPr sz="2800" spc="37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800" spc="200" dirty="0">
                <a:solidFill>
                  <a:srgbClr val="DFEDF3"/>
                </a:solidFill>
                <a:latin typeface="Arial"/>
                <a:cs typeface="Arial"/>
              </a:rPr>
              <a:t>протезирования	</a:t>
            </a:r>
            <a:r>
              <a:rPr sz="2800" spc="170" dirty="0">
                <a:solidFill>
                  <a:srgbClr val="DFEDF3"/>
                </a:solidFill>
                <a:latin typeface="Arial"/>
                <a:cs typeface="Arial"/>
              </a:rPr>
              <a:t>при</a:t>
            </a:r>
            <a:r>
              <a:rPr sz="2800" spc="-1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800" spc="210" dirty="0">
                <a:solidFill>
                  <a:srgbClr val="DFEDF3"/>
                </a:solidFill>
                <a:latin typeface="Arial"/>
                <a:cs typeface="Arial"/>
              </a:rPr>
              <a:t>двухэтапной  </a:t>
            </a: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имплантации	</a:t>
            </a:r>
            <a:r>
              <a:rPr sz="2800" spc="195" dirty="0">
                <a:solidFill>
                  <a:srgbClr val="DFEDF3"/>
                </a:solidFill>
                <a:latin typeface="Arial"/>
                <a:cs typeface="Arial"/>
              </a:rPr>
              <a:t>заключается	</a:t>
            </a:r>
            <a:r>
              <a:rPr sz="2800" dirty="0">
                <a:solidFill>
                  <a:srgbClr val="DFEDF3"/>
                </a:solidFill>
                <a:latin typeface="Arial"/>
                <a:cs typeface="Arial"/>
              </a:rPr>
              <a:t>в</a:t>
            </a:r>
            <a:r>
              <a:rPr sz="2800" spc="32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800" spc="140" dirty="0">
                <a:solidFill>
                  <a:srgbClr val="DFEDF3"/>
                </a:solidFill>
                <a:latin typeface="Arial"/>
                <a:cs typeface="Arial"/>
              </a:rPr>
              <a:t>том,	</a:t>
            </a:r>
            <a:r>
              <a:rPr sz="2800" spc="145" dirty="0">
                <a:solidFill>
                  <a:srgbClr val="DFEDF3"/>
                </a:solidFill>
                <a:latin typeface="Arial"/>
                <a:cs typeface="Arial"/>
              </a:rPr>
              <a:t>что	</a:t>
            </a:r>
            <a:r>
              <a:rPr sz="2800" spc="170" dirty="0">
                <a:solidFill>
                  <a:srgbClr val="DFEDF3"/>
                </a:solidFill>
                <a:latin typeface="Arial"/>
                <a:cs typeface="Arial"/>
              </a:rPr>
              <a:t>при</a:t>
            </a:r>
            <a:endParaRPr sz="2800">
              <a:latin typeface="Arial"/>
              <a:cs typeface="Arial"/>
            </a:endParaRPr>
          </a:p>
          <a:p>
            <a:pPr marL="123825">
              <a:lnSpc>
                <a:spcPct val="100000"/>
              </a:lnSpc>
              <a:spcBef>
                <a:spcPts val="5"/>
              </a:spcBef>
              <a:tabLst>
                <a:tab pos="2843530" algn="l"/>
                <a:tab pos="4502150" algn="l"/>
                <a:tab pos="6029325" algn="l"/>
              </a:tabLst>
            </a:pP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изготовлении	</a:t>
            </a:r>
            <a:r>
              <a:rPr sz="2800" spc="140" dirty="0">
                <a:solidFill>
                  <a:srgbClr val="DFEDF3"/>
                </a:solidFill>
                <a:latin typeface="Arial"/>
                <a:cs typeface="Arial"/>
              </a:rPr>
              <a:t>рабочей	</a:t>
            </a:r>
            <a:r>
              <a:rPr sz="2800" spc="155" dirty="0">
                <a:solidFill>
                  <a:srgbClr val="DFEDF3"/>
                </a:solidFill>
                <a:latin typeface="Arial"/>
                <a:cs typeface="Arial"/>
              </a:rPr>
              <a:t>модели	</a:t>
            </a:r>
            <a:r>
              <a:rPr sz="2800" spc="185" dirty="0">
                <a:solidFill>
                  <a:srgbClr val="DFEDF3"/>
                </a:solidFill>
                <a:latin typeface="Arial"/>
                <a:cs typeface="Arial"/>
              </a:rPr>
              <a:t>используют</a:t>
            </a:r>
            <a:endParaRPr sz="2800">
              <a:latin typeface="Arial"/>
              <a:cs typeface="Arial"/>
            </a:endParaRPr>
          </a:p>
          <a:p>
            <a:pPr marL="123825" marR="523875">
              <a:lnSpc>
                <a:spcPct val="100000"/>
              </a:lnSpc>
              <a:tabLst>
                <a:tab pos="1597025" algn="l"/>
                <a:tab pos="2404745" algn="l"/>
                <a:tab pos="4605655" algn="l"/>
                <a:tab pos="6517640" algn="l"/>
                <a:tab pos="7203440" algn="l"/>
                <a:tab pos="7562850" algn="l"/>
                <a:tab pos="8898255" algn="l"/>
              </a:tabLst>
            </a:pPr>
            <a:r>
              <a:rPr sz="2800" spc="185" dirty="0">
                <a:solidFill>
                  <a:srgbClr val="DFEDF3"/>
                </a:solidFill>
                <a:latin typeface="Arial"/>
                <a:cs typeface="Arial"/>
              </a:rPr>
              <a:t>л</a:t>
            </a:r>
            <a:r>
              <a:rPr sz="2800" spc="190" dirty="0">
                <a:solidFill>
                  <a:srgbClr val="DFEDF3"/>
                </a:solidFill>
                <a:latin typeface="Arial"/>
                <a:cs typeface="Arial"/>
              </a:rPr>
              <a:t>абора</a:t>
            </a:r>
            <a:r>
              <a:rPr sz="2800" spc="195" dirty="0">
                <a:solidFill>
                  <a:srgbClr val="DFEDF3"/>
                </a:solidFill>
                <a:latin typeface="Arial"/>
                <a:cs typeface="Arial"/>
              </a:rPr>
              <a:t>т</a:t>
            </a:r>
            <a:r>
              <a:rPr sz="2800" spc="190" dirty="0">
                <a:solidFill>
                  <a:srgbClr val="DFEDF3"/>
                </a:solidFill>
                <a:latin typeface="Arial"/>
                <a:cs typeface="Arial"/>
              </a:rPr>
              <a:t>ор</a:t>
            </a:r>
            <a:r>
              <a:rPr sz="2800" spc="200" dirty="0">
                <a:solidFill>
                  <a:srgbClr val="DFEDF3"/>
                </a:solidFill>
                <a:latin typeface="Arial"/>
                <a:cs typeface="Arial"/>
              </a:rPr>
              <a:t>н</a:t>
            </a:r>
            <a:r>
              <a:rPr sz="2800" spc="190" dirty="0">
                <a:solidFill>
                  <a:srgbClr val="DFEDF3"/>
                </a:solidFill>
                <a:latin typeface="Arial"/>
                <a:cs typeface="Arial"/>
              </a:rPr>
              <a:t>ы</a:t>
            </a:r>
            <a:r>
              <a:rPr sz="2800" spc="5" dirty="0">
                <a:solidFill>
                  <a:srgbClr val="DFEDF3"/>
                </a:solidFill>
                <a:latin typeface="Arial"/>
                <a:cs typeface="Arial"/>
              </a:rPr>
              <a:t>е</a:t>
            </a:r>
            <a:r>
              <a:rPr sz="2800" spc="36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а</a:t>
            </a:r>
            <a:r>
              <a:rPr sz="2800" spc="225" dirty="0">
                <a:solidFill>
                  <a:srgbClr val="DFEDF3"/>
                </a:solidFill>
                <a:latin typeface="Arial"/>
                <a:cs typeface="Arial"/>
              </a:rPr>
              <a:t>н</a:t>
            </a: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а</a:t>
            </a:r>
            <a:r>
              <a:rPr sz="2800" spc="210" dirty="0">
                <a:solidFill>
                  <a:srgbClr val="DFEDF3"/>
                </a:solidFill>
                <a:latin typeface="Arial"/>
                <a:cs typeface="Arial"/>
              </a:rPr>
              <a:t>л</a:t>
            </a: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ог</a:t>
            </a:r>
            <a:r>
              <a:rPr sz="2800" spc="5" dirty="0">
                <a:solidFill>
                  <a:srgbClr val="DFEDF3"/>
                </a:solidFill>
                <a:latin typeface="Arial"/>
                <a:cs typeface="Arial"/>
              </a:rPr>
              <a:t>и</a:t>
            </a:r>
            <a:r>
              <a:rPr sz="2800" dirty="0">
                <a:solidFill>
                  <a:srgbClr val="DFEDF3"/>
                </a:solidFill>
                <a:latin typeface="Arial"/>
                <a:cs typeface="Arial"/>
              </a:rPr>
              <a:t>	</a:t>
            </a:r>
            <a:r>
              <a:rPr sz="2800" spc="204" dirty="0">
                <a:solidFill>
                  <a:srgbClr val="DFEDF3"/>
                </a:solidFill>
                <a:latin typeface="Arial"/>
                <a:cs typeface="Arial"/>
              </a:rPr>
              <a:t>имп</a:t>
            </a:r>
            <a:r>
              <a:rPr sz="2800" spc="210" dirty="0">
                <a:solidFill>
                  <a:srgbClr val="DFEDF3"/>
                </a:solidFill>
                <a:latin typeface="Arial"/>
                <a:cs typeface="Arial"/>
              </a:rPr>
              <a:t>л</a:t>
            </a: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а</a:t>
            </a:r>
            <a:r>
              <a:rPr sz="2800" spc="225" dirty="0">
                <a:solidFill>
                  <a:srgbClr val="DFEDF3"/>
                </a:solidFill>
                <a:latin typeface="Arial"/>
                <a:cs typeface="Arial"/>
              </a:rPr>
              <a:t>нт</a:t>
            </a: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а</a:t>
            </a:r>
            <a:r>
              <a:rPr sz="2800" spc="220" dirty="0">
                <a:solidFill>
                  <a:srgbClr val="DFEDF3"/>
                </a:solidFill>
                <a:latin typeface="Arial"/>
                <a:cs typeface="Arial"/>
              </a:rPr>
              <a:t>т</a:t>
            </a: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о</a:t>
            </a:r>
            <a:r>
              <a:rPr sz="2800" spc="5" dirty="0">
                <a:solidFill>
                  <a:srgbClr val="DFEDF3"/>
                </a:solidFill>
                <a:latin typeface="Arial"/>
                <a:cs typeface="Arial"/>
              </a:rPr>
              <a:t>в</a:t>
            </a:r>
            <a:r>
              <a:rPr sz="2800" dirty="0">
                <a:solidFill>
                  <a:srgbClr val="DFEDF3"/>
                </a:solidFill>
                <a:latin typeface="Arial"/>
                <a:cs typeface="Arial"/>
              </a:rPr>
              <a:t>	</a:t>
            </a:r>
            <a:r>
              <a:rPr sz="2800" spc="5" dirty="0">
                <a:solidFill>
                  <a:srgbClr val="DFEDF3"/>
                </a:solidFill>
                <a:latin typeface="Arial"/>
                <a:cs typeface="Arial"/>
              </a:rPr>
              <a:t>и</a:t>
            </a:r>
            <a:r>
              <a:rPr sz="2800" dirty="0">
                <a:solidFill>
                  <a:srgbClr val="DFEDF3"/>
                </a:solidFill>
                <a:latin typeface="Arial"/>
                <a:cs typeface="Arial"/>
              </a:rPr>
              <a:t>	</a:t>
            </a:r>
            <a:r>
              <a:rPr sz="2800" spc="229" dirty="0">
                <a:solidFill>
                  <a:srgbClr val="DFEDF3"/>
                </a:solidFill>
                <a:latin typeface="Arial"/>
                <a:cs typeface="Arial"/>
              </a:rPr>
              <a:t>с</a:t>
            </a:r>
            <a:r>
              <a:rPr sz="2800" spc="210" dirty="0">
                <a:solidFill>
                  <a:srgbClr val="DFEDF3"/>
                </a:solidFill>
                <a:latin typeface="Arial"/>
                <a:cs typeface="Arial"/>
              </a:rPr>
              <a:t>п</a:t>
            </a: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ец</a:t>
            </a:r>
            <a:r>
              <a:rPr sz="2800" spc="210" dirty="0">
                <a:solidFill>
                  <a:srgbClr val="DFEDF3"/>
                </a:solidFill>
                <a:latin typeface="Arial"/>
                <a:cs typeface="Arial"/>
              </a:rPr>
              <a:t>и</a:t>
            </a: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а</a:t>
            </a:r>
            <a:r>
              <a:rPr sz="2800" spc="185" dirty="0">
                <a:solidFill>
                  <a:srgbClr val="DFEDF3"/>
                </a:solidFill>
                <a:latin typeface="Arial"/>
                <a:cs typeface="Arial"/>
              </a:rPr>
              <a:t>л</a:t>
            </a:r>
            <a:r>
              <a:rPr sz="2800" spc="220" dirty="0">
                <a:solidFill>
                  <a:srgbClr val="DFEDF3"/>
                </a:solidFill>
                <a:latin typeface="Arial"/>
                <a:cs typeface="Arial"/>
              </a:rPr>
              <a:t>ь</a:t>
            </a:r>
            <a:r>
              <a:rPr sz="2800" spc="200" dirty="0">
                <a:solidFill>
                  <a:srgbClr val="DFEDF3"/>
                </a:solidFill>
                <a:latin typeface="Arial"/>
                <a:cs typeface="Arial"/>
              </a:rPr>
              <a:t>н</a:t>
            </a:r>
            <a:r>
              <a:rPr sz="2800" spc="190" dirty="0">
                <a:solidFill>
                  <a:srgbClr val="DFEDF3"/>
                </a:solidFill>
                <a:latin typeface="Arial"/>
                <a:cs typeface="Arial"/>
              </a:rPr>
              <a:t>ы</a:t>
            </a:r>
            <a:r>
              <a:rPr sz="2800" dirty="0">
                <a:solidFill>
                  <a:srgbClr val="DFEDF3"/>
                </a:solidFill>
                <a:latin typeface="Arial"/>
                <a:cs typeface="Arial"/>
              </a:rPr>
              <a:t>е  </a:t>
            </a:r>
            <a:r>
              <a:rPr sz="2800" spc="175" dirty="0">
                <a:solidFill>
                  <a:srgbClr val="DFEDF3"/>
                </a:solidFill>
                <a:latin typeface="Arial"/>
                <a:cs typeface="Arial"/>
              </a:rPr>
              <a:t>детали	</a:t>
            </a:r>
            <a:r>
              <a:rPr sz="2800" spc="120" dirty="0">
                <a:solidFill>
                  <a:srgbClr val="DFEDF3"/>
                </a:solidFill>
                <a:latin typeface="Arial"/>
                <a:cs typeface="Arial"/>
              </a:rPr>
              <a:t>для	</a:t>
            </a:r>
            <a:r>
              <a:rPr sz="2800" spc="165" dirty="0">
                <a:solidFill>
                  <a:srgbClr val="DFEDF3"/>
                </a:solidFill>
                <a:latin typeface="Arial"/>
                <a:cs typeface="Arial"/>
              </a:rPr>
              <a:t>переноса</a:t>
            </a:r>
            <a:r>
              <a:rPr sz="2800" spc="38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800" spc="210" dirty="0">
                <a:solidFill>
                  <a:srgbClr val="DFEDF3"/>
                </a:solidFill>
                <a:latin typeface="Arial"/>
                <a:cs typeface="Arial"/>
              </a:rPr>
              <a:t>положения	имплантата	</a:t>
            </a:r>
            <a:r>
              <a:rPr sz="2800" spc="100" dirty="0">
                <a:solidFill>
                  <a:srgbClr val="DFEDF3"/>
                </a:solidFill>
                <a:latin typeface="Arial"/>
                <a:cs typeface="Arial"/>
              </a:rPr>
              <a:t>из</a:t>
            </a:r>
            <a:endParaRPr sz="2800">
              <a:latin typeface="Arial"/>
              <a:cs typeface="Arial"/>
            </a:endParaRPr>
          </a:p>
          <a:p>
            <a:pPr marL="123825" marR="1156970">
              <a:lnSpc>
                <a:spcPct val="100000"/>
              </a:lnSpc>
              <a:spcBef>
                <a:spcPts val="5"/>
              </a:spcBef>
              <a:tabLst>
                <a:tab pos="2550795" algn="l"/>
                <a:tab pos="3124200" algn="l"/>
                <a:tab pos="5694045" algn="l"/>
              </a:tabLst>
            </a:pPr>
            <a:r>
              <a:rPr sz="2800" spc="185" dirty="0">
                <a:solidFill>
                  <a:srgbClr val="DFEDF3"/>
                </a:solidFill>
                <a:latin typeface="Arial"/>
                <a:cs typeface="Arial"/>
              </a:rPr>
              <a:t>полости</a:t>
            </a:r>
            <a:r>
              <a:rPr sz="2800" spc="38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800" spc="160" dirty="0">
                <a:solidFill>
                  <a:srgbClr val="DFEDF3"/>
                </a:solidFill>
                <a:latin typeface="Arial"/>
                <a:cs typeface="Arial"/>
              </a:rPr>
              <a:t>рта	</a:t>
            </a:r>
            <a:r>
              <a:rPr sz="2800" spc="110" dirty="0">
                <a:solidFill>
                  <a:srgbClr val="DFEDF3"/>
                </a:solidFill>
                <a:latin typeface="Arial"/>
                <a:cs typeface="Arial"/>
              </a:rPr>
              <a:t>на	</a:t>
            </a:r>
            <a:r>
              <a:rPr sz="2800" spc="210" dirty="0">
                <a:solidFill>
                  <a:srgbClr val="DFEDF3"/>
                </a:solidFill>
                <a:latin typeface="Arial"/>
                <a:cs typeface="Arial"/>
              </a:rPr>
              <a:t>техническую	</a:t>
            </a:r>
            <a:r>
              <a:rPr sz="2800" spc="155" dirty="0">
                <a:solidFill>
                  <a:srgbClr val="DFEDF3"/>
                </a:solidFill>
                <a:latin typeface="Arial"/>
                <a:cs typeface="Arial"/>
              </a:rPr>
              <a:t>модель </a:t>
            </a:r>
            <a:r>
              <a:rPr sz="2800" dirty="0">
                <a:solidFill>
                  <a:srgbClr val="DFEDF3"/>
                </a:solidFill>
                <a:latin typeface="Arial"/>
                <a:cs typeface="Arial"/>
              </a:rPr>
              <a:t>- </a:t>
            </a:r>
            <a:r>
              <a:rPr sz="2800" spc="229" dirty="0">
                <a:solidFill>
                  <a:srgbClr val="DFEDF3"/>
                </a:solidFill>
                <a:latin typeface="Arial"/>
                <a:cs typeface="Arial"/>
              </a:rPr>
              <a:t>оттискные  </a:t>
            </a:r>
            <a:r>
              <a:rPr sz="2800" spc="170" dirty="0">
                <a:solidFill>
                  <a:srgbClr val="DFEDF3"/>
                </a:solidFill>
                <a:latin typeface="Arial"/>
                <a:cs typeface="Arial"/>
              </a:rPr>
              <a:t>трансферы </a:t>
            </a:r>
            <a:r>
              <a:rPr sz="2800" spc="215" dirty="0">
                <a:solidFill>
                  <a:srgbClr val="DFEDF3"/>
                </a:solidFill>
                <a:latin typeface="Arial"/>
                <a:cs typeface="Arial"/>
              </a:rPr>
              <a:t>(оттискные</a:t>
            </a:r>
            <a:r>
              <a:rPr sz="2800" spc="49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800" spc="185" dirty="0">
                <a:solidFill>
                  <a:srgbClr val="DFEDF3"/>
                </a:solidFill>
                <a:latin typeface="Arial"/>
                <a:cs typeface="Arial"/>
              </a:rPr>
              <a:t>головки).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303007" y="3895342"/>
            <a:ext cx="4623815" cy="28468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8593" y="282321"/>
            <a:ext cx="10133330" cy="423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b="1" spc="100" dirty="0">
                <a:solidFill>
                  <a:srgbClr val="FFFF00"/>
                </a:solidFill>
                <a:latin typeface="Tahoma"/>
                <a:cs typeface="Tahoma"/>
              </a:rPr>
              <a:t>Оттискные </a:t>
            </a:r>
            <a:r>
              <a:rPr sz="1950" b="1" spc="120" dirty="0">
                <a:solidFill>
                  <a:srgbClr val="FFFF00"/>
                </a:solidFill>
                <a:latin typeface="Tahoma"/>
                <a:cs typeface="Tahoma"/>
              </a:rPr>
              <a:t>трансферы </a:t>
            </a:r>
            <a:r>
              <a:rPr sz="1950" b="1" spc="85" dirty="0">
                <a:solidFill>
                  <a:srgbClr val="FFFF00"/>
                </a:solidFill>
                <a:latin typeface="Tahoma"/>
                <a:cs typeface="Tahoma"/>
              </a:rPr>
              <a:t>бывают </a:t>
            </a:r>
            <a:r>
              <a:rPr sz="1950" b="1" spc="100" dirty="0">
                <a:solidFill>
                  <a:srgbClr val="FFFF00"/>
                </a:solidFill>
                <a:latin typeface="Tahoma"/>
                <a:cs typeface="Tahoma"/>
              </a:rPr>
              <a:t>двух</a:t>
            </a:r>
            <a:r>
              <a:rPr sz="1950" b="1" spc="25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950" b="1" spc="85" dirty="0">
                <a:solidFill>
                  <a:srgbClr val="FFFF00"/>
                </a:solidFill>
                <a:latin typeface="Tahoma"/>
                <a:cs typeface="Tahoma"/>
              </a:rPr>
              <a:t>видов:</a:t>
            </a:r>
            <a:endParaRPr sz="19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00">
              <a:latin typeface="Tahoma"/>
              <a:cs typeface="Tahoma"/>
            </a:endParaRPr>
          </a:p>
          <a:p>
            <a:pPr marL="256540" indent="-244475">
              <a:lnSpc>
                <a:spcPct val="100000"/>
              </a:lnSpc>
              <a:buAutoNum type="arabicPeriod"/>
              <a:tabLst>
                <a:tab pos="257175" algn="l"/>
                <a:tab pos="2183130" algn="l"/>
                <a:tab pos="3210560" algn="l"/>
              </a:tabLst>
            </a:pPr>
            <a:r>
              <a:rPr sz="1950" spc="85" dirty="0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r>
              <a:rPr sz="1950" spc="3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35" dirty="0">
                <a:solidFill>
                  <a:srgbClr val="FFFFFF"/>
                </a:solidFill>
                <a:latin typeface="Arial"/>
                <a:cs typeface="Arial"/>
              </a:rPr>
              <a:t>закрытой	</a:t>
            </a:r>
            <a:r>
              <a:rPr sz="1950" spc="165" dirty="0">
                <a:solidFill>
                  <a:srgbClr val="FFFFFF"/>
                </a:solidFill>
                <a:latin typeface="Arial"/>
                <a:cs typeface="Arial"/>
              </a:rPr>
              <a:t>ложки:	</a:t>
            </a:r>
            <a:r>
              <a:rPr sz="1950" spc="85" dirty="0">
                <a:solidFill>
                  <a:srgbClr val="FFFFFF"/>
                </a:solidFill>
                <a:latin typeface="Arial"/>
                <a:cs typeface="Arial"/>
              </a:rPr>
              <a:t>для </a:t>
            </a:r>
            <a:r>
              <a:rPr sz="1950" spc="114" dirty="0">
                <a:solidFill>
                  <a:srgbClr val="FFFFFF"/>
                </a:solidFill>
                <a:latin typeface="Arial"/>
                <a:cs typeface="Arial"/>
              </a:rPr>
              <a:t>получения </a:t>
            </a:r>
            <a:r>
              <a:rPr sz="1950" spc="155" dirty="0">
                <a:solidFill>
                  <a:srgbClr val="FFFFFF"/>
                </a:solidFill>
                <a:latin typeface="Arial"/>
                <a:cs typeface="Arial"/>
              </a:rPr>
              <a:t>оттиска </a:t>
            </a:r>
            <a:r>
              <a:rPr sz="1950" spc="125" dirty="0">
                <a:solidFill>
                  <a:srgbClr val="FFFFFF"/>
                </a:solidFill>
                <a:latin typeface="Arial"/>
                <a:cs typeface="Arial"/>
              </a:rPr>
              <a:t>используют</a:t>
            </a:r>
            <a:r>
              <a:rPr sz="1950" spc="4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40" dirty="0">
                <a:solidFill>
                  <a:srgbClr val="FFFFFF"/>
                </a:solidFill>
                <a:latin typeface="Arial"/>
                <a:cs typeface="Arial"/>
              </a:rPr>
              <a:t>стандартную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2936240" algn="l"/>
              </a:tabLst>
            </a:pPr>
            <a:r>
              <a:rPr sz="1950" spc="100" dirty="0">
                <a:solidFill>
                  <a:srgbClr val="FFFFFF"/>
                </a:solidFill>
                <a:latin typeface="Arial"/>
                <a:cs typeface="Arial"/>
              </a:rPr>
              <a:t>или</a:t>
            </a:r>
            <a:r>
              <a:rPr sz="1950" spc="3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45" dirty="0">
                <a:solidFill>
                  <a:srgbClr val="FFFFFF"/>
                </a:solidFill>
                <a:latin typeface="Arial"/>
                <a:cs typeface="Arial"/>
              </a:rPr>
              <a:t>индивидуальную	</a:t>
            </a:r>
            <a:r>
              <a:rPr sz="1950" spc="135" dirty="0">
                <a:solidFill>
                  <a:srgbClr val="FFFFFF"/>
                </a:solidFill>
                <a:latin typeface="Arial"/>
                <a:cs typeface="Arial"/>
              </a:rPr>
              <a:t>ложку. </a:t>
            </a:r>
            <a:r>
              <a:rPr sz="1950" spc="65" dirty="0">
                <a:solidFill>
                  <a:srgbClr val="FFFFFF"/>
                </a:solidFill>
                <a:latin typeface="Arial"/>
                <a:cs typeface="Arial"/>
              </a:rPr>
              <a:t>После </a:t>
            </a:r>
            <a:r>
              <a:rPr sz="1950" spc="110" dirty="0">
                <a:solidFill>
                  <a:srgbClr val="FFFFFF"/>
                </a:solidFill>
                <a:latin typeface="Arial"/>
                <a:cs typeface="Arial"/>
              </a:rPr>
              <a:t>выведения </a:t>
            </a:r>
            <a:r>
              <a:rPr sz="1950" spc="155" dirty="0">
                <a:solidFill>
                  <a:srgbClr val="FFFFFF"/>
                </a:solidFill>
                <a:latin typeface="Arial"/>
                <a:cs typeface="Arial"/>
              </a:rPr>
              <a:t>оттиска </a:t>
            </a:r>
            <a:r>
              <a:rPr sz="1950" spc="120" dirty="0">
                <a:solidFill>
                  <a:srgbClr val="FFFFFF"/>
                </a:solidFill>
                <a:latin typeface="Arial"/>
                <a:cs typeface="Arial"/>
              </a:rPr>
              <a:t>трансферы</a:t>
            </a:r>
            <a:r>
              <a:rPr sz="1950" spc="2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05" dirty="0">
                <a:solidFill>
                  <a:srgbClr val="FFFFFF"/>
                </a:solidFill>
                <a:latin typeface="Arial"/>
                <a:cs typeface="Arial"/>
              </a:rPr>
              <a:t>остаются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950" spc="150" dirty="0">
                <a:solidFill>
                  <a:srgbClr val="FFFFFF"/>
                </a:solidFill>
                <a:latin typeface="Arial"/>
                <a:cs typeface="Arial"/>
              </a:rPr>
              <a:t>прикрученными 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к </a:t>
            </a:r>
            <a:r>
              <a:rPr sz="1950" spc="140" dirty="0">
                <a:solidFill>
                  <a:srgbClr val="FFFFFF"/>
                </a:solidFill>
                <a:latin typeface="Arial"/>
                <a:cs typeface="Arial"/>
              </a:rPr>
              <a:t>имплантатам. </a:t>
            </a:r>
            <a:r>
              <a:rPr sz="1950" spc="50" dirty="0">
                <a:solidFill>
                  <a:srgbClr val="FFFFFF"/>
                </a:solidFill>
                <a:latin typeface="Arial"/>
                <a:cs typeface="Arial"/>
              </a:rPr>
              <a:t>Их </a:t>
            </a:r>
            <a:r>
              <a:rPr sz="1950" spc="130" dirty="0">
                <a:solidFill>
                  <a:srgbClr val="FFFFFF"/>
                </a:solidFill>
                <a:latin typeface="Arial"/>
                <a:cs typeface="Arial"/>
              </a:rPr>
              <a:t>снимают 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1950" spc="135" dirty="0">
                <a:solidFill>
                  <a:srgbClr val="FFFFFF"/>
                </a:solidFill>
                <a:latin typeface="Arial"/>
                <a:cs typeface="Arial"/>
              </a:rPr>
              <a:t>устанавливают 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950" spc="5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45" dirty="0">
                <a:solidFill>
                  <a:srgbClr val="FFFFFF"/>
                </a:solidFill>
                <a:latin typeface="Arial"/>
                <a:cs typeface="Arial"/>
              </a:rPr>
              <a:t>оттиск.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256540" indent="-244475">
              <a:lnSpc>
                <a:spcPct val="100000"/>
              </a:lnSpc>
              <a:buAutoNum type="arabicPeriod" startAt="2"/>
              <a:tabLst>
                <a:tab pos="257175" algn="l"/>
                <a:tab pos="3213735" algn="l"/>
              </a:tabLst>
            </a:pPr>
            <a:r>
              <a:rPr sz="1950" spc="85" dirty="0">
                <a:solidFill>
                  <a:srgbClr val="FFFFFF"/>
                </a:solidFill>
                <a:latin typeface="Arial"/>
                <a:cs typeface="Arial"/>
              </a:rPr>
              <a:t>Для</a:t>
            </a:r>
            <a:r>
              <a:rPr sz="1950" spc="3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45" dirty="0">
                <a:solidFill>
                  <a:srgbClr val="FFFFFF"/>
                </a:solidFill>
                <a:latin typeface="Arial"/>
                <a:cs typeface="Arial"/>
              </a:rPr>
              <a:t>открытой</a:t>
            </a:r>
            <a:r>
              <a:rPr sz="1950" spc="4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65" dirty="0">
                <a:solidFill>
                  <a:srgbClr val="FFFFFF"/>
                </a:solidFill>
                <a:latin typeface="Arial"/>
                <a:cs typeface="Arial"/>
              </a:rPr>
              <a:t>ложки:	</a:t>
            </a:r>
            <a:r>
              <a:rPr sz="1950" spc="85" dirty="0">
                <a:solidFill>
                  <a:srgbClr val="FFFFFF"/>
                </a:solidFill>
                <a:latin typeface="Arial"/>
                <a:cs typeface="Arial"/>
              </a:rPr>
              <a:t>для </a:t>
            </a:r>
            <a:r>
              <a:rPr sz="1950" spc="114" dirty="0">
                <a:solidFill>
                  <a:srgbClr val="FFFFFF"/>
                </a:solidFill>
                <a:latin typeface="Arial"/>
                <a:cs typeface="Arial"/>
              </a:rPr>
              <a:t>получения </a:t>
            </a:r>
            <a:r>
              <a:rPr sz="1950" spc="155" dirty="0">
                <a:solidFill>
                  <a:srgbClr val="FFFFFF"/>
                </a:solidFill>
                <a:latin typeface="Arial"/>
                <a:cs typeface="Arial"/>
              </a:rPr>
              <a:t>оттиска</a:t>
            </a:r>
            <a:r>
              <a:rPr sz="1950" spc="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25" dirty="0">
                <a:solidFill>
                  <a:srgbClr val="FFFFFF"/>
                </a:solidFill>
                <a:latin typeface="Arial"/>
                <a:cs typeface="Arial"/>
              </a:rPr>
              <a:t>используют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3295650" algn="l"/>
              </a:tabLst>
            </a:pPr>
            <a:r>
              <a:rPr sz="1950" spc="140" dirty="0">
                <a:solidFill>
                  <a:srgbClr val="FFFFFF"/>
                </a:solidFill>
                <a:latin typeface="Arial"/>
                <a:cs typeface="Arial"/>
              </a:rPr>
              <a:t>индивидуальные</a:t>
            </a:r>
            <a:r>
              <a:rPr sz="1950" spc="4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л</a:t>
            </a:r>
            <a:r>
              <a:rPr sz="1950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60" dirty="0">
                <a:solidFill>
                  <a:srgbClr val="FFFFFF"/>
                </a:solidFill>
                <a:latin typeface="Arial"/>
                <a:cs typeface="Arial"/>
              </a:rPr>
              <a:t>ожки	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с </a:t>
            </a:r>
            <a:r>
              <a:rPr sz="1950" spc="135" dirty="0">
                <a:solidFill>
                  <a:srgbClr val="FFFFFF"/>
                </a:solidFill>
                <a:latin typeface="Arial"/>
                <a:cs typeface="Arial"/>
              </a:rPr>
              <a:t>отверстиями </a:t>
            </a:r>
            <a:r>
              <a:rPr sz="1950" spc="85" dirty="0">
                <a:solidFill>
                  <a:srgbClr val="FFFFFF"/>
                </a:solidFill>
                <a:latin typeface="Arial"/>
                <a:cs typeface="Arial"/>
              </a:rPr>
              <a:t>для </a:t>
            </a:r>
            <a:r>
              <a:rPr sz="1950" spc="140" dirty="0">
                <a:solidFill>
                  <a:srgbClr val="FFFFFF"/>
                </a:solidFill>
                <a:latin typeface="Arial"/>
                <a:cs typeface="Arial"/>
              </a:rPr>
              <a:t>специальных </a:t>
            </a:r>
            <a:r>
              <a:rPr sz="1950" spc="125" dirty="0">
                <a:solidFill>
                  <a:srgbClr val="FFFFFF"/>
                </a:solidFill>
                <a:latin typeface="Arial"/>
                <a:cs typeface="Arial"/>
              </a:rPr>
              <a:t>трансферов</a:t>
            </a:r>
            <a:r>
              <a:rPr sz="1950" spc="-1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с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950" spc="135" dirty="0">
                <a:solidFill>
                  <a:srgbClr val="FFFFFF"/>
                </a:solidFill>
                <a:latin typeface="Arial"/>
                <a:cs typeface="Arial"/>
              </a:rPr>
              <a:t>винтовой </a:t>
            </a:r>
            <a:r>
              <a:rPr sz="1950" spc="145" dirty="0">
                <a:solidFill>
                  <a:srgbClr val="FFFFFF"/>
                </a:solidFill>
                <a:latin typeface="Arial"/>
                <a:cs typeface="Arial"/>
              </a:rPr>
              <a:t>фиксацией 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к </a:t>
            </a:r>
            <a:r>
              <a:rPr sz="1950" spc="135" dirty="0">
                <a:solidFill>
                  <a:srgbClr val="FFFFFF"/>
                </a:solidFill>
                <a:latin typeface="Arial"/>
                <a:cs typeface="Arial"/>
              </a:rPr>
              <a:t>имплантатам </a:t>
            </a:r>
            <a:r>
              <a:rPr sz="1950" spc="75" dirty="0">
                <a:solidFill>
                  <a:srgbClr val="FFFFFF"/>
                </a:solidFill>
                <a:latin typeface="Arial"/>
                <a:cs typeface="Arial"/>
              </a:rPr>
              <a:t>либо </a:t>
            </a:r>
            <a:r>
              <a:rPr sz="1950" spc="85" dirty="0">
                <a:solidFill>
                  <a:srgbClr val="FFFFFF"/>
                </a:solidFill>
                <a:latin typeface="Arial"/>
                <a:cs typeface="Arial"/>
              </a:rPr>
              <a:t>эти </a:t>
            </a:r>
            <a:r>
              <a:rPr sz="1950" spc="135" dirty="0">
                <a:solidFill>
                  <a:srgbClr val="FFFFFF"/>
                </a:solidFill>
                <a:latin typeface="Arial"/>
                <a:cs typeface="Arial"/>
              </a:rPr>
              <a:t>отверстия </a:t>
            </a:r>
            <a:r>
              <a:rPr sz="1950" spc="125" dirty="0">
                <a:solidFill>
                  <a:srgbClr val="FFFFFF"/>
                </a:solidFill>
                <a:latin typeface="Arial"/>
                <a:cs typeface="Arial"/>
              </a:rPr>
              <a:t>изготавливают</a:t>
            </a:r>
            <a:r>
              <a:rPr sz="1950" spc="4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2985135" algn="l"/>
              </a:tabLst>
            </a:pPr>
            <a:r>
              <a:rPr sz="1950" spc="140" dirty="0">
                <a:solidFill>
                  <a:srgbClr val="FFFFFF"/>
                </a:solidFill>
                <a:latin typeface="Arial"/>
                <a:cs typeface="Arial"/>
              </a:rPr>
              <a:t>стандартных</a:t>
            </a:r>
            <a:r>
              <a:rPr sz="1950" spc="46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60" dirty="0">
                <a:solidFill>
                  <a:srgbClr val="FFFFFF"/>
                </a:solidFill>
                <a:latin typeface="Arial"/>
                <a:cs typeface="Arial"/>
              </a:rPr>
              <a:t>ложках.	</a:t>
            </a:r>
            <a:r>
              <a:rPr sz="1950" spc="90" dirty="0">
                <a:solidFill>
                  <a:srgbClr val="FFFFFF"/>
                </a:solidFill>
                <a:latin typeface="Arial"/>
                <a:cs typeface="Arial"/>
              </a:rPr>
              <a:t>Трансферы </a:t>
            </a:r>
            <a:r>
              <a:rPr sz="1950" spc="85" dirty="0">
                <a:solidFill>
                  <a:srgbClr val="FFFFFF"/>
                </a:solidFill>
                <a:latin typeface="Arial"/>
                <a:cs typeface="Arial"/>
              </a:rPr>
              <a:t>для </a:t>
            </a:r>
            <a:r>
              <a:rPr sz="1950" spc="100" dirty="0">
                <a:solidFill>
                  <a:srgbClr val="FFFFFF"/>
                </a:solidFill>
                <a:latin typeface="Arial"/>
                <a:cs typeface="Arial"/>
              </a:rPr>
              <a:t>этого </a:t>
            </a:r>
            <a:r>
              <a:rPr sz="1950" spc="105" dirty="0">
                <a:solidFill>
                  <a:srgbClr val="FFFFFF"/>
                </a:solidFill>
                <a:latin typeface="Arial"/>
                <a:cs typeface="Arial"/>
              </a:rPr>
              <a:t>метода </a:t>
            </a:r>
            <a:r>
              <a:rPr sz="1950" spc="114" dirty="0">
                <a:solidFill>
                  <a:srgbClr val="FFFFFF"/>
                </a:solidFill>
                <a:latin typeface="Arial"/>
                <a:cs typeface="Arial"/>
              </a:rPr>
              <a:t>имеют</a:t>
            </a:r>
            <a:r>
              <a:rPr sz="195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35" dirty="0">
                <a:solidFill>
                  <a:srgbClr val="FFFFFF"/>
                </a:solidFill>
                <a:latin typeface="Arial"/>
                <a:cs typeface="Arial"/>
              </a:rPr>
              <a:t>длинные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950" spc="145" dirty="0">
                <a:solidFill>
                  <a:srgbClr val="FFFFFF"/>
                </a:solidFill>
                <a:latin typeface="Arial"/>
                <a:cs typeface="Arial"/>
              </a:rPr>
              <a:t>фиксирующие </a:t>
            </a:r>
            <a:r>
              <a:rPr sz="1950" spc="130" dirty="0">
                <a:solidFill>
                  <a:srgbClr val="FFFFFF"/>
                </a:solidFill>
                <a:latin typeface="Arial"/>
                <a:cs typeface="Arial"/>
              </a:rPr>
              <a:t>винты, </a:t>
            </a:r>
            <a:r>
              <a:rPr sz="1950" spc="125" dirty="0">
                <a:solidFill>
                  <a:srgbClr val="FFFFFF"/>
                </a:solidFill>
                <a:latin typeface="Arial"/>
                <a:cs typeface="Arial"/>
              </a:rPr>
              <a:t>которые выходят </a:t>
            </a:r>
            <a:r>
              <a:rPr sz="1950" spc="95" dirty="0">
                <a:solidFill>
                  <a:srgbClr val="FFFFFF"/>
                </a:solidFill>
                <a:latin typeface="Arial"/>
                <a:cs typeface="Arial"/>
              </a:rPr>
              <a:t>через </a:t>
            </a:r>
            <a:r>
              <a:rPr sz="1950" spc="130" dirty="0">
                <a:solidFill>
                  <a:srgbClr val="FFFFFF"/>
                </a:solidFill>
                <a:latin typeface="Arial"/>
                <a:cs typeface="Arial"/>
              </a:rPr>
              <a:t>отверстия </a:t>
            </a:r>
            <a:r>
              <a:rPr sz="1950" spc="105" dirty="0">
                <a:solidFill>
                  <a:srgbClr val="FFFFFF"/>
                </a:solidFill>
                <a:latin typeface="Arial"/>
                <a:cs typeface="Arial"/>
              </a:rPr>
              <a:t>после</a:t>
            </a:r>
            <a:r>
              <a:rPr sz="1950" spc="4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60" dirty="0">
                <a:solidFill>
                  <a:srgbClr val="FFFFFF"/>
                </a:solidFill>
                <a:latin typeface="Arial"/>
                <a:cs typeface="Arial"/>
              </a:rPr>
              <a:t>наложения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  <a:tabLst>
                <a:tab pos="8811260" algn="l"/>
              </a:tabLst>
            </a:pPr>
            <a:r>
              <a:rPr sz="1950" spc="170" dirty="0">
                <a:solidFill>
                  <a:srgbClr val="FFFFFF"/>
                </a:solidFill>
                <a:latin typeface="Arial"/>
                <a:cs typeface="Arial"/>
              </a:rPr>
              <a:t>ложки.  </a:t>
            </a:r>
            <a:r>
              <a:rPr sz="1950" spc="70" dirty="0">
                <a:solidFill>
                  <a:srgbClr val="FFFFFF"/>
                </a:solidFill>
                <a:latin typeface="Arial"/>
                <a:cs typeface="Arial"/>
              </a:rPr>
              <a:t>После </a:t>
            </a:r>
            <a:r>
              <a:rPr sz="1950" spc="155" dirty="0">
                <a:solidFill>
                  <a:srgbClr val="FFFFFF"/>
                </a:solidFill>
                <a:latin typeface="Arial"/>
                <a:cs typeface="Arial"/>
              </a:rPr>
              <a:t>отверждения  оттискного</a:t>
            </a:r>
            <a:r>
              <a:rPr sz="1950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10" dirty="0">
                <a:solidFill>
                  <a:srgbClr val="FFFFFF"/>
                </a:solidFill>
                <a:latin typeface="Arial"/>
                <a:cs typeface="Arial"/>
              </a:rPr>
              <a:t>материала</a:t>
            </a:r>
            <a:r>
              <a:rPr sz="1950" spc="4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40" dirty="0">
                <a:solidFill>
                  <a:srgbClr val="FFFFFF"/>
                </a:solidFill>
                <a:latin typeface="Arial"/>
                <a:cs typeface="Arial"/>
              </a:rPr>
              <a:t>фиксирующие	</a:t>
            </a:r>
            <a:r>
              <a:rPr sz="1950" spc="125" dirty="0">
                <a:solidFill>
                  <a:srgbClr val="FFFFFF"/>
                </a:solidFill>
                <a:latin typeface="Arial"/>
                <a:cs typeface="Arial"/>
              </a:rPr>
              <a:t>винты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3442335" algn="l"/>
              </a:tabLst>
            </a:pPr>
            <a:r>
              <a:rPr sz="1950" spc="135" dirty="0">
                <a:solidFill>
                  <a:srgbClr val="FFFFFF"/>
                </a:solidFill>
                <a:latin typeface="Arial"/>
                <a:cs typeface="Arial"/>
              </a:rPr>
              <a:t>выкручиваются,</a:t>
            </a:r>
            <a:r>
              <a:rPr sz="1950" spc="3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950" spc="3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45" dirty="0">
                <a:solidFill>
                  <a:srgbClr val="FFFFFF"/>
                </a:solidFill>
                <a:latin typeface="Arial"/>
                <a:cs typeface="Arial"/>
              </a:rPr>
              <a:t>оттиск	</a:t>
            </a:r>
            <a:r>
              <a:rPr sz="1950" spc="105" dirty="0">
                <a:solidFill>
                  <a:srgbClr val="FFFFFF"/>
                </a:solidFill>
                <a:latin typeface="Arial"/>
                <a:cs typeface="Arial"/>
              </a:rPr>
              <a:t>выводится </a:t>
            </a:r>
            <a:r>
              <a:rPr sz="1950" spc="75" dirty="0">
                <a:solidFill>
                  <a:srgbClr val="FFFFFF"/>
                </a:solidFill>
                <a:latin typeface="Arial"/>
                <a:cs typeface="Arial"/>
              </a:rPr>
              <a:t>из </a:t>
            </a:r>
            <a:r>
              <a:rPr sz="1950" spc="110" dirty="0">
                <a:solidFill>
                  <a:srgbClr val="FFFFFF"/>
                </a:solidFill>
                <a:latin typeface="Arial"/>
                <a:cs typeface="Arial"/>
              </a:rPr>
              <a:t>полости </a:t>
            </a:r>
            <a:r>
              <a:rPr sz="1950" spc="80" dirty="0">
                <a:solidFill>
                  <a:srgbClr val="FFFFFF"/>
                </a:solidFill>
                <a:latin typeface="Arial"/>
                <a:cs typeface="Arial"/>
              </a:rPr>
              <a:t>рта,</a:t>
            </a:r>
            <a:r>
              <a:rPr sz="195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20" dirty="0">
                <a:solidFill>
                  <a:srgbClr val="FFFFFF"/>
                </a:solidFill>
                <a:latin typeface="Arial"/>
                <a:cs typeface="Arial"/>
              </a:rPr>
              <a:t>при </a:t>
            </a:r>
            <a:r>
              <a:rPr sz="1950" spc="80" dirty="0">
                <a:solidFill>
                  <a:srgbClr val="FFFFFF"/>
                </a:solidFill>
                <a:latin typeface="Arial"/>
                <a:cs typeface="Arial"/>
              </a:rPr>
              <a:t>этом </a:t>
            </a:r>
            <a:r>
              <a:rPr sz="1950" spc="120" dirty="0">
                <a:solidFill>
                  <a:srgbClr val="FFFFFF"/>
                </a:solidFill>
                <a:latin typeface="Arial"/>
                <a:cs typeface="Arial"/>
              </a:rPr>
              <a:t>трансферы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sz="1950" spc="110" dirty="0">
                <a:solidFill>
                  <a:srgbClr val="FFFFFF"/>
                </a:solidFill>
                <a:latin typeface="Arial"/>
                <a:cs typeface="Arial"/>
              </a:rPr>
              <a:t>остаются </a:t>
            </a:r>
            <a:r>
              <a:rPr sz="1950" spc="-5" dirty="0">
                <a:solidFill>
                  <a:srgbClr val="FFFFFF"/>
                </a:solidFill>
                <a:latin typeface="Arial"/>
                <a:cs typeface="Arial"/>
              </a:rPr>
              <a:t>в</a:t>
            </a:r>
            <a:r>
              <a:rPr sz="1950" spc="-2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spc="135" dirty="0">
                <a:solidFill>
                  <a:srgbClr val="FFFFFF"/>
                </a:solidFill>
                <a:latin typeface="Arial"/>
                <a:cs typeface="Arial"/>
              </a:rPr>
              <a:t>оттиске.</a:t>
            </a:r>
            <a:endParaRPr sz="19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906511" y="4547615"/>
            <a:ext cx="4062984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72260" y="272237"/>
            <a:ext cx="9044305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783840" algn="l"/>
                <a:tab pos="4869180" algn="l"/>
              </a:tabLst>
            </a:pPr>
            <a:r>
              <a:rPr sz="3600" b="0" spc="200" dirty="0">
                <a:latin typeface="Arial"/>
                <a:cs typeface="Arial"/>
              </a:rPr>
              <a:t>Получение	</a:t>
            </a:r>
            <a:r>
              <a:rPr sz="3600" b="0" spc="285" dirty="0">
                <a:latin typeface="Arial"/>
                <a:cs typeface="Arial"/>
              </a:rPr>
              <a:t>оттиска	</a:t>
            </a:r>
            <a:r>
              <a:rPr sz="3600" b="0" spc="265" dirty="0">
                <a:latin typeface="Arial"/>
                <a:cs typeface="Arial"/>
              </a:rPr>
              <a:t>закрытой</a:t>
            </a:r>
            <a:r>
              <a:rPr sz="3600" b="0" spc="65" dirty="0">
                <a:latin typeface="Arial"/>
                <a:cs typeface="Arial"/>
              </a:rPr>
              <a:t> </a:t>
            </a:r>
            <a:r>
              <a:rPr sz="3600" b="0" spc="315" dirty="0">
                <a:latin typeface="Arial"/>
                <a:cs typeface="Arial"/>
              </a:rPr>
              <a:t>ложкой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609088" y="1289303"/>
            <a:ext cx="6102096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7972" y="0"/>
            <a:ext cx="9498330" cy="6953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335020" algn="l"/>
              </a:tabLst>
            </a:pPr>
            <a:r>
              <a:rPr sz="4400" b="0" spc="245" dirty="0">
                <a:latin typeface="Arial"/>
                <a:cs typeface="Arial"/>
              </a:rPr>
              <a:t>Репозиция	</a:t>
            </a:r>
            <a:r>
              <a:rPr sz="4400" b="0" spc="275" dirty="0">
                <a:latin typeface="Arial"/>
                <a:cs typeface="Arial"/>
              </a:rPr>
              <a:t>трансферов </a:t>
            </a:r>
            <a:r>
              <a:rPr sz="4400" b="0" spc="-5" dirty="0">
                <a:latin typeface="Arial"/>
                <a:cs typeface="Arial"/>
              </a:rPr>
              <a:t>в</a:t>
            </a:r>
            <a:r>
              <a:rPr sz="4400" b="0" spc="350" dirty="0">
                <a:latin typeface="Arial"/>
                <a:cs typeface="Arial"/>
              </a:rPr>
              <a:t> </a:t>
            </a:r>
            <a:r>
              <a:rPr sz="4400" b="0" spc="375" dirty="0">
                <a:latin typeface="Arial"/>
                <a:cs typeface="Arial"/>
              </a:rPr>
              <a:t>оттиск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334767" y="1042416"/>
            <a:ext cx="6480048" cy="51114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8254" y="731595"/>
            <a:ext cx="9528175" cy="39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50" spc="150" dirty="0"/>
              <a:t>Последовательность </a:t>
            </a:r>
            <a:r>
              <a:rPr sz="2450" spc="130" dirty="0"/>
              <a:t>клинико-лабораторных</a:t>
            </a:r>
            <a:r>
              <a:rPr sz="2450" spc="405" dirty="0"/>
              <a:t> </a:t>
            </a:r>
            <a:r>
              <a:rPr sz="2450" spc="95" dirty="0"/>
              <a:t>этапов:</a:t>
            </a:r>
            <a:endParaRPr sz="2450"/>
          </a:p>
        </p:txBody>
      </p:sp>
      <p:sp>
        <p:nvSpPr>
          <p:cNvPr id="3" name="object 3"/>
          <p:cNvSpPr txBox="1"/>
          <p:nvPr/>
        </p:nvSpPr>
        <p:spPr>
          <a:xfrm>
            <a:off x="308254" y="1359483"/>
            <a:ext cx="10605135" cy="4527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6535" indent="-204470">
              <a:lnSpc>
                <a:spcPct val="100000"/>
              </a:lnSpc>
              <a:spcBef>
                <a:spcPts val="105"/>
              </a:spcBef>
              <a:buAutoNum type="arabicPeriod"/>
              <a:tabLst>
                <a:tab pos="217170" algn="l"/>
              </a:tabLst>
            </a:pPr>
            <a:r>
              <a:rPr sz="1700" spc="70" dirty="0">
                <a:solidFill>
                  <a:srgbClr val="EBE2EF"/>
                </a:solidFill>
                <a:latin typeface="Arial"/>
                <a:cs typeface="Arial"/>
              </a:rPr>
              <a:t>Выбор</a:t>
            </a:r>
            <a:r>
              <a:rPr sz="1700" spc="2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95" dirty="0">
                <a:solidFill>
                  <a:srgbClr val="EBE2EF"/>
                </a:solidFill>
                <a:latin typeface="Arial"/>
                <a:cs typeface="Arial"/>
              </a:rPr>
              <a:t>метода</a:t>
            </a:r>
            <a:r>
              <a:rPr sz="1700" spc="2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14" dirty="0">
                <a:solidFill>
                  <a:srgbClr val="EBE2EF"/>
                </a:solidFill>
                <a:latin typeface="Arial"/>
                <a:cs typeface="Arial"/>
              </a:rPr>
              <a:t>получения</a:t>
            </a:r>
            <a:r>
              <a:rPr sz="1700" spc="23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25" dirty="0">
                <a:solidFill>
                  <a:srgbClr val="EBE2EF"/>
                </a:solidFill>
                <a:latin typeface="Arial"/>
                <a:cs typeface="Arial"/>
              </a:rPr>
              <a:t>оттиска:</a:t>
            </a:r>
            <a:r>
              <a:rPr sz="1700" spc="3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70" dirty="0">
                <a:solidFill>
                  <a:srgbClr val="EBE2EF"/>
                </a:solidFill>
                <a:latin typeface="Arial"/>
                <a:cs typeface="Arial"/>
              </a:rPr>
              <a:t>для</a:t>
            </a:r>
            <a:r>
              <a:rPr sz="1700" spc="2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75" dirty="0">
                <a:solidFill>
                  <a:srgbClr val="EBE2EF"/>
                </a:solidFill>
                <a:latin typeface="Arial"/>
                <a:cs typeface="Arial"/>
              </a:rPr>
              <a:t>1-2</a:t>
            </a:r>
            <a:r>
              <a:rPr sz="1700" spc="16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14" dirty="0">
                <a:solidFill>
                  <a:srgbClr val="EBE2EF"/>
                </a:solidFill>
                <a:latin typeface="Arial"/>
                <a:cs typeface="Arial"/>
              </a:rPr>
              <a:t>имплантатов</a:t>
            </a:r>
            <a:r>
              <a:rPr sz="1700" spc="28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(</a:t>
            </a:r>
            <a:r>
              <a:rPr sz="1700" spc="-29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20" dirty="0">
                <a:solidFill>
                  <a:srgbClr val="EBE2EF"/>
                </a:solidFill>
                <a:latin typeface="Arial"/>
                <a:cs typeface="Arial"/>
              </a:rPr>
              <a:t>можно</a:t>
            </a:r>
            <a:r>
              <a:rPr sz="1700" spc="27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35" dirty="0">
                <a:solidFill>
                  <a:srgbClr val="EBE2EF"/>
                </a:solidFill>
                <a:latin typeface="Arial"/>
                <a:cs typeface="Arial"/>
              </a:rPr>
              <a:t>открытый</a:t>
            </a:r>
            <a:r>
              <a:rPr sz="1700" spc="3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95" dirty="0">
                <a:solidFill>
                  <a:srgbClr val="EBE2EF"/>
                </a:solidFill>
                <a:latin typeface="Arial"/>
                <a:cs typeface="Arial"/>
              </a:rPr>
              <a:t>или</a:t>
            </a:r>
            <a:r>
              <a:rPr sz="1700" spc="19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25" dirty="0">
                <a:solidFill>
                  <a:srgbClr val="EBE2EF"/>
                </a:solidFill>
                <a:latin typeface="Arial"/>
                <a:cs typeface="Arial"/>
              </a:rPr>
              <a:t>закрытый),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700" spc="60" dirty="0">
                <a:solidFill>
                  <a:srgbClr val="EBE2EF"/>
                </a:solidFill>
                <a:latin typeface="Arial"/>
                <a:cs typeface="Arial"/>
              </a:rPr>
              <a:t>более </a:t>
            </a:r>
            <a:r>
              <a:rPr sz="1700" spc="90" dirty="0">
                <a:solidFill>
                  <a:srgbClr val="EBE2EF"/>
                </a:solidFill>
                <a:latin typeface="Arial"/>
                <a:cs typeface="Arial"/>
              </a:rPr>
              <a:t>двух </a:t>
            </a:r>
            <a:r>
              <a:rPr sz="1700" spc="114" dirty="0">
                <a:solidFill>
                  <a:srgbClr val="EBE2EF"/>
                </a:solidFill>
                <a:latin typeface="Arial"/>
                <a:cs typeface="Arial"/>
              </a:rPr>
              <a:t>имплантатов предпочтительнее </a:t>
            </a:r>
            <a:r>
              <a:rPr sz="1700" spc="85" dirty="0">
                <a:solidFill>
                  <a:srgbClr val="EBE2EF"/>
                </a:solidFill>
                <a:latin typeface="Arial"/>
                <a:cs typeface="Arial"/>
              </a:rPr>
              <a:t>метод </a:t>
            </a:r>
            <a:r>
              <a:rPr sz="1700" spc="130" dirty="0">
                <a:solidFill>
                  <a:srgbClr val="EBE2EF"/>
                </a:solidFill>
                <a:latin typeface="Arial"/>
                <a:cs typeface="Arial"/>
              </a:rPr>
              <a:t>открытой</a:t>
            </a:r>
            <a:r>
              <a:rPr sz="1700" spc="5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55" dirty="0">
                <a:solidFill>
                  <a:srgbClr val="EBE2EF"/>
                </a:solidFill>
                <a:latin typeface="Arial"/>
                <a:cs typeface="Arial"/>
              </a:rPr>
              <a:t>ложки.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AutoNum type="arabicPeriod" startAt="2"/>
              <a:tabLst>
                <a:tab pos="287020" algn="l"/>
              </a:tabLst>
            </a:pPr>
            <a:r>
              <a:rPr sz="1700" spc="125" dirty="0">
                <a:solidFill>
                  <a:srgbClr val="EBE2EF"/>
                </a:solidFill>
                <a:latin typeface="Arial"/>
                <a:cs typeface="Arial"/>
              </a:rPr>
              <a:t>Примерка </a:t>
            </a:r>
            <a:r>
              <a:rPr sz="1700" spc="120" dirty="0">
                <a:solidFill>
                  <a:srgbClr val="EBE2EF"/>
                </a:solidFill>
                <a:latin typeface="Arial"/>
                <a:cs typeface="Arial"/>
              </a:rPr>
              <a:t>стандартной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л </a:t>
            </a:r>
            <a:r>
              <a:rPr sz="1700" spc="125" dirty="0">
                <a:solidFill>
                  <a:srgbClr val="EBE2EF"/>
                </a:solidFill>
                <a:latin typeface="Arial"/>
                <a:cs typeface="Arial"/>
              </a:rPr>
              <a:t>ожк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и </a:t>
            </a:r>
            <a:r>
              <a:rPr sz="1700" spc="95" dirty="0">
                <a:solidFill>
                  <a:srgbClr val="EBE2EF"/>
                </a:solidFill>
                <a:latin typeface="Arial"/>
                <a:cs typeface="Arial"/>
              </a:rPr>
              <a:t>или </a:t>
            </a:r>
            <a:r>
              <a:rPr sz="1700" spc="114" dirty="0">
                <a:solidFill>
                  <a:srgbClr val="EBE2EF"/>
                </a:solidFill>
                <a:latin typeface="Arial"/>
                <a:cs typeface="Arial"/>
              </a:rPr>
              <a:t>изготовление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и </a:t>
            </a:r>
            <a:r>
              <a:rPr sz="1700" spc="130" dirty="0">
                <a:solidFill>
                  <a:srgbClr val="EBE2EF"/>
                </a:solidFill>
                <a:latin typeface="Arial"/>
                <a:cs typeface="Arial"/>
              </a:rPr>
              <a:t>припасовка </a:t>
            </a:r>
            <a:r>
              <a:rPr sz="1700" spc="125" dirty="0">
                <a:solidFill>
                  <a:srgbClr val="EBE2EF"/>
                </a:solidFill>
                <a:latin typeface="Arial"/>
                <a:cs typeface="Arial"/>
              </a:rPr>
              <a:t>индивидуальной</a:t>
            </a:r>
            <a:r>
              <a:rPr sz="1700" spc="1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50" dirty="0">
                <a:solidFill>
                  <a:srgbClr val="EBE2EF"/>
                </a:solidFill>
                <a:latin typeface="Arial"/>
                <a:cs typeface="Arial"/>
              </a:rPr>
              <a:t>ложки.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BE2EF"/>
              </a:buClr>
              <a:buFont typeface="Arial"/>
              <a:buAutoNum type="arabicPeriod" startAt="2"/>
            </a:pPr>
            <a:endParaRPr sz="19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AutoNum type="arabicPeriod" startAt="2"/>
              <a:tabLst>
                <a:tab pos="287020" algn="l"/>
              </a:tabLst>
            </a:pPr>
            <a:r>
              <a:rPr sz="1700" spc="145" dirty="0">
                <a:solidFill>
                  <a:srgbClr val="EBE2EF"/>
                </a:solidFill>
                <a:latin typeface="Arial"/>
                <a:cs typeface="Arial"/>
              </a:rPr>
              <a:t>Фиксация </a:t>
            </a:r>
            <a:r>
              <a:rPr sz="1700" spc="100" dirty="0">
                <a:solidFill>
                  <a:srgbClr val="EBE2EF"/>
                </a:solidFill>
                <a:latin typeface="Arial"/>
                <a:cs typeface="Arial"/>
              </a:rPr>
              <a:t>трансферов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1700" spc="-1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20" dirty="0">
                <a:solidFill>
                  <a:srgbClr val="EBE2EF"/>
                </a:solidFill>
                <a:latin typeface="Arial"/>
                <a:cs typeface="Arial"/>
              </a:rPr>
              <a:t>имплантатам.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BE2EF"/>
              </a:buClr>
              <a:buFont typeface="Arial"/>
              <a:buAutoNum type="arabicPeriod" startAt="2"/>
            </a:pPr>
            <a:endParaRPr sz="18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AutoNum type="arabicPeriod" startAt="2"/>
              <a:tabLst>
                <a:tab pos="287020" algn="l"/>
              </a:tabLst>
            </a:pPr>
            <a:r>
              <a:rPr sz="1700" spc="95" dirty="0">
                <a:solidFill>
                  <a:srgbClr val="EBE2EF"/>
                </a:solidFill>
                <a:latin typeface="Arial"/>
                <a:cs typeface="Arial"/>
              </a:rPr>
              <a:t>Получение </a:t>
            </a:r>
            <a:r>
              <a:rPr sz="1700" spc="135" dirty="0">
                <a:solidFill>
                  <a:srgbClr val="EBE2EF"/>
                </a:solidFill>
                <a:latin typeface="Arial"/>
                <a:cs typeface="Arial"/>
              </a:rPr>
              <a:t>оттиск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а - </a:t>
            </a:r>
            <a:r>
              <a:rPr sz="1700" spc="145" dirty="0">
                <a:solidFill>
                  <a:srgbClr val="EBE2EF"/>
                </a:solidFill>
                <a:latin typeface="Arial"/>
                <a:cs typeface="Arial"/>
              </a:rPr>
              <a:t>двухкомпонентными </a:t>
            </a:r>
            <a:r>
              <a:rPr sz="1700" spc="95" dirty="0">
                <a:solidFill>
                  <a:srgbClr val="EBE2EF"/>
                </a:solidFill>
                <a:latin typeface="Arial"/>
                <a:cs typeface="Arial"/>
              </a:rPr>
              <a:t>или </a:t>
            </a:r>
            <a:r>
              <a:rPr sz="1700" spc="100" dirty="0">
                <a:solidFill>
                  <a:srgbClr val="EBE2EF"/>
                </a:solidFill>
                <a:latin typeface="Arial"/>
                <a:cs typeface="Arial"/>
              </a:rPr>
              <a:t>монофазными</a:t>
            </a:r>
            <a:r>
              <a:rPr sz="1700" spc="5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00" dirty="0">
                <a:solidFill>
                  <a:srgbClr val="EBE2EF"/>
                </a:solidFill>
                <a:latin typeface="Arial"/>
                <a:cs typeface="Arial"/>
              </a:rPr>
              <a:t>массами.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EBE2EF"/>
              </a:buClr>
              <a:buFont typeface="Arial"/>
              <a:buAutoNum type="arabicPeriod" startAt="2"/>
            </a:pPr>
            <a:endParaRPr sz="18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AutoNum type="arabicPeriod" startAt="2"/>
              <a:tabLst>
                <a:tab pos="287020" algn="l"/>
              </a:tabLst>
            </a:pPr>
            <a:r>
              <a:rPr sz="1700" spc="125" dirty="0">
                <a:solidFill>
                  <a:srgbClr val="EBE2EF"/>
                </a:solidFill>
                <a:latin typeface="Arial"/>
                <a:cs typeface="Arial"/>
              </a:rPr>
              <a:t>Прикручивание </a:t>
            </a:r>
            <a:r>
              <a:rPr sz="1700" spc="105" dirty="0">
                <a:solidFill>
                  <a:srgbClr val="EBE2EF"/>
                </a:solidFill>
                <a:latin typeface="Arial"/>
                <a:cs typeface="Arial"/>
              </a:rPr>
              <a:t>лабораторных </a:t>
            </a:r>
            <a:r>
              <a:rPr sz="1700" spc="95" dirty="0">
                <a:solidFill>
                  <a:srgbClr val="EBE2EF"/>
                </a:solidFill>
                <a:latin typeface="Arial"/>
                <a:cs typeface="Arial"/>
              </a:rPr>
              <a:t>аналогов </a:t>
            </a:r>
            <a:r>
              <a:rPr sz="1700" spc="114" dirty="0">
                <a:solidFill>
                  <a:srgbClr val="EBE2EF"/>
                </a:solidFill>
                <a:latin typeface="Arial"/>
                <a:cs typeface="Arial"/>
              </a:rPr>
              <a:t>имплантатов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к </a:t>
            </a:r>
            <a:r>
              <a:rPr sz="1700" spc="100" dirty="0">
                <a:solidFill>
                  <a:srgbClr val="EBE2EF"/>
                </a:solidFill>
                <a:latin typeface="Arial"/>
                <a:cs typeface="Arial"/>
              </a:rPr>
              <a:t>трансферам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1700" spc="-254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20" dirty="0">
                <a:solidFill>
                  <a:srgbClr val="EBE2EF"/>
                </a:solidFill>
                <a:latin typeface="Arial"/>
                <a:cs typeface="Arial"/>
              </a:rPr>
              <a:t>оттиске.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BE2EF"/>
              </a:buClr>
              <a:buFont typeface="Arial"/>
              <a:buAutoNum type="arabicPeriod" startAt="2"/>
            </a:pPr>
            <a:endParaRPr sz="185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AutoNum type="arabicPeriod" startAt="2"/>
              <a:tabLst>
                <a:tab pos="287020" algn="l"/>
              </a:tabLst>
            </a:pPr>
            <a:r>
              <a:rPr sz="1700" spc="114" dirty="0">
                <a:solidFill>
                  <a:srgbClr val="EBE2EF"/>
                </a:solidFill>
                <a:latin typeface="Arial"/>
                <a:cs typeface="Arial"/>
              </a:rPr>
              <a:t>Изготовление </a:t>
            </a:r>
            <a:r>
              <a:rPr sz="1700" spc="85" dirty="0">
                <a:solidFill>
                  <a:srgbClr val="EBE2EF"/>
                </a:solidFill>
                <a:latin typeface="Arial"/>
                <a:cs typeface="Arial"/>
              </a:rPr>
              <a:t>рабочей </a:t>
            </a:r>
            <a:r>
              <a:rPr sz="1700" spc="75" dirty="0">
                <a:solidFill>
                  <a:srgbClr val="EBE2EF"/>
                </a:solidFill>
                <a:latin typeface="Arial"/>
                <a:cs typeface="Arial"/>
              </a:rPr>
              <a:t>модели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1700" spc="95" dirty="0">
                <a:solidFill>
                  <a:srgbClr val="EBE2EF"/>
                </a:solidFill>
                <a:latin typeface="Arial"/>
                <a:cs typeface="Arial"/>
              </a:rPr>
              <a:t>десневой</a:t>
            </a:r>
            <a:r>
              <a:rPr sz="1700" spc="-1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00" dirty="0">
                <a:solidFill>
                  <a:srgbClr val="EBE2EF"/>
                </a:solidFill>
                <a:latin typeface="Arial"/>
                <a:cs typeface="Arial"/>
              </a:rPr>
              <a:t>маской.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EBE2EF"/>
              </a:buClr>
              <a:buFont typeface="Arial"/>
              <a:buAutoNum type="arabicPeriod" startAt="2"/>
            </a:pPr>
            <a:endParaRPr sz="1900">
              <a:latin typeface="Arial"/>
              <a:cs typeface="Arial"/>
            </a:endParaRPr>
          </a:p>
          <a:p>
            <a:pPr marL="287020" indent="-274320">
              <a:lnSpc>
                <a:spcPct val="100000"/>
              </a:lnSpc>
              <a:buAutoNum type="arabicPeriod" startAt="2"/>
              <a:tabLst>
                <a:tab pos="287020" algn="l"/>
              </a:tabLst>
            </a:pPr>
            <a:r>
              <a:rPr sz="1700" spc="70" dirty="0">
                <a:solidFill>
                  <a:srgbClr val="EBE2EF"/>
                </a:solidFill>
                <a:latin typeface="Arial"/>
                <a:cs typeface="Arial"/>
              </a:rPr>
              <a:t>Выбор </a:t>
            </a:r>
            <a:r>
              <a:rPr sz="1700" spc="105" dirty="0">
                <a:solidFill>
                  <a:srgbClr val="EBE2EF"/>
                </a:solidFill>
                <a:latin typeface="Arial"/>
                <a:cs typeface="Arial"/>
              </a:rPr>
              <a:t>головки </a:t>
            </a:r>
            <a:r>
              <a:rPr sz="1700" spc="120" dirty="0">
                <a:solidFill>
                  <a:srgbClr val="EBE2EF"/>
                </a:solidFill>
                <a:latin typeface="Arial"/>
                <a:cs typeface="Arial"/>
              </a:rPr>
              <a:t>имплантата, препарирование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(</a:t>
            </a:r>
            <a:r>
              <a:rPr sz="1700" spc="-254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25" dirty="0">
                <a:solidFill>
                  <a:srgbClr val="EBE2EF"/>
                </a:solidFill>
                <a:latin typeface="Arial"/>
                <a:cs typeface="Arial"/>
              </a:rPr>
              <a:t>индивидуализация)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EBE2EF"/>
              </a:buClr>
              <a:buFont typeface="Arial"/>
              <a:buAutoNum type="arabicPeriod" startAt="2"/>
            </a:pPr>
            <a:endParaRPr sz="1700">
              <a:latin typeface="Arial"/>
              <a:cs typeface="Arial"/>
            </a:endParaRPr>
          </a:p>
          <a:p>
            <a:pPr marL="226060" indent="-213360">
              <a:lnSpc>
                <a:spcPct val="100000"/>
              </a:lnSpc>
              <a:buAutoNum type="arabicPeriod" startAt="2"/>
              <a:tabLst>
                <a:tab pos="226060" algn="l"/>
              </a:tabLst>
            </a:pPr>
            <a:r>
              <a:rPr sz="1700" spc="95" dirty="0">
                <a:solidFill>
                  <a:srgbClr val="EBE2EF"/>
                </a:solidFill>
                <a:latin typeface="Arial"/>
                <a:cs typeface="Arial"/>
              </a:rPr>
              <a:t>Моделирование </a:t>
            </a:r>
            <a:r>
              <a:rPr sz="1700" spc="100" dirty="0">
                <a:solidFill>
                  <a:srgbClr val="EBE2EF"/>
                </a:solidFill>
                <a:latin typeface="Arial"/>
                <a:cs typeface="Arial"/>
              </a:rPr>
              <a:t>восковой </a:t>
            </a:r>
            <a:r>
              <a:rPr sz="1700" spc="130" dirty="0">
                <a:solidFill>
                  <a:srgbClr val="EBE2EF"/>
                </a:solidFill>
                <a:latin typeface="Arial"/>
                <a:cs typeface="Arial"/>
              </a:rPr>
              <a:t>композиции. </a:t>
            </a:r>
            <a:r>
              <a:rPr sz="1700" spc="114" dirty="0">
                <a:solidFill>
                  <a:srgbClr val="EBE2EF"/>
                </a:solidFill>
                <a:latin typeface="Arial"/>
                <a:cs typeface="Arial"/>
              </a:rPr>
              <a:t>Изготовление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к </a:t>
            </a:r>
            <a:r>
              <a:rPr sz="1700" spc="100" dirty="0">
                <a:solidFill>
                  <a:srgbClr val="EBE2EF"/>
                </a:solidFill>
                <a:latin typeface="Arial"/>
                <a:cs typeface="Arial"/>
              </a:rPr>
              <a:t>арк </a:t>
            </a:r>
            <a:r>
              <a:rPr sz="1700" spc="110" dirty="0">
                <a:solidFill>
                  <a:srgbClr val="EBE2EF"/>
                </a:solidFill>
                <a:latin typeface="Arial"/>
                <a:cs typeface="Arial"/>
              </a:rPr>
              <a:t>аса </a:t>
            </a:r>
            <a:r>
              <a:rPr sz="1700" spc="100" dirty="0">
                <a:solidFill>
                  <a:srgbClr val="EBE2EF"/>
                </a:solidFill>
                <a:latin typeface="Arial"/>
                <a:cs typeface="Arial"/>
              </a:rPr>
              <a:t>протеза </a:t>
            </a:r>
            <a:r>
              <a:rPr sz="1700" dirty="0">
                <a:solidFill>
                  <a:srgbClr val="EBE2EF"/>
                </a:solidFill>
                <a:latin typeface="Arial"/>
                <a:cs typeface="Arial"/>
              </a:rPr>
              <a:t>(</a:t>
            </a:r>
            <a:r>
              <a:rPr sz="1700" spc="-6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14" dirty="0">
                <a:solidFill>
                  <a:srgbClr val="EBE2EF"/>
                </a:solidFill>
                <a:latin typeface="Arial"/>
                <a:cs typeface="Arial"/>
              </a:rPr>
              <a:t>металлического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1700" spc="95" dirty="0">
                <a:solidFill>
                  <a:srgbClr val="EBE2EF"/>
                </a:solidFill>
                <a:latin typeface="Arial"/>
                <a:cs typeface="Arial"/>
              </a:rPr>
              <a:t>или</a:t>
            </a:r>
            <a:r>
              <a:rPr sz="1700" spc="18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700" spc="125" dirty="0">
                <a:solidFill>
                  <a:srgbClr val="EBE2EF"/>
                </a:solidFill>
                <a:latin typeface="Arial"/>
                <a:cs typeface="Arial"/>
              </a:rPr>
              <a:t>цельнокерамического).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6" y="775207"/>
            <a:ext cx="8571865" cy="53054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450" b="1" spc="125" dirty="0">
                <a:solidFill>
                  <a:srgbClr val="FFFF00"/>
                </a:solidFill>
                <a:latin typeface="Tahoma"/>
                <a:cs typeface="Tahoma"/>
              </a:rPr>
              <a:t>Примечания:</a:t>
            </a:r>
            <a:endParaRPr sz="24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350">
              <a:latin typeface="Tahoma"/>
              <a:cs typeface="Tahoma"/>
            </a:endParaRPr>
          </a:p>
          <a:p>
            <a:pPr marL="332740" indent="-320040">
              <a:lnSpc>
                <a:spcPct val="100000"/>
              </a:lnSpc>
              <a:buAutoNum type="arabicPeriod"/>
              <a:tabLst>
                <a:tab pos="332740" algn="l"/>
                <a:tab pos="2155825" algn="l"/>
                <a:tab pos="3567429" algn="l"/>
                <a:tab pos="3893185" algn="l"/>
                <a:tab pos="4751070" algn="l"/>
              </a:tabLst>
            </a:pPr>
            <a:r>
              <a:rPr sz="2450" spc="210" dirty="0">
                <a:solidFill>
                  <a:srgbClr val="EBE2EF"/>
                </a:solidFill>
                <a:latin typeface="Arial"/>
                <a:cs typeface="Arial"/>
              </a:rPr>
              <a:t>Фиксацию	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головок	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к	</a:t>
            </a:r>
            <a:r>
              <a:rPr sz="2450" spc="140" dirty="0">
                <a:solidFill>
                  <a:srgbClr val="EBE2EF"/>
                </a:solidFill>
                <a:latin typeface="Arial"/>
                <a:cs typeface="Arial"/>
              </a:rPr>
              <a:t>телу	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имплантатов</a:t>
            </a:r>
            <a:endParaRPr sz="2450">
              <a:latin typeface="Arial"/>
              <a:cs typeface="Arial"/>
            </a:endParaRPr>
          </a:p>
          <a:p>
            <a:pPr marL="12700" marR="5080">
              <a:lnSpc>
                <a:spcPct val="100400"/>
              </a:lnSpc>
              <a:spcBef>
                <a:spcPts val="30"/>
              </a:spcBef>
              <a:tabLst>
                <a:tab pos="1387475" algn="l"/>
                <a:tab pos="3253104" algn="l"/>
                <a:tab pos="3954145" algn="l"/>
              </a:tabLst>
            </a:pPr>
            <a:r>
              <a:rPr sz="2450" spc="150" dirty="0">
                <a:solidFill>
                  <a:srgbClr val="EBE2EF"/>
                </a:solidFill>
                <a:latin typeface="Arial"/>
                <a:cs typeface="Arial"/>
              </a:rPr>
              <a:t>необходимо</a:t>
            </a:r>
            <a:r>
              <a:rPr sz="2450" spc="32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проводить	</a:t>
            </a:r>
            <a:r>
              <a:rPr sz="2450" spc="170" dirty="0">
                <a:solidFill>
                  <a:srgbClr val="EBE2EF"/>
                </a:solidFill>
                <a:latin typeface="Arial"/>
                <a:cs typeface="Arial"/>
              </a:rPr>
              <a:t>только</a:t>
            </a:r>
            <a:r>
              <a:rPr sz="2450" spc="9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динамометрическим  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ключом	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50" spc="2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35" dirty="0">
                <a:solidFill>
                  <a:srgbClr val="EBE2EF"/>
                </a:solidFill>
                <a:latin typeface="Arial"/>
                <a:cs typeface="Arial"/>
              </a:rPr>
              <a:t>усилием,	</a:t>
            </a:r>
            <a:r>
              <a:rPr sz="2450" spc="185" dirty="0">
                <a:solidFill>
                  <a:srgbClr val="EBE2EF"/>
                </a:solidFill>
                <a:latin typeface="Arial"/>
                <a:cs typeface="Arial"/>
              </a:rPr>
              <a:t>предписанным</a:t>
            </a:r>
            <a:r>
              <a:rPr sz="2450" spc="9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изготовителем.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700">
              <a:latin typeface="Arial"/>
              <a:cs typeface="Arial"/>
            </a:endParaRPr>
          </a:p>
          <a:p>
            <a:pPr marL="326390" indent="-314325">
              <a:lnSpc>
                <a:spcPct val="100000"/>
              </a:lnSpc>
              <a:buAutoNum type="arabicPeriod" startAt="2"/>
              <a:tabLst>
                <a:tab pos="327025" algn="l"/>
                <a:tab pos="2045970" algn="l"/>
                <a:tab pos="3844290" algn="l"/>
                <a:tab pos="5631180" algn="l"/>
              </a:tabLst>
            </a:pPr>
            <a:r>
              <a:rPr sz="2450" spc="185" dirty="0">
                <a:solidFill>
                  <a:srgbClr val="EBE2EF"/>
                </a:solidFill>
                <a:latin typeface="Arial"/>
                <a:cs typeface="Arial"/>
              </a:rPr>
              <a:t>Закрытие	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отверстия	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для</a:t>
            </a:r>
            <a:r>
              <a:rPr sz="2450" spc="33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винта	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28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головке</a:t>
            </a:r>
            <a:endParaRPr sz="2450">
              <a:latin typeface="Arial"/>
              <a:cs typeface="Arial"/>
            </a:endParaRPr>
          </a:p>
          <a:p>
            <a:pPr marL="12700" marR="535940">
              <a:lnSpc>
                <a:spcPts val="2980"/>
              </a:lnSpc>
              <a:spcBef>
                <a:spcPts val="80"/>
              </a:spcBef>
              <a:tabLst>
                <a:tab pos="1283335" algn="l"/>
                <a:tab pos="2000250" algn="l"/>
                <a:tab pos="2092960" algn="l"/>
                <a:tab pos="3210560" algn="l"/>
                <a:tab pos="4009390" algn="l"/>
                <a:tab pos="5155565" algn="l"/>
              </a:tabLst>
            </a:pP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имплантата		</a:t>
            </a:r>
            <a:r>
              <a:rPr sz="2450" spc="155" dirty="0">
                <a:solidFill>
                  <a:srgbClr val="EBE2EF"/>
                </a:solidFill>
                <a:latin typeface="Arial"/>
                <a:cs typeface="Arial"/>
              </a:rPr>
              <a:t>перед	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фиксацией	</a:t>
            </a:r>
            <a:r>
              <a:rPr sz="2450" spc="145" dirty="0">
                <a:solidFill>
                  <a:srgbClr val="EBE2EF"/>
                </a:solidFill>
                <a:latin typeface="Arial"/>
                <a:cs typeface="Arial"/>
              </a:rPr>
              <a:t>протеза</a:t>
            </a:r>
            <a:r>
              <a:rPr sz="2450" spc="-7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55" dirty="0">
                <a:solidFill>
                  <a:srgbClr val="EBE2EF"/>
                </a:solidFill>
                <a:latin typeface="Arial"/>
                <a:cs typeface="Arial"/>
              </a:rPr>
              <a:t>проводят  воском	</a:t>
            </a:r>
            <a:r>
              <a:rPr sz="2450" spc="125" dirty="0">
                <a:solidFill>
                  <a:srgbClr val="EBE2EF"/>
                </a:solidFill>
                <a:latin typeface="Arial"/>
                <a:cs typeface="Arial"/>
              </a:rPr>
              <a:t>или	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временным	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герметизирующим</a:t>
            </a:r>
            <a:endParaRPr sz="2450">
              <a:latin typeface="Arial"/>
              <a:cs typeface="Arial"/>
            </a:endParaRPr>
          </a:p>
          <a:p>
            <a:pPr marL="12700">
              <a:lnSpc>
                <a:spcPts val="2870"/>
              </a:lnSpc>
            </a:pPr>
            <a:r>
              <a:rPr sz="2450" spc="145" dirty="0">
                <a:solidFill>
                  <a:srgbClr val="EBE2EF"/>
                </a:solidFill>
                <a:latin typeface="Arial"/>
                <a:cs typeface="Arial"/>
              </a:rPr>
              <a:t>материалом.</a:t>
            </a:r>
            <a:endParaRPr sz="245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650">
              <a:latin typeface="Arial"/>
              <a:cs typeface="Arial"/>
            </a:endParaRPr>
          </a:p>
          <a:p>
            <a:pPr marL="12700" marR="775970">
              <a:lnSpc>
                <a:spcPct val="101299"/>
              </a:lnSpc>
              <a:buAutoNum type="arabicPeriod" startAt="3"/>
              <a:tabLst>
                <a:tab pos="305435" algn="l"/>
                <a:tab pos="2134235" algn="l"/>
                <a:tab pos="3155315" algn="l"/>
                <a:tab pos="3933190" algn="l"/>
                <a:tab pos="4554855" algn="l"/>
                <a:tab pos="5640070" algn="l"/>
                <a:tab pos="5975985" algn="l"/>
              </a:tabLst>
            </a:pPr>
            <a:r>
              <a:rPr sz="2450" spc="90" dirty="0">
                <a:solidFill>
                  <a:srgbClr val="EBE2EF"/>
                </a:solidFill>
                <a:latin typeface="Arial"/>
                <a:cs typeface="Arial"/>
              </a:rPr>
              <a:t>После</a:t>
            </a:r>
            <a:r>
              <a:rPr sz="2450" spc="31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85" dirty="0">
                <a:solidFill>
                  <a:srgbClr val="EBE2EF"/>
                </a:solidFill>
                <a:latin typeface="Arial"/>
                <a:cs typeface="Arial"/>
              </a:rPr>
              <a:t>фиксации	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зубного	</a:t>
            </a:r>
            <a:r>
              <a:rPr sz="2450" spc="145" dirty="0">
                <a:solidFill>
                  <a:srgbClr val="EBE2EF"/>
                </a:solidFill>
                <a:latin typeface="Arial"/>
                <a:cs typeface="Arial"/>
              </a:rPr>
              <a:t>протеза	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50" spc="-2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55" dirty="0">
                <a:solidFill>
                  <a:srgbClr val="EBE2EF"/>
                </a:solidFill>
                <a:latin typeface="Arial"/>
                <a:cs typeface="Arial"/>
              </a:rPr>
              <a:t>винтовым  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креплением	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отверстия	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30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40" dirty="0">
                <a:solidFill>
                  <a:srgbClr val="EBE2EF"/>
                </a:solidFill>
                <a:latin typeface="Arial"/>
                <a:cs typeface="Arial"/>
              </a:rPr>
              <a:t>протезе	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закрывают</a:t>
            </a:r>
            <a:endParaRPr sz="24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2975610" algn="l"/>
              </a:tabLst>
            </a:pPr>
            <a:r>
              <a:rPr sz="2450" spc="145" dirty="0">
                <a:solidFill>
                  <a:srgbClr val="EBE2EF"/>
                </a:solidFill>
                <a:latin typeface="Arial"/>
                <a:cs typeface="Arial"/>
              </a:rPr>
              <a:t>пломбировочным	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материалом</a:t>
            </a:r>
            <a:r>
              <a:rPr sz="2450" spc="10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70" dirty="0">
                <a:solidFill>
                  <a:srgbClr val="EBE2EF"/>
                </a:solidFill>
                <a:latin typeface="Arial"/>
                <a:cs typeface="Arial"/>
              </a:rPr>
              <a:t>(композитом).</a:t>
            </a:r>
            <a:endParaRPr sz="24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122407" y="274320"/>
            <a:ext cx="1429511" cy="590092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837944" y="1594103"/>
            <a:ext cx="7964424" cy="45262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20973" y="661543"/>
            <a:ext cx="4839335" cy="8807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7770" marR="5080" indent="-1195070">
              <a:lnSpc>
                <a:spcPct val="100000"/>
              </a:lnSpc>
              <a:spcBef>
                <a:spcPts val="105"/>
              </a:spcBef>
            </a:pPr>
            <a:r>
              <a:rPr sz="2800" b="0" spc="170" dirty="0">
                <a:latin typeface="Arial"/>
                <a:cs typeface="Arial"/>
              </a:rPr>
              <a:t>Установка трансферов </a:t>
            </a:r>
            <a:r>
              <a:rPr sz="2800" b="0" spc="110" dirty="0">
                <a:latin typeface="Arial"/>
                <a:cs typeface="Arial"/>
              </a:rPr>
              <a:t>на  </a:t>
            </a:r>
            <a:r>
              <a:rPr sz="2800" b="0" spc="210" dirty="0">
                <a:latin typeface="Arial"/>
                <a:cs typeface="Arial"/>
              </a:rPr>
              <a:t>имплантатах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7854" y="100329"/>
            <a:ext cx="6885305" cy="14890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85800" marR="184785" indent="-509270">
              <a:lnSpc>
                <a:spcPct val="100000"/>
              </a:lnSpc>
              <a:spcBef>
                <a:spcPts val="100"/>
              </a:spcBef>
              <a:tabLst>
                <a:tab pos="2512060" algn="l"/>
                <a:tab pos="3030220" algn="l"/>
                <a:tab pos="3908425" algn="l"/>
              </a:tabLst>
            </a:pPr>
            <a:r>
              <a:rPr sz="2400" b="0" spc="125" dirty="0">
                <a:latin typeface="Arial"/>
                <a:cs typeface="Arial"/>
              </a:rPr>
              <a:t>Этап</a:t>
            </a:r>
            <a:r>
              <a:rPr sz="2400" b="0" spc="305" dirty="0">
                <a:latin typeface="Arial"/>
                <a:cs typeface="Arial"/>
              </a:rPr>
              <a:t> </a:t>
            </a:r>
            <a:r>
              <a:rPr sz="2400" b="0" spc="204" dirty="0">
                <a:latin typeface="Arial"/>
                <a:cs typeface="Arial"/>
              </a:rPr>
              <a:t>подготовки	</a:t>
            </a:r>
            <a:r>
              <a:rPr sz="2400" b="0" spc="150" dirty="0">
                <a:latin typeface="Arial"/>
                <a:cs typeface="Arial"/>
              </a:rPr>
              <a:t>лабораторной </a:t>
            </a:r>
            <a:r>
              <a:rPr sz="2400" b="0" spc="140" dirty="0">
                <a:latin typeface="Arial"/>
                <a:cs typeface="Arial"/>
              </a:rPr>
              <a:t>модели:  </a:t>
            </a:r>
            <a:r>
              <a:rPr sz="2400" b="0" spc="190" dirty="0">
                <a:latin typeface="Arial"/>
                <a:cs typeface="Arial"/>
              </a:rPr>
              <a:t>оттискные	</a:t>
            </a:r>
            <a:r>
              <a:rPr sz="2400" b="0" spc="180" dirty="0">
                <a:latin typeface="Arial"/>
                <a:cs typeface="Arial"/>
              </a:rPr>
              <a:t>головки	</a:t>
            </a:r>
            <a:r>
              <a:rPr sz="2400" b="0" spc="145" dirty="0">
                <a:latin typeface="Arial"/>
                <a:cs typeface="Arial"/>
              </a:rPr>
              <a:t>(трансферы)</a:t>
            </a:r>
            <a:r>
              <a:rPr sz="2400" b="0" spc="254" dirty="0">
                <a:latin typeface="Arial"/>
                <a:cs typeface="Arial"/>
              </a:rPr>
              <a:t> </a:t>
            </a:r>
            <a:r>
              <a:rPr sz="2400" b="0" dirty="0">
                <a:latin typeface="Arial"/>
                <a:cs typeface="Arial"/>
              </a:rPr>
              <a:t>с</a:t>
            </a:r>
            <a:endParaRPr sz="2400">
              <a:latin typeface="Arial"/>
              <a:cs typeface="Arial"/>
            </a:endParaRPr>
          </a:p>
          <a:p>
            <a:pPr marL="728345" marR="5080" indent="-716280">
              <a:lnSpc>
                <a:spcPct val="100000"/>
              </a:lnSpc>
              <a:tabLst>
                <a:tab pos="2213610" algn="l"/>
                <a:tab pos="2694940" algn="l"/>
                <a:tab pos="3625215" algn="l"/>
              </a:tabLst>
            </a:pPr>
            <a:r>
              <a:rPr sz="2400" b="0" spc="195" dirty="0">
                <a:latin typeface="Arial"/>
                <a:cs typeface="Arial"/>
              </a:rPr>
              <a:t>прикрученными	</a:t>
            </a:r>
            <a:r>
              <a:rPr sz="2400" b="0" spc="160" dirty="0">
                <a:latin typeface="Arial"/>
                <a:cs typeface="Arial"/>
              </a:rPr>
              <a:t>аналогами </a:t>
            </a:r>
            <a:r>
              <a:rPr sz="2400" b="0" spc="175" dirty="0">
                <a:latin typeface="Arial"/>
                <a:cs typeface="Arial"/>
              </a:rPr>
              <a:t>имплантатов </a:t>
            </a:r>
            <a:r>
              <a:rPr sz="2400" b="0" dirty="0">
                <a:latin typeface="Arial"/>
                <a:cs typeface="Arial"/>
              </a:rPr>
              <a:t>в  </a:t>
            </a:r>
            <a:r>
              <a:rPr sz="2400" b="0" spc="185" dirty="0">
                <a:latin typeface="Arial"/>
                <a:cs typeface="Arial"/>
              </a:rPr>
              <a:t>оттиске,	</a:t>
            </a:r>
            <a:r>
              <a:rPr sz="2400" b="0" spc="175" dirty="0">
                <a:latin typeface="Arial"/>
                <a:cs typeface="Arial"/>
              </a:rPr>
              <a:t>отливка	</a:t>
            </a:r>
            <a:r>
              <a:rPr sz="2400" b="0" spc="140" dirty="0">
                <a:latin typeface="Arial"/>
                <a:cs typeface="Arial"/>
              </a:rPr>
              <a:t>десневой</a:t>
            </a:r>
            <a:r>
              <a:rPr sz="2400" b="0" spc="45" dirty="0">
                <a:latin typeface="Arial"/>
                <a:cs typeface="Arial"/>
              </a:rPr>
              <a:t> </a:t>
            </a:r>
            <a:r>
              <a:rPr sz="2400" b="0" spc="170" dirty="0">
                <a:latin typeface="Arial"/>
                <a:cs typeface="Arial"/>
              </a:rPr>
              <a:t>маски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670304" y="1962911"/>
            <a:ext cx="8016240" cy="4175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8966" y="680973"/>
            <a:ext cx="787019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94485" marR="5080" indent="-1582420">
              <a:lnSpc>
                <a:spcPct val="100000"/>
              </a:lnSpc>
              <a:spcBef>
                <a:spcPts val="100"/>
              </a:spcBef>
              <a:tabLst>
                <a:tab pos="1902460" algn="l"/>
                <a:tab pos="2414905" algn="l"/>
              </a:tabLst>
            </a:pPr>
            <a:r>
              <a:rPr sz="2400" b="0" spc="150" dirty="0">
                <a:latin typeface="Arial"/>
                <a:cs typeface="Arial"/>
              </a:rPr>
              <a:t>Лабораторная	</a:t>
            </a:r>
            <a:r>
              <a:rPr sz="2400" b="0" spc="135" dirty="0">
                <a:latin typeface="Arial"/>
                <a:cs typeface="Arial"/>
              </a:rPr>
              <a:t>модель </a:t>
            </a:r>
            <a:r>
              <a:rPr sz="2400" b="0" dirty="0">
                <a:latin typeface="Arial"/>
                <a:cs typeface="Arial"/>
              </a:rPr>
              <a:t>с </a:t>
            </a:r>
            <a:r>
              <a:rPr sz="2400" b="0" spc="165" dirty="0">
                <a:latin typeface="Arial"/>
                <a:cs typeface="Arial"/>
              </a:rPr>
              <a:t>аналогами </a:t>
            </a:r>
            <a:r>
              <a:rPr sz="2400" b="0" spc="170" dirty="0">
                <a:latin typeface="Arial"/>
                <a:cs typeface="Arial"/>
              </a:rPr>
              <a:t>имплантатов  </a:t>
            </a:r>
            <a:r>
              <a:rPr sz="2400" b="0" dirty="0">
                <a:latin typeface="Arial"/>
                <a:cs typeface="Arial"/>
              </a:rPr>
              <a:t>и	</a:t>
            </a:r>
            <a:r>
              <a:rPr sz="2400" b="0" spc="165" dirty="0">
                <a:latin typeface="Arial"/>
                <a:cs typeface="Arial"/>
              </a:rPr>
              <a:t>установленными</a:t>
            </a:r>
            <a:r>
              <a:rPr sz="2400" b="0" spc="95" dirty="0">
                <a:latin typeface="Arial"/>
                <a:cs typeface="Arial"/>
              </a:rPr>
              <a:t> </a:t>
            </a:r>
            <a:r>
              <a:rPr sz="2400" b="0" spc="165" dirty="0">
                <a:latin typeface="Arial"/>
                <a:cs typeface="Arial"/>
              </a:rPr>
              <a:t>головками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859023" y="2103120"/>
            <a:ext cx="5593080" cy="35600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0697" y="518287"/>
            <a:ext cx="4047490" cy="65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spc="375" dirty="0">
                <a:solidFill>
                  <a:srgbClr val="E8D394"/>
                </a:solidFill>
              </a:rPr>
              <a:t>С</a:t>
            </a:r>
            <a:r>
              <a:rPr sz="4100" spc="385" dirty="0">
                <a:solidFill>
                  <a:srgbClr val="E8D394"/>
                </a:solidFill>
              </a:rPr>
              <a:t>о</a:t>
            </a:r>
            <a:r>
              <a:rPr sz="4100" spc="405" dirty="0">
                <a:solidFill>
                  <a:srgbClr val="E8D394"/>
                </a:solidFill>
              </a:rPr>
              <a:t>д</a:t>
            </a:r>
            <a:r>
              <a:rPr sz="4100" spc="370" dirty="0">
                <a:solidFill>
                  <a:srgbClr val="E8D394"/>
                </a:solidFill>
              </a:rPr>
              <a:t>ер</a:t>
            </a:r>
            <a:r>
              <a:rPr sz="4100" spc="440" dirty="0">
                <a:solidFill>
                  <a:srgbClr val="E8D394"/>
                </a:solidFill>
              </a:rPr>
              <a:t>ж</a:t>
            </a:r>
            <a:r>
              <a:rPr sz="4100" spc="300" dirty="0">
                <a:solidFill>
                  <a:srgbClr val="E8D394"/>
                </a:solidFill>
              </a:rPr>
              <a:t>а</a:t>
            </a:r>
            <a:r>
              <a:rPr sz="4100" spc="165" dirty="0">
                <a:solidFill>
                  <a:srgbClr val="E8D394"/>
                </a:solidFill>
              </a:rPr>
              <a:t>н</a:t>
            </a:r>
            <a:r>
              <a:rPr sz="4100" spc="180" dirty="0">
                <a:solidFill>
                  <a:srgbClr val="E8D394"/>
                </a:solidFill>
              </a:rPr>
              <a:t>и</a:t>
            </a:r>
            <a:r>
              <a:rPr sz="4100" spc="345" dirty="0">
                <a:solidFill>
                  <a:srgbClr val="E8D394"/>
                </a:solidFill>
              </a:rPr>
              <a:t>е</a:t>
            </a:r>
            <a:r>
              <a:rPr sz="4100" dirty="0">
                <a:solidFill>
                  <a:srgbClr val="E8D394"/>
                </a:solidFill>
              </a:rPr>
              <a:t>: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823975" y="1620774"/>
            <a:ext cx="10429240" cy="50279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5"/>
              </a:spcBef>
              <a:buClr>
                <a:srgbClr val="F8F8F8"/>
              </a:buClr>
              <a:buSzPct val="64285"/>
              <a:buAutoNum type="arabicPeriod"/>
              <a:tabLst>
                <a:tab pos="527685" algn="l"/>
                <a:tab pos="528320" algn="l"/>
                <a:tab pos="3728720" algn="l"/>
                <a:tab pos="4301490" algn="l"/>
                <a:tab pos="6701155" algn="l"/>
              </a:tabLst>
            </a:pP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Протезирование	</a:t>
            </a:r>
            <a:r>
              <a:rPr sz="2800" spc="110" dirty="0">
                <a:solidFill>
                  <a:srgbClr val="FFFFFF"/>
                </a:solidFill>
                <a:latin typeface="Arial"/>
                <a:cs typeface="Arial"/>
              </a:rPr>
              <a:t>на	</a:t>
            </a:r>
            <a:r>
              <a:rPr sz="2800" spc="190" dirty="0">
                <a:solidFill>
                  <a:srgbClr val="FFFFFF"/>
                </a:solidFill>
                <a:latin typeface="Arial"/>
                <a:cs typeface="Arial"/>
              </a:rPr>
              <a:t>дентальных	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имплантатах.</a:t>
            </a:r>
            <a:r>
              <a:rPr sz="2800" spc="7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30" dirty="0">
                <a:solidFill>
                  <a:srgbClr val="FFFFFF"/>
                </a:solidFill>
                <a:latin typeface="Arial"/>
                <a:cs typeface="Arial"/>
              </a:rPr>
              <a:t>Виды. 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Показания.</a:t>
            </a:r>
            <a:endParaRPr sz="2800">
              <a:latin typeface="Arial"/>
              <a:cs typeface="Arial"/>
            </a:endParaRPr>
          </a:p>
          <a:p>
            <a:pPr marL="527685" marR="1257935" indent="-515620">
              <a:lnSpc>
                <a:spcPct val="100000"/>
              </a:lnSpc>
              <a:spcBef>
                <a:spcPts val="605"/>
              </a:spcBef>
              <a:buClr>
                <a:srgbClr val="F8F8F8"/>
              </a:buClr>
              <a:buSzPct val="64285"/>
              <a:buAutoNum type="arabicPeriod"/>
              <a:tabLst>
                <a:tab pos="527685" algn="l"/>
                <a:tab pos="528320" algn="l"/>
                <a:tab pos="3185795" algn="l"/>
                <a:tab pos="6430010" algn="l"/>
              </a:tabLst>
            </a:pPr>
            <a:r>
              <a:rPr sz="2800" spc="125" dirty="0">
                <a:solidFill>
                  <a:srgbClr val="FFFFFF"/>
                </a:solidFill>
                <a:latin typeface="Arial"/>
                <a:cs typeface="Arial"/>
              </a:rPr>
              <a:t>Требования</a:t>
            </a:r>
            <a:r>
              <a:rPr sz="2800" spc="2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FFFF"/>
                </a:solidFill>
                <a:latin typeface="Arial"/>
                <a:cs typeface="Arial"/>
              </a:rPr>
              <a:t>к	</a:t>
            </a:r>
            <a:r>
              <a:rPr sz="2800" spc="185" dirty="0">
                <a:solidFill>
                  <a:srgbClr val="FFFFFF"/>
                </a:solidFill>
                <a:latin typeface="Arial"/>
                <a:cs typeface="Arial"/>
              </a:rPr>
              <a:t>протезированию	</a:t>
            </a:r>
            <a:r>
              <a:rPr sz="2800" spc="114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2800" spc="-2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90" dirty="0">
                <a:solidFill>
                  <a:srgbClr val="FFFFFF"/>
                </a:solidFill>
                <a:latin typeface="Arial"/>
                <a:cs typeface="Arial"/>
              </a:rPr>
              <a:t>дентальных  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имплантатах.</a:t>
            </a:r>
            <a:endParaRPr sz="2800">
              <a:latin typeface="Arial"/>
              <a:cs typeface="Arial"/>
            </a:endParaRPr>
          </a:p>
          <a:p>
            <a:pPr marL="527685" marR="153670" indent="-515620">
              <a:lnSpc>
                <a:spcPct val="100000"/>
              </a:lnSpc>
              <a:spcBef>
                <a:spcPts val="605"/>
              </a:spcBef>
              <a:buClr>
                <a:srgbClr val="F8F8F8"/>
              </a:buClr>
              <a:buSzPct val="64285"/>
              <a:buAutoNum type="arabicPeriod"/>
              <a:tabLst>
                <a:tab pos="527685" algn="l"/>
                <a:tab pos="528320" algn="l"/>
                <a:tab pos="3881120" algn="l"/>
                <a:tab pos="6356985" algn="l"/>
              </a:tabLst>
            </a:pP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Последовательность </a:t>
            </a:r>
            <a:r>
              <a:rPr sz="2800" spc="200" dirty="0">
                <a:solidFill>
                  <a:srgbClr val="FFFFFF"/>
                </a:solidFill>
                <a:latin typeface="Arial"/>
                <a:cs typeface="Arial"/>
              </a:rPr>
              <a:t>клинико-лабораторных </a:t>
            </a:r>
            <a:r>
              <a:rPr sz="2800" spc="145" dirty="0">
                <a:solidFill>
                  <a:srgbClr val="FFFFFF"/>
                </a:solidFill>
                <a:latin typeface="Arial"/>
                <a:cs typeface="Arial"/>
              </a:rPr>
              <a:t>этапов  </a:t>
            </a:r>
            <a:r>
              <a:rPr sz="2800" spc="204" dirty="0">
                <a:solidFill>
                  <a:srgbClr val="FFFFFF"/>
                </a:solidFill>
                <a:latin typeface="Arial"/>
                <a:cs typeface="Arial"/>
              </a:rPr>
              <a:t>ортопедического	</a:t>
            </a:r>
            <a:r>
              <a:rPr sz="2800" spc="145" dirty="0">
                <a:solidFill>
                  <a:srgbClr val="FFFFFF"/>
                </a:solidFill>
                <a:latin typeface="Arial"/>
                <a:cs typeface="Arial"/>
              </a:rPr>
              <a:t>лечения</a:t>
            </a:r>
            <a:r>
              <a:rPr sz="2800" spc="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при	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одноэтапной</a:t>
            </a:r>
            <a:endParaRPr sz="28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</a:pPr>
            <a:r>
              <a:rPr sz="2800" spc="190" dirty="0">
                <a:solidFill>
                  <a:srgbClr val="FFFFFF"/>
                </a:solidFill>
                <a:latin typeface="Arial"/>
                <a:cs typeface="Arial"/>
              </a:rPr>
              <a:t>имплантации.</a:t>
            </a:r>
            <a:endParaRPr sz="2800">
              <a:latin typeface="Arial"/>
              <a:cs typeface="Arial"/>
            </a:endParaRPr>
          </a:p>
          <a:p>
            <a:pPr marL="527685" marR="153670" indent="-515620">
              <a:lnSpc>
                <a:spcPct val="100000"/>
              </a:lnSpc>
              <a:spcBef>
                <a:spcPts val="605"/>
              </a:spcBef>
              <a:buClr>
                <a:srgbClr val="F8F8F8"/>
              </a:buClr>
              <a:buSzPct val="64285"/>
              <a:buAutoNum type="arabicPeriod" startAt="4"/>
              <a:tabLst>
                <a:tab pos="527685" algn="l"/>
                <a:tab pos="528320" algn="l"/>
                <a:tab pos="3881120" algn="l"/>
                <a:tab pos="6356985" algn="l"/>
              </a:tabLst>
            </a:pPr>
            <a:r>
              <a:rPr sz="2800" spc="160" dirty="0">
                <a:solidFill>
                  <a:srgbClr val="FFFFFF"/>
                </a:solidFill>
                <a:latin typeface="Arial"/>
                <a:cs typeface="Arial"/>
              </a:rPr>
              <a:t>Последовательность </a:t>
            </a:r>
            <a:r>
              <a:rPr sz="2800" spc="200" dirty="0">
                <a:solidFill>
                  <a:srgbClr val="FFFFFF"/>
                </a:solidFill>
                <a:latin typeface="Arial"/>
                <a:cs typeface="Arial"/>
              </a:rPr>
              <a:t>клинико-лабораторных </a:t>
            </a:r>
            <a:r>
              <a:rPr sz="2800" spc="145" dirty="0">
                <a:solidFill>
                  <a:srgbClr val="FFFFFF"/>
                </a:solidFill>
                <a:latin typeface="Arial"/>
                <a:cs typeface="Arial"/>
              </a:rPr>
              <a:t>этапов  </a:t>
            </a:r>
            <a:r>
              <a:rPr sz="2800" spc="204" dirty="0">
                <a:solidFill>
                  <a:srgbClr val="FFFFFF"/>
                </a:solidFill>
                <a:latin typeface="Arial"/>
                <a:cs typeface="Arial"/>
              </a:rPr>
              <a:t>ортопедического	</a:t>
            </a:r>
            <a:r>
              <a:rPr sz="2800" spc="145" dirty="0">
                <a:solidFill>
                  <a:srgbClr val="FFFFFF"/>
                </a:solidFill>
                <a:latin typeface="Arial"/>
                <a:cs typeface="Arial"/>
              </a:rPr>
              <a:t>лечения</a:t>
            </a:r>
            <a:r>
              <a:rPr sz="2800" spc="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75" dirty="0">
                <a:solidFill>
                  <a:srgbClr val="FFFFFF"/>
                </a:solidFill>
                <a:latin typeface="Arial"/>
                <a:cs typeface="Arial"/>
              </a:rPr>
              <a:t>при	</a:t>
            </a:r>
            <a:r>
              <a:rPr sz="2800" spc="195" dirty="0">
                <a:solidFill>
                  <a:srgbClr val="FFFFFF"/>
                </a:solidFill>
                <a:latin typeface="Arial"/>
                <a:cs typeface="Arial"/>
              </a:rPr>
              <a:t>двухэтапной</a:t>
            </a:r>
            <a:endParaRPr sz="2800">
              <a:latin typeface="Arial"/>
              <a:cs typeface="Arial"/>
            </a:endParaRPr>
          </a:p>
          <a:p>
            <a:pPr marL="527685">
              <a:lnSpc>
                <a:spcPct val="100000"/>
              </a:lnSpc>
            </a:pPr>
            <a:r>
              <a:rPr sz="2800" spc="190" dirty="0">
                <a:solidFill>
                  <a:srgbClr val="FFFFFF"/>
                </a:solidFill>
                <a:latin typeface="Arial"/>
                <a:cs typeface="Arial"/>
              </a:rPr>
              <a:t>имплантации.</a:t>
            </a:r>
            <a:endParaRPr sz="2800">
              <a:latin typeface="Arial"/>
              <a:cs typeface="Arial"/>
            </a:endParaRPr>
          </a:p>
          <a:p>
            <a:pPr marL="527685" indent="-515620">
              <a:lnSpc>
                <a:spcPct val="100000"/>
              </a:lnSpc>
              <a:spcBef>
                <a:spcPts val="605"/>
              </a:spcBef>
              <a:buClr>
                <a:srgbClr val="F8F8F8"/>
              </a:buClr>
              <a:buSzPct val="64285"/>
              <a:buAutoNum type="arabicPeriod" startAt="5"/>
              <a:tabLst>
                <a:tab pos="527685" algn="l"/>
                <a:tab pos="528320" algn="l"/>
                <a:tab pos="2110105" algn="l"/>
                <a:tab pos="4103370" algn="l"/>
              </a:tabLst>
            </a:pPr>
            <a:r>
              <a:rPr sz="2800" spc="150" dirty="0">
                <a:solidFill>
                  <a:srgbClr val="FFFFFF"/>
                </a:solidFill>
                <a:latin typeface="Arial"/>
                <a:cs typeface="Arial"/>
              </a:rPr>
              <a:t>Методы	</a:t>
            </a:r>
            <a:r>
              <a:rPr sz="2800" spc="210" dirty="0">
                <a:solidFill>
                  <a:srgbClr val="FFFFFF"/>
                </a:solidFill>
                <a:latin typeface="Arial"/>
                <a:cs typeface="Arial"/>
              </a:rPr>
              <a:t>фиксации	</a:t>
            </a:r>
            <a:r>
              <a:rPr sz="2800" spc="165" dirty="0">
                <a:solidFill>
                  <a:srgbClr val="FFFFFF"/>
                </a:solidFill>
                <a:latin typeface="Arial"/>
                <a:cs typeface="Arial"/>
              </a:rPr>
              <a:t>протезов </a:t>
            </a:r>
            <a:r>
              <a:rPr sz="2800" spc="110" dirty="0">
                <a:solidFill>
                  <a:srgbClr val="FFFFFF"/>
                </a:solidFill>
                <a:latin typeface="Arial"/>
                <a:cs typeface="Arial"/>
              </a:rPr>
              <a:t>на</a:t>
            </a:r>
            <a:r>
              <a:rPr sz="2800" spc="1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800" spc="180" dirty="0">
                <a:solidFill>
                  <a:srgbClr val="FFFFFF"/>
                </a:solidFill>
                <a:latin typeface="Arial"/>
                <a:cs typeface="Arial"/>
              </a:rPr>
              <a:t>имплантатах.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9754" y="292100"/>
            <a:ext cx="1033843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91490" algn="l"/>
                <a:tab pos="2033905" algn="l"/>
                <a:tab pos="4006215" algn="l"/>
                <a:tab pos="4308475" algn="l"/>
                <a:tab pos="7228840" algn="l"/>
                <a:tab pos="8588375" algn="l"/>
              </a:tabLst>
            </a:pPr>
            <a:r>
              <a:rPr sz="2000" spc="25" dirty="0">
                <a:solidFill>
                  <a:srgbClr val="EBE2EF"/>
                </a:solidFill>
                <a:latin typeface="Arial"/>
                <a:cs typeface="Arial"/>
              </a:rPr>
              <a:t>На	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основании	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клинического	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и	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экспериментального	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изучения	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биомеханики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9754" y="596900"/>
            <a:ext cx="10339705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0"/>
              </a:spcBef>
              <a:tabLst>
                <a:tab pos="2061210" algn="l"/>
                <a:tab pos="2491105" algn="l"/>
                <a:tab pos="2939415" algn="l"/>
                <a:tab pos="4664710" algn="l"/>
                <a:tab pos="6045835" algn="l"/>
                <a:tab pos="7301865" algn="l"/>
                <a:tab pos="7896859" algn="l"/>
              </a:tabLst>
            </a:pP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000" spc="21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120" dirty="0">
                <a:solidFill>
                  <a:srgbClr val="EBE2EF"/>
                </a:solidFill>
                <a:latin typeface="Arial"/>
                <a:cs typeface="Arial"/>
              </a:rPr>
              <a:t>у</a:t>
            </a:r>
            <a:r>
              <a:rPr sz="2000" spc="18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000" spc="17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spc="200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17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000" spc="160" dirty="0">
                <a:solidFill>
                  <a:srgbClr val="EBE2EF"/>
                </a:solidFill>
                <a:latin typeface="Arial"/>
                <a:cs typeface="Arial"/>
              </a:rPr>
              <a:t>тны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х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	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м</a:t>
            </a:r>
            <a:r>
              <a:rPr sz="2000" spc="160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000" spc="16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д</a:t>
            </a:r>
            <a:r>
              <a:rPr sz="2000" spc="6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ы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д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ц</a:t>
            </a:r>
            <a:r>
              <a:rPr sz="2000" spc="6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7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б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з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и  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размещения	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для	</a:t>
            </a:r>
            <a:r>
              <a:rPr sz="2000" spc="90" dirty="0">
                <a:solidFill>
                  <a:srgbClr val="EBE2EF"/>
                </a:solidFill>
                <a:latin typeface="Arial"/>
                <a:cs typeface="Arial"/>
              </a:rPr>
              <a:t>целей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98846" y="901954"/>
            <a:ext cx="622427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557780" algn="l"/>
                <a:tab pos="4710430" algn="l"/>
              </a:tabLst>
            </a:pP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протезирования	наибольшего	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количества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754" y="1206754"/>
            <a:ext cx="1028255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926830" algn="l"/>
                <a:tab pos="9960610" algn="l"/>
              </a:tabLst>
            </a:pP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мп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13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254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85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000" spc="180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18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185" dirty="0">
                <a:solidFill>
                  <a:srgbClr val="EBE2EF"/>
                </a:solidFill>
                <a:latin typeface="Arial"/>
                <a:cs typeface="Arial"/>
              </a:rPr>
              <a:t>я</a:t>
            </a:r>
            <a:r>
              <a:rPr sz="2000" spc="190" dirty="0">
                <a:solidFill>
                  <a:srgbClr val="EBE2EF"/>
                </a:solidFill>
                <a:latin typeface="Arial"/>
                <a:cs typeface="Arial"/>
              </a:rPr>
              <a:t>ж</a:t>
            </a:r>
            <a:r>
              <a:rPr sz="2000" spc="18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8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17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1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д</a:t>
            </a:r>
            <a:r>
              <a:rPr sz="2000" spc="16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ф</a:t>
            </a:r>
            <a:r>
              <a:rPr sz="2000" spc="16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7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229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з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у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б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16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г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16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я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д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.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2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6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000" spc="16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85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000" spc="180" dirty="0">
                <a:solidFill>
                  <a:srgbClr val="EBE2EF"/>
                </a:solidFill>
                <a:latin typeface="Arial"/>
                <a:cs typeface="Arial"/>
              </a:rPr>
              <a:t>ра</a:t>
            </a:r>
            <a:r>
              <a:rPr sz="2000" spc="200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000" spc="18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20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spc="22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000" spc="9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ро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000" spc="85" dirty="0">
                <a:solidFill>
                  <a:srgbClr val="EBE2EF"/>
                </a:solidFill>
                <a:latin typeface="Arial"/>
                <a:cs typeface="Arial"/>
              </a:rPr>
              <a:t>об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754" y="1506727"/>
            <a:ext cx="5186045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10435" algn="l"/>
                <a:tab pos="4149725" algn="l"/>
              </a:tabLst>
            </a:pP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з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го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6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ъ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ем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г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з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37757" y="1506727"/>
            <a:ext cx="1824989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47725" algn="l"/>
              </a:tabLst>
            </a:pP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при	полном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14664" y="1506727"/>
            <a:ext cx="1480820" cy="3295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отсутствии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754" y="1811223"/>
            <a:ext cx="653224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496820" algn="l"/>
                <a:tab pos="3164840" algn="l"/>
                <a:tab pos="4466590" algn="l"/>
                <a:tab pos="4805045" algn="l"/>
              </a:tabLst>
            </a:pP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рассматривается	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при	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наличии	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6	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имплантатов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08569" y="1811223"/>
            <a:ext cx="136588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36245" algn="l"/>
              </a:tabLst>
            </a:pPr>
            <a:r>
              <a:rPr sz="2000" spc="60" dirty="0">
                <a:solidFill>
                  <a:srgbClr val="EBE2EF"/>
                </a:solidFill>
                <a:latin typeface="Arial"/>
                <a:cs typeface="Arial"/>
              </a:rPr>
              <a:t>(в	</a:t>
            </a:r>
            <a:r>
              <a:rPr sz="2000" spc="90" dirty="0">
                <a:solidFill>
                  <a:srgbClr val="EBE2EF"/>
                </a:solidFill>
                <a:latin typeface="Arial"/>
                <a:cs typeface="Arial"/>
              </a:rPr>
              <a:t>редк</a:t>
            </a:r>
            <a:r>
              <a:rPr sz="2000" spc="-31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70" dirty="0">
                <a:solidFill>
                  <a:srgbClr val="EBE2EF"/>
                </a:solidFill>
                <a:latin typeface="Arial"/>
                <a:cs typeface="Arial"/>
              </a:rPr>
              <a:t>их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163304" y="1811223"/>
            <a:ext cx="1045844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000" spc="75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у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ч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ая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х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396219" y="1506727"/>
            <a:ext cx="821690" cy="63436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79375">
              <a:lnSpc>
                <a:spcPct val="100000"/>
              </a:lnSpc>
              <a:spcBef>
                <a:spcPts val="90"/>
              </a:spcBef>
            </a:pPr>
            <a:r>
              <a:rPr sz="2000" spc="75" dirty="0">
                <a:solidFill>
                  <a:srgbClr val="EBE2EF"/>
                </a:solidFill>
                <a:latin typeface="Arial"/>
                <a:cs typeface="Arial"/>
              </a:rPr>
              <a:t>зубов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160" dirty="0">
                <a:solidFill>
                  <a:srgbClr val="EBE2EF"/>
                </a:solidFill>
                <a:latin typeface="Arial"/>
                <a:cs typeface="Arial"/>
              </a:rPr>
              <a:t>пя</a:t>
            </a:r>
            <a:r>
              <a:rPr sz="2000" spc="229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spc="120" dirty="0">
                <a:solidFill>
                  <a:srgbClr val="EBE2EF"/>
                </a:solidFill>
                <a:latin typeface="Arial"/>
                <a:cs typeface="Arial"/>
              </a:rPr>
              <a:t>)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,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9754" y="2113610"/>
            <a:ext cx="730821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301750" algn="l"/>
                <a:tab pos="1628139" algn="l"/>
                <a:tab pos="2600960" algn="l"/>
                <a:tab pos="3683000" algn="l"/>
                <a:tab pos="5680075" algn="l"/>
                <a:tab pos="6006465" algn="l"/>
              </a:tabLst>
            </a:pP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которые	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в	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таком	</a:t>
            </a:r>
            <a:r>
              <a:rPr sz="2000" spc="90" dirty="0">
                <a:solidFill>
                  <a:srgbClr val="EBE2EF"/>
                </a:solidFill>
                <a:latin typeface="Arial"/>
                <a:cs typeface="Arial"/>
              </a:rPr>
              <a:t>случае	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размещаются	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в	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переднем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358378" y="2113610"/>
            <a:ext cx="286194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113155" algn="l"/>
                <a:tab pos="2378075" algn="l"/>
              </a:tabLst>
            </a:pP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000" spc="6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д</a:t>
            </a:r>
            <a:r>
              <a:rPr sz="2000" spc="6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000" spc="170" dirty="0">
                <a:solidFill>
                  <a:srgbClr val="EBE2EF"/>
                </a:solidFill>
                <a:latin typeface="Arial"/>
                <a:cs typeface="Arial"/>
              </a:rPr>
              <a:t>х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й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000" spc="170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9754" y="2418969"/>
            <a:ext cx="10335895" cy="2808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90"/>
              </a:spcBef>
            </a:pPr>
            <a:r>
              <a:rPr sz="2000" spc="170" dirty="0">
                <a:solidFill>
                  <a:srgbClr val="EBE2EF"/>
                </a:solidFill>
                <a:latin typeface="Arial"/>
                <a:cs typeface="Arial"/>
              </a:rPr>
              <a:t>нижней </a:t>
            </a:r>
            <a:r>
              <a:rPr sz="2000" spc="95" dirty="0">
                <a:solidFill>
                  <a:srgbClr val="EBE2EF"/>
                </a:solidFill>
                <a:latin typeface="Arial"/>
                <a:cs typeface="Arial"/>
              </a:rPr>
              <a:t>челюстей,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а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так 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называемый 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протез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вытяжением</a:t>
            </a:r>
            <a:r>
              <a:rPr sz="2000" spc="4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EBE2EF"/>
                </a:solidFill>
                <a:latin typeface="Arial"/>
                <a:cs typeface="Arial"/>
              </a:rPr>
              <a:t>(консолями)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заканчивается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области 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первых</a:t>
            </a:r>
            <a:r>
              <a:rPr sz="2000" spc="28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EBE2EF"/>
                </a:solidFill>
                <a:latin typeface="Arial"/>
                <a:cs typeface="Arial"/>
              </a:rPr>
              <a:t>моляров.</a:t>
            </a:r>
            <a:endParaRPr sz="2000">
              <a:latin typeface="Arial"/>
              <a:cs typeface="Arial"/>
            </a:endParaRPr>
          </a:p>
          <a:p>
            <a:pPr marL="12700" marR="102870" algn="just">
              <a:lnSpc>
                <a:spcPct val="99000"/>
              </a:lnSpc>
              <a:spcBef>
                <a:spcPts val="315"/>
              </a:spcBef>
            </a:pP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Вместо 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традиционных 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металлокерамического 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или 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металлопластмассового  </a:t>
            </a:r>
            <a:r>
              <a:rPr sz="2000" spc="95" dirty="0">
                <a:solidFill>
                  <a:srgbClr val="EBE2EF"/>
                </a:solidFill>
                <a:latin typeface="Arial"/>
                <a:cs typeface="Arial"/>
              </a:rPr>
              <a:t>протезов </a:t>
            </a:r>
            <a:r>
              <a:rPr sz="2000" spc="65" dirty="0">
                <a:solidFill>
                  <a:srgbClr val="EBE2EF"/>
                </a:solidFill>
                <a:latin typeface="Arial"/>
                <a:cs typeface="Arial"/>
              </a:rPr>
              <a:t>на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имплантатах 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можно 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изготовить 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протез 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аналогично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технологии  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пластиночного </a:t>
            </a:r>
            <a:r>
              <a:rPr sz="2000" spc="95" dirty="0">
                <a:solidFill>
                  <a:srgbClr val="EBE2EF"/>
                </a:solidFill>
                <a:latin typeface="Arial"/>
                <a:cs typeface="Arial"/>
              </a:rPr>
              <a:t>протеза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постановкой искусственных 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пластмассовых 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зубов,  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который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2000" spc="90" dirty="0">
                <a:solidFill>
                  <a:srgbClr val="EBE2EF"/>
                </a:solidFill>
                <a:latin typeface="Arial"/>
                <a:cs typeface="Arial"/>
              </a:rPr>
              <a:t>ряде 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случаев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предпочтительнее </a:t>
            </a:r>
            <a:r>
              <a:rPr sz="2000" spc="85" dirty="0">
                <a:solidFill>
                  <a:srgbClr val="EBE2EF"/>
                </a:solidFill>
                <a:latin typeface="Arial"/>
                <a:cs typeface="Arial"/>
              </a:rPr>
              <a:t>из-за 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легкости </a:t>
            </a:r>
            <a:r>
              <a:rPr sz="2000" spc="160" dirty="0">
                <a:solidFill>
                  <a:srgbClr val="EBE2EF"/>
                </a:solidFill>
                <a:latin typeface="Arial"/>
                <a:cs typeface="Arial"/>
              </a:rPr>
              <a:t>конструкции.</a:t>
            </a:r>
            <a:endParaRPr sz="2000">
              <a:latin typeface="Arial"/>
              <a:cs typeface="Arial"/>
            </a:endParaRPr>
          </a:p>
          <a:p>
            <a:pPr marL="12700" marR="1097280">
              <a:lnSpc>
                <a:spcPct val="100000"/>
              </a:lnSpc>
              <a:spcBef>
                <a:spcPts val="100"/>
              </a:spcBef>
              <a:tabLst>
                <a:tab pos="3545840" algn="l"/>
              </a:tabLst>
            </a:pP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Металлокерамический 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каркас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виде 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фигурной </a:t>
            </a:r>
            <a:r>
              <a:rPr sz="2000" spc="-10" dirty="0">
                <a:solidFill>
                  <a:srgbClr val="EBE2EF"/>
                </a:solidFill>
                <a:latin typeface="Arial"/>
                <a:cs typeface="Arial"/>
              </a:rPr>
              <a:t>б</a:t>
            </a:r>
            <a:r>
              <a:rPr sz="3000" spc="-15" baseline="2777" dirty="0">
                <a:solidFill>
                  <a:srgbClr val="EBE2EF"/>
                </a:solidFill>
                <a:latin typeface="Arial"/>
                <a:cs typeface="Arial"/>
              </a:rPr>
              <a:t>алки </a:t>
            </a:r>
            <a:r>
              <a:rPr sz="3000" spc="157" baseline="2777" dirty="0">
                <a:solidFill>
                  <a:srgbClr val="EBE2EF"/>
                </a:solidFill>
                <a:latin typeface="Arial"/>
                <a:cs typeface="Arial"/>
              </a:rPr>
              <a:t>опирается </a:t>
            </a:r>
            <a:r>
              <a:rPr sz="3000" spc="209" baseline="2777" dirty="0">
                <a:solidFill>
                  <a:srgbClr val="EBE2EF"/>
                </a:solidFill>
                <a:latin typeface="Arial"/>
                <a:cs typeface="Arial"/>
              </a:rPr>
              <a:t>на 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имплантаты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и </a:t>
            </a:r>
            <a:r>
              <a:rPr sz="20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крепится</a:t>
            </a:r>
            <a:r>
              <a:rPr sz="2000" spc="33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к	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ним </a:t>
            </a:r>
            <a:r>
              <a:rPr sz="2000" spc="120" dirty="0">
                <a:solidFill>
                  <a:srgbClr val="EBE2EF"/>
                </a:solidFill>
                <a:latin typeface="Arial"/>
                <a:cs typeface="Arial"/>
              </a:rPr>
              <a:t>винтами,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а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искусст</a:t>
            </a:r>
            <a:r>
              <a:rPr sz="3000" spc="195" baseline="2777" dirty="0">
                <a:solidFill>
                  <a:srgbClr val="EBE2EF"/>
                </a:solidFill>
                <a:latin typeface="Arial"/>
                <a:cs typeface="Arial"/>
              </a:rPr>
              <a:t>венный </a:t>
            </a:r>
            <a:r>
              <a:rPr sz="3000" spc="150" baseline="2777" dirty="0">
                <a:solidFill>
                  <a:srgbClr val="EBE2EF"/>
                </a:solidFill>
                <a:latin typeface="Arial"/>
                <a:cs typeface="Arial"/>
              </a:rPr>
              <a:t>зубной </a:t>
            </a:r>
            <a:r>
              <a:rPr sz="3000" spc="112" baseline="2777" dirty="0">
                <a:solidFill>
                  <a:srgbClr val="EBE2EF"/>
                </a:solidFill>
                <a:latin typeface="Arial"/>
                <a:cs typeface="Arial"/>
              </a:rPr>
              <a:t>ряд  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создается </a:t>
            </a:r>
            <a:r>
              <a:rPr sz="2000" spc="60" dirty="0">
                <a:solidFill>
                  <a:srgbClr val="EBE2EF"/>
                </a:solidFill>
                <a:latin typeface="Arial"/>
                <a:cs typeface="Arial"/>
              </a:rPr>
              <a:t>из 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стандартных 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пластмассовых</a:t>
            </a:r>
            <a:r>
              <a:rPr sz="2000" spc="-32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EBE2EF"/>
                </a:solidFill>
                <a:latin typeface="Arial"/>
                <a:cs typeface="Arial"/>
              </a:rPr>
              <a:t>зубов.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555992" y="4419600"/>
            <a:ext cx="3593592" cy="2218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6" y="837057"/>
            <a:ext cx="10180955" cy="51314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2215"/>
              </a:lnSpc>
              <a:spcBef>
                <a:spcPts val="95"/>
              </a:spcBef>
            </a:pPr>
            <a:r>
              <a:rPr sz="1850" spc="140" dirty="0">
                <a:solidFill>
                  <a:srgbClr val="EBE2EF"/>
                </a:solidFill>
                <a:latin typeface="Arial"/>
                <a:cs typeface="Arial"/>
              </a:rPr>
              <a:t>Даже </a:t>
            </a:r>
            <a:r>
              <a:rPr sz="1850" spc="110" dirty="0">
                <a:solidFill>
                  <a:srgbClr val="EBE2EF"/>
                </a:solidFill>
                <a:latin typeface="Arial"/>
                <a:cs typeface="Arial"/>
              </a:rPr>
              <a:t>при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полном 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отсутствии </a:t>
            </a:r>
            <a:r>
              <a:rPr sz="1850" spc="80" dirty="0">
                <a:solidFill>
                  <a:srgbClr val="EBE2EF"/>
                </a:solidFill>
                <a:latin typeface="Arial"/>
                <a:cs typeface="Arial"/>
              </a:rPr>
              <a:t>зубов </a:t>
            </a:r>
            <a:r>
              <a:rPr sz="1850" spc="110" dirty="0">
                <a:solidFill>
                  <a:srgbClr val="EBE2EF"/>
                </a:solidFill>
                <a:latin typeface="Arial"/>
                <a:cs typeface="Arial"/>
              </a:rPr>
              <a:t>возможно </a:t>
            </a:r>
            <a:r>
              <a:rPr sz="1850" spc="125" dirty="0">
                <a:solidFill>
                  <a:srgbClr val="EBE2EF"/>
                </a:solidFill>
                <a:latin typeface="Arial"/>
                <a:cs typeface="Arial"/>
              </a:rPr>
              <a:t>применение</a:t>
            </a:r>
            <a:r>
              <a:rPr sz="1850" spc="-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несъемных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ts val="2215"/>
              </a:lnSpc>
            </a:pPr>
            <a:r>
              <a:rPr sz="1850" spc="170" dirty="0">
                <a:solidFill>
                  <a:srgbClr val="EBE2EF"/>
                </a:solidFill>
                <a:latin typeface="Arial"/>
                <a:cs typeface="Arial"/>
              </a:rPr>
              <a:t>конструкций </a:t>
            </a: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протезов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опорой </a:t>
            </a:r>
            <a:r>
              <a:rPr sz="1850" spc="75" dirty="0">
                <a:solidFill>
                  <a:srgbClr val="EBE2EF"/>
                </a:solidFill>
                <a:latin typeface="Arial"/>
                <a:cs typeface="Arial"/>
              </a:rPr>
              <a:t>на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имплантаты. </a:t>
            </a:r>
            <a:r>
              <a:rPr sz="1850" spc="75" dirty="0">
                <a:solidFill>
                  <a:srgbClr val="EBE2EF"/>
                </a:solidFill>
                <a:latin typeface="Arial"/>
                <a:cs typeface="Arial"/>
              </a:rPr>
              <a:t>Для </a:t>
            </a: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того </a:t>
            </a:r>
            <a:r>
              <a:rPr sz="1850" spc="85" dirty="0">
                <a:solidFill>
                  <a:srgbClr val="EBE2EF"/>
                </a:solidFill>
                <a:latin typeface="Arial"/>
                <a:cs typeface="Arial"/>
              </a:rPr>
              <a:t>чтобы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30" dirty="0">
                <a:solidFill>
                  <a:srgbClr val="EBE2EF"/>
                </a:solidFill>
                <a:latin typeface="Arial"/>
                <a:cs typeface="Arial"/>
              </a:rPr>
              <a:t>изготовить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ts val="2215"/>
              </a:lnSpc>
              <a:spcBef>
                <a:spcPts val="15"/>
              </a:spcBef>
            </a:pP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несъемный </a:t>
            </a:r>
            <a:r>
              <a:rPr sz="1850" spc="95" dirty="0">
                <a:solidFill>
                  <a:srgbClr val="EBE2EF"/>
                </a:solidFill>
                <a:latin typeface="Arial"/>
                <a:cs typeface="Arial"/>
              </a:rPr>
              <a:t>протез </a:t>
            </a:r>
            <a:r>
              <a:rPr sz="1850" spc="75" dirty="0">
                <a:solidFill>
                  <a:srgbClr val="EBE2EF"/>
                </a:solidFill>
                <a:latin typeface="Arial"/>
                <a:cs typeface="Arial"/>
              </a:rPr>
              <a:t>на </a:t>
            </a:r>
            <a:r>
              <a:rPr sz="1850" spc="180" dirty="0">
                <a:solidFill>
                  <a:srgbClr val="EBE2EF"/>
                </a:solidFill>
                <a:latin typeface="Arial"/>
                <a:cs typeface="Arial"/>
              </a:rPr>
              <a:t>нижнюю </a:t>
            </a:r>
            <a:r>
              <a:rPr sz="1850" spc="75" dirty="0">
                <a:solidFill>
                  <a:srgbClr val="EBE2EF"/>
                </a:solidFill>
                <a:latin typeface="Arial"/>
                <a:cs typeface="Arial"/>
              </a:rPr>
              <a:t>беззубую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челюсть, </a:t>
            </a:r>
            <a:r>
              <a:rPr sz="1850" spc="85" dirty="0">
                <a:solidFill>
                  <a:srgbClr val="EBE2EF"/>
                </a:solidFill>
                <a:latin typeface="Arial"/>
                <a:cs typeface="Arial"/>
              </a:rPr>
              <a:t>необходимо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внедрение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к а</a:t>
            </a:r>
            <a:r>
              <a:rPr sz="1850" spc="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ts val="2215"/>
              </a:lnSpc>
              <a:tabLst>
                <a:tab pos="7679690" algn="l"/>
              </a:tabLst>
            </a:pP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минимум  </a:t>
            </a:r>
            <a:r>
              <a:rPr sz="1850" spc="80" dirty="0">
                <a:solidFill>
                  <a:srgbClr val="EBE2EF"/>
                </a:solidFill>
                <a:latin typeface="Arial"/>
                <a:cs typeface="Arial"/>
              </a:rPr>
              <a:t>6-8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имплантатов. </a:t>
            </a:r>
            <a:r>
              <a:rPr sz="1850" spc="35" dirty="0">
                <a:solidFill>
                  <a:srgbClr val="EBE2EF"/>
                </a:solidFill>
                <a:latin typeface="Arial"/>
                <a:cs typeface="Arial"/>
              </a:rPr>
              <a:t>На </a:t>
            </a:r>
            <a:r>
              <a:rPr sz="1850" spc="110" dirty="0">
                <a:solidFill>
                  <a:srgbClr val="EBE2EF"/>
                </a:solidFill>
                <a:latin typeface="Arial"/>
                <a:cs typeface="Arial"/>
              </a:rPr>
              <a:t>верхней челюсти </a:t>
            </a:r>
            <a:r>
              <a:rPr sz="1850" spc="75" dirty="0">
                <a:solidFill>
                  <a:srgbClr val="EBE2EF"/>
                </a:solidFill>
                <a:latin typeface="Arial"/>
                <a:cs typeface="Arial"/>
              </a:rPr>
              <a:t>для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этих </a:t>
            </a:r>
            <a:r>
              <a:rPr sz="1850" spc="254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ж</a:t>
            </a:r>
            <a:r>
              <a:rPr sz="1850" spc="-24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е	</a:t>
            </a:r>
            <a:r>
              <a:rPr sz="1850" spc="70" dirty="0">
                <a:solidFill>
                  <a:srgbClr val="EBE2EF"/>
                </a:solidFill>
                <a:latin typeface="Arial"/>
                <a:cs typeface="Arial"/>
              </a:rPr>
              <a:t>целей</a:t>
            </a:r>
            <a:endParaRPr sz="1850">
              <a:latin typeface="Arial"/>
              <a:cs typeface="Arial"/>
            </a:endParaRPr>
          </a:p>
          <a:p>
            <a:pPr marL="12700" marR="483870">
              <a:lnSpc>
                <a:spcPts val="2210"/>
              </a:lnSpc>
              <a:spcBef>
                <a:spcPts val="100"/>
              </a:spcBef>
            </a:pPr>
            <a:r>
              <a:rPr sz="1850" spc="95" dirty="0">
                <a:solidFill>
                  <a:srgbClr val="EBE2EF"/>
                </a:solidFill>
                <a:latin typeface="Arial"/>
                <a:cs typeface="Arial"/>
              </a:rPr>
              <a:t>целесообразно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использовать 8-10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имплантатов.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Установить </a:t>
            </a:r>
            <a:r>
              <a:rPr sz="1850" spc="130" dirty="0">
                <a:solidFill>
                  <a:srgbClr val="EBE2EF"/>
                </a:solidFill>
                <a:latin typeface="Arial"/>
                <a:cs typeface="Arial"/>
              </a:rPr>
              <a:t>такое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количество  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имплантатов </a:t>
            </a:r>
            <a:r>
              <a:rPr sz="1850" spc="70" dirty="0">
                <a:solidFill>
                  <a:srgbClr val="EBE2EF"/>
                </a:solidFill>
                <a:latin typeface="Arial"/>
                <a:cs typeface="Arial"/>
              </a:rPr>
              <a:t>не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всегда </a:t>
            </a:r>
            <a:r>
              <a:rPr sz="1850" spc="110" dirty="0">
                <a:solidFill>
                  <a:srgbClr val="EBE2EF"/>
                </a:solidFill>
                <a:latin typeface="Arial"/>
                <a:cs typeface="Arial"/>
              </a:rPr>
              <a:t>возможно </a:t>
            </a:r>
            <a:r>
              <a:rPr sz="1850" spc="70" dirty="0">
                <a:solidFill>
                  <a:srgbClr val="FFFF00"/>
                </a:solidFill>
                <a:latin typeface="Arial"/>
                <a:cs typeface="Arial"/>
              </a:rPr>
              <a:t>по </a:t>
            </a:r>
            <a:r>
              <a:rPr sz="1850" spc="110" dirty="0">
                <a:solidFill>
                  <a:srgbClr val="FFFF00"/>
                </a:solidFill>
                <a:latin typeface="Arial"/>
                <a:cs typeface="Arial"/>
              </a:rPr>
              <a:t>следующим</a:t>
            </a:r>
            <a:r>
              <a:rPr sz="1850" spc="-165" dirty="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850" spc="125" dirty="0">
                <a:solidFill>
                  <a:srgbClr val="FFFF00"/>
                </a:solidFill>
                <a:latin typeface="Arial"/>
                <a:cs typeface="Arial"/>
              </a:rPr>
              <a:t>причинам</a:t>
            </a:r>
            <a:r>
              <a:rPr sz="1850" spc="125" dirty="0">
                <a:solidFill>
                  <a:srgbClr val="A4CFDE"/>
                </a:solidFill>
                <a:latin typeface="Arial"/>
                <a:cs typeface="Arial"/>
              </a:rPr>
              <a:t>: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Arial"/>
              <a:cs typeface="Arial"/>
            </a:endParaRPr>
          </a:p>
          <a:p>
            <a:pPr marL="12700" marR="827405" algn="just">
              <a:lnSpc>
                <a:spcPct val="100099"/>
              </a:lnSpc>
              <a:buSzPct val="94594"/>
              <a:buChar char="•"/>
              <a:tabLst>
                <a:tab pos="95885" algn="l"/>
              </a:tabLst>
            </a:pPr>
            <a:r>
              <a:rPr sz="1850" spc="105" dirty="0">
                <a:solidFill>
                  <a:srgbClr val="DFE6F4"/>
                </a:solidFill>
                <a:latin typeface="Arial"/>
                <a:cs typeface="Arial"/>
              </a:rPr>
              <a:t>значительная </a:t>
            </a:r>
            <a:r>
              <a:rPr sz="1850" spc="90" dirty="0">
                <a:solidFill>
                  <a:srgbClr val="DFE6F4"/>
                </a:solidFill>
                <a:latin typeface="Arial"/>
                <a:cs typeface="Arial"/>
              </a:rPr>
              <a:t>атрофия </a:t>
            </a:r>
            <a:r>
              <a:rPr sz="1850" spc="100" dirty="0">
                <a:solidFill>
                  <a:srgbClr val="DFE6F4"/>
                </a:solidFill>
                <a:latin typeface="Arial"/>
                <a:cs typeface="Arial"/>
              </a:rPr>
              <a:t>альвеолярных </a:t>
            </a:r>
            <a:r>
              <a:rPr sz="1850" spc="114" dirty="0">
                <a:solidFill>
                  <a:srgbClr val="DFE6F4"/>
                </a:solidFill>
                <a:latin typeface="Arial"/>
                <a:cs typeface="Arial"/>
              </a:rPr>
              <a:t>гребней </a:t>
            </a:r>
            <a:r>
              <a:rPr sz="1850" spc="-5" dirty="0">
                <a:solidFill>
                  <a:srgbClr val="DFE6F4"/>
                </a:solidFill>
                <a:latin typeface="Arial"/>
                <a:cs typeface="Arial"/>
              </a:rPr>
              <a:t>и </a:t>
            </a:r>
            <a:r>
              <a:rPr sz="1850" spc="114" dirty="0">
                <a:solidFill>
                  <a:srgbClr val="DFE6F4"/>
                </a:solidFill>
                <a:latin typeface="Arial"/>
                <a:cs typeface="Arial"/>
              </a:rPr>
              <a:t>строение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костной </a:t>
            </a:r>
            <a:r>
              <a:rPr sz="1850" spc="85" dirty="0">
                <a:solidFill>
                  <a:srgbClr val="DFE6F4"/>
                </a:solidFill>
                <a:latin typeface="Arial"/>
                <a:cs typeface="Arial"/>
              </a:rPr>
              <a:t>тк </a:t>
            </a:r>
            <a:r>
              <a:rPr sz="1850" spc="125" dirty="0">
                <a:solidFill>
                  <a:srgbClr val="DFE6F4"/>
                </a:solidFill>
                <a:latin typeface="Arial"/>
                <a:cs typeface="Arial"/>
              </a:rPr>
              <a:t>ани  </a:t>
            </a:r>
            <a:r>
              <a:rPr sz="1850" spc="100" dirty="0">
                <a:solidFill>
                  <a:srgbClr val="DFE6F4"/>
                </a:solidFill>
                <a:latin typeface="Arial"/>
                <a:cs typeface="Arial"/>
              </a:rPr>
              <a:t>челюсти </a:t>
            </a:r>
            <a:r>
              <a:rPr sz="1850" spc="130" dirty="0">
                <a:solidFill>
                  <a:srgbClr val="DFE6F4"/>
                </a:solidFill>
                <a:latin typeface="Arial"/>
                <a:cs typeface="Arial"/>
              </a:rPr>
              <a:t>пациента </a:t>
            </a:r>
            <a:r>
              <a:rPr sz="1850" spc="75" dirty="0">
                <a:solidFill>
                  <a:srgbClr val="DFE6F4"/>
                </a:solidFill>
                <a:latin typeface="Arial"/>
                <a:cs typeface="Arial"/>
              </a:rPr>
              <a:t>не </a:t>
            </a:r>
            <a:r>
              <a:rPr sz="1850" spc="100" dirty="0">
                <a:solidFill>
                  <a:srgbClr val="DFE6F4"/>
                </a:solidFill>
                <a:latin typeface="Arial"/>
                <a:cs typeface="Arial"/>
              </a:rPr>
              <a:t>позволяют </a:t>
            </a:r>
            <a:r>
              <a:rPr sz="1850" spc="114" dirty="0">
                <a:solidFill>
                  <a:srgbClr val="DFE6F4"/>
                </a:solidFill>
                <a:latin typeface="Arial"/>
                <a:cs typeface="Arial"/>
              </a:rPr>
              <a:t>установить достаточное </a:t>
            </a:r>
            <a:r>
              <a:rPr sz="1850" spc="80" dirty="0">
                <a:solidFill>
                  <a:srgbClr val="DFE6F4"/>
                </a:solidFill>
                <a:latin typeface="Arial"/>
                <a:cs typeface="Arial"/>
              </a:rPr>
              <a:t>для </a:t>
            </a:r>
            <a:r>
              <a:rPr sz="1850" spc="120" dirty="0">
                <a:solidFill>
                  <a:srgbClr val="DFE6F4"/>
                </a:solidFill>
                <a:latin typeface="Arial"/>
                <a:cs typeface="Arial"/>
              </a:rPr>
              <a:t>несъемного  </a:t>
            </a:r>
            <a:r>
              <a:rPr sz="1850" spc="100" dirty="0">
                <a:solidFill>
                  <a:srgbClr val="DFE6F4"/>
                </a:solidFill>
                <a:latin typeface="Arial"/>
                <a:cs typeface="Arial"/>
              </a:rPr>
              <a:t>протеза </a:t>
            </a:r>
            <a:r>
              <a:rPr sz="1850" spc="120" dirty="0">
                <a:solidFill>
                  <a:srgbClr val="DFE6F4"/>
                </a:solidFill>
                <a:latin typeface="Arial"/>
                <a:cs typeface="Arial"/>
              </a:rPr>
              <a:t>количество</a:t>
            </a:r>
            <a:r>
              <a:rPr sz="1850" spc="-31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20" dirty="0">
                <a:solidFill>
                  <a:srgbClr val="DFE6F4"/>
                </a:solidFill>
                <a:latin typeface="Arial"/>
                <a:cs typeface="Arial"/>
              </a:rPr>
              <a:t>имплантатов;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DFE6F4"/>
              </a:buClr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12700" marR="1363980">
              <a:lnSpc>
                <a:spcPct val="100499"/>
              </a:lnSpc>
              <a:buSzPct val="94594"/>
              <a:buChar char="•"/>
              <a:tabLst>
                <a:tab pos="95885" algn="l"/>
              </a:tabLst>
            </a:pPr>
            <a:r>
              <a:rPr sz="1850" spc="125" dirty="0">
                <a:solidFill>
                  <a:srgbClr val="DFE6F4"/>
                </a:solidFill>
                <a:latin typeface="Arial"/>
                <a:cs typeface="Arial"/>
              </a:rPr>
              <a:t>невозможность </a:t>
            </a:r>
            <a:r>
              <a:rPr sz="1850" spc="70" dirty="0">
                <a:solidFill>
                  <a:srgbClr val="DFE6F4"/>
                </a:solidFill>
                <a:latin typeface="Arial"/>
                <a:cs typeface="Arial"/>
              </a:rPr>
              <a:t>по </a:t>
            </a:r>
            <a:r>
              <a:rPr sz="1850" spc="95" dirty="0">
                <a:solidFill>
                  <a:srgbClr val="DFE6F4"/>
                </a:solidFill>
                <a:latin typeface="Arial"/>
                <a:cs typeface="Arial"/>
              </a:rPr>
              <a:t>материальным </a:t>
            </a:r>
            <a:r>
              <a:rPr sz="1850" spc="130" dirty="0">
                <a:solidFill>
                  <a:srgbClr val="DFE6F4"/>
                </a:solidFill>
                <a:latin typeface="Arial"/>
                <a:cs typeface="Arial"/>
              </a:rPr>
              <a:t>соображениям </a:t>
            </a:r>
            <a:r>
              <a:rPr sz="1850" spc="114" dirty="0">
                <a:solidFill>
                  <a:srgbClr val="DFE6F4"/>
                </a:solidFill>
                <a:latin typeface="Arial"/>
                <a:cs typeface="Arial"/>
              </a:rPr>
              <a:t>установить </a:t>
            </a:r>
            <a:r>
              <a:rPr sz="1850" spc="90" dirty="0">
                <a:solidFill>
                  <a:srgbClr val="DFE6F4"/>
                </a:solidFill>
                <a:latin typeface="Arial"/>
                <a:cs typeface="Arial"/>
              </a:rPr>
              <a:t>большое  </a:t>
            </a:r>
            <a:r>
              <a:rPr sz="1850" spc="120" dirty="0">
                <a:solidFill>
                  <a:srgbClr val="DFE6F4"/>
                </a:solidFill>
                <a:latin typeface="Arial"/>
                <a:cs typeface="Arial"/>
              </a:rPr>
              <a:t>количество</a:t>
            </a:r>
            <a:r>
              <a:rPr sz="1850" spc="18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20" dirty="0">
                <a:solidFill>
                  <a:srgbClr val="DFE6F4"/>
                </a:solidFill>
                <a:latin typeface="Arial"/>
                <a:cs typeface="Arial"/>
              </a:rPr>
              <a:t>имплантатов;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DFE6F4"/>
              </a:buClr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226060" indent="-213360">
              <a:lnSpc>
                <a:spcPct val="100000"/>
              </a:lnSpc>
              <a:buSzPct val="94594"/>
              <a:buChar char="•"/>
              <a:tabLst>
                <a:tab pos="225425" algn="l"/>
                <a:tab pos="226060" algn="l"/>
              </a:tabLst>
            </a:pPr>
            <a:r>
              <a:rPr sz="1850" spc="135" dirty="0">
                <a:solidFill>
                  <a:srgbClr val="DFE6F4"/>
                </a:solidFill>
                <a:latin typeface="Arial"/>
                <a:cs typeface="Arial"/>
              </a:rPr>
              <a:t>нежелание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пациента </a:t>
            </a:r>
            <a:r>
              <a:rPr sz="1850" spc="110" dirty="0">
                <a:solidFill>
                  <a:srgbClr val="DFE6F4"/>
                </a:solidFill>
                <a:latin typeface="Arial"/>
                <a:cs typeface="Arial"/>
              </a:rPr>
              <a:t>подвергаться </a:t>
            </a:r>
            <a:r>
              <a:rPr sz="1850" spc="95" dirty="0">
                <a:solidFill>
                  <a:srgbClr val="DFE6F4"/>
                </a:solidFill>
                <a:latin typeface="Arial"/>
                <a:cs typeface="Arial"/>
              </a:rPr>
              <a:t>объемному </a:t>
            </a:r>
            <a:r>
              <a:rPr sz="1850" spc="145" dirty="0">
                <a:solidFill>
                  <a:srgbClr val="DFE6F4"/>
                </a:solidFill>
                <a:latin typeface="Arial"/>
                <a:cs typeface="Arial"/>
              </a:rPr>
              <a:t>хирургическому</a:t>
            </a:r>
            <a:r>
              <a:rPr sz="1850" spc="-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95" dirty="0">
                <a:solidFill>
                  <a:srgbClr val="DFE6F4"/>
                </a:solidFill>
                <a:latin typeface="Arial"/>
                <a:cs typeface="Arial"/>
              </a:rPr>
              <a:t>вмешательству;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DFE6F4"/>
              </a:buClr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95250" indent="-83185">
              <a:lnSpc>
                <a:spcPts val="2215"/>
              </a:lnSpc>
              <a:buSzPct val="94594"/>
              <a:buChar char="•"/>
              <a:tabLst>
                <a:tab pos="95885" algn="l"/>
              </a:tabLst>
            </a:pPr>
            <a:r>
              <a:rPr sz="1850" spc="114" dirty="0">
                <a:solidFill>
                  <a:srgbClr val="DFE6F4"/>
                </a:solidFill>
                <a:latin typeface="Arial"/>
                <a:cs typeface="Arial"/>
              </a:rPr>
              <a:t>ситуации, </a:t>
            </a:r>
            <a:r>
              <a:rPr sz="1850" spc="140" dirty="0">
                <a:solidFill>
                  <a:srgbClr val="DFE6F4"/>
                </a:solidFill>
                <a:latin typeface="Arial"/>
                <a:cs typeface="Arial"/>
              </a:rPr>
              <a:t>когда пациент </a:t>
            </a:r>
            <a:r>
              <a:rPr sz="1850" spc="110" dirty="0">
                <a:solidFill>
                  <a:srgbClr val="DFE6F4"/>
                </a:solidFill>
                <a:latin typeface="Arial"/>
                <a:cs typeface="Arial"/>
              </a:rPr>
              <a:t>уж </a:t>
            </a:r>
            <a:r>
              <a:rPr sz="1850" spc="-5" dirty="0">
                <a:solidFill>
                  <a:srgbClr val="DFE6F4"/>
                </a:solidFill>
                <a:latin typeface="Arial"/>
                <a:cs typeface="Arial"/>
              </a:rPr>
              <a:t>е </a:t>
            </a:r>
            <a:r>
              <a:rPr sz="1850" spc="105" dirty="0">
                <a:solidFill>
                  <a:srgbClr val="DFE6F4"/>
                </a:solidFill>
                <a:latin typeface="Arial"/>
                <a:cs typeface="Arial"/>
              </a:rPr>
              <a:t>использует </a:t>
            </a:r>
            <a:r>
              <a:rPr sz="1850" spc="95" dirty="0">
                <a:solidFill>
                  <a:srgbClr val="DFE6F4"/>
                </a:solidFill>
                <a:latin typeface="Arial"/>
                <a:cs typeface="Arial"/>
              </a:rPr>
              <a:t>съемный </a:t>
            </a:r>
            <a:r>
              <a:rPr sz="1850" spc="100" dirty="0">
                <a:solidFill>
                  <a:srgbClr val="DFE6F4"/>
                </a:solidFill>
                <a:latin typeface="Arial"/>
                <a:cs typeface="Arial"/>
              </a:rPr>
              <a:t>протез, </a:t>
            </a:r>
            <a:r>
              <a:rPr sz="1850" spc="105" dirty="0">
                <a:solidFill>
                  <a:srgbClr val="DFE6F4"/>
                </a:solidFill>
                <a:latin typeface="Arial"/>
                <a:cs typeface="Arial"/>
              </a:rPr>
              <a:t>адаптировался</a:t>
            </a:r>
            <a:r>
              <a:rPr sz="1850" spc="595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-5" dirty="0">
                <a:solidFill>
                  <a:srgbClr val="DFE6F4"/>
                </a:solidFill>
                <a:latin typeface="Arial"/>
                <a:cs typeface="Arial"/>
              </a:rPr>
              <a:t>к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ts val="2215"/>
              </a:lnSpc>
            </a:pPr>
            <a:r>
              <a:rPr sz="1850" spc="114" dirty="0">
                <a:solidFill>
                  <a:srgbClr val="DFE6F4"/>
                </a:solidFill>
                <a:latin typeface="Arial"/>
                <a:cs typeface="Arial"/>
              </a:rPr>
              <a:t>нему </a:t>
            </a:r>
            <a:r>
              <a:rPr sz="1850" dirty="0">
                <a:solidFill>
                  <a:srgbClr val="DFE6F4"/>
                </a:solidFill>
                <a:latin typeface="Arial"/>
                <a:cs typeface="Arial"/>
              </a:rPr>
              <a:t>и </a:t>
            </a:r>
            <a:r>
              <a:rPr sz="1850" spc="75" dirty="0">
                <a:solidFill>
                  <a:srgbClr val="DFE6F4"/>
                </a:solidFill>
                <a:latin typeface="Arial"/>
                <a:cs typeface="Arial"/>
              </a:rPr>
              <a:t>хочет </a:t>
            </a:r>
            <a:r>
              <a:rPr sz="1850" spc="105" dirty="0">
                <a:solidFill>
                  <a:srgbClr val="DFE6F4"/>
                </a:solidFill>
                <a:latin typeface="Arial"/>
                <a:cs typeface="Arial"/>
              </a:rPr>
              <a:t>лишь </a:t>
            </a:r>
            <a:r>
              <a:rPr sz="1850" spc="120" dirty="0">
                <a:solidFill>
                  <a:srgbClr val="DFE6F4"/>
                </a:solidFill>
                <a:latin typeface="Arial"/>
                <a:cs typeface="Arial"/>
              </a:rPr>
              <a:t>повысить степень </a:t>
            </a:r>
            <a:r>
              <a:rPr sz="1850" spc="125" dirty="0">
                <a:solidFill>
                  <a:srgbClr val="DFE6F4"/>
                </a:solidFill>
                <a:latin typeface="Arial"/>
                <a:cs typeface="Arial"/>
              </a:rPr>
              <a:t>фиксации </a:t>
            </a:r>
            <a:r>
              <a:rPr sz="1850" spc="85" dirty="0">
                <a:solidFill>
                  <a:srgbClr val="DFE6F4"/>
                </a:solidFill>
                <a:latin typeface="Arial"/>
                <a:cs typeface="Arial"/>
              </a:rPr>
              <a:t>своего</a:t>
            </a:r>
            <a:r>
              <a:rPr sz="1850" spc="650" dirty="0">
                <a:solidFill>
                  <a:srgbClr val="DFE6F4"/>
                </a:solidFill>
                <a:latin typeface="Arial"/>
                <a:cs typeface="Arial"/>
              </a:rPr>
              <a:t> </a:t>
            </a:r>
            <a:r>
              <a:rPr sz="1850" spc="105" dirty="0">
                <a:solidFill>
                  <a:srgbClr val="DFE6F4"/>
                </a:solidFill>
                <a:latin typeface="Arial"/>
                <a:cs typeface="Arial"/>
              </a:rPr>
              <a:t>протеза.</a:t>
            </a:r>
            <a:endParaRPr sz="18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0895" y="123901"/>
            <a:ext cx="10283825" cy="426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2215"/>
              </a:lnSpc>
              <a:spcBef>
                <a:spcPts val="100"/>
              </a:spcBef>
              <a:tabLst>
                <a:tab pos="5686425" algn="l"/>
              </a:tabLst>
            </a:pPr>
            <a:r>
              <a:rPr sz="1850" spc="25" dirty="0">
                <a:solidFill>
                  <a:srgbClr val="EBE2EF"/>
                </a:solidFill>
                <a:latin typeface="Arial"/>
                <a:cs typeface="Arial"/>
              </a:rPr>
              <a:t>Во </a:t>
            </a:r>
            <a:r>
              <a:rPr sz="1850" spc="70" dirty="0">
                <a:solidFill>
                  <a:srgbClr val="EBE2EF"/>
                </a:solidFill>
                <a:latin typeface="Arial"/>
                <a:cs typeface="Arial"/>
              </a:rPr>
              <a:t>всех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вышеперечисленных </a:t>
            </a:r>
            <a:r>
              <a:rPr sz="1850" spc="95" dirty="0">
                <a:solidFill>
                  <a:srgbClr val="EBE2EF"/>
                </a:solidFill>
                <a:latin typeface="Arial"/>
                <a:cs typeface="Arial"/>
              </a:rPr>
              <a:t>случаях </a:t>
            </a:r>
            <a:r>
              <a:rPr sz="1850" spc="55" dirty="0">
                <a:solidFill>
                  <a:srgbClr val="EBE2EF"/>
                </a:solidFill>
                <a:latin typeface="Arial"/>
                <a:cs typeface="Arial"/>
              </a:rPr>
              <a:t>все </a:t>
            </a:r>
            <a:r>
              <a:rPr sz="1850" spc="16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ж</a:t>
            </a:r>
            <a:r>
              <a:rPr sz="1850" spc="-24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е	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возможно изготовление</a:t>
            </a:r>
            <a:r>
              <a:rPr sz="1850" spc="-4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съемных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ts val="2215"/>
              </a:lnSpc>
            </a:pP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протезов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опорой </a:t>
            </a:r>
            <a:r>
              <a:rPr sz="1850" spc="70" dirty="0">
                <a:solidFill>
                  <a:srgbClr val="EBE2EF"/>
                </a:solidFill>
                <a:latin typeface="Arial"/>
                <a:cs typeface="Arial"/>
              </a:rPr>
              <a:t>на 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имплантаты, </a:t>
            </a:r>
            <a:r>
              <a:rPr sz="1850" spc="80" dirty="0">
                <a:solidFill>
                  <a:srgbClr val="EBE2EF"/>
                </a:solidFill>
                <a:latin typeface="Arial"/>
                <a:cs typeface="Arial"/>
              </a:rPr>
              <a:t>что</a:t>
            </a:r>
            <a:r>
              <a:rPr sz="1850" spc="-8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позволит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добиться </a:t>
            </a:r>
            <a:r>
              <a:rPr sz="1850" spc="110" dirty="0">
                <a:solidFill>
                  <a:srgbClr val="EBE2EF"/>
                </a:solidFill>
                <a:latin typeface="Arial"/>
                <a:cs typeface="Arial"/>
              </a:rPr>
              <a:t>хорошей </a:t>
            </a:r>
            <a:r>
              <a:rPr sz="1850" spc="125" dirty="0">
                <a:solidFill>
                  <a:srgbClr val="EBE2EF"/>
                </a:solidFill>
                <a:latin typeface="Arial"/>
                <a:cs typeface="Arial"/>
              </a:rPr>
              <a:t>фиксации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ts val="2215"/>
              </a:lnSpc>
              <a:spcBef>
                <a:spcPts val="10"/>
              </a:spcBef>
            </a:pP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протеза,</a:t>
            </a:r>
            <a:r>
              <a:rPr sz="1850" spc="15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особенно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75" dirty="0">
                <a:solidFill>
                  <a:srgbClr val="EBE2EF"/>
                </a:solidFill>
                <a:latin typeface="Arial"/>
                <a:cs typeface="Arial"/>
              </a:rPr>
              <a:t>на</a:t>
            </a:r>
            <a:r>
              <a:rPr sz="1850" spc="18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60" dirty="0">
                <a:solidFill>
                  <a:srgbClr val="EBE2EF"/>
                </a:solidFill>
                <a:latin typeface="Arial"/>
                <a:cs typeface="Arial"/>
              </a:rPr>
              <a:t>нижней</a:t>
            </a:r>
            <a:r>
              <a:rPr sz="1850" spc="34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челюсти.</a:t>
            </a:r>
            <a:r>
              <a:rPr sz="1850" spc="28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75" dirty="0">
                <a:solidFill>
                  <a:srgbClr val="EBE2EF"/>
                </a:solidFill>
                <a:latin typeface="Arial"/>
                <a:cs typeface="Arial"/>
              </a:rPr>
              <a:t>Съемные</a:t>
            </a:r>
            <a:r>
              <a:rPr sz="1850" spc="22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протезы</a:t>
            </a:r>
            <a:r>
              <a:rPr sz="1850" spc="229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1850" spc="16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опорой</a:t>
            </a:r>
            <a:r>
              <a:rPr sz="1850" spc="23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75" dirty="0">
                <a:solidFill>
                  <a:srgbClr val="EBE2EF"/>
                </a:solidFill>
                <a:latin typeface="Arial"/>
                <a:cs typeface="Arial"/>
              </a:rPr>
              <a:t>на</a:t>
            </a:r>
            <a:r>
              <a:rPr sz="1850" spc="18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имплантаты</a:t>
            </a:r>
            <a:endParaRPr sz="1850">
              <a:latin typeface="Arial"/>
              <a:cs typeface="Arial"/>
            </a:endParaRPr>
          </a:p>
          <a:p>
            <a:pPr marL="12700" marR="380365">
              <a:lnSpc>
                <a:spcPts val="2230"/>
              </a:lnSpc>
              <a:spcBef>
                <a:spcPts val="60"/>
              </a:spcBef>
            </a:pP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могут </a:t>
            </a:r>
            <a:r>
              <a:rPr sz="1850" spc="125" dirty="0">
                <a:solidFill>
                  <a:srgbClr val="EBE2EF"/>
                </a:solidFill>
                <a:latin typeface="Arial"/>
                <a:cs typeface="Arial"/>
              </a:rPr>
              <a:t>применяться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и </a:t>
            </a:r>
            <a:r>
              <a:rPr sz="1850" spc="110" dirty="0">
                <a:solidFill>
                  <a:srgbClr val="EBE2EF"/>
                </a:solidFill>
                <a:latin typeface="Arial"/>
                <a:cs typeface="Arial"/>
              </a:rPr>
              <a:t>при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наличии 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дефекта </a:t>
            </a: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зубного </a:t>
            </a:r>
            <a:r>
              <a:rPr sz="1850" spc="85" dirty="0">
                <a:solidFill>
                  <a:srgbClr val="EBE2EF"/>
                </a:solidFill>
                <a:latin typeface="Arial"/>
                <a:cs typeface="Arial"/>
              </a:rPr>
              <a:t>ряда, </a:t>
            </a:r>
            <a:r>
              <a:rPr sz="1850" spc="125" dirty="0">
                <a:solidFill>
                  <a:srgbClr val="EBE2EF"/>
                </a:solidFill>
                <a:latin typeface="Arial"/>
                <a:cs typeface="Arial"/>
              </a:rPr>
              <a:t>например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случаях,  </a:t>
            </a:r>
            <a:r>
              <a:rPr sz="1850" spc="140" dirty="0">
                <a:solidFill>
                  <a:srgbClr val="EBE2EF"/>
                </a:solidFill>
                <a:latin typeface="Arial"/>
                <a:cs typeface="Arial"/>
              </a:rPr>
              <a:t>когда </a:t>
            </a: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сохранилось </a:t>
            </a:r>
            <a:r>
              <a:rPr sz="1850" spc="95" dirty="0">
                <a:solidFill>
                  <a:srgbClr val="EBE2EF"/>
                </a:solidFill>
                <a:latin typeface="Arial"/>
                <a:cs typeface="Arial"/>
              </a:rPr>
              <a:t>всего </a:t>
            </a:r>
            <a:r>
              <a:rPr sz="1850" spc="125" dirty="0">
                <a:solidFill>
                  <a:srgbClr val="EBE2EF"/>
                </a:solidFill>
                <a:latin typeface="Arial"/>
                <a:cs typeface="Arial"/>
              </a:rPr>
              <a:t>несколько </a:t>
            </a:r>
            <a:r>
              <a:rPr sz="1850" spc="65" dirty="0">
                <a:solidFill>
                  <a:srgbClr val="EBE2EF"/>
                </a:solidFill>
                <a:latin typeface="Arial"/>
                <a:cs typeface="Arial"/>
              </a:rPr>
              <a:t>зубов, </a:t>
            </a:r>
            <a:r>
              <a:rPr sz="1850" spc="125" dirty="0">
                <a:solidFill>
                  <a:srgbClr val="EBE2EF"/>
                </a:solidFill>
                <a:latin typeface="Arial"/>
                <a:cs typeface="Arial"/>
              </a:rPr>
              <a:t>имплантация 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дополнительных</a:t>
            </a:r>
            <a:r>
              <a:rPr sz="1850" spc="4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опор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ts val="2135"/>
              </a:lnSpc>
            </a:pPr>
            <a:r>
              <a:rPr sz="1850" spc="110" dirty="0">
                <a:solidFill>
                  <a:srgbClr val="EBE2EF"/>
                </a:solidFill>
                <a:latin typeface="Arial"/>
                <a:cs typeface="Arial"/>
              </a:rPr>
              <a:t>позволит </a:t>
            </a: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создать </a:t>
            </a:r>
            <a:r>
              <a:rPr sz="1850" spc="65" dirty="0">
                <a:solidFill>
                  <a:srgbClr val="EBE2EF"/>
                </a:solidFill>
                <a:latin typeface="Arial"/>
                <a:cs typeface="Arial"/>
              </a:rPr>
              <a:t>более </a:t>
            </a:r>
            <a:r>
              <a:rPr sz="1850" spc="130" dirty="0">
                <a:solidFill>
                  <a:srgbClr val="EBE2EF"/>
                </a:solidFill>
                <a:latin typeface="Arial"/>
                <a:cs typeface="Arial"/>
              </a:rPr>
              <a:t>рациональную </a:t>
            </a:r>
            <a:r>
              <a:rPr sz="1850" spc="170" dirty="0">
                <a:solidFill>
                  <a:srgbClr val="EBE2EF"/>
                </a:solidFill>
                <a:latin typeface="Arial"/>
                <a:cs typeface="Arial"/>
              </a:rPr>
              <a:t>конструкцию</a:t>
            </a:r>
            <a:r>
              <a:rPr sz="1850" spc="47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протеза.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50">
              <a:latin typeface="Arial"/>
              <a:cs typeface="Arial"/>
            </a:endParaRPr>
          </a:p>
          <a:p>
            <a:pPr marL="12700" marR="50800" algn="just">
              <a:lnSpc>
                <a:spcPct val="100000"/>
              </a:lnSpc>
            </a:pP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Планирование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протезирования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и </a:t>
            </a:r>
            <a:r>
              <a:rPr sz="1850" spc="70" dirty="0">
                <a:solidFill>
                  <a:srgbClr val="EBE2EF"/>
                </a:solidFill>
                <a:latin typeface="Arial"/>
                <a:cs typeface="Arial"/>
              </a:rPr>
              <a:t>само </a:t>
            </a:r>
            <a:r>
              <a:rPr sz="1850" spc="125" dirty="0">
                <a:solidFill>
                  <a:srgbClr val="EBE2EF"/>
                </a:solidFill>
                <a:latin typeface="Arial"/>
                <a:cs typeface="Arial"/>
              </a:rPr>
              <a:t>ортопедическое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лечение </a:t>
            </a:r>
            <a:r>
              <a:rPr sz="1850" spc="150" dirty="0">
                <a:solidFill>
                  <a:srgbClr val="EBE2EF"/>
                </a:solidFill>
                <a:latin typeface="Arial"/>
                <a:cs typeface="Arial"/>
              </a:rPr>
              <a:t>должны </a:t>
            </a:r>
            <a:r>
              <a:rPr sz="1850" spc="110" dirty="0">
                <a:solidFill>
                  <a:srgbClr val="EBE2EF"/>
                </a:solidFill>
                <a:latin typeface="Arial"/>
                <a:cs typeface="Arial"/>
              </a:rPr>
              <a:t>включать 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1850" spc="50" dirty="0">
                <a:solidFill>
                  <a:srgbClr val="EBE2EF"/>
                </a:solidFill>
                <a:latin typeface="Arial"/>
                <a:cs typeface="Arial"/>
              </a:rPr>
              <a:t>себя </a:t>
            </a:r>
            <a:r>
              <a:rPr sz="1850" spc="95" dirty="0">
                <a:solidFill>
                  <a:srgbClr val="EBE2EF"/>
                </a:solidFill>
                <a:latin typeface="Arial"/>
                <a:cs typeface="Arial"/>
              </a:rPr>
              <a:t>различные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виды 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протезирования, </a:t>
            </a:r>
            <a:r>
              <a:rPr sz="1850" spc="110" dirty="0">
                <a:solidFill>
                  <a:srgbClr val="EBE2EF"/>
                </a:solidFill>
                <a:latin typeface="Arial"/>
                <a:cs typeface="Arial"/>
              </a:rPr>
              <a:t>которые </a:t>
            </a: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соответствуют </a:t>
            </a:r>
            <a:r>
              <a:rPr sz="1850" spc="125" dirty="0">
                <a:solidFill>
                  <a:srgbClr val="EBE2EF"/>
                </a:solidFill>
                <a:latin typeface="Arial"/>
                <a:cs typeface="Arial"/>
              </a:rPr>
              <a:t>индивидуальной  </a:t>
            </a:r>
            <a:r>
              <a:rPr sz="1850" spc="140" dirty="0">
                <a:solidFill>
                  <a:srgbClr val="EBE2EF"/>
                </a:solidFill>
                <a:latin typeface="Arial"/>
                <a:cs typeface="Arial"/>
              </a:rPr>
              <a:t>картине 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полости </a:t>
            </a:r>
            <a:r>
              <a:rPr sz="1850" spc="85" dirty="0">
                <a:solidFill>
                  <a:srgbClr val="EBE2EF"/>
                </a:solidFill>
                <a:latin typeface="Arial"/>
                <a:cs typeface="Arial"/>
              </a:rPr>
              <a:t>рта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пациента, </a:t>
            </a:r>
            <a:r>
              <a:rPr sz="1850" spc="145" dirty="0">
                <a:solidFill>
                  <a:srgbClr val="EBE2EF"/>
                </a:solidFill>
                <a:latin typeface="Arial"/>
                <a:cs typeface="Arial"/>
              </a:rPr>
              <a:t>медицинским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и </a:t>
            </a:r>
            <a:r>
              <a:rPr sz="1850" spc="110" dirty="0">
                <a:solidFill>
                  <a:srgbClr val="EBE2EF"/>
                </a:solidFill>
                <a:latin typeface="Arial"/>
                <a:cs typeface="Arial"/>
              </a:rPr>
              <a:t>психосоциальным</a:t>
            </a:r>
            <a:r>
              <a:rPr sz="1850" spc="5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условиям,</a:t>
            </a:r>
            <a:endParaRPr sz="1850">
              <a:latin typeface="Arial"/>
              <a:cs typeface="Arial"/>
            </a:endParaRPr>
          </a:p>
          <a:p>
            <a:pPr marL="12700" marR="466090">
              <a:lnSpc>
                <a:spcPts val="2230"/>
              </a:lnSpc>
              <a:spcBef>
                <a:spcPts val="55"/>
              </a:spcBef>
            </a:pPr>
            <a:r>
              <a:rPr sz="1850" spc="135" dirty="0">
                <a:solidFill>
                  <a:srgbClr val="EBE2EF"/>
                </a:solidFill>
                <a:latin typeface="Arial"/>
                <a:cs typeface="Arial"/>
              </a:rPr>
              <a:t>экономическому </a:t>
            </a:r>
            <a:r>
              <a:rPr sz="1850" spc="140" dirty="0">
                <a:solidFill>
                  <a:srgbClr val="EBE2EF"/>
                </a:solidFill>
                <a:latin typeface="Arial"/>
                <a:cs typeface="Arial"/>
              </a:rPr>
              <a:t>положению,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а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та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к ж е 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возможным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изменениям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зубочелюстной  </a:t>
            </a:r>
            <a:r>
              <a:rPr sz="1850" spc="95" dirty="0">
                <a:solidFill>
                  <a:srgbClr val="EBE2EF"/>
                </a:solidFill>
                <a:latin typeface="Arial"/>
                <a:cs typeface="Arial"/>
              </a:rPr>
              <a:t>системы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будущем. </a:t>
            </a: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Планирование </a:t>
            </a:r>
            <a:r>
              <a:rPr sz="1850" spc="85" dirty="0">
                <a:solidFill>
                  <a:srgbClr val="EBE2EF"/>
                </a:solidFill>
                <a:latin typeface="Arial"/>
                <a:cs typeface="Arial"/>
              </a:rPr>
              <a:t>лечения </a:t>
            </a:r>
            <a:r>
              <a:rPr sz="1850" spc="135" dirty="0">
                <a:solidFill>
                  <a:srgbClr val="EBE2EF"/>
                </a:solidFill>
                <a:latin typeface="Arial"/>
                <a:cs typeface="Arial"/>
              </a:rPr>
              <a:t>должно</a:t>
            </a:r>
            <a:r>
              <a:rPr sz="1850" spc="-1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сочетать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возможности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ts val="2135"/>
              </a:lnSpc>
            </a:pP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лечения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и </a:t>
            </a:r>
            <a:r>
              <a:rPr sz="1850" spc="140" dirty="0">
                <a:solidFill>
                  <a:srgbClr val="EBE2EF"/>
                </a:solidFill>
                <a:latin typeface="Arial"/>
                <a:cs typeface="Arial"/>
              </a:rPr>
              <a:t>тканевую </a:t>
            </a:r>
            <a:r>
              <a:rPr sz="1850" spc="105" dirty="0">
                <a:solidFill>
                  <a:srgbClr val="EBE2EF"/>
                </a:solidFill>
                <a:latin typeface="Arial"/>
                <a:cs typeface="Arial"/>
              </a:rPr>
              <a:t>совместимость, </a:t>
            </a:r>
            <a:r>
              <a:rPr sz="1850" spc="80" dirty="0">
                <a:solidFill>
                  <a:srgbClr val="EBE2EF"/>
                </a:solidFill>
                <a:latin typeface="Arial"/>
                <a:cs typeface="Arial"/>
              </a:rPr>
              <a:t>удобство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1850" spc="95" dirty="0">
                <a:solidFill>
                  <a:srgbClr val="EBE2EF"/>
                </a:solidFill>
                <a:latin typeface="Arial"/>
                <a:cs typeface="Arial"/>
              </a:rPr>
              <a:t>пользовании </a:t>
            </a:r>
            <a:r>
              <a:rPr sz="185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1850" spc="31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35" dirty="0">
                <a:solidFill>
                  <a:srgbClr val="EBE2EF"/>
                </a:solidFill>
                <a:latin typeface="Arial"/>
                <a:cs typeface="Arial"/>
              </a:rPr>
              <a:t>эстетику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ts val="2215"/>
              </a:lnSpc>
              <a:spcBef>
                <a:spcPts val="15"/>
              </a:spcBef>
            </a:pP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несъемных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протезов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1850" spc="114" dirty="0">
                <a:solidFill>
                  <a:srgbClr val="EBE2EF"/>
                </a:solidFill>
                <a:latin typeface="Arial"/>
                <a:cs typeface="Arial"/>
              </a:rPr>
              <a:t>простотой </a:t>
            </a:r>
            <a:r>
              <a:rPr sz="1850" spc="80" dirty="0">
                <a:solidFill>
                  <a:srgbClr val="EBE2EF"/>
                </a:solidFill>
                <a:latin typeface="Arial"/>
                <a:cs typeface="Arial"/>
              </a:rPr>
              <a:t>ухода </a:t>
            </a:r>
            <a:r>
              <a:rPr sz="1850" spc="-5" dirty="0">
                <a:solidFill>
                  <a:srgbClr val="EBE2EF"/>
                </a:solidFill>
                <a:latin typeface="Arial"/>
                <a:cs typeface="Arial"/>
              </a:rPr>
              <a:t>и </a:t>
            </a: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возможностями</a:t>
            </a:r>
            <a:r>
              <a:rPr sz="1850" spc="56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135" dirty="0">
                <a:solidFill>
                  <a:srgbClr val="EBE2EF"/>
                </a:solidFill>
                <a:latin typeface="Arial"/>
                <a:cs typeface="Arial"/>
              </a:rPr>
              <a:t>починки,</a:t>
            </a:r>
            <a:endParaRPr sz="1850">
              <a:latin typeface="Arial"/>
              <a:cs typeface="Arial"/>
            </a:endParaRPr>
          </a:p>
          <a:p>
            <a:pPr marL="12700">
              <a:lnSpc>
                <a:spcPts val="2215"/>
              </a:lnSpc>
            </a:pPr>
            <a:r>
              <a:rPr sz="1850" spc="120" dirty="0">
                <a:solidFill>
                  <a:srgbClr val="EBE2EF"/>
                </a:solidFill>
                <a:latin typeface="Arial"/>
                <a:cs typeface="Arial"/>
              </a:rPr>
              <a:t>свойственными </a:t>
            </a:r>
            <a:r>
              <a:rPr sz="1850" spc="100" dirty="0">
                <a:solidFill>
                  <a:srgbClr val="EBE2EF"/>
                </a:solidFill>
                <a:latin typeface="Arial"/>
                <a:cs typeface="Arial"/>
              </a:rPr>
              <a:t>съемным </a:t>
            </a:r>
            <a:r>
              <a:rPr sz="1850" spc="125" dirty="0">
                <a:solidFill>
                  <a:srgbClr val="EBE2EF"/>
                </a:solidFill>
                <a:latin typeface="Arial"/>
                <a:cs typeface="Arial"/>
              </a:rPr>
              <a:t>пластиночным</a:t>
            </a:r>
            <a:r>
              <a:rPr sz="1850" spc="31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850" spc="90" dirty="0">
                <a:solidFill>
                  <a:srgbClr val="EBE2EF"/>
                </a:solidFill>
                <a:latin typeface="Arial"/>
                <a:cs typeface="Arial"/>
              </a:rPr>
              <a:t>протезам.</a:t>
            </a:r>
            <a:endParaRPr sz="18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015983" y="4434840"/>
            <a:ext cx="2529839" cy="22616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6" y="624966"/>
            <a:ext cx="10194290" cy="5499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3295"/>
              </a:lnSpc>
              <a:spcBef>
                <a:spcPts val="110"/>
              </a:spcBef>
              <a:tabLst>
                <a:tab pos="7140575" algn="l"/>
              </a:tabLst>
            </a:pPr>
            <a:r>
              <a:rPr sz="2750" b="1" spc="145" dirty="0">
                <a:solidFill>
                  <a:srgbClr val="FFFF00"/>
                </a:solidFill>
                <a:latin typeface="Tahoma"/>
                <a:cs typeface="Tahoma"/>
              </a:rPr>
              <a:t>Съемные </a:t>
            </a:r>
            <a:r>
              <a:rPr sz="2750" b="1" spc="140" dirty="0">
                <a:solidFill>
                  <a:srgbClr val="FFFF00"/>
                </a:solidFill>
                <a:latin typeface="Tahoma"/>
                <a:cs typeface="Tahoma"/>
              </a:rPr>
              <a:t>протезы </a:t>
            </a:r>
            <a:r>
              <a:rPr sz="2750" b="1" spc="5" dirty="0">
                <a:solidFill>
                  <a:srgbClr val="FFFF00"/>
                </a:solidFill>
                <a:latin typeface="Tahoma"/>
                <a:cs typeface="Tahoma"/>
              </a:rPr>
              <a:t>с  </a:t>
            </a:r>
            <a:r>
              <a:rPr sz="2750" b="1" spc="140" dirty="0">
                <a:solidFill>
                  <a:srgbClr val="FFFF00"/>
                </a:solidFill>
                <a:latin typeface="Tahoma"/>
                <a:cs typeface="Tahoma"/>
              </a:rPr>
              <a:t>опорой</a:t>
            </a:r>
            <a:r>
              <a:rPr sz="2750" b="1" spc="35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750" b="1" spc="75" dirty="0">
                <a:solidFill>
                  <a:srgbClr val="FFFF00"/>
                </a:solidFill>
                <a:latin typeface="Tahoma"/>
                <a:cs typeface="Tahoma"/>
              </a:rPr>
              <a:t>на</a:t>
            </a:r>
            <a:r>
              <a:rPr sz="2750" b="1" spc="28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750" b="1" spc="160" dirty="0">
                <a:solidFill>
                  <a:srgbClr val="FFFF00"/>
                </a:solidFill>
                <a:latin typeface="Tahoma"/>
                <a:cs typeface="Tahoma"/>
              </a:rPr>
              <a:t>два	</a:t>
            </a:r>
            <a:r>
              <a:rPr sz="2750" b="1" spc="150" dirty="0">
                <a:solidFill>
                  <a:srgbClr val="FFFF00"/>
                </a:solidFill>
                <a:latin typeface="Tahoma"/>
                <a:cs typeface="Tahoma"/>
              </a:rPr>
              <a:t>имплантата</a:t>
            </a:r>
            <a:endParaRPr sz="2750">
              <a:latin typeface="Tahoma"/>
              <a:cs typeface="Tahoma"/>
            </a:endParaRPr>
          </a:p>
          <a:p>
            <a:pPr marL="12700" marR="79375">
              <a:lnSpc>
                <a:spcPts val="3310"/>
              </a:lnSpc>
              <a:spcBef>
                <a:spcPts val="95"/>
              </a:spcBef>
            </a:pPr>
            <a:r>
              <a:rPr sz="2750" b="1" spc="175" dirty="0">
                <a:solidFill>
                  <a:srgbClr val="FFFF00"/>
                </a:solidFill>
                <a:latin typeface="Tahoma"/>
                <a:cs typeface="Tahoma"/>
              </a:rPr>
              <a:t>посредством </a:t>
            </a:r>
            <a:r>
              <a:rPr sz="2750" b="1" spc="125" dirty="0">
                <a:solidFill>
                  <a:srgbClr val="FFFF00"/>
                </a:solidFill>
                <a:latin typeface="Tahoma"/>
                <a:cs typeface="Tahoma"/>
              </a:rPr>
              <a:t>замкового </a:t>
            </a:r>
            <a:r>
              <a:rPr sz="2750" b="1" spc="175" dirty="0">
                <a:solidFill>
                  <a:srgbClr val="FFFF00"/>
                </a:solidFill>
                <a:latin typeface="Tahoma"/>
                <a:cs typeface="Tahoma"/>
              </a:rPr>
              <a:t>шаровидного </a:t>
            </a:r>
            <a:r>
              <a:rPr sz="2750" b="1" spc="130" dirty="0">
                <a:solidFill>
                  <a:srgbClr val="FFFF00"/>
                </a:solidFill>
                <a:latin typeface="Tahoma"/>
                <a:cs typeface="Tahoma"/>
              </a:rPr>
              <a:t>кнопочного  </a:t>
            </a:r>
            <a:r>
              <a:rPr sz="2750" b="1" spc="170" dirty="0">
                <a:solidFill>
                  <a:srgbClr val="FFFF00"/>
                </a:solidFill>
                <a:latin typeface="Tahoma"/>
                <a:cs typeface="Tahoma"/>
              </a:rPr>
              <a:t>фиксатора</a:t>
            </a:r>
            <a:endParaRPr sz="27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650">
              <a:latin typeface="Tahoma"/>
              <a:cs typeface="Tahoma"/>
            </a:endParaRPr>
          </a:p>
          <a:p>
            <a:pPr marL="12700" marR="5080">
              <a:lnSpc>
                <a:spcPct val="100400"/>
              </a:lnSpc>
              <a:tabLst>
                <a:tab pos="2085339" algn="l"/>
                <a:tab pos="3134360" algn="l"/>
                <a:tab pos="4801870" algn="l"/>
                <a:tab pos="6466205" algn="l"/>
              </a:tabLst>
            </a:pPr>
            <a:r>
              <a:rPr sz="2750" spc="120" dirty="0">
                <a:solidFill>
                  <a:srgbClr val="EBE2EF"/>
                </a:solidFill>
                <a:latin typeface="Arial"/>
                <a:cs typeface="Arial"/>
              </a:rPr>
              <a:t>Два</a:t>
            </a:r>
            <a:r>
              <a:rPr sz="2750" spc="34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85" dirty="0">
                <a:solidFill>
                  <a:srgbClr val="EBE2EF"/>
                </a:solidFill>
                <a:latin typeface="Arial"/>
                <a:cs typeface="Arial"/>
              </a:rPr>
              <a:t>имплантата	</a:t>
            </a:r>
            <a:r>
              <a:rPr sz="2750" spc="90" dirty="0">
                <a:solidFill>
                  <a:srgbClr val="EBE2EF"/>
                </a:solidFill>
                <a:latin typeface="Arial"/>
                <a:cs typeface="Arial"/>
              </a:rPr>
              <a:t>со</a:t>
            </a:r>
            <a:r>
              <a:rPr sz="2750" spc="31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75" dirty="0">
                <a:solidFill>
                  <a:srgbClr val="EBE2EF"/>
                </a:solidFill>
                <a:latin typeface="Arial"/>
                <a:cs typeface="Arial"/>
              </a:rPr>
              <a:t>сферическими	</a:t>
            </a:r>
            <a:r>
              <a:rPr sz="2750" spc="185" dirty="0">
                <a:solidFill>
                  <a:srgbClr val="EBE2EF"/>
                </a:solidFill>
                <a:latin typeface="Arial"/>
                <a:cs typeface="Arial"/>
              </a:rPr>
              <a:t>головками</a:t>
            </a:r>
            <a:r>
              <a:rPr sz="2750" spc="1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45" dirty="0">
                <a:solidFill>
                  <a:srgbClr val="EBE2EF"/>
                </a:solidFill>
                <a:latin typeface="Arial"/>
                <a:cs typeface="Arial"/>
              </a:rPr>
              <a:t>являются  </a:t>
            </a:r>
            <a:r>
              <a:rPr sz="2750" spc="190" dirty="0">
                <a:solidFill>
                  <a:srgbClr val="EBE2EF"/>
                </a:solidFill>
                <a:latin typeface="Arial"/>
                <a:cs typeface="Arial"/>
              </a:rPr>
              <a:t>простым</a:t>
            </a:r>
            <a:r>
              <a:rPr sz="2750" spc="35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5" dirty="0">
                <a:solidFill>
                  <a:srgbClr val="EBE2EF"/>
                </a:solidFill>
                <a:latin typeface="Arial"/>
                <a:cs typeface="Arial"/>
              </a:rPr>
              <a:t>и	</a:t>
            </a:r>
            <a:r>
              <a:rPr sz="2750" spc="200" dirty="0">
                <a:solidFill>
                  <a:srgbClr val="EBE2EF"/>
                </a:solidFill>
                <a:latin typeface="Arial"/>
                <a:cs typeface="Arial"/>
              </a:rPr>
              <a:t>экономически	</a:t>
            </a:r>
            <a:r>
              <a:rPr sz="2750" spc="190" dirty="0">
                <a:solidFill>
                  <a:srgbClr val="EBE2EF"/>
                </a:solidFill>
                <a:latin typeface="Arial"/>
                <a:cs typeface="Arial"/>
              </a:rPr>
              <a:t>эффективным</a:t>
            </a:r>
            <a:r>
              <a:rPr sz="2750" spc="3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50" dirty="0">
                <a:solidFill>
                  <a:srgbClr val="EBE2EF"/>
                </a:solidFill>
                <a:latin typeface="Arial"/>
                <a:cs typeface="Arial"/>
              </a:rPr>
              <a:t>методом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ts val="3290"/>
              </a:lnSpc>
              <a:tabLst>
                <a:tab pos="1969770" algn="l"/>
              </a:tabLst>
            </a:pPr>
            <a:r>
              <a:rPr sz="2750" spc="204" dirty="0">
                <a:solidFill>
                  <a:srgbClr val="EBE2EF"/>
                </a:solidFill>
                <a:latin typeface="Arial"/>
                <a:cs typeface="Arial"/>
              </a:rPr>
              <a:t>фиксации	</a:t>
            </a:r>
            <a:r>
              <a:rPr sz="2750" spc="170" dirty="0">
                <a:solidFill>
                  <a:srgbClr val="EBE2EF"/>
                </a:solidFill>
                <a:latin typeface="Arial"/>
                <a:cs typeface="Arial"/>
              </a:rPr>
              <a:t>съемных</a:t>
            </a:r>
            <a:r>
              <a:rPr sz="2750" spc="14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50" dirty="0">
                <a:solidFill>
                  <a:srgbClr val="EBE2EF"/>
                </a:solidFill>
                <a:latin typeface="Arial"/>
                <a:cs typeface="Arial"/>
              </a:rPr>
              <a:t>протезов.</a:t>
            </a:r>
            <a:endParaRPr sz="27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50">
              <a:latin typeface="Arial"/>
              <a:cs typeface="Arial"/>
            </a:endParaRPr>
          </a:p>
          <a:p>
            <a:pPr marL="12700" marR="641350">
              <a:lnSpc>
                <a:spcPct val="100099"/>
              </a:lnSpc>
              <a:tabLst>
                <a:tab pos="805180" algn="l"/>
                <a:tab pos="3134360" algn="l"/>
                <a:tab pos="3966210" algn="l"/>
                <a:tab pos="4121785" algn="l"/>
                <a:tab pos="4524375" algn="l"/>
                <a:tab pos="5847715" algn="l"/>
                <a:tab pos="6466205" algn="l"/>
                <a:tab pos="6765290" algn="l"/>
                <a:tab pos="7667625" algn="l"/>
              </a:tabLst>
            </a:pPr>
            <a:r>
              <a:rPr sz="2750" spc="120" dirty="0">
                <a:solidFill>
                  <a:srgbClr val="EBE2EF"/>
                </a:solidFill>
                <a:latin typeface="Arial"/>
                <a:cs typeface="Arial"/>
              </a:rPr>
              <a:t>Два</a:t>
            </a:r>
            <a:r>
              <a:rPr sz="2750" spc="34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85" dirty="0">
                <a:solidFill>
                  <a:srgbClr val="EBE2EF"/>
                </a:solidFill>
                <a:latin typeface="Arial"/>
                <a:cs typeface="Arial"/>
              </a:rPr>
              <a:t>имплантата	</a:t>
            </a:r>
            <a:r>
              <a:rPr sz="2750" spc="90" dirty="0">
                <a:solidFill>
                  <a:srgbClr val="EBE2EF"/>
                </a:solidFill>
                <a:latin typeface="Arial"/>
                <a:cs typeface="Arial"/>
              </a:rPr>
              <a:t>со</a:t>
            </a:r>
            <a:r>
              <a:rPr sz="2750" spc="3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75" dirty="0">
                <a:solidFill>
                  <a:srgbClr val="EBE2EF"/>
                </a:solidFill>
                <a:latin typeface="Arial"/>
                <a:cs typeface="Arial"/>
              </a:rPr>
              <a:t>сферическими	</a:t>
            </a:r>
            <a:r>
              <a:rPr sz="2750" spc="195" dirty="0">
                <a:solidFill>
                  <a:srgbClr val="EBE2EF"/>
                </a:solidFill>
                <a:latin typeface="Arial"/>
                <a:cs typeface="Arial"/>
              </a:rPr>
              <a:t>ретенционными  </a:t>
            </a:r>
            <a:r>
              <a:rPr sz="2750" spc="160" dirty="0">
                <a:solidFill>
                  <a:srgbClr val="EBE2EF"/>
                </a:solidFill>
                <a:latin typeface="Arial"/>
                <a:cs typeface="Arial"/>
              </a:rPr>
              <a:t>элементами</a:t>
            </a:r>
            <a:r>
              <a:rPr sz="2750" spc="37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225" dirty="0">
                <a:solidFill>
                  <a:srgbClr val="EBE2EF"/>
                </a:solidFill>
                <a:latin typeface="Arial"/>
                <a:cs typeface="Arial"/>
              </a:rPr>
              <a:t>должны	</a:t>
            </a:r>
            <a:r>
              <a:rPr sz="2750" spc="160" dirty="0">
                <a:solidFill>
                  <a:srgbClr val="EBE2EF"/>
                </a:solidFill>
                <a:latin typeface="Arial"/>
                <a:cs typeface="Arial"/>
              </a:rPr>
              <a:t>располагаться	</a:t>
            </a:r>
            <a:r>
              <a:rPr sz="2750" spc="204" dirty="0">
                <a:solidFill>
                  <a:srgbClr val="EBE2EF"/>
                </a:solidFill>
                <a:latin typeface="Arial"/>
                <a:cs typeface="Arial"/>
              </a:rPr>
              <a:t>таким</a:t>
            </a:r>
            <a:r>
              <a:rPr sz="2750" spc="-2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20" dirty="0">
                <a:solidFill>
                  <a:srgbClr val="EBE2EF"/>
                </a:solidFill>
                <a:latin typeface="Arial"/>
                <a:cs typeface="Arial"/>
              </a:rPr>
              <a:t>образом,  </a:t>
            </a:r>
            <a:r>
              <a:rPr sz="2750" spc="150" dirty="0">
                <a:solidFill>
                  <a:srgbClr val="EBE2EF"/>
                </a:solidFill>
                <a:latin typeface="Arial"/>
                <a:cs typeface="Arial"/>
              </a:rPr>
              <a:t>чтобы</a:t>
            </a:r>
            <a:r>
              <a:rPr sz="2750" spc="38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60" dirty="0">
                <a:solidFill>
                  <a:srgbClr val="EBE2EF"/>
                </a:solidFill>
                <a:latin typeface="Arial"/>
                <a:cs typeface="Arial"/>
              </a:rPr>
              <a:t>создать</a:t>
            </a:r>
            <a:r>
              <a:rPr sz="2750" spc="38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75" dirty="0">
                <a:solidFill>
                  <a:srgbClr val="EBE2EF"/>
                </a:solidFill>
                <a:latin typeface="Arial"/>
                <a:cs typeface="Arial"/>
              </a:rPr>
              <a:t>опорную	</a:t>
            </a:r>
            <a:r>
              <a:rPr sz="2750" spc="190" dirty="0">
                <a:solidFill>
                  <a:srgbClr val="EBE2EF"/>
                </a:solidFill>
                <a:latin typeface="Arial"/>
                <a:cs typeface="Arial"/>
              </a:rPr>
              <a:t>линию	</a:t>
            </a:r>
            <a:r>
              <a:rPr sz="2750" spc="155" dirty="0">
                <a:solidFill>
                  <a:srgbClr val="EBE2EF"/>
                </a:solidFill>
                <a:latin typeface="Arial"/>
                <a:cs typeface="Arial"/>
              </a:rPr>
              <a:t>необходимой </a:t>
            </a:r>
            <a:r>
              <a:rPr sz="2750" spc="195" dirty="0">
                <a:solidFill>
                  <a:srgbClr val="EBE2EF"/>
                </a:solidFill>
                <a:latin typeface="Arial"/>
                <a:cs typeface="Arial"/>
              </a:rPr>
              <a:t>длины  </a:t>
            </a:r>
            <a:r>
              <a:rPr sz="2750" spc="130" dirty="0">
                <a:solidFill>
                  <a:srgbClr val="EBE2EF"/>
                </a:solidFill>
                <a:latin typeface="Arial"/>
                <a:cs typeface="Arial"/>
              </a:rPr>
              <a:t>для	</a:t>
            </a:r>
            <a:r>
              <a:rPr sz="2750" spc="229" dirty="0">
                <a:solidFill>
                  <a:srgbClr val="EBE2EF"/>
                </a:solidFill>
                <a:latin typeface="Arial"/>
                <a:cs typeface="Arial"/>
              </a:rPr>
              <a:t>предупреждения	</a:t>
            </a:r>
            <a:r>
              <a:rPr sz="2750" spc="180" dirty="0">
                <a:solidFill>
                  <a:srgbClr val="EBE2EF"/>
                </a:solidFill>
                <a:latin typeface="Arial"/>
                <a:cs typeface="Arial"/>
              </a:rPr>
              <a:t>вращения</a:t>
            </a:r>
            <a:r>
              <a:rPr sz="2750" spc="3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60" dirty="0">
                <a:solidFill>
                  <a:srgbClr val="EBE2EF"/>
                </a:solidFill>
                <a:latin typeface="Arial"/>
                <a:cs typeface="Arial"/>
              </a:rPr>
              <a:t>протеза	</a:t>
            </a:r>
            <a:r>
              <a:rPr sz="2750" spc="215" dirty="0">
                <a:solidFill>
                  <a:srgbClr val="EBE2EF"/>
                </a:solidFill>
                <a:latin typeface="Arial"/>
                <a:cs typeface="Arial"/>
              </a:rPr>
              <a:t>вокруг</a:t>
            </a:r>
            <a:endParaRPr sz="2750">
              <a:latin typeface="Arial"/>
              <a:cs typeface="Arial"/>
            </a:endParaRPr>
          </a:p>
          <a:p>
            <a:pPr marL="12700">
              <a:lnSpc>
                <a:spcPts val="3290"/>
              </a:lnSpc>
            </a:pPr>
            <a:r>
              <a:rPr sz="2750" spc="204" dirty="0">
                <a:solidFill>
                  <a:srgbClr val="EBE2EF"/>
                </a:solidFill>
                <a:latin typeface="Arial"/>
                <a:cs typeface="Arial"/>
              </a:rPr>
              <a:t>сагиттальной</a:t>
            </a:r>
            <a:r>
              <a:rPr sz="2750" spc="2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750" spc="110" dirty="0">
                <a:solidFill>
                  <a:srgbClr val="EBE2EF"/>
                </a:solidFill>
                <a:latin typeface="Arial"/>
                <a:cs typeface="Arial"/>
              </a:rPr>
              <a:t>оси.</a:t>
            </a:r>
            <a:endParaRPr sz="27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6" y="933957"/>
            <a:ext cx="10255885" cy="46412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b="1" spc="114" dirty="0">
                <a:solidFill>
                  <a:srgbClr val="FFFF00"/>
                </a:solidFill>
                <a:latin typeface="Tahoma"/>
                <a:cs typeface="Tahoma"/>
              </a:rPr>
              <a:t>Применение </a:t>
            </a:r>
            <a:r>
              <a:rPr sz="2000" b="1" spc="95" dirty="0">
                <a:solidFill>
                  <a:srgbClr val="FFFF00"/>
                </a:solidFill>
                <a:latin typeface="Tahoma"/>
                <a:cs typeface="Tahoma"/>
              </a:rPr>
              <a:t>магнитной </a:t>
            </a:r>
            <a:r>
              <a:rPr sz="2000" b="1" spc="114" dirty="0">
                <a:solidFill>
                  <a:srgbClr val="FFFF00"/>
                </a:solidFill>
                <a:latin typeface="Tahoma"/>
                <a:cs typeface="Tahoma"/>
              </a:rPr>
              <a:t>фиксации </a:t>
            </a:r>
            <a:r>
              <a:rPr sz="2000" b="1" spc="90" dirty="0">
                <a:solidFill>
                  <a:srgbClr val="FFFF00"/>
                </a:solidFill>
                <a:latin typeface="Tahoma"/>
                <a:cs typeface="Tahoma"/>
              </a:rPr>
              <a:t>съемных</a:t>
            </a:r>
            <a:r>
              <a:rPr sz="2000" b="1" spc="755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000" b="1" spc="95" dirty="0">
                <a:solidFill>
                  <a:srgbClr val="FFFF00"/>
                </a:solidFill>
                <a:latin typeface="Tahoma"/>
                <a:cs typeface="Tahoma"/>
              </a:rPr>
              <a:t>протезов</a:t>
            </a:r>
            <a:endParaRPr sz="2000">
              <a:latin typeface="Tahoma"/>
              <a:cs typeface="Tahoma"/>
            </a:endParaRPr>
          </a:p>
          <a:p>
            <a:pPr>
              <a:lnSpc>
                <a:spcPct val="100000"/>
              </a:lnSpc>
            </a:pPr>
            <a:endParaRPr sz="195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tabLst>
                <a:tab pos="1572895" algn="l"/>
                <a:tab pos="4603750" algn="l"/>
              </a:tabLst>
            </a:pP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Магнитная	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фиксация</a:t>
            </a:r>
            <a:r>
              <a:rPr sz="2000" spc="4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отличается	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относительной простотой</a:t>
            </a:r>
            <a:r>
              <a:rPr sz="2000" spc="-6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5814060" algn="l"/>
              </a:tabLst>
            </a:pPr>
            <a:r>
              <a:rPr sz="2000" spc="170" dirty="0">
                <a:solidFill>
                  <a:srgbClr val="EBE2EF"/>
                </a:solidFill>
                <a:latin typeface="Arial"/>
                <a:cs typeface="Arial"/>
              </a:rPr>
              <a:t>практическом 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применении.</a:t>
            </a:r>
            <a:r>
              <a:rPr sz="2000" spc="5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Однако</a:t>
            </a:r>
            <a:r>
              <a:rPr sz="2000" spc="4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такой	</a:t>
            </a:r>
            <a:r>
              <a:rPr sz="2000" spc="95" dirty="0">
                <a:solidFill>
                  <a:srgbClr val="EBE2EF"/>
                </a:solidFill>
                <a:latin typeface="Arial"/>
                <a:cs typeface="Arial"/>
              </a:rPr>
              <a:t>способ 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улучшения</a:t>
            </a:r>
            <a:r>
              <a:rPr sz="2000" spc="63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фиксации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2000250" algn="l"/>
              </a:tabLst>
            </a:pP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часто</a:t>
            </a:r>
            <a:r>
              <a:rPr sz="2000" spc="32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требует	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большего пространства, </a:t>
            </a:r>
            <a:r>
              <a:rPr sz="2000" spc="85" dirty="0">
                <a:solidFill>
                  <a:srgbClr val="EBE2EF"/>
                </a:solidFill>
                <a:latin typeface="Arial"/>
                <a:cs typeface="Arial"/>
              </a:rPr>
              <a:t>чем 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сферические</a:t>
            </a:r>
            <a:r>
              <a:rPr sz="2000" spc="40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головки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2222500" algn="l"/>
                <a:tab pos="3457575" algn="l"/>
                <a:tab pos="6176645" algn="l"/>
                <a:tab pos="7609840" algn="l"/>
              </a:tabLst>
            </a:pP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имплантатов.</a:t>
            </a:r>
            <a:r>
              <a:rPr sz="2000" spc="30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К	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тому</a:t>
            </a:r>
            <a:r>
              <a:rPr sz="2000" spc="4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ж</a:t>
            </a:r>
            <a:r>
              <a:rPr sz="2000" spc="-26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е	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степень</a:t>
            </a:r>
            <a:r>
              <a:rPr sz="2000" spc="38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60" dirty="0">
                <a:solidFill>
                  <a:srgbClr val="EBE2EF"/>
                </a:solidFill>
                <a:latin typeface="Arial"/>
                <a:cs typeface="Arial"/>
              </a:rPr>
              <a:t>магнитной	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фиксации	</a:t>
            </a:r>
            <a:r>
              <a:rPr sz="2000" spc="95" dirty="0">
                <a:solidFill>
                  <a:srgbClr val="EBE2EF"/>
                </a:solidFill>
                <a:latin typeface="Arial"/>
                <a:cs typeface="Arial"/>
              </a:rPr>
              <a:t>нельзя</a:t>
            </a:r>
            <a:endParaRPr sz="2000">
              <a:latin typeface="Arial"/>
              <a:cs typeface="Arial"/>
            </a:endParaRPr>
          </a:p>
          <a:p>
            <a:pPr marL="12700" marR="471805" algn="just">
              <a:lnSpc>
                <a:spcPct val="101000"/>
              </a:lnSpc>
              <a:spcBef>
                <a:spcPts val="5"/>
              </a:spcBef>
            </a:pP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регулировать. 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Известно, </a:t>
            </a:r>
            <a:r>
              <a:rPr sz="2000" spc="90" dirty="0">
                <a:solidFill>
                  <a:srgbClr val="EBE2EF"/>
                </a:solidFill>
                <a:latin typeface="Arial"/>
                <a:cs typeface="Arial"/>
              </a:rPr>
              <a:t>что 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магниты 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плохо 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стабилизируют 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протез </a:t>
            </a:r>
            <a:r>
              <a:rPr sz="2000" spc="120" dirty="0">
                <a:solidFill>
                  <a:srgbClr val="EBE2EF"/>
                </a:solidFill>
                <a:latin typeface="Arial"/>
                <a:cs typeface="Arial"/>
              </a:rPr>
              <a:t>при 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наличии 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горизонтальных, 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сдвигающих 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сил.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2000" spc="95" dirty="0">
                <a:solidFill>
                  <a:srgbClr val="EBE2EF"/>
                </a:solidFill>
                <a:latin typeface="Arial"/>
                <a:cs typeface="Arial"/>
              </a:rPr>
              <a:t>результате </a:t>
            </a:r>
            <a:r>
              <a:rPr sz="2000" spc="60" dirty="0">
                <a:solidFill>
                  <a:srgbClr val="EBE2EF"/>
                </a:solidFill>
                <a:latin typeface="Arial"/>
                <a:cs typeface="Arial"/>
              </a:rPr>
              <a:t>это 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приводит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к 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недостаточной 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фиксации</a:t>
            </a:r>
            <a:r>
              <a:rPr sz="2000" spc="-18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протеза.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>
              <a:latin typeface="Arial"/>
              <a:cs typeface="Arial"/>
            </a:endParaRPr>
          </a:p>
          <a:p>
            <a:pPr marL="12700" marR="5080" algn="just">
              <a:lnSpc>
                <a:spcPct val="101099"/>
              </a:lnSpc>
            </a:pPr>
            <a:r>
              <a:rPr sz="2000" spc="55" dirty="0">
                <a:solidFill>
                  <a:srgbClr val="EBE2EF"/>
                </a:solidFill>
                <a:latin typeface="Arial"/>
                <a:cs typeface="Arial"/>
              </a:rPr>
              <a:t>Из 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магнитов 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для 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указанных </a:t>
            </a:r>
            <a:r>
              <a:rPr sz="2000" spc="85" dirty="0">
                <a:solidFill>
                  <a:srgbClr val="EBE2EF"/>
                </a:solidFill>
                <a:latin typeface="Arial"/>
                <a:cs typeface="Arial"/>
              </a:rPr>
              <a:t>целей 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наибольшее 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применение 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нашли 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неодим- 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железоборные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и 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самарий-кобальтовые 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магниты. 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Пара </a:t>
            </a: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магнитов </a:t>
            </a:r>
            <a:r>
              <a:rPr sz="2000" spc="110" dirty="0">
                <a:solidFill>
                  <a:srgbClr val="EBE2EF"/>
                </a:solidFill>
                <a:latin typeface="Arial"/>
                <a:cs typeface="Arial"/>
              </a:rPr>
              <a:t>величиной 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2000" spc="180" dirty="0">
                <a:solidFill>
                  <a:srgbClr val="EBE2EF"/>
                </a:solidFill>
                <a:latin typeface="Arial"/>
                <a:cs typeface="Arial"/>
              </a:rPr>
              <a:t>копейку </a:t>
            </a:r>
            <a:r>
              <a:rPr sz="2000" spc="145" dirty="0">
                <a:solidFill>
                  <a:srgbClr val="EBE2EF"/>
                </a:solidFill>
                <a:latin typeface="Arial"/>
                <a:cs typeface="Arial"/>
              </a:rPr>
              <a:t>может 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развивать </a:t>
            </a:r>
            <a:r>
              <a:rPr sz="2000" spc="165" dirty="0">
                <a:solidFill>
                  <a:srgbClr val="EBE2EF"/>
                </a:solidFill>
                <a:latin typeface="Arial"/>
                <a:cs typeface="Arial"/>
              </a:rPr>
              <a:t>притяжение </a:t>
            </a:r>
            <a:r>
              <a:rPr sz="2000" spc="70" dirty="0">
                <a:solidFill>
                  <a:srgbClr val="EBE2EF"/>
                </a:solidFill>
                <a:latin typeface="Arial"/>
                <a:cs typeface="Arial"/>
              </a:rPr>
              <a:t>до </a:t>
            </a:r>
            <a:r>
              <a:rPr sz="2000" spc="105" dirty="0">
                <a:solidFill>
                  <a:srgbClr val="EBE2EF"/>
                </a:solidFill>
                <a:latin typeface="Arial"/>
                <a:cs typeface="Arial"/>
              </a:rPr>
              <a:t>250 </a:t>
            </a:r>
            <a:r>
              <a:rPr sz="2000" spc="114" dirty="0">
                <a:solidFill>
                  <a:srgbClr val="EBE2EF"/>
                </a:solidFill>
                <a:latin typeface="Arial"/>
                <a:cs typeface="Arial"/>
              </a:rPr>
              <a:t>граммов.</a:t>
            </a:r>
            <a:r>
              <a:rPr sz="2000" spc="-2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55" dirty="0">
                <a:solidFill>
                  <a:srgbClr val="EBE2EF"/>
                </a:solidFill>
                <a:latin typeface="Arial"/>
                <a:cs typeface="Arial"/>
              </a:rPr>
              <a:t>Фиксирующие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25"/>
              </a:spcBef>
            </a:pPr>
            <a:r>
              <a:rPr sz="2000" spc="150" dirty="0">
                <a:solidFill>
                  <a:srgbClr val="EBE2EF"/>
                </a:solidFill>
                <a:latin typeface="Arial"/>
                <a:cs typeface="Arial"/>
              </a:rPr>
              <a:t>магниты </a:t>
            </a:r>
            <a:r>
              <a:rPr sz="2000" spc="135" dirty="0">
                <a:solidFill>
                  <a:srgbClr val="EBE2EF"/>
                </a:solidFill>
                <a:latin typeface="Arial"/>
                <a:cs typeface="Arial"/>
              </a:rPr>
              <a:t>припаивают </a:t>
            </a:r>
            <a:r>
              <a:rPr sz="2000" spc="95" dirty="0">
                <a:solidFill>
                  <a:srgbClr val="EBE2EF"/>
                </a:solidFill>
                <a:latin typeface="Arial"/>
                <a:cs typeface="Arial"/>
              </a:rPr>
              <a:t>или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приваривают 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лазером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к 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специальным</a:t>
            </a:r>
            <a:r>
              <a:rPr sz="2000" spc="9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головкам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25"/>
              </a:spcBef>
            </a:pP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имплантатов 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или </a:t>
            </a:r>
            <a:r>
              <a:rPr sz="2000" spc="140" dirty="0">
                <a:solidFill>
                  <a:srgbClr val="EBE2EF"/>
                </a:solidFill>
                <a:latin typeface="Arial"/>
                <a:cs typeface="Arial"/>
              </a:rPr>
              <a:t>же </a:t>
            </a:r>
            <a:r>
              <a:rPr sz="2000" spc="125" dirty="0">
                <a:solidFill>
                  <a:srgbClr val="EBE2EF"/>
                </a:solidFill>
                <a:latin typeface="Arial"/>
                <a:cs typeface="Arial"/>
              </a:rPr>
              <a:t>располагают </a:t>
            </a:r>
            <a:r>
              <a:rPr sz="200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толще </a:t>
            </a:r>
            <a:r>
              <a:rPr sz="2000" spc="80" dirty="0">
                <a:solidFill>
                  <a:srgbClr val="EBE2EF"/>
                </a:solidFill>
                <a:latin typeface="Arial"/>
                <a:cs typeface="Arial"/>
              </a:rPr>
              <a:t>базиса </a:t>
            </a:r>
            <a:r>
              <a:rPr sz="2000" spc="130" dirty="0">
                <a:solidFill>
                  <a:srgbClr val="EBE2EF"/>
                </a:solidFill>
                <a:latin typeface="Arial"/>
                <a:cs typeface="Arial"/>
              </a:rPr>
              <a:t>съемного</a:t>
            </a:r>
            <a:r>
              <a:rPr sz="2000" spc="29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000" spc="100" dirty="0">
                <a:solidFill>
                  <a:srgbClr val="EBE2EF"/>
                </a:solidFill>
                <a:latin typeface="Arial"/>
                <a:cs typeface="Arial"/>
              </a:rPr>
              <a:t>протеза.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30174" y="421081"/>
            <a:ext cx="8641715" cy="55486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841750" algn="l"/>
              </a:tabLst>
            </a:pPr>
            <a:r>
              <a:rPr sz="2400" b="1" spc="145" dirty="0">
                <a:solidFill>
                  <a:srgbClr val="FFFF00"/>
                </a:solidFill>
                <a:latin typeface="Tahoma"/>
                <a:cs typeface="Tahoma"/>
              </a:rPr>
              <a:t>Балочное</a:t>
            </a:r>
            <a:r>
              <a:rPr sz="2400" b="1" spc="34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2400" b="1" spc="140" dirty="0">
                <a:solidFill>
                  <a:srgbClr val="FFFF00"/>
                </a:solidFill>
                <a:latin typeface="Tahoma"/>
                <a:cs typeface="Tahoma"/>
              </a:rPr>
              <a:t>крепление	</a:t>
            </a:r>
            <a:r>
              <a:rPr sz="2400" b="1" spc="120" dirty="0">
                <a:solidFill>
                  <a:srgbClr val="FFFF00"/>
                </a:solidFill>
                <a:latin typeface="Tahoma"/>
                <a:cs typeface="Tahoma"/>
              </a:rPr>
              <a:t>протезов</a:t>
            </a:r>
            <a:endParaRPr sz="24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300">
              <a:latin typeface="Tahoma"/>
              <a:cs typeface="Tahoma"/>
            </a:endParaRPr>
          </a:p>
          <a:p>
            <a:pPr marL="12700" marR="86360">
              <a:lnSpc>
                <a:spcPct val="100800"/>
              </a:lnSpc>
              <a:tabLst>
                <a:tab pos="316865" algn="l"/>
                <a:tab pos="1908810" algn="l"/>
                <a:tab pos="2533650" algn="l"/>
                <a:tab pos="2844800" algn="l"/>
                <a:tab pos="3509010" algn="l"/>
                <a:tab pos="5688965" algn="l"/>
                <a:tab pos="6186170" algn="l"/>
                <a:tab pos="7402830" algn="l"/>
                <a:tab pos="7875270" algn="l"/>
                <a:tab pos="8176259" algn="l"/>
              </a:tabLst>
            </a:pPr>
            <a:r>
              <a:rPr sz="2400" spc="13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00" spc="14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ъе</a:t>
            </a:r>
            <a:r>
              <a:rPr sz="2400" spc="145" dirty="0">
                <a:solidFill>
                  <a:srgbClr val="EBE2EF"/>
                </a:solidFill>
                <a:latin typeface="Arial"/>
                <a:cs typeface="Arial"/>
              </a:rPr>
              <a:t>м</a:t>
            </a:r>
            <a:r>
              <a:rPr sz="2400" spc="13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я	</a:t>
            </a:r>
            <a:r>
              <a:rPr sz="2400" spc="85" dirty="0">
                <a:solidFill>
                  <a:srgbClr val="EBE2EF"/>
                </a:solidFill>
                <a:latin typeface="Arial"/>
                <a:cs typeface="Arial"/>
              </a:rPr>
              <a:t>б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400" spc="155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400" spc="10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spc="140" dirty="0">
                <a:solidFill>
                  <a:srgbClr val="EBE2EF"/>
                </a:solidFill>
                <a:latin typeface="Arial"/>
                <a:cs typeface="Arial"/>
              </a:rPr>
              <a:t>ч</a:t>
            </a:r>
            <a:r>
              <a:rPr sz="2400" spc="13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я	</a:t>
            </a:r>
            <a:r>
              <a:rPr sz="2400" spc="26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00" spc="24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spc="229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00" spc="235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00" spc="24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400" spc="220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400" spc="210" dirty="0">
                <a:solidFill>
                  <a:srgbClr val="EBE2EF"/>
                </a:solidFill>
                <a:latin typeface="Arial"/>
                <a:cs typeface="Arial"/>
              </a:rPr>
              <a:t>у</a:t>
            </a:r>
            <a:r>
              <a:rPr sz="2400" spc="240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00" spc="229" dirty="0">
                <a:solidFill>
                  <a:srgbClr val="EBE2EF"/>
                </a:solidFill>
                <a:latin typeface="Arial"/>
                <a:cs typeface="Arial"/>
              </a:rPr>
              <a:t>ц</a:t>
            </a:r>
            <a:r>
              <a:rPr sz="2400" spc="24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я	</a:t>
            </a:r>
            <a:r>
              <a:rPr sz="2400" spc="229" dirty="0">
                <a:solidFill>
                  <a:srgbClr val="EBE2EF"/>
                </a:solidFill>
                <a:latin typeface="Arial"/>
                <a:cs typeface="Arial"/>
              </a:rPr>
              <a:t>ш</a:t>
            </a:r>
            <a:r>
              <a:rPr sz="2400" spc="24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00" spc="229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00" spc="24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00" spc="225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у</a:t>
            </a:r>
            <a:r>
              <a:rPr sz="2400" spc="17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т	</a:t>
            </a:r>
            <a:r>
              <a:rPr sz="2400" spc="17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т	2	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д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о  4	</a:t>
            </a:r>
            <a:r>
              <a:rPr sz="2400" spc="160" dirty="0">
                <a:solidFill>
                  <a:srgbClr val="EBE2EF"/>
                </a:solidFill>
                <a:latin typeface="Arial"/>
                <a:cs typeface="Arial"/>
              </a:rPr>
              <a:t>имплантатов	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и	</a:t>
            </a:r>
            <a:r>
              <a:rPr sz="2400" spc="135" dirty="0">
                <a:solidFill>
                  <a:srgbClr val="EBE2EF"/>
                </a:solidFill>
                <a:latin typeface="Arial"/>
                <a:cs typeface="Arial"/>
              </a:rPr>
              <a:t>обеспечивает</a:t>
            </a:r>
            <a:r>
              <a:rPr sz="2400" spc="32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120" dirty="0">
                <a:solidFill>
                  <a:srgbClr val="EBE2EF"/>
                </a:solidFill>
                <a:latin typeface="Arial"/>
                <a:cs typeface="Arial"/>
              </a:rPr>
              <a:t>очень	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хорошую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1789430" algn="l"/>
                <a:tab pos="3427095" algn="l"/>
                <a:tab pos="4817110" algn="l"/>
                <a:tab pos="5314315" algn="l"/>
              </a:tabLst>
            </a:pPr>
            <a:r>
              <a:rPr sz="2400" spc="185" dirty="0">
                <a:solidFill>
                  <a:srgbClr val="EBE2EF"/>
                </a:solidFill>
                <a:latin typeface="Arial"/>
                <a:cs typeface="Arial"/>
              </a:rPr>
              <a:t>фиксацию	</a:t>
            </a:r>
            <a:r>
              <a:rPr sz="2400" spc="160" dirty="0">
                <a:solidFill>
                  <a:srgbClr val="EBE2EF"/>
                </a:solidFill>
                <a:latin typeface="Arial"/>
                <a:cs typeface="Arial"/>
              </a:rPr>
              <a:t>съемного	</a:t>
            </a:r>
            <a:r>
              <a:rPr sz="2400" spc="145" dirty="0">
                <a:solidFill>
                  <a:srgbClr val="EBE2EF"/>
                </a:solidFill>
                <a:latin typeface="Arial"/>
                <a:cs typeface="Arial"/>
              </a:rPr>
              <a:t>протеза	</a:t>
            </a:r>
            <a:r>
              <a:rPr sz="2400" spc="105" dirty="0">
                <a:solidFill>
                  <a:srgbClr val="EBE2EF"/>
                </a:solidFill>
                <a:latin typeface="Arial"/>
                <a:cs typeface="Arial"/>
              </a:rPr>
              <a:t>по	</a:t>
            </a:r>
            <a:r>
              <a:rPr sz="2400" spc="165" dirty="0">
                <a:solidFill>
                  <a:srgbClr val="EBE2EF"/>
                </a:solidFill>
                <a:latin typeface="Arial"/>
                <a:cs typeface="Arial"/>
              </a:rPr>
              <a:t>сравнению</a:t>
            </a:r>
            <a:r>
              <a:rPr sz="2400" spc="30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  <a:tabLst>
                <a:tab pos="1835150" algn="l"/>
                <a:tab pos="3841750" algn="l"/>
                <a:tab pos="6304915" algn="l"/>
              </a:tabLst>
            </a:pP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кнопочной	</a:t>
            </a:r>
            <a:r>
              <a:rPr sz="2400" spc="170" dirty="0">
                <a:solidFill>
                  <a:srgbClr val="EBE2EF"/>
                </a:solidFill>
                <a:latin typeface="Arial"/>
                <a:cs typeface="Arial"/>
              </a:rPr>
              <a:t>фиксацией,	</a:t>
            </a:r>
            <a:r>
              <a:rPr sz="2400" spc="140" dirty="0">
                <a:solidFill>
                  <a:srgbClr val="EBE2EF"/>
                </a:solidFill>
                <a:latin typeface="Arial"/>
                <a:cs typeface="Arial"/>
              </a:rPr>
              <a:t>особенно</a:t>
            </a:r>
            <a:r>
              <a:rPr sz="2400" spc="2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100" dirty="0">
                <a:solidFill>
                  <a:srgbClr val="EBE2EF"/>
                </a:solidFill>
                <a:latin typeface="Arial"/>
                <a:cs typeface="Arial"/>
              </a:rPr>
              <a:t>если	</a:t>
            </a:r>
            <a:r>
              <a:rPr sz="2400" spc="130" dirty="0">
                <a:solidFill>
                  <a:srgbClr val="EBE2EF"/>
                </a:solidFill>
                <a:latin typeface="Arial"/>
                <a:cs typeface="Arial"/>
              </a:rPr>
              <a:t>введение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2222500" algn="l"/>
                <a:tab pos="3930015" algn="l"/>
                <a:tab pos="4890135" algn="l"/>
                <a:tab pos="6841490" algn="l"/>
              </a:tabLst>
            </a:pPr>
            <a:r>
              <a:rPr sz="2400" spc="160" dirty="0">
                <a:solidFill>
                  <a:srgbClr val="EBE2EF"/>
                </a:solidFill>
                <a:latin typeface="Arial"/>
                <a:cs typeface="Arial"/>
              </a:rPr>
              <a:t>имплантатов	</a:t>
            </a:r>
            <a:r>
              <a:rPr sz="2400" spc="175" dirty="0">
                <a:solidFill>
                  <a:srgbClr val="EBE2EF"/>
                </a:solidFill>
                <a:latin typeface="Arial"/>
                <a:cs typeface="Arial"/>
              </a:rPr>
              <a:t>возможно	</a:t>
            </a:r>
            <a:r>
              <a:rPr sz="2400" spc="135" dirty="0">
                <a:solidFill>
                  <a:srgbClr val="EBE2EF"/>
                </a:solidFill>
                <a:latin typeface="Arial"/>
                <a:cs typeface="Arial"/>
              </a:rPr>
              <a:t>лишь	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00" spc="2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передних	</a:t>
            </a:r>
            <a:r>
              <a:rPr sz="2400" spc="135" dirty="0">
                <a:solidFill>
                  <a:srgbClr val="EBE2EF"/>
                </a:solidFill>
                <a:latin typeface="Arial"/>
                <a:cs typeface="Arial"/>
              </a:rPr>
              <a:t>отделах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3399790" algn="l"/>
                <a:tab pos="4777740" algn="l"/>
                <a:tab pos="6329045" algn="l"/>
                <a:tab pos="7408545" algn="l"/>
              </a:tabLst>
            </a:pPr>
            <a:r>
              <a:rPr sz="2400" spc="140" dirty="0">
                <a:solidFill>
                  <a:srgbClr val="EBE2EF"/>
                </a:solidFill>
                <a:latin typeface="Arial"/>
                <a:cs typeface="Arial"/>
              </a:rPr>
              <a:t>альвеолярной</a:t>
            </a:r>
            <a:r>
              <a:rPr sz="2400" spc="3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части	</a:t>
            </a:r>
            <a:r>
              <a:rPr sz="2400" spc="215" dirty="0">
                <a:solidFill>
                  <a:srgbClr val="EBE2EF"/>
                </a:solidFill>
                <a:latin typeface="Arial"/>
                <a:cs typeface="Arial"/>
              </a:rPr>
              <a:t>нижней	</a:t>
            </a:r>
            <a:r>
              <a:rPr sz="2400" spc="130" dirty="0">
                <a:solidFill>
                  <a:srgbClr val="EBE2EF"/>
                </a:solidFill>
                <a:latin typeface="Arial"/>
                <a:cs typeface="Arial"/>
              </a:rPr>
              <a:t>челюсти.	</a:t>
            </a:r>
            <a:r>
              <a:rPr sz="2400" spc="140" dirty="0">
                <a:solidFill>
                  <a:srgbClr val="EBE2EF"/>
                </a:solidFill>
                <a:latin typeface="Arial"/>
                <a:cs typeface="Arial"/>
              </a:rPr>
              <a:t>Балка	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может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800"/>
              </a:lnSpc>
              <a:spcBef>
                <a:spcPts val="5"/>
              </a:spcBef>
              <a:tabLst>
                <a:tab pos="1052195" algn="l"/>
                <a:tab pos="2442210" algn="l"/>
                <a:tab pos="3890010" algn="l"/>
                <a:tab pos="5350510" algn="l"/>
                <a:tab pos="5869305" algn="l"/>
                <a:tab pos="6259195" algn="l"/>
              </a:tabLst>
            </a:pPr>
            <a:r>
              <a:rPr sz="2400" spc="204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00" spc="22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00" spc="21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00" spc="215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и	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д</a:t>
            </a: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spc="185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лн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00" spc="17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400" spc="12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400" spc="185" dirty="0">
                <a:solidFill>
                  <a:srgbClr val="EBE2EF"/>
                </a:solidFill>
                <a:latin typeface="Arial"/>
                <a:cs typeface="Arial"/>
              </a:rPr>
              <a:t>ь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ы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е	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з</a:t>
            </a: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ам</a:t>
            </a:r>
            <a:r>
              <a:rPr sz="2400" spc="21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00" spc="17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spc="185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00" spc="165" dirty="0">
                <a:solidFill>
                  <a:srgbClr val="EBE2EF"/>
                </a:solidFill>
                <a:latin typeface="Arial"/>
                <a:cs typeface="Arial"/>
              </a:rPr>
              <a:t>ы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00" spc="32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и	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00" spc="204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400" spc="22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00" spc="21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00" spc="21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spc="210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00" spc="210" dirty="0">
                <a:solidFill>
                  <a:srgbClr val="EBE2EF"/>
                </a:solidFill>
                <a:latin typeface="Arial"/>
                <a:cs typeface="Arial"/>
              </a:rPr>
              <a:t>ч</a:t>
            </a: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00" spc="185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00" spc="21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е  </a:t>
            </a:r>
            <a:r>
              <a:rPr sz="2400" spc="185" dirty="0">
                <a:solidFill>
                  <a:srgbClr val="EBE2EF"/>
                </a:solidFill>
                <a:latin typeface="Arial"/>
                <a:cs typeface="Arial"/>
              </a:rPr>
              <a:t>фиксирующие	</a:t>
            </a:r>
            <a:r>
              <a:rPr sz="2400" spc="140" dirty="0">
                <a:solidFill>
                  <a:srgbClr val="EBE2EF"/>
                </a:solidFill>
                <a:latin typeface="Arial"/>
                <a:cs typeface="Arial"/>
              </a:rPr>
              <a:t>элементы.</a:t>
            </a:r>
            <a:r>
              <a:rPr sz="2400" spc="31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Кроме	</a:t>
            </a:r>
            <a:r>
              <a:rPr sz="2400" spc="155" dirty="0">
                <a:solidFill>
                  <a:srgbClr val="EBE2EF"/>
                </a:solidFill>
                <a:latin typeface="Arial"/>
                <a:cs typeface="Arial"/>
              </a:rPr>
              <a:t>того,	</a:t>
            </a:r>
            <a:r>
              <a:rPr sz="2400" spc="165" dirty="0">
                <a:solidFill>
                  <a:srgbClr val="EBE2EF"/>
                </a:solidFill>
                <a:latin typeface="Arial"/>
                <a:cs typeface="Arial"/>
              </a:rPr>
              <a:t>консольное</a:t>
            </a:r>
            <a:endParaRPr sz="2400">
              <a:latin typeface="Arial"/>
              <a:cs typeface="Arial"/>
            </a:endParaRPr>
          </a:p>
          <a:p>
            <a:pPr marL="12700" marR="747395">
              <a:lnSpc>
                <a:spcPct val="100899"/>
              </a:lnSpc>
              <a:spcBef>
                <a:spcPts val="20"/>
              </a:spcBef>
              <a:tabLst>
                <a:tab pos="2115820" algn="l"/>
                <a:tab pos="2296160" algn="l"/>
                <a:tab pos="3277870" algn="l"/>
                <a:tab pos="3914775" algn="l"/>
                <a:tab pos="4170679" algn="l"/>
                <a:tab pos="5128260" algn="l"/>
                <a:tab pos="5621655" algn="l"/>
                <a:tab pos="6027420" algn="l"/>
                <a:tab pos="7268209" algn="l"/>
              </a:tabLst>
            </a:pP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ра</a:t>
            </a:r>
            <a:r>
              <a:rPr sz="2400" spc="185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ш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ре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е	</a:t>
            </a:r>
            <a:r>
              <a:rPr sz="2400" spc="265" dirty="0">
                <a:solidFill>
                  <a:srgbClr val="EBE2EF"/>
                </a:solidFill>
                <a:latin typeface="Arial"/>
                <a:cs typeface="Arial"/>
              </a:rPr>
              <a:t>м</a:t>
            </a:r>
            <a:r>
              <a:rPr sz="2400" spc="24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spc="260" dirty="0">
                <a:solidFill>
                  <a:srgbClr val="EBE2EF"/>
                </a:solidFill>
                <a:latin typeface="Arial"/>
                <a:cs typeface="Arial"/>
              </a:rPr>
              <a:t>ж</a:t>
            </a: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т	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б</a:t>
            </a:r>
            <a:r>
              <a:rPr sz="2400" spc="190" dirty="0">
                <a:solidFill>
                  <a:srgbClr val="EBE2EF"/>
                </a:solidFill>
                <a:latin typeface="Arial"/>
                <a:cs typeface="Arial"/>
              </a:rPr>
              <a:t>ыт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ь	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д</a:t>
            </a: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spc="185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лн</a:t>
            </a: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о	</a:t>
            </a:r>
            <a:r>
              <a:rPr sz="2400" spc="135" dirty="0">
                <a:solidFill>
                  <a:srgbClr val="EBE2EF"/>
                </a:solidFill>
                <a:latin typeface="Arial"/>
                <a:cs typeface="Arial"/>
              </a:rPr>
              <a:t>б</a:t>
            </a: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400" spc="180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400" spc="21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00" spc="19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й	</a:t>
            </a:r>
            <a:r>
              <a:rPr sz="2400" spc="215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400" spc="245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400" spc="240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,  </a:t>
            </a:r>
            <a:r>
              <a:rPr sz="2400" spc="145" dirty="0">
                <a:solidFill>
                  <a:srgbClr val="EBE2EF"/>
                </a:solidFill>
                <a:latin typeface="Arial"/>
                <a:cs typeface="Arial"/>
              </a:rPr>
              <a:t>чтобы</a:t>
            </a:r>
            <a:r>
              <a:rPr sz="2400" spc="31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155" dirty="0">
                <a:solidFill>
                  <a:srgbClr val="EBE2EF"/>
                </a:solidFill>
                <a:latin typeface="Arial"/>
                <a:cs typeface="Arial"/>
              </a:rPr>
              <a:t>протез	</a:t>
            </a:r>
            <a:r>
              <a:rPr sz="2400" spc="140" dirty="0">
                <a:solidFill>
                  <a:srgbClr val="EBE2EF"/>
                </a:solidFill>
                <a:latin typeface="Arial"/>
                <a:cs typeface="Arial"/>
              </a:rPr>
              <a:t>опирался	</a:t>
            </a:r>
            <a:r>
              <a:rPr sz="2400" spc="165" dirty="0">
                <a:solidFill>
                  <a:srgbClr val="EBE2EF"/>
                </a:solidFill>
                <a:latin typeface="Arial"/>
                <a:cs typeface="Arial"/>
              </a:rPr>
              <a:t>только	</a:t>
            </a:r>
            <a:r>
              <a:rPr sz="2400" spc="90" dirty="0">
                <a:solidFill>
                  <a:srgbClr val="EBE2EF"/>
                </a:solidFill>
                <a:latin typeface="Arial"/>
                <a:cs typeface="Arial"/>
              </a:rPr>
              <a:t>на	</a:t>
            </a:r>
            <a:r>
              <a:rPr sz="2400" spc="165" dirty="0">
                <a:solidFill>
                  <a:srgbClr val="EBE2EF"/>
                </a:solidFill>
                <a:latin typeface="Arial"/>
                <a:cs typeface="Arial"/>
              </a:rPr>
              <a:t>имплантаты,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  <a:tabLst>
                <a:tab pos="2484755" algn="l"/>
                <a:tab pos="4667885" algn="l"/>
              </a:tabLst>
            </a:pPr>
            <a:r>
              <a:rPr sz="2400" spc="165" dirty="0">
                <a:solidFill>
                  <a:srgbClr val="EBE2EF"/>
                </a:solidFill>
                <a:latin typeface="Arial"/>
                <a:cs typeface="Arial"/>
              </a:rPr>
              <a:t>предотвращая	</a:t>
            </a:r>
            <a:r>
              <a:rPr sz="2400" spc="140" dirty="0">
                <a:solidFill>
                  <a:srgbClr val="EBE2EF"/>
                </a:solidFill>
                <a:latin typeface="Arial"/>
                <a:cs typeface="Arial"/>
              </a:rPr>
              <a:t>сдавливание	</a:t>
            </a:r>
            <a:r>
              <a:rPr sz="2400" spc="165" dirty="0">
                <a:solidFill>
                  <a:srgbClr val="EBE2EF"/>
                </a:solidFill>
                <a:latin typeface="Arial"/>
                <a:cs typeface="Arial"/>
              </a:rPr>
              <a:t>слизистой </a:t>
            </a:r>
            <a:r>
              <a:rPr sz="2400" spc="150" dirty="0">
                <a:solidFill>
                  <a:srgbClr val="EBE2EF"/>
                </a:solidFill>
                <a:latin typeface="Arial"/>
                <a:cs typeface="Arial"/>
              </a:rPr>
              <a:t>оболочки</a:t>
            </a:r>
            <a:r>
              <a:rPr sz="2400" spc="40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125" dirty="0">
                <a:solidFill>
                  <a:srgbClr val="EBE2EF"/>
                </a:solidFill>
                <a:latin typeface="Arial"/>
                <a:cs typeface="Arial"/>
              </a:rPr>
              <a:t>под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  <a:tabLst>
                <a:tab pos="1433195" algn="l"/>
                <a:tab pos="4719955" algn="l"/>
                <a:tab pos="6237605" algn="l"/>
              </a:tabLst>
            </a:pPr>
            <a:r>
              <a:rPr sz="2400" spc="114" dirty="0">
                <a:solidFill>
                  <a:srgbClr val="EBE2EF"/>
                </a:solidFill>
                <a:latin typeface="Arial"/>
                <a:cs typeface="Arial"/>
              </a:rPr>
              <a:t>базисом	</a:t>
            </a:r>
            <a:r>
              <a:rPr sz="2400" spc="145" dirty="0">
                <a:solidFill>
                  <a:srgbClr val="EBE2EF"/>
                </a:solidFill>
                <a:latin typeface="Arial"/>
                <a:cs typeface="Arial"/>
              </a:rPr>
              <a:t>протеза.</a:t>
            </a:r>
            <a:r>
              <a:rPr sz="2400" spc="28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145" dirty="0">
                <a:solidFill>
                  <a:srgbClr val="EBE2EF"/>
                </a:solidFill>
                <a:latin typeface="Arial"/>
                <a:cs typeface="Arial"/>
              </a:rPr>
              <a:t>Благодаря	</a:t>
            </a:r>
            <a:r>
              <a:rPr sz="2400" spc="155" dirty="0">
                <a:solidFill>
                  <a:srgbClr val="EBE2EF"/>
                </a:solidFill>
                <a:latin typeface="Arial"/>
                <a:cs typeface="Arial"/>
              </a:rPr>
              <a:t>хорошей	</a:t>
            </a:r>
            <a:r>
              <a:rPr sz="2400" spc="185" dirty="0">
                <a:solidFill>
                  <a:srgbClr val="EBE2EF"/>
                </a:solidFill>
                <a:latin typeface="Arial"/>
                <a:cs typeface="Arial"/>
              </a:rPr>
              <a:t>фиксации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  <a:tabLst>
                <a:tab pos="1398905" algn="l"/>
                <a:tab pos="1899285" algn="l"/>
                <a:tab pos="4131310" algn="l"/>
                <a:tab pos="6030595" algn="l"/>
              </a:tabLst>
            </a:pPr>
            <a:r>
              <a:rPr sz="2400" spc="145" dirty="0">
                <a:solidFill>
                  <a:srgbClr val="EBE2EF"/>
                </a:solidFill>
                <a:latin typeface="Arial"/>
                <a:cs typeface="Arial"/>
              </a:rPr>
              <a:t>протеза	</a:t>
            </a:r>
            <a:r>
              <a:rPr sz="2400" spc="90" dirty="0">
                <a:solidFill>
                  <a:srgbClr val="EBE2EF"/>
                </a:solidFill>
                <a:latin typeface="Arial"/>
                <a:cs typeface="Arial"/>
              </a:rPr>
              <a:t>на	</a:t>
            </a:r>
            <a:r>
              <a:rPr sz="2400" spc="145" dirty="0">
                <a:solidFill>
                  <a:srgbClr val="EBE2EF"/>
                </a:solidFill>
                <a:latin typeface="Arial"/>
                <a:cs typeface="Arial"/>
              </a:rPr>
              <a:t>балке</a:t>
            </a:r>
            <a:r>
              <a:rPr sz="2400" spc="31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185" dirty="0">
                <a:solidFill>
                  <a:srgbClr val="EBE2EF"/>
                </a:solidFill>
                <a:latin typeface="Arial"/>
                <a:cs typeface="Arial"/>
              </a:rPr>
              <a:t>можно	</a:t>
            </a:r>
            <a:r>
              <a:rPr sz="2400" spc="155" dirty="0">
                <a:solidFill>
                  <a:srgbClr val="EBE2EF"/>
                </a:solidFill>
                <a:latin typeface="Arial"/>
                <a:cs typeface="Arial"/>
              </a:rPr>
              <a:t>уменьшать	</a:t>
            </a:r>
            <a:r>
              <a:rPr sz="2400" spc="200" dirty="0">
                <a:solidFill>
                  <a:srgbClr val="EBE2EF"/>
                </a:solidFill>
                <a:latin typeface="Arial"/>
                <a:cs typeface="Arial"/>
              </a:rPr>
              <a:t>границы</a:t>
            </a:r>
            <a:r>
              <a:rPr sz="2400" spc="-28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105" dirty="0">
                <a:solidFill>
                  <a:srgbClr val="EBE2EF"/>
                </a:solidFill>
                <a:latin typeface="Arial"/>
                <a:cs typeface="Arial"/>
              </a:rPr>
              <a:t>базиса.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19616" y="655319"/>
            <a:ext cx="3072383" cy="2301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506968" y="2087879"/>
            <a:ext cx="3617976" cy="25450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255770" algn="l"/>
              </a:tabLst>
            </a:pPr>
            <a:r>
              <a:rPr spc="195" dirty="0"/>
              <a:t>Т</a:t>
            </a:r>
            <a:r>
              <a:rPr spc="204" dirty="0"/>
              <a:t>еле</a:t>
            </a:r>
            <a:r>
              <a:rPr spc="200" dirty="0"/>
              <a:t>ск</a:t>
            </a:r>
            <a:r>
              <a:rPr spc="204" dirty="0"/>
              <a:t>оп</a:t>
            </a:r>
            <a:r>
              <a:rPr spc="210" dirty="0"/>
              <a:t>и</a:t>
            </a:r>
            <a:r>
              <a:rPr spc="204" dirty="0"/>
              <a:t>че</a:t>
            </a:r>
            <a:r>
              <a:rPr spc="200" dirty="0"/>
              <a:t>с</a:t>
            </a:r>
            <a:r>
              <a:rPr spc="220" dirty="0"/>
              <a:t>к</a:t>
            </a:r>
            <a:r>
              <a:rPr spc="210" dirty="0"/>
              <a:t>и</a:t>
            </a:r>
            <a:r>
              <a:rPr spc="-5" dirty="0"/>
              <a:t>е</a:t>
            </a:r>
            <a:r>
              <a:rPr dirty="0"/>
              <a:t>	</a:t>
            </a:r>
            <a:r>
              <a:rPr spc="175" dirty="0"/>
              <a:t>с</a:t>
            </a:r>
            <a:r>
              <a:rPr spc="190" dirty="0"/>
              <a:t>и</a:t>
            </a:r>
            <a:r>
              <a:rPr spc="175" dirty="0"/>
              <a:t>ст</a:t>
            </a:r>
            <a:r>
              <a:rPr spc="180" dirty="0"/>
              <a:t>е</a:t>
            </a:r>
            <a:r>
              <a:rPr spc="190" dirty="0"/>
              <a:t>м</a:t>
            </a:r>
            <a:r>
              <a:rPr spc="-5" dirty="0"/>
              <a:t>ы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8254" y="1047369"/>
            <a:ext cx="8019415" cy="5817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000" spc="70" dirty="0">
                <a:solidFill>
                  <a:srgbClr val="DFEDF3"/>
                </a:solidFill>
                <a:latin typeface="Arial"/>
                <a:cs typeface="Arial"/>
              </a:rPr>
              <a:t>При </a:t>
            </a:r>
            <a:r>
              <a:rPr sz="2000" spc="110" dirty="0">
                <a:solidFill>
                  <a:srgbClr val="DFEDF3"/>
                </a:solidFill>
                <a:latin typeface="Arial"/>
                <a:cs typeface="Arial"/>
              </a:rPr>
              <a:t>использовании 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телескопической </a:t>
            </a:r>
            <a:r>
              <a:rPr sz="2000" spc="110" dirty="0">
                <a:solidFill>
                  <a:srgbClr val="DFEDF3"/>
                </a:solidFill>
                <a:latin typeface="Arial"/>
                <a:cs typeface="Arial"/>
              </a:rPr>
              <a:t>системы</a:t>
            </a:r>
            <a:r>
              <a:rPr sz="2000" spc="43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35" dirty="0">
                <a:solidFill>
                  <a:srgbClr val="DFEDF3"/>
                </a:solidFill>
                <a:latin typeface="Arial"/>
                <a:cs typeface="Arial"/>
              </a:rPr>
              <a:t>фиксации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819910" algn="l"/>
                <a:tab pos="6252845" algn="l"/>
              </a:tabLst>
            </a:pPr>
            <a:r>
              <a:rPr sz="2000" spc="160" dirty="0">
                <a:solidFill>
                  <a:srgbClr val="DFEDF3"/>
                </a:solidFill>
                <a:latin typeface="Arial"/>
                <a:cs typeface="Arial"/>
              </a:rPr>
              <a:t>конструкция	</a:t>
            </a:r>
            <a:r>
              <a:rPr sz="2000" spc="110" dirty="0">
                <a:solidFill>
                  <a:srgbClr val="DFEDF3"/>
                </a:solidFill>
                <a:latin typeface="Arial"/>
                <a:cs typeface="Arial"/>
              </a:rPr>
              <a:t>съемного</a:t>
            </a:r>
            <a:r>
              <a:rPr sz="2000" spc="42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протеза</a:t>
            </a:r>
            <a:r>
              <a:rPr sz="2000" spc="459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DFEDF3"/>
                </a:solidFill>
                <a:latin typeface="Arial"/>
                <a:cs typeface="Arial"/>
              </a:rPr>
              <a:t>представляет	</a:t>
            </a:r>
            <a:r>
              <a:rPr sz="2000" spc="-5" dirty="0">
                <a:solidFill>
                  <a:srgbClr val="DFEDF3"/>
                </a:solidFill>
                <a:latin typeface="Arial"/>
                <a:cs typeface="Arial"/>
              </a:rPr>
              <a:t>3 </a:t>
            </a:r>
            <a:r>
              <a:rPr sz="2000" spc="80" dirty="0">
                <a:solidFill>
                  <a:srgbClr val="DFEDF3"/>
                </a:solidFill>
                <a:latin typeface="Arial"/>
                <a:cs typeface="Arial"/>
              </a:rPr>
              <a:t>или </a:t>
            </a:r>
            <a:r>
              <a:rPr sz="2000" spc="-5" dirty="0">
                <a:solidFill>
                  <a:srgbClr val="DFEDF3"/>
                </a:solidFill>
                <a:latin typeface="Arial"/>
                <a:cs typeface="Arial"/>
              </a:rPr>
              <a:t>4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5247005" algn="l"/>
              </a:tabLst>
            </a:pPr>
            <a:r>
              <a:rPr sz="2000" spc="114" dirty="0">
                <a:solidFill>
                  <a:srgbClr val="DFEDF3"/>
                </a:solidFill>
                <a:latin typeface="Arial"/>
                <a:cs typeface="Arial"/>
              </a:rPr>
              <a:t>имплантата,  </a:t>
            </a:r>
            <a:r>
              <a:rPr sz="2000" spc="65" dirty="0">
                <a:solidFill>
                  <a:srgbClr val="DFEDF3"/>
                </a:solidFill>
                <a:latin typeface="Arial"/>
                <a:cs typeface="Arial"/>
              </a:rPr>
              <a:t>на</a:t>
            </a:r>
            <a:r>
              <a:rPr sz="2000" spc="-3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DFEDF3"/>
                </a:solidFill>
                <a:latin typeface="Arial"/>
                <a:cs typeface="Arial"/>
              </a:rPr>
              <a:t>которые</a:t>
            </a:r>
            <a:r>
              <a:rPr sz="2000" spc="42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50" dirty="0">
                <a:solidFill>
                  <a:srgbClr val="DFEDF3"/>
                </a:solidFill>
                <a:latin typeface="Arial"/>
                <a:cs typeface="Arial"/>
              </a:rPr>
              <a:t>коническими	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или</a:t>
            </a:r>
            <a:endParaRPr sz="200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2000" spc="150" dirty="0">
                <a:solidFill>
                  <a:srgbClr val="DFEDF3"/>
                </a:solidFill>
                <a:latin typeface="Arial"/>
                <a:cs typeface="Arial"/>
              </a:rPr>
              <a:t>цилиндрическими коронками </a:t>
            </a:r>
            <a:r>
              <a:rPr sz="2000" spc="135" dirty="0">
                <a:solidFill>
                  <a:srgbClr val="DFEDF3"/>
                </a:solidFill>
                <a:latin typeface="Arial"/>
                <a:cs typeface="Arial"/>
              </a:rPr>
              <a:t>фиксируют </a:t>
            </a:r>
            <a:r>
              <a:rPr sz="2000" spc="120" dirty="0">
                <a:solidFill>
                  <a:srgbClr val="DFEDF3"/>
                </a:solidFill>
                <a:latin typeface="Arial"/>
                <a:cs typeface="Arial"/>
              </a:rPr>
              <a:t>съемный 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протез.  </a:t>
            </a:r>
            <a:r>
              <a:rPr sz="2000" spc="40" dirty="0">
                <a:solidFill>
                  <a:srgbClr val="DFEDF3"/>
                </a:solidFill>
                <a:latin typeface="Arial"/>
                <a:cs typeface="Arial"/>
              </a:rPr>
              <a:t>По </a:t>
            </a:r>
            <a:r>
              <a:rPr sz="2000" spc="114" dirty="0">
                <a:solidFill>
                  <a:srgbClr val="DFEDF3"/>
                </a:solidFill>
                <a:latin typeface="Arial"/>
                <a:cs typeface="Arial"/>
              </a:rPr>
              <a:t>сравнению </a:t>
            </a:r>
            <a:r>
              <a:rPr sz="2000" spc="-5" dirty="0">
                <a:solidFill>
                  <a:srgbClr val="DFEDF3"/>
                </a:solidFill>
                <a:latin typeface="Arial"/>
                <a:cs typeface="Arial"/>
              </a:rPr>
              <a:t>с 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другими 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способами </a:t>
            </a:r>
            <a:r>
              <a:rPr sz="2000" spc="135" dirty="0">
                <a:solidFill>
                  <a:srgbClr val="DFEDF3"/>
                </a:solidFill>
                <a:latin typeface="Arial"/>
                <a:cs typeface="Arial"/>
              </a:rPr>
              <a:t>фиксации </a:t>
            </a:r>
            <a:r>
              <a:rPr sz="2000" spc="160" dirty="0">
                <a:solidFill>
                  <a:srgbClr val="DFEDF3"/>
                </a:solidFill>
                <a:latin typeface="Arial"/>
                <a:cs typeface="Arial"/>
              </a:rPr>
              <a:t>конструкция  </a:t>
            </a:r>
            <a:r>
              <a:rPr sz="2000" spc="150" dirty="0">
                <a:solidFill>
                  <a:srgbClr val="DFEDF3"/>
                </a:solidFill>
                <a:latin typeface="Arial"/>
                <a:cs typeface="Arial"/>
              </a:rPr>
              <a:t>супраструктуры 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покрывающего 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протеза </a:t>
            </a:r>
            <a:r>
              <a:rPr sz="2000" spc="80" dirty="0">
                <a:solidFill>
                  <a:srgbClr val="DFEDF3"/>
                </a:solidFill>
                <a:latin typeface="Arial"/>
                <a:cs typeface="Arial"/>
              </a:rPr>
              <a:t>для</a:t>
            </a:r>
            <a:r>
              <a:rPr sz="2000" spc="-6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DFEDF3"/>
                </a:solidFill>
                <a:latin typeface="Arial"/>
                <a:cs typeface="Arial"/>
              </a:rPr>
              <a:t>беззубой</a:t>
            </a:r>
            <a:endParaRPr sz="2000">
              <a:latin typeface="Arial"/>
              <a:cs typeface="Arial"/>
            </a:endParaRPr>
          </a:p>
          <a:p>
            <a:pPr marL="12700" marR="650875">
              <a:lnSpc>
                <a:spcPct val="100000"/>
              </a:lnSpc>
              <a:tabLst>
                <a:tab pos="1152525" algn="l"/>
                <a:tab pos="3304540" algn="l"/>
              </a:tabLst>
            </a:pPr>
            <a:r>
              <a:rPr sz="2000" spc="170" dirty="0">
                <a:solidFill>
                  <a:srgbClr val="DFEDF3"/>
                </a:solidFill>
                <a:latin typeface="Arial"/>
                <a:cs typeface="Arial"/>
              </a:rPr>
              <a:t>нижней	</a:t>
            </a:r>
            <a:r>
              <a:rPr sz="2000" spc="100" dirty="0">
                <a:solidFill>
                  <a:srgbClr val="DFEDF3"/>
                </a:solidFill>
                <a:latin typeface="Arial"/>
                <a:cs typeface="Arial"/>
              </a:rPr>
              <a:t>челюсти </a:t>
            </a:r>
            <a:r>
              <a:rPr sz="2000" spc="55" dirty="0">
                <a:solidFill>
                  <a:srgbClr val="DFEDF3"/>
                </a:solidFill>
                <a:latin typeface="Arial"/>
                <a:cs typeface="Arial"/>
              </a:rPr>
              <a:t>более </a:t>
            </a:r>
            <a:r>
              <a:rPr sz="2000" spc="100" dirty="0">
                <a:solidFill>
                  <a:srgbClr val="DFEDF3"/>
                </a:solidFill>
                <a:latin typeface="Arial"/>
                <a:cs typeface="Arial"/>
              </a:rPr>
              <a:t>массивна, </a:t>
            </a:r>
            <a:r>
              <a:rPr sz="2000" spc="25" dirty="0">
                <a:solidFill>
                  <a:srgbClr val="DFEDF3"/>
                </a:solidFill>
                <a:latin typeface="Arial"/>
                <a:cs typeface="Arial"/>
              </a:rPr>
              <a:t>т.е. </a:t>
            </a:r>
            <a:r>
              <a:rPr sz="2000" spc="80" dirty="0">
                <a:solidFill>
                  <a:srgbClr val="DFEDF3"/>
                </a:solidFill>
                <a:latin typeface="Arial"/>
                <a:cs typeface="Arial"/>
              </a:rPr>
              <a:t>для 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применения  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этого</a:t>
            </a:r>
            <a:r>
              <a:rPr sz="2000" spc="39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85" dirty="0">
                <a:solidFill>
                  <a:srgbClr val="DFEDF3"/>
                </a:solidFill>
                <a:latin typeface="Arial"/>
                <a:cs typeface="Arial"/>
              </a:rPr>
              <a:t>метода</a:t>
            </a:r>
            <a:r>
              <a:rPr sz="2000" spc="434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требуется	</a:t>
            </a:r>
            <a:r>
              <a:rPr sz="2000" spc="105" dirty="0">
                <a:solidFill>
                  <a:srgbClr val="DFEDF3"/>
                </a:solidFill>
                <a:latin typeface="Arial"/>
                <a:cs typeface="Arial"/>
              </a:rPr>
              <a:t>достаточно</a:t>
            </a:r>
            <a:r>
              <a:rPr sz="2000" spc="41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DFEDF3"/>
                </a:solidFill>
                <a:latin typeface="Arial"/>
                <a:cs typeface="Arial"/>
              </a:rPr>
              <a:t>большой</a:t>
            </a:r>
            <a:endParaRPr sz="2000">
              <a:latin typeface="Arial"/>
              <a:cs typeface="Arial"/>
            </a:endParaRPr>
          </a:p>
          <a:p>
            <a:pPr marL="12700" marR="325755">
              <a:lnSpc>
                <a:spcPct val="100000"/>
              </a:lnSpc>
              <a:spcBef>
                <a:spcPts val="5"/>
              </a:spcBef>
              <a:tabLst>
                <a:tab pos="4420870" algn="l"/>
                <a:tab pos="5701030" algn="l"/>
                <a:tab pos="5737860" algn="l"/>
              </a:tabLst>
            </a:pPr>
            <a:r>
              <a:rPr sz="2000" spc="120" dirty="0">
                <a:solidFill>
                  <a:srgbClr val="DFEDF3"/>
                </a:solidFill>
                <a:latin typeface="Arial"/>
                <a:cs typeface="Arial"/>
              </a:rPr>
              <a:t>межальвеолярный</a:t>
            </a:r>
            <a:r>
              <a:rPr sz="2000" spc="45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55" dirty="0">
                <a:solidFill>
                  <a:srgbClr val="DFEDF3"/>
                </a:solidFill>
                <a:latin typeface="Arial"/>
                <a:cs typeface="Arial"/>
              </a:rPr>
              <a:t>промежуток.	</a:t>
            </a:r>
            <a:r>
              <a:rPr sz="2000" spc="80" dirty="0">
                <a:solidFill>
                  <a:srgbClr val="DFEDF3"/>
                </a:solidFill>
                <a:latin typeface="Arial"/>
                <a:cs typeface="Arial"/>
              </a:rPr>
              <a:t>Этот</a:t>
            </a:r>
            <a:r>
              <a:rPr sz="2000" spc="27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30" dirty="0">
                <a:solidFill>
                  <a:srgbClr val="DFEDF3"/>
                </a:solidFill>
                <a:latin typeface="Arial"/>
                <a:cs typeface="Arial"/>
              </a:rPr>
              <a:t>тип	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протеза </a:t>
            </a:r>
            <a:r>
              <a:rPr sz="2000" spc="145" dirty="0">
                <a:solidFill>
                  <a:srgbClr val="DFEDF3"/>
                </a:solidFill>
                <a:latin typeface="Arial"/>
                <a:cs typeface="Arial"/>
              </a:rPr>
              <a:t>может  </a:t>
            </a:r>
            <a:r>
              <a:rPr sz="2000" spc="100" dirty="0">
                <a:solidFill>
                  <a:srgbClr val="DFEDF3"/>
                </a:solidFill>
                <a:latin typeface="Arial"/>
                <a:cs typeface="Arial"/>
              </a:rPr>
              <a:t>быть  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показан</a:t>
            </a:r>
            <a:r>
              <a:rPr sz="2000" spc="4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20" dirty="0">
                <a:solidFill>
                  <a:srgbClr val="DFEDF3"/>
                </a:solidFill>
                <a:latin typeface="Arial"/>
                <a:cs typeface="Arial"/>
              </a:rPr>
              <a:t>при</a:t>
            </a:r>
            <a:r>
              <a:rPr sz="2000" spc="40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10" dirty="0">
                <a:solidFill>
                  <a:srgbClr val="DFEDF3"/>
                </a:solidFill>
                <a:latin typeface="Arial"/>
                <a:cs typeface="Arial"/>
              </a:rPr>
              <a:t>неудовлетворительном		</a:t>
            </a:r>
            <a:r>
              <a:rPr sz="2000" spc="120" dirty="0">
                <a:solidFill>
                  <a:srgbClr val="DFEDF3"/>
                </a:solidFill>
                <a:latin typeface="Arial"/>
                <a:cs typeface="Arial"/>
              </a:rPr>
              <a:t>состоянии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1049020" algn="l"/>
                <a:tab pos="2167890" algn="l"/>
                <a:tab pos="4030345" algn="l"/>
              </a:tabLst>
            </a:pPr>
            <a:r>
              <a:rPr sz="2000" spc="145" dirty="0">
                <a:solidFill>
                  <a:srgbClr val="DFEDF3"/>
                </a:solidFill>
                <a:latin typeface="Arial"/>
                <a:cs typeface="Arial"/>
              </a:rPr>
              <a:t>мягких	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тканей,	</a:t>
            </a:r>
            <a:r>
              <a:rPr sz="2000" spc="175" dirty="0">
                <a:solidFill>
                  <a:srgbClr val="DFEDF3"/>
                </a:solidFill>
                <a:latin typeface="Arial"/>
                <a:cs typeface="Arial"/>
              </a:rPr>
              <a:t>окружающих	</a:t>
            </a:r>
            <a:r>
              <a:rPr sz="2000" spc="110" dirty="0">
                <a:solidFill>
                  <a:srgbClr val="DFEDF3"/>
                </a:solidFill>
                <a:latin typeface="Arial"/>
                <a:cs typeface="Arial"/>
              </a:rPr>
              <a:t>имплантат, </a:t>
            </a:r>
            <a:r>
              <a:rPr sz="2000" spc="90" dirty="0">
                <a:solidFill>
                  <a:srgbClr val="DFEDF3"/>
                </a:solidFill>
                <a:latin typeface="Arial"/>
                <a:cs typeface="Arial"/>
              </a:rPr>
              <a:t>что </a:t>
            </a:r>
            <a:r>
              <a:rPr sz="2000" spc="110" dirty="0">
                <a:solidFill>
                  <a:srgbClr val="DFEDF3"/>
                </a:solidFill>
                <a:latin typeface="Arial"/>
                <a:cs typeface="Arial"/>
              </a:rPr>
              <a:t>отмечают</a:t>
            </a:r>
            <a:r>
              <a:rPr sz="2000" spc="10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-5" dirty="0">
                <a:solidFill>
                  <a:srgbClr val="DFEDF3"/>
                </a:solidFill>
                <a:latin typeface="Arial"/>
                <a:cs typeface="Arial"/>
              </a:rPr>
              <a:t>в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spc="85" dirty="0">
                <a:solidFill>
                  <a:srgbClr val="DFEDF3"/>
                </a:solidFill>
                <a:latin typeface="Arial"/>
                <a:cs typeface="Arial"/>
              </a:rPr>
              <a:t>случаях 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выраженной </a:t>
            </a:r>
            <a:r>
              <a:rPr sz="2000" spc="100" dirty="0">
                <a:solidFill>
                  <a:srgbClr val="DFEDF3"/>
                </a:solidFill>
                <a:latin typeface="Arial"/>
                <a:cs typeface="Arial"/>
              </a:rPr>
              <a:t>атрофии </a:t>
            </a:r>
            <a:r>
              <a:rPr sz="2000" spc="170" dirty="0">
                <a:solidFill>
                  <a:srgbClr val="DFEDF3"/>
                </a:solidFill>
                <a:latin typeface="Arial"/>
                <a:cs typeface="Arial"/>
              </a:rPr>
              <a:t>нижней</a:t>
            </a:r>
            <a:r>
              <a:rPr sz="2000" spc="40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05" dirty="0">
                <a:solidFill>
                  <a:srgbClr val="DFEDF3"/>
                </a:solidFill>
                <a:latin typeface="Arial"/>
                <a:cs typeface="Arial"/>
              </a:rPr>
              <a:t>челюсти.</a:t>
            </a:r>
            <a:endParaRPr sz="2000">
              <a:latin typeface="Arial"/>
              <a:cs typeface="Arial"/>
            </a:endParaRPr>
          </a:p>
          <a:p>
            <a:pPr marL="12700" marR="675005" algn="just">
              <a:lnSpc>
                <a:spcPct val="100000"/>
              </a:lnSpc>
            </a:pPr>
            <a:r>
              <a:rPr sz="2000" spc="105" dirty="0">
                <a:solidFill>
                  <a:srgbClr val="DFEDF3"/>
                </a:solidFill>
                <a:latin typeface="Arial"/>
                <a:cs typeface="Arial"/>
              </a:rPr>
              <a:t>Раздражение 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периимплантатной </a:t>
            </a:r>
            <a:r>
              <a:rPr sz="2000" spc="114" dirty="0">
                <a:solidFill>
                  <a:srgbClr val="DFEDF3"/>
                </a:solidFill>
                <a:latin typeface="Arial"/>
                <a:cs typeface="Arial"/>
              </a:rPr>
              <a:t>слизистой </a:t>
            </a:r>
            <a:r>
              <a:rPr sz="2000" spc="105" dirty="0">
                <a:solidFill>
                  <a:srgbClr val="DFEDF3"/>
                </a:solidFill>
                <a:latin typeface="Arial"/>
                <a:cs typeface="Arial"/>
              </a:rPr>
              <a:t>оболочки,  </a:t>
            </a:r>
            <a:r>
              <a:rPr sz="2000" spc="125" dirty="0">
                <a:solidFill>
                  <a:srgbClr val="DFEDF3"/>
                </a:solidFill>
                <a:latin typeface="Arial"/>
                <a:cs typeface="Arial"/>
              </a:rPr>
              <a:t>которое </a:t>
            </a:r>
            <a:r>
              <a:rPr sz="2000" spc="100" dirty="0">
                <a:solidFill>
                  <a:srgbClr val="DFEDF3"/>
                </a:solidFill>
                <a:latin typeface="Arial"/>
                <a:cs typeface="Arial"/>
              </a:rPr>
              <a:t>часто наблюдается </a:t>
            </a:r>
            <a:r>
              <a:rPr sz="2000" spc="85" dirty="0">
                <a:solidFill>
                  <a:srgbClr val="DFEDF3"/>
                </a:solidFill>
                <a:latin typeface="Arial"/>
                <a:cs typeface="Arial"/>
              </a:rPr>
              <a:t>под </a:t>
            </a:r>
            <a:r>
              <a:rPr sz="2000" spc="125" dirty="0">
                <a:solidFill>
                  <a:srgbClr val="DFEDF3"/>
                </a:solidFill>
                <a:latin typeface="Arial"/>
                <a:cs typeface="Arial"/>
              </a:rPr>
              <a:t>плотно 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прилегающим  </a:t>
            </a:r>
            <a:r>
              <a:rPr sz="2000" spc="85" dirty="0">
                <a:solidFill>
                  <a:srgbClr val="DFEDF3"/>
                </a:solidFill>
                <a:latin typeface="Arial"/>
                <a:cs typeface="Arial"/>
              </a:rPr>
              <a:t>базисом </a:t>
            </a:r>
            <a:r>
              <a:rPr sz="2000" spc="110" dirty="0">
                <a:solidFill>
                  <a:srgbClr val="DFEDF3"/>
                </a:solidFill>
                <a:latin typeface="Arial"/>
                <a:cs typeface="Arial"/>
              </a:rPr>
              <a:t>съемного </a:t>
            </a:r>
            <a:r>
              <a:rPr sz="2000" spc="100" dirty="0">
                <a:solidFill>
                  <a:srgbClr val="DFEDF3"/>
                </a:solidFill>
                <a:latin typeface="Arial"/>
                <a:cs typeface="Arial"/>
              </a:rPr>
              <a:t>протеза, </a:t>
            </a:r>
            <a:r>
              <a:rPr sz="2000" spc="165" dirty="0">
                <a:solidFill>
                  <a:srgbClr val="DFEDF3"/>
                </a:solidFill>
                <a:latin typeface="Arial"/>
                <a:cs typeface="Arial"/>
              </a:rPr>
              <a:t>практически</a:t>
            </a:r>
            <a:r>
              <a:rPr sz="2000" spc="-18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14" dirty="0">
                <a:solidFill>
                  <a:srgbClr val="DFEDF3"/>
                </a:solidFill>
                <a:latin typeface="Arial"/>
                <a:cs typeface="Arial"/>
              </a:rPr>
              <a:t>исключается.</a:t>
            </a:r>
            <a:endParaRPr sz="200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  <a:spcBef>
                <a:spcPts val="5"/>
              </a:spcBef>
            </a:pPr>
            <a:r>
              <a:rPr sz="2000" spc="100" dirty="0">
                <a:solidFill>
                  <a:srgbClr val="DFEDF3"/>
                </a:solidFill>
                <a:latin typeface="Arial"/>
                <a:cs typeface="Arial"/>
              </a:rPr>
              <a:t>Форма </a:t>
            </a:r>
            <a:r>
              <a:rPr sz="2000" spc="80" dirty="0">
                <a:solidFill>
                  <a:srgbClr val="DFEDF3"/>
                </a:solidFill>
                <a:latin typeface="Arial"/>
                <a:cs typeface="Arial"/>
              </a:rPr>
              <a:t>базиса 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такого </a:t>
            </a:r>
            <a:r>
              <a:rPr sz="2000" spc="110" dirty="0">
                <a:solidFill>
                  <a:srgbClr val="DFEDF3"/>
                </a:solidFill>
                <a:latin typeface="Arial"/>
                <a:cs typeface="Arial"/>
              </a:rPr>
              <a:t>съемного 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протеза</a:t>
            </a:r>
            <a:r>
              <a:rPr sz="2000" spc="10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DFEDF3"/>
                </a:solidFill>
                <a:latin typeface="Arial"/>
                <a:cs typeface="Arial"/>
              </a:rPr>
              <a:t>(базис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2000250" algn="l"/>
              </a:tabLst>
            </a:pPr>
            <a:r>
              <a:rPr sz="2000" spc="150" dirty="0">
                <a:solidFill>
                  <a:srgbClr val="DFEDF3"/>
                </a:solidFill>
                <a:latin typeface="Arial"/>
                <a:cs typeface="Arial"/>
              </a:rPr>
              <a:t>конструируют	</a:t>
            </a:r>
            <a:r>
              <a:rPr sz="2000" spc="105" dirty="0">
                <a:solidFill>
                  <a:srgbClr val="DFEDF3"/>
                </a:solidFill>
                <a:latin typeface="Arial"/>
                <a:cs typeface="Arial"/>
              </a:rPr>
              <a:t>подобно </a:t>
            </a:r>
            <a:r>
              <a:rPr sz="2000" spc="120" dirty="0">
                <a:solidFill>
                  <a:srgbClr val="DFEDF3"/>
                </a:solidFill>
                <a:latin typeface="Arial"/>
                <a:cs typeface="Arial"/>
              </a:rPr>
              <a:t>мостовидному </a:t>
            </a:r>
            <a:r>
              <a:rPr sz="2000" spc="110" dirty="0">
                <a:solidFill>
                  <a:srgbClr val="DFEDF3"/>
                </a:solidFill>
                <a:latin typeface="Arial"/>
                <a:cs typeface="Arial"/>
              </a:rPr>
              <a:t>протезу)</a:t>
            </a:r>
            <a:r>
              <a:rPr sz="2000" spc="-8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облегчает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112645" algn="l"/>
              </a:tabLst>
            </a:pPr>
            <a:r>
              <a:rPr sz="2000" spc="165" dirty="0">
                <a:solidFill>
                  <a:srgbClr val="DFEDF3"/>
                </a:solidFill>
                <a:latin typeface="Arial"/>
                <a:cs typeface="Arial"/>
              </a:rPr>
              <a:t>гигиенический	</a:t>
            </a:r>
            <a:r>
              <a:rPr sz="2000" spc="80" dirty="0">
                <a:solidFill>
                  <a:srgbClr val="DFEDF3"/>
                </a:solidFill>
                <a:latin typeface="Arial"/>
                <a:cs typeface="Arial"/>
              </a:rPr>
              <a:t>уход, </a:t>
            </a:r>
            <a:r>
              <a:rPr sz="2000" spc="90" dirty="0">
                <a:solidFill>
                  <a:srgbClr val="DFEDF3"/>
                </a:solidFill>
                <a:latin typeface="Arial"/>
                <a:cs typeface="Arial"/>
              </a:rPr>
              <a:t>что </a:t>
            </a:r>
            <a:r>
              <a:rPr sz="2000" spc="95" dirty="0">
                <a:solidFill>
                  <a:srgbClr val="DFEDF3"/>
                </a:solidFill>
                <a:latin typeface="Arial"/>
                <a:cs typeface="Arial"/>
              </a:rPr>
              <a:t>особенно </a:t>
            </a:r>
            <a:r>
              <a:rPr sz="2000" spc="140" dirty="0">
                <a:solidFill>
                  <a:srgbClr val="DFEDF3"/>
                </a:solidFill>
                <a:latin typeface="Arial"/>
                <a:cs typeface="Arial"/>
              </a:rPr>
              <a:t>важно </a:t>
            </a:r>
            <a:r>
              <a:rPr sz="2000" spc="-5" dirty="0">
                <a:solidFill>
                  <a:srgbClr val="DFEDF3"/>
                </a:solidFill>
                <a:latin typeface="Arial"/>
                <a:cs typeface="Arial"/>
              </a:rPr>
              <a:t>у</a:t>
            </a:r>
            <a:r>
              <a:rPr sz="2000" spc="204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50" dirty="0">
                <a:solidFill>
                  <a:srgbClr val="DFEDF3"/>
                </a:solidFill>
                <a:latin typeface="Arial"/>
                <a:cs typeface="Arial"/>
              </a:rPr>
              <a:t>пожилых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390265" algn="l"/>
              </a:tabLst>
            </a:pPr>
            <a:r>
              <a:rPr sz="2000" spc="120" dirty="0">
                <a:solidFill>
                  <a:srgbClr val="DFEDF3"/>
                </a:solidFill>
                <a:latin typeface="Arial"/>
                <a:cs typeface="Arial"/>
              </a:rPr>
              <a:t>пациентов,</a:t>
            </a:r>
            <a:r>
              <a:rPr sz="2000" spc="445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80" dirty="0">
                <a:solidFill>
                  <a:srgbClr val="DFEDF3"/>
                </a:solidFill>
                <a:latin typeface="Arial"/>
                <a:cs typeface="Arial"/>
              </a:rPr>
              <a:t>для</a:t>
            </a:r>
            <a:r>
              <a:rPr sz="2000" spc="32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25" dirty="0">
                <a:solidFill>
                  <a:srgbClr val="DFEDF3"/>
                </a:solidFill>
                <a:latin typeface="Arial"/>
                <a:cs typeface="Arial"/>
              </a:rPr>
              <a:t>которых	</a:t>
            </a:r>
            <a:r>
              <a:rPr sz="2000" spc="60" dirty="0">
                <a:solidFill>
                  <a:srgbClr val="DFEDF3"/>
                </a:solidFill>
                <a:latin typeface="Arial"/>
                <a:cs typeface="Arial"/>
              </a:rPr>
              <a:t>это </a:t>
            </a:r>
            <a:r>
              <a:rPr sz="2000" spc="100" dirty="0">
                <a:solidFill>
                  <a:srgbClr val="DFEDF3"/>
                </a:solidFill>
                <a:latin typeface="Arial"/>
                <a:cs typeface="Arial"/>
              </a:rPr>
              <a:t>часто </a:t>
            </a:r>
            <a:r>
              <a:rPr sz="2000" spc="165" dirty="0">
                <a:solidFill>
                  <a:srgbClr val="DFEDF3"/>
                </a:solidFill>
                <a:latin typeface="Arial"/>
                <a:cs typeface="Arial"/>
              </a:rPr>
              <a:t>служит </a:t>
            </a:r>
            <a:r>
              <a:rPr sz="2000" spc="110" dirty="0">
                <a:solidFill>
                  <a:srgbClr val="DFEDF3"/>
                </a:solidFill>
                <a:latin typeface="Arial"/>
                <a:cs typeface="Arial"/>
              </a:rPr>
              <a:t>проблемой</a:t>
            </a:r>
            <a:r>
              <a:rPr sz="2000" spc="-220" dirty="0">
                <a:solidFill>
                  <a:srgbClr val="DFEDF3"/>
                </a:solidFill>
                <a:latin typeface="Arial"/>
                <a:cs typeface="Arial"/>
              </a:rPr>
              <a:t> </a:t>
            </a:r>
            <a:r>
              <a:rPr sz="2000" spc="160" dirty="0">
                <a:solidFill>
                  <a:srgbClr val="DFEDF3"/>
                </a:solidFill>
                <a:latin typeface="Arial"/>
                <a:cs typeface="Arial"/>
              </a:rPr>
              <a:t>по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05478" y="518287"/>
            <a:ext cx="3754754" cy="650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100" spc="254" dirty="0">
                <a:solidFill>
                  <a:srgbClr val="E8D394"/>
                </a:solidFill>
              </a:rPr>
              <a:t>Литература:</a:t>
            </a:r>
            <a:endParaRPr sz="4100"/>
          </a:p>
        </p:txBody>
      </p:sp>
      <p:sp>
        <p:nvSpPr>
          <p:cNvPr id="3" name="object 3"/>
          <p:cNvSpPr txBox="1"/>
          <p:nvPr/>
        </p:nvSpPr>
        <p:spPr>
          <a:xfrm>
            <a:off x="779475" y="1628012"/>
            <a:ext cx="10534015" cy="4385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3220" indent="-350520">
              <a:lnSpc>
                <a:spcPct val="100000"/>
              </a:lnSpc>
              <a:spcBef>
                <a:spcPts val="95"/>
              </a:spcBef>
              <a:buClr>
                <a:srgbClr val="F8F8F8"/>
              </a:buClr>
              <a:buSzPct val="63157"/>
              <a:buAutoNum type="arabicPeriod"/>
              <a:tabLst>
                <a:tab pos="362585" algn="l"/>
                <a:tab pos="363220" algn="l"/>
              </a:tabLst>
            </a:pP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Загорский, </a:t>
            </a:r>
            <a:r>
              <a:rPr sz="1900" spc="25" dirty="0">
                <a:solidFill>
                  <a:srgbClr val="FFFFFF"/>
                </a:solidFill>
                <a:latin typeface="Arial"/>
                <a:cs typeface="Arial"/>
              </a:rPr>
              <a:t>В. А.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Протезирование </a:t>
            </a:r>
            <a:r>
              <a:rPr sz="1900" spc="85" dirty="0">
                <a:solidFill>
                  <a:srgbClr val="FFFFFF"/>
                </a:solidFill>
                <a:latin typeface="Arial"/>
                <a:cs typeface="Arial"/>
              </a:rPr>
              <a:t>зубов </a:t>
            </a:r>
            <a:r>
              <a:rPr sz="1900" spc="70" dirty="0">
                <a:solidFill>
                  <a:srgbClr val="FFFFFF"/>
                </a:solidFill>
                <a:latin typeface="Arial"/>
                <a:cs typeface="Arial"/>
              </a:rPr>
              <a:t>на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имплантатах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900" spc="80" dirty="0">
                <a:solidFill>
                  <a:srgbClr val="FFFFFF"/>
                </a:solidFill>
                <a:latin typeface="Arial"/>
                <a:cs typeface="Arial"/>
              </a:rPr>
              <a:t>учеб. </a:t>
            </a:r>
            <a:r>
              <a:rPr sz="1900" spc="100" dirty="0">
                <a:solidFill>
                  <a:srgbClr val="FFFFFF"/>
                </a:solidFill>
                <a:latin typeface="Arial"/>
                <a:cs typeface="Arial"/>
              </a:rPr>
              <a:t>пособие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900" spc="25" dirty="0">
                <a:solidFill>
                  <a:srgbClr val="FFFFFF"/>
                </a:solidFill>
                <a:latin typeface="Arial"/>
                <a:cs typeface="Arial"/>
              </a:rPr>
              <a:t>В.</a:t>
            </a:r>
            <a:r>
              <a:rPr sz="1900" spc="1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20" dirty="0">
                <a:solidFill>
                  <a:srgbClr val="FFFFFF"/>
                </a:solidFill>
                <a:latin typeface="Arial"/>
                <a:cs typeface="Arial"/>
              </a:rPr>
              <a:t>А.</a:t>
            </a:r>
            <a:endParaRPr sz="1900">
              <a:latin typeface="Arial"/>
              <a:cs typeface="Arial"/>
            </a:endParaRPr>
          </a:p>
          <a:p>
            <a:pPr marL="363220">
              <a:lnSpc>
                <a:spcPct val="100000"/>
              </a:lnSpc>
            </a:pP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Загорский, </a:t>
            </a:r>
            <a:r>
              <a:rPr sz="1900" spc="-105" dirty="0">
                <a:solidFill>
                  <a:srgbClr val="FFFFFF"/>
                </a:solidFill>
                <a:latin typeface="Arial"/>
                <a:cs typeface="Arial"/>
              </a:rPr>
              <a:t>Т. </a:t>
            </a:r>
            <a:r>
              <a:rPr sz="1900" spc="-75" dirty="0">
                <a:solidFill>
                  <a:srgbClr val="FFFFFF"/>
                </a:solidFill>
                <a:latin typeface="Arial"/>
                <a:cs typeface="Arial"/>
              </a:rPr>
              <a:t>Г. </a:t>
            </a:r>
            <a:r>
              <a:rPr sz="1900" spc="60" dirty="0">
                <a:solidFill>
                  <a:srgbClr val="FFFFFF"/>
                </a:solidFill>
                <a:latin typeface="Arial"/>
                <a:cs typeface="Arial"/>
              </a:rPr>
              <a:t>Робустова.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35" dirty="0">
                <a:solidFill>
                  <a:srgbClr val="FFFFFF"/>
                </a:solidFill>
                <a:latin typeface="Arial"/>
                <a:cs typeface="Arial"/>
              </a:rPr>
              <a:t>М.: </a:t>
            </a:r>
            <a:r>
              <a:rPr sz="1900" spc="90" dirty="0">
                <a:solidFill>
                  <a:srgbClr val="FFFFFF"/>
                </a:solidFill>
                <a:latin typeface="Arial"/>
                <a:cs typeface="Arial"/>
              </a:rPr>
              <a:t>Бином.</a:t>
            </a:r>
            <a:r>
              <a:rPr sz="1900" spc="4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2016.</a:t>
            </a:r>
            <a:endParaRPr sz="19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409"/>
              </a:spcBef>
              <a:buClr>
                <a:srgbClr val="F8F8F8"/>
              </a:buClr>
              <a:buSzPct val="63157"/>
              <a:buAutoNum type="arabicPeriod" startAt="2"/>
              <a:tabLst>
                <a:tab pos="362585" algn="l"/>
                <a:tab pos="363220" algn="l"/>
              </a:tabLst>
            </a:pP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Лебеденко, </a:t>
            </a:r>
            <a:r>
              <a:rPr sz="1900" spc="20" dirty="0">
                <a:solidFill>
                  <a:srgbClr val="FFFFFF"/>
                </a:solidFill>
                <a:latin typeface="Arial"/>
                <a:cs typeface="Arial"/>
              </a:rPr>
              <a:t>И. </a:t>
            </a:r>
            <a:r>
              <a:rPr sz="1900" spc="40" dirty="0">
                <a:solidFill>
                  <a:srgbClr val="FFFFFF"/>
                </a:solidFill>
                <a:latin typeface="Arial"/>
                <a:cs typeface="Arial"/>
              </a:rPr>
              <a:t>Ю.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Ортопедическая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стоматология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:</a:t>
            </a:r>
            <a:r>
              <a:rPr sz="1900" spc="-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учебник </a:t>
            </a:r>
            <a:r>
              <a:rPr sz="1900" spc="90" dirty="0">
                <a:solidFill>
                  <a:srgbClr val="FFFFFF"/>
                </a:solidFill>
                <a:latin typeface="Arial"/>
                <a:cs typeface="Arial"/>
              </a:rPr>
              <a:t>для </a:t>
            </a:r>
            <a:r>
              <a:rPr sz="1900" spc="110" dirty="0">
                <a:solidFill>
                  <a:srgbClr val="FFFFFF"/>
                </a:solidFill>
                <a:latin typeface="Arial"/>
                <a:cs typeface="Arial"/>
              </a:rPr>
              <a:t>ординаторов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endParaRPr sz="1900">
              <a:latin typeface="Arial"/>
              <a:cs typeface="Arial"/>
            </a:endParaRPr>
          </a:p>
          <a:p>
            <a:pPr marL="363220">
              <a:lnSpc>
                <a:spcPct val="100000"/>
              </a:lnSpc>
            </a:pPr>
            <a:r>
              <a:rPr sz="1900" spc="30" dirty="0">
                <a:solidFill>
                  <a:srgbClr val="FFFFFF"/>
                </a:solidFill>
                <a:latin typeface="Arial"/>
                <a:cs typeface="Arial"/>
              </a:rPr>
              <a:t>И. </a:t>
            </a:r>
            <a:r>
              <a:rPr sz="1900" spc="45" dirty="0">
                <a:solidFill>
                  <a:srgbClr val="FFFFFF"/>
                </a:solidFill>
                <a:latin typeface="Arial"/>
                <a:cs typeface="Arial"/>
              </a:rPr>
              <a:t>Ю.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Лебеденко.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55" dirty="0">
                <a:solidFill>
                  <a:srgbClr val="FFFFFF"/>
                </a:solidFill>
                <a:latin typeface="Arial"/>
                <a:cs typeface="Arial"/>
              </a:rPr>
              <a:t>2-е </a:t>
            </a:r>
            <a:r>
              <a:rPr sz="1900" spc="95" dirty="0">
                <a:solidFill>
                  <a:srgbClr val="FFFFFF"/>
                </a:solidFill>
                <a:latin typeface="Arial"/>
                <a:cs typeface="Arial"/>
              </a:rPr>
              <a:t>изд., перераб.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1900" spc="70" dirty="0">
                <a:solidFill>
                  <a:srgbClr val="FFFFFF"/>
                </a:solidFill>
                <a:latin typeface="Arial"/>
                <a:cs typeface="Arial"/>
              </a:rPr>
              <a:t>доп.– </a:t>
            </a:r>
            <a:r>
              <a:rPr sz="1900" spc="35" dirty="0">
                <a:solidFill>
                  <a:srgbClr val="FFFFFF"/>
                </a:solidFill>
                <a:latin typeface="Arial"/>
                <a:cs typeface="Arial"/>
              </a:rPr>
              <a:t>М.: </a:t>
            </a:r>
            <a:r>
              <a:rPr sz="1900" spc="-20" dirty="0">
                <a:solidFill>
                  <a:srgbClr val="FFFFFF"/>
                </a:solidFill>
                <a:latin typeface="Arial"/>
                <a:cs typeface="Arial"/>
              </a:rPr>
              <a:t>ГЭОТАР</a:t>
            </a:r>
            <a:r>
              <a:rPr sz="19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85" dirty="0">
                <a:solidFill>
                  <a:srgbClr val="FFFFFF"/>
                </a:solidFill>
                <a:latin typeface="Arial"/>
                <a:cs typeface="Arial"/>
              </a:rPr>
              <a:t>–Медия</a:t>
            </a:r>
            <a:endParaRPr sz="19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385"/>
              </a:spcBef>
              <a:buClr>
                <a:srgbClr val="F8F8F8"/>
              </a:buClr>
              <a:buSzPct val="63157"/>
              <a:buAutoNum type="arabicPeriod" startAt="3"/>
              <a:tabLst>
                <a:tab pos="362585" algn="l"/>
                <a:tab pos="363220" algn="l"/>
              </a:tabLst>
            </a:pP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Загорский, </a:t>
            </a:r>
            <a:r>
              <a:rPr sz="1900" spc="25" dirty="0">
                <a:solidFill>
                  <a:srgbClr val="FFFFFF"/>
                </a:solidFill>
                <a:latin typeface="Arial"/>
                <a:cs typeface="Arial"/>
              </a:rPr>
              <a:t>В. А.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Протезирование </a:t>
            </a:r>
            <a:r>
              <a:rPr sz="1900" spc="105" dirty="0">
                <a:solidFill>
                  <a:srgbClr val="FFFFFF"/>
                </a:solidFill>
                <a:latin typeface="Arial"/>
                <a:cs typeface="Arial"/>
              </a:rPr>
              <a:t>при полной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адентии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1900" spc="100" dirty="0">
                <a:solidFill>
                  <a:srgbClr val="FFFFFF"/>
                </a:solidFill>
                <a:latin typeface="Arial"/>
                <a:cs typeface="Arial"/>
              </a:rPr>
              <a:t>пособие </a:t>
            </a:r>
            <a:r>
              <a:rPr sz="1900" spc="85" dirty="0">
                <a:solidFill>
                  <a:srgbClr val="FFFFFF"/>
                </a:solidFill>
                <a:latin typeface="Arial"/>
                <a:cs typeface="Arial"/>
              </a:rPr>
              <a:t>для врачей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/</a:t>
            </a:r>
            <a:r>
              <a:rPr sz="1900" spc="254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20" dirty="0">
                <a:solidFill>
                  <a:srgbClr val="FFFFFF"/>
                </a:solidFill>
                <a:latin typeface="Arial"/>
                <a:cs typeface="Arial"/>
              </a:rPr>
              <a:t>В.</a:t>
            </a:r>
            <a:endParaRPr sz="1900">
              <a:latin typeface="Arial"/>
              <a:cs typeface="Arial"/>
            </a:endParaRPr>
          </a:p>
          <a:p>
            <a:pPr marL="363220">
              <a:lnSpc>
                <a:spcPct val="100000"/>
              </a:lnSpc>
              <a:tabLst>
                <a:tab pos="4137025" algn="l"/>
              </a:tabLst>
            </a:pPr>
            <a:r>
              <a:rPr sz="1900" spc="20" dirty="0">
                <a:solidFill>
                  <a:srgbClr val="FFFFFF"/>
                </a:solidFill>
                <a:latin typeface="Arial"/>
                <a:cs typeface="Arial"/>
              </a:rPr>
              <a:t>А.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Загорский. 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55" dirty="0">
                <a:solidFill>
                  <a:srgbClr val="FFFFFF"/>
                </a:solidFill>
                <a:latin typeface="Arial"/>
                <a:cs typeface="Arial"/>
              </a:rPr>
              <a:t>2-е </a:t>
            </a:r>
            <a:r>
              <a:rPr sz="1900" spc="95" dirty="0">
                <a:solidFill>
                  <a:srgbClr val="FFFFFF"/>
                </a:solidFill>
                <a:latin typeface="Arial"/>
                <a:cs typeface="Arial"/>
              </a:rPr>
              <a:t>изд.,</a:t>
            </a:r>
            <a:r>
              <a:rPr sz="1900" spc="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900" spc="-2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35" dirty="0">
                <a:solidFill>
                  <a:srgbClr val="FFFFFF"/>
                </a:solidFill>
                <a:latin typeface="Arial"/>
                <a:cs typeface="Arial"/>
              </a:rPr>
              <a:t>М.:	</a:t>
            </a:r>
            <a:r>
              <a:rPr sz="1900" spc="90" dirty="0">
                <a:solidFill>
                  <a:srgbClr val="FFFFFF"/>
                </a:solidFill>
                <a:latin typeface="Arial"/>
                <a:cs typeface="Arial"/>
              </a:rPr>
              <a:t>Бином</a:t>
            </a:r>
            <a:endParaRPr sz="19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409"/>
              </a:spcBef>
              <a:buClr>
                <a:srgbClr val="F8F8F8"/>
              </a:buClr>
              <a:buSzPct val="63157"/>
              <a:buAutoNum type="arabicPeriod" startAt="4"/>
              <a:tabLst>
                <a:tab pos="362585" algn="l"/>
                <a:tab pos="363220" algn="l"/>
              </a:tabLst>
            </a:pPr>
            <a:r>
              <a:rPr sz="1900" spc="145" dirty="0">
                <a:solidFill>
                  <a:srgbClr val="FFFFFF"/>
                </a:solidFill>
                <a:latin typeface="Arial"/>
                <a:cs typeface="Arial"/>
              </a:rPr>
              <a:t>Каливраджан, </a:t>
            </a:r>
            <a:r>
              <a:rPr sz="1900" spc="10" dirty="0">
                <a:solidFill>
                  <a:srgbClr val="FFFFFF"/>
                </a:solidFill>
                <a:latin typeface="Arial"/>
                <a:cs typeface="Arial"/>
              </a:rPr>
              <a:t>Э. </a:t>
            </a:r>
            <a:r>
              <a:rPr sz="1900" spc="5" dirty="0">
                <a:solidFill>
                  <a:srgbClr val="FFFFFF"/>
                </a:solidFill>
                <a:latin typeface="Arial"/>
                <a:cs typeface="Arial"/>
              </a:rPr>
              <a:t>С.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Ортопедическая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стоматология: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учебник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900" spc="10" dirty="0">
                <a:solidFill>
                  <a:srgbClr val="FFFFFF"/>
                </a:solidFill>
                <a:latin typeface="Arial"/>
                <a:cs typeface="Arial"/>
              </a:rPr>
              <a:t>Э.</a:t>
            </a:r>
            <a:r>
              <a:rPr sz="1900" spc="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5" dirty="0">
                <a:solidFill>
                  <a:srgbClr val="FFFFFF"/>
                </a:solidFill>
                <a:latin typeface="Arial"/>
                <a:cs typeface="Arial"/>
              </a:rPr>
              <a:t>С.</a:t>
            </a:r>
            <a:endParaRPr sz="1900">
              <a:latin typeface="Arial"/>
              <a:cs typeface="Arial"/>
            </a:endParaRPr>
          </a:p>
          <a:p>
            <a:pPr marL="363220">
              <a:lnSpc>
                <a:spcPct val="100000"/>
              </a:lnSpc>
            </a:pPr>
            <a:r>
              <a:rPr sz="1900" spc="145" dirty="0">
                <a:solidFill>
                  <a:srgbClr val="FFFFFF"/>
                </a:solidFill>
                <a:latin typeface="Arial"/>
                <a:cs typeface="Arial"/>
              </a:rPr>
              <a:t>Каливраджан, </a:t>
            </a:r>
            <a:r>
              <a:rPr sz="1900" spc="30" dirty="0">
                <a:solidFill>
                  <a:srgbClr val="FFFFFF"/>
                </a:solidFill>
                <a:latin typeface="Arial"/>
                <a:cs typeface="Arial"/>
              </a:rPr>
              <a:t>И. </a:t>
            </a:r>
            <a:r>
              <a:rPr sz="1900" spc="55" dirty="0">
                <a:solidFill>
                  <a:srgbClr val="FFFFFF"/>
                </a:solidFill>
                <a:latin typeface="Arial"/>
                <a:cs typeface="Arial"/>
              </a:rPr>
              <a:t>Ю.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Лебеденко,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Е. </a:t>
            </a:r>
            <a:r>
              <a:rPr sz="1900" spc="20" dirty="0">
                <a:solidFill>
                  <a:srgbClr val="FFFFFF"/>
                </a:solidFill>
                <a:latin typeface="Arial"/>
                <a:cs typeface="Arial"/>
              </a:rPr>
              <a:t>А. </a:t>
            </a:r>
            <a:r>
              <a:rPr sz="1900" spc="100" dirty="0">
                <a:solidFill>
                  <a:srgbClr val="FFFFFF"/>
                </a:solidFill>
                <a:latin typeface="Arial"/>
                <a:cs typeface="Arial"/>
              </a:rPr>
              <a:t>Брагин.– </a:t>
            </a:r>
            <a:r>
              <a:rPr sz="1900" spc="35" dirty="0">
                <a:solidFill>
                  <a:srgbClr val="FFFFFF"/>
                </a:solidFill>
                <a:latin typeface="Arial"/>
                <a:cs typeface="Arial"/>
              </a:rPr>
              <a:t>М.:</a:t>
            </a:r>
            <a:r>
              <a:rPr sz="1900" spc="-2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20" dirty="0">
                <a:solidFill>
                  <a:srgbClr val="FFFFFF"/>
                </a:solidFill>
                <a:latin typeface="Arial"/>
                <a:cs typeface="Arial"/>
              </a:rPr>
              <a:t>ГОЭТАР–Медея.</a:t>
            </a:r>
            <a:endParaRPr sz="1900">
              <a:latin typeface="Arial"/>
              <a:cs typeface="Arial"/>
            </a:endParaRPr>
          </a:p>
          <a:p>
            <a:pPr marL="363220" marR="38100" indent="-350520">
              <a:lnSpc>
                <a:spcPct val="100000"/>
              </a:lnSpc>
              <a:spcBef>
                <a:spcPts val="414"/>
              </a:spcBef>
              <a:buClr>
                <a:srgbClr val="F8F8F8"/>
              </a:buClr>
              <a:buSzPct val="63157"/>
              <a:buAutoNum type="arabicPeriod" startAt="5"/>
              <a:tabLst>
                <a:tab pos="362585" algn="l"/>
                <a:tab pos="363220" algn="l"/>
              </a:tabLst>
            </a:pPr>
            <a:r>
              <a:rPr sz="1900" spc="95" dirty="0">
                <a:solidFill>
                  <a:srgbClr val="FFFFFF"/>
                </a:solidFill>
                <a:latin typeface="Arial"/>
                <a:cs typeface="Arial"/>
              </a:rPr>
              <a:t>Абдурахманов, </a:t>
            </a:r>
            <a:r>
              <a:rPr sz="1900" spc="20" dirty="0">
                <a:solidFill>
                  <a:srgbClr val="FFFFFF"/>
                </a:solidFill>
                <a:latin typeface="Arial"/>
                <a:cs typeface="Arial"/>
              </a:rPr>
              <a:t>А. </a:t>
            </a:r>
            <a:r>
              <a:rPr sz="1900" spc="30" dirty="0">
                <a:solidFill>
                  <a:srgbClr val="FFFFFF"/>
                </a:solidFill>
                <a:latin typeface="Arial"/>
                <a:cs typeface="Arial"/>
              </a:rPr>
              <a:t>И. </a:t>
            </a: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Ортопедическая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стоматология. </a:t>
            </a:r>
            <a:r>
              <a:rPr sz="1900" spc="95" dirty="0">
                <a:solidFill>
                  <a:srgbClr val="FFFFFF"/>
                </a:solidFill>
                <a:latin typeface="Arial"/>
                <a:cs typeface="Arial"/>
              </a:rPr>
              <a:t>Материалы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технологии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:  </a:t>
            </a:r>
            <a:r>
              <a:rPr sz="1900" spc="130" dirty="0">
                <a:solidFill>
                  <a:srgbClr val="FFFFFF"/>
                </a:solidFill>
                <a:latin typeface="Arial"/>
                <a:cs typeface="Arial"/>
              </a:rPr>
              <a:t>учебник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900" spc="20" dirty="0">
                <a:solidFill>
                  <a:srgbClr val="FFFFFF"/>
                </a:solidFill>
                <a:latin typeface="Arial"/>
                <a:cs typeface="Arial"/>
              </a:rPr>
              <a:t>А. </a:t>
            </a:r>
            <a:r>
              <a:rPr sz="1900" spc="30" dirty="0">
                <a:solidFill>
                  <a:srgbClr val="FFFFFF"/>
                </a:solidFill>
                <a:latin typeface="Arial"/>
                <a:cs typeface="Arial"/>
              </a:rPr>
              <a:t>И. </a:t>
            </a:r>
            <a:r>
              <a:rPr sz="1900" spc="95" dirty="0">
                <a:solidFill>
                  <a:srgbClr val="FFFFFF"/>
                </a:solidFill>
                <a:latin typeface="Arial"/>
                <a:cs typeface="Arial"/>
              </a:rPr>
              <a:t>Абдурахманов, 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О. </a:t>
            </a:r>
            <a:r>
              <a:rPr sz="1900" spc="-195" dirty="0">
                <a:solidFill>
                  <a:srgbClr val="FFFFFF"/>
                </a:solidFill>
                <a:latin typeface="Arial"/>
                <a:cs typeface="Arial"/>
              </a:rPr>
              <a:t>Р. </a:t>
            </a:r>
            <a:r>
              <a:rPr sz="1900" spc="95" dirty="0">
                <a:solidFill>
                  <a:srgbClr val="FFFFFF"/>
                </a:solidFill>
                <a:latin typeface="Arial"/>
                <a:cs typeface="Arial"/>
              </a:rPr>
              <a:t>Курбанов.– </a:t>
            </a:r>
            <a:r>
              <a:rPr sz="1900" spc="35" dirty="0">
                <a:solidFill>
                  <a:srgbClr val="FFFFFF"/>
                </a:solidFill>
                <a:latin typeface="Arial"/>
                <a:cs typeface="Arial"/>
              </a:rPr>
              <a:t>М.: </a:t>
            </a:r>
            <a:r>
              <a:rPr sz="1900" spc="-40" dirty="0">
                <a:solidFill>
                  <a:srgbClr val="FFFFFF"/>
                </a:solidFill>
                <a:latin typeface="Arial"/>
                <a:cs typeface="Arial"/>
              </a:rPr>
              <a:t>ГЭОТАР–</a:t>
            </a:r>
            <a:r>
              <a:rPr sz="1900" spc="-1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80" dirty="0">
                <a:solidFill>
                  <a:srgbClr val="FFFFFF"/>
                </a:solidFill>
                <a:latin typeface="Arial"/>
                <a:cs typeface="Arial"/>
              </a:rPr>
              <a:t>Медия</a:t>
            </a:r>
            <a:endParaRPr sz="1900">
              <a:latin typeface="Arial"/>
              <a:cs typeface="Arial"/>
            </a:endParaRPr>
          </a:p>
          <a:p>
            <a:pPr marL="363220" indent="-350520">
              <a:lnSpc>
                <a:spcPct val="100000"/>
              </a:lnSpc>
              <a:spcBef>
                <a:spcPts val="385"/>
              </a:spcBef>
              <a:buClr>
                <a:srgbClr val="F8F8F8"/>
              </a:buClr>
              <a:buSzPct val="63157"/>
              <a:buAutoNum type="arabicPeriod" startAt="5"/>
              <a:tabLst>
                <a:tab pos="362585" algn="l"/>
                <a:tab pos="363220" algn="l"/>
              </a:tabLst>
            </a:pP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Параскевич </a:t>
            </a:r>
            <a:r>
              <a:rPr sz="1900" spc="70" dirty="0">
                <a:solidFill>
                  <a:srgbClr val="FFFFFF"/>
                </a:solidFill>
                <a:latin typeface="Arial"/>
                <a:cs typeface="Arial"/>
              </a:rPr>
              <a:t>В.Л.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Дентальная </a:t>
            </a: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имплантология. </a:t>
            </a:r>
            <a:r>
              <a:rPr sz="1900" spc="95" dirty="0">
                <a:solidFill>
                  <a:srgbClr val="FFFFFF"/>
                </a:solidFill>
                <a:latin typeface="Arial"/>
                <a:cs typeface="Arial"/>
              </a:rPr>
              <a:t>Основы </a:t>
            </a:r>
            <a:r>
              <a:rPr sz="1900" spc="125" dirty="0">
                <a:solidFill>
                  <a:srgbClr val="FFFFFF"/>
                </a:solidFill>
                <a:latin typeface="Arial"/>
                <a:cs typeface="Arial"/>
              </a:rPr>
              <a:t>теории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и</a:t>
            </a:r>
            <a:r>
              <a:rPr sz="1900" spc="9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70" dirty="0">
                <a:solidFill>
                  <a:srgbClr val="FFFFFF"/>
                </a:solidFill>
                <a:latin typeface="Arial"/>
                <a:cs typeface="Arial"/>
              </a:rPr>
              <a:t>практики:</a:t>
            </a:r>
            <a:endParaRPr sz="1900">
              <a:latin typeface="Arial"/>
              <a:cs typeface="Arial"/>
            </a:endParaRPr>
          </a:p>
          <a:p>
            <a:pPr marL="363220">
              <a:lnSpc>
                <a:spcPct val="100000"/>
              </a:lnSpc>
            </a:pP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научно-практ. </a:t>
            </a:r>
            <a:r>
              <a:rPr sz="1900" spc="100" dirty="0">
                <a:solidFill>
                  <a:srgbClr val="FFFFFF"/>
                </a:solidFill>
                <a:latin typeface="Arial"/>
                <a:cs typeface="Arial"/>
              </a:rPr>
              <a:t>пособие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/ </a:t>
            </a:r>
            <a:r>
              <a:rPr sz="1900" spc="105" dirty="0">
                <a:solidFill>
                  <a:srgbClr val="FFFFFF"/>
                </a:solidFill>
                <a:latin typeface="Arial"/>
                <a:cs typeface="Arial"/>
              </a:rPr>
              <a:t>В.Л.Параскевич.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60" dirty="0">
                <a:solidFill>
                  <a:srgbClr val="FFFFFF"/>
                </a:solidFill>
                <a:latin typeface="Arial"/>
                <a:cs typeface="Arial"/>
              </a:rPr>
              <a:t>Мн.: </a:t>
            </a:r>
            <a:r>
              <a:rPr sz="1900" dirty="0">
                <a:solidFill>
                  <a:srgbClr val="FFFFFF"/>
                </a:solidFill>
                <a:latin typeface="Arial"/>
                <a:cs typeface="Arial"/>
              </a:rPr>
              <a:t>ООО </a:t>
            </a:r>
            <a:r>
              <a:rPr sz="1900" spc="105" dirty="0">
                <a:solidFill>
                  <a:srgbClr val="FFFFFF"/>
                </a:solidFill>
                <a:latin typeface="Arial"/>
                <a:cs typeface="Arial"/>
              </a:rPr>
              <a:t>«Юнипресс», </a:t>
            </a:r>
            <a:r>
              <a:rPr sz="1900" spc="90" dirty="0">
                <a:solidFill>
                  <a:srgbClr val="FFFFFF"/>
                </a:solidFill>
                <a:latin typeface="Arial"/>
                <a:cs typeface="Arial"/>
              </a:rPr>
              <a:t>2002.</a:t>
            </a:r>
            <a:r>
              <a:rPr sz="1900" spc="4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135" dirty="0">
                <a:solidFill>
                  <a:srgbClr val="FFFFFF"/>
                </a:solidFill>
                <a:latin typeface="Arial"/>
                <a:cs typeface="Arial"/>
              </a:rPr>
              <a:t>–368с</a:t>
            </a:r>
            <a:endParaRPr sz="1900">
              <a:latin typeface="Arial"/>
              <a:cs typeface="Arial"/>
            </a:endParaRPr>
          </a:p>
          <a:p>
            <a:pPr marL="363220" marR="1497330" indent="-350520">
              <a:lnSpc>
                <a:spcPct val="100000"/>
              </a:lnSpc>
              <a:spcBef>
                <a:spcPts val="409"/>
              </a:spcBef>
              <a:buClr>
                <a:srgbClr val="F8F8F8"/>
              </a:buClr>
              <a:buSzPct val="63157"/>
              <a:buAutoNum type="arabicPeriod" startAt="7"/>
              <a:tabLst>
                <a:tab pos="362585" algn="l"/>
                <a:tab pos="363220" algn="l"/>
              </a:tabLst>
            </a:pPr>
            <a:r>
              <a:rPr sz="1900" spc="90" dirty="0">
                <a:solidFill>
                  <a:srgbClr val="FFFFFF"/>
                </a:solidFill>
                <a:latin typeface="Arial"/>
                <a:cs typeface="Arial"/>
              </a:rPr>
              <a:t>Наумович </a:t>
            </a:r>
            <a:r>
              <a:rPr sz="1900" spc="15" dirty="0">
                <a:solidFill>
                  <a:srgbClr val="FFFFFF"/>
                </a:solidFill>
                <a:latin typeface="Arial"/>
                <a:cs typeface="Arial"/>
              </a:rPr>
              <a:t>С.А.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Ортопедическое </a:t>
            </a:r>
            <a:r>
              <a:rPr sz="1900" spc="105" dirty="0">
                <a:solidFill>
                  <a:srgbClr val="FFFFFF"/>
                </a:solidFill>
                <a:latin typeface="Arial"/>
                <a:cs typeface="Arial"/>
              </a:rPr>
              <a:t>лечение </a:t>
            </a:r>
            <a:r>
              <a:rPr sz="1900" spc="90" dirty="0">
                <a:solidFill>
                  <a:srgbClr val="FFFFFF"/>
                </a:solidFill>
                <a:latin typeface="Arial"/>
                <a:cs typeface="Arial"/>
              </a:rPr>
              <a:t>больных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с </a:t>
            </a:r>
            <a:r>
              <a:rPr sz="1900" spc="120" dirty="0">
                <a:solidFill>
                  <a:srgbClr val="FFFFFF"/>
                </a:solidFill>
                <a:latin typeface="Arial"/>
                <a:cs typeface="Arial"/>
              </a:rPr>
              <a:t>использованием  </a:t>
            </a:r>
            <a:r>
              <a:rPr sz="1900" spc="140" dirty="0">
                <a:solidFill>
                  <a:srgbClr val="FFFFFF"/>
                </a:solidFill>
                <a:latin typeface="Arial"/>
                <a:cs typeface="Arial"/>
              </a:rPr>
              <a:t>дентальных </a:t>
            </a:r>
            <a:r>
              <a:rPr sz="1900" spc="114" dirty="0">
                <a:solidFill>
                  <a:srgbClr val="FFFFFF"/>
                </a:solidFill>
                <a:latin typeface="Arial"/>
                <a:cs typeface="Arial"/>
              </a:rPr>
              <a:t>имплантатов: </a:t>
            </a:r>
            <a:r>
              <a:rPr sz="1900" spc="100" dirty="0">
                <a:solidFill>
                  <a:srgbClr val="FFFFFF"/>
                </a:solidFill>
                <a:latin typeface="Arial"/>
                <a:cs typeface="Arial"/>
              </a:rPr>
              <a:t>учебно-метод. пособие.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– </a:t>
            </a:r>
            <a:r>
              <a:rPr sz="1900" spc="90" dirty="0">
                <a:solidFill>
                  <a:srgbClr val="FFFFFF"/>
                </a:solidFill>
                <a:latin typeface="Arial"/>
                <a:cs typeface="Arial"/>
              </a:rPr>
              <a:t>2005. </a:t>
            </a:r>
            <a:r>
              <a:rPr sz="1900" spc="-5" dirty="0">
                <a:solidFill>
                  <a:srgbClr val="FFFFFF"/>
                </a:solidFill>
                <a:latin typeface="Arial"/>
                <a:cs typeface="Arial"/>
              </a:rPr>
              <a:t>–</a:t>
            </a:r>
            <a:r>
              <a:rPr sz="1900" spc="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00" spc="85" dirty="0">
                <a:solidFill>
                  <a:srgbClr val="FFFFFF"/>
                </a:solidFill>
                <a:latin typeface="Arial"/>
                <a:cs typeface="Arial"/>
              </a:rPr>
              <a:t>36с.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25167" y="2832938"/>
            <a:ext cx="7505700" cy="651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3609975" algn="l"/>
              </a:tabLst>
            </a:pPr>
            <a:r>
              <a:rPr sz="4100" spc="270" dirty="0">
                <a:solidFill>
                  <a:srgbClr val="E8D394"/>
                </a:solidFill>
              </a:rPr>
              <a:t>Благодарю	</a:t>
            </a:r>
            <a:r>
              <a:rPr sz="4100" spc="135" dirty="0">
                <a:solidFill>
                  <a:srgbClr val="E8D394"/>
                </a:solidFill>
              </a:rPr>
              <a:t>за</a:t>
            </a:r>
            <a:r>
              <a:rPr sz="4100" spc="275" dirty="0">
                <a:solidFill>
                  <a:srgbClr val="E8D394"/>
                </a:solidFill>
              </a:rPr>
              <a:t> </a:t>
            </a:r>
            <a:r>
              <a:rPr sz="4100" spc="185" dirty="0">
                <a:solidFill>
                  <a:srgbClr val="E8D394"/>
                </a:solidFill>
              </a:rPr>
              <a:t>внимание.</a:t>
            </a:r>
            <a:endParaRPr sz="4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29282" y="397255"/>
            <a:ext cx="88938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30" dirty="0">
                <a:solidFill>
                  <a:srgbClr val="E8D394"/>
                </a:solidFill>
                <a:latin typeface="Arial"/>
                <a:cs typeface="Arial"/>
              </a:rPr>
              <a:t>Протезирование </a:t>
            </a:r>
            <a:r>
              <a:rPr sz="3600" spc="-25" dirty="0">
                <a:solidFill>
                  <a:srgbClr val="E8D394"/>
                </a:solidFill>
                <a:latin typeface="Arial"/>
                <a:cs typeface="Arial"/>
              </a:rPr>
              <a:t>зубов </a:t>
            </a:r>
            <a:r>
              <a:rPr sz="3600" spc="5" dirty="0">
                <a:solidFill>
                  <a:srgbClr val="E8D394"/>
                </a:solidFill>
                <a:latin typeface="Arial"/>
                <a:cs typeface="Arial"/>
              </a:rPr>
              <a:t>на </a:t>
            </a:r>
            <a:r>
              <a:rPr sz="3600" spc="-15" dirty="0">
                <a:solidFill>
                  <a:srgbClr val="E8D394"/>
                </a:solidFill>
                <a:latin typeface="Arial"/>
                <a:cs typeface="Arial"/>
              </a:rPr>
              <a:t>имплантатах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0375" y="1478228"/>
            <a:ext cx="10956925" cy="2891155"/>
          </a:xfrm>
          <a:prstGeom prst="rect">
            <a:avLst/>
          </a:prstGeom>
        </p:spPr>
        <p:txBody>
          <a:bodyPr vert="horz" wrap="square" lIns="0" tIns="1644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5"/>
              </a:spcBef>
            </a:pPr>
            <a:r>
              <a:rPr sz="2400" b="1" spc="-35" dirty="0">
                <a:solidFill>
                  <a:srgbClr val="EBE2EF"/>
                </a:solidFill>
                <a:latin typeface="Arial"/>
                <a:cs typeface="Arial"/>
              </a:rPr>
              <a:t>Различают </a:t>
            </a:r>
            <a:r>
              <a:rPr sz="2400" b="1" spc="-5" dirty="0">
                <a:solidFill>
                  <a:srgbClr val="EBE2EF"/>
                </a:solidFill>
                <a:latin typeface="Arial"/>
                <a:cs typeface="Arial"/>
              </a:rPr>
              <a:t>2 </a:t>
            </a:r>
            <a:r>
              <a:rPr sz="2400" b="1" spc="-10" dirty="0">
                <a:solidFill>
                  <a:srgbClr val="EBE2EF"/>
                </a:solidFill>
                <a:latin typeface="Arial"/>
                <a:cs typeface="Arial"/>
              </a:rPr>
              <a:t>основных </a:t>
            </a:r>
            <a:r>
              <a:rPr sz="2400" b="1" spc="-5" dirty="0">
                <a:solidFill>
                  <a:srgbClr val="EBE2EF"/>
                </a:solidFill>
                <a:latin typeface="Arial"/>
                <a:cs typeface="Arial"/>
              </a:rPr>
              <a:t>способа </a:t>
            </a:r>
            <a:r>
              <a:rPr sz="2400" b="1" spc="-35" dirty="0">
                <a:solidFill>
                  <a:srgbClr val="EBE2EF"/>
                </a:solidFill>
                <a:latin typeface="Arial"/>
                <a:cs typeface="Arial"/>
              </a:rPr>
              <a:t>протезирования </a:t>
            </a:r>
            <a:r>
              <a:rPr sz="2400" b="1" spc="-50" dirty="0">
                <a:solidFill>
                  <a:srgbClr val="EBE2EF"/>
                </a:solidFill>
                <a:latin typeface="Arial"/>
                <a:cs typeface="Arial"/>
              </a:rPr>
              <a:t>зубов </a:t>
            </a:r>
            <a:r>
              <a:rPr sz="2400" b="1" spc="-5" dirty="0">
                <a:solidFill>
                  <a:srgbClr val="EBE2EF"/>
                </a:solidFill>
                <a:latin typeface="Arial"/>
                <a:cs typeface="Arial"/>
              </a:rPr>
              <a:t>на</a:t>
            </a:r>
            <a:r>
              <a:rPr sz="2400" b="1" spc="21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b="1" spc="-10" dirty="0">
                <a:solidFill>
                  <a:srgbClr val="EBE2EF"/>
                </a:solidFill>
                <a:latin typeface="Arial"/>
                <a:cs typeface="Arial"/>
              </a:rPr>
              <a:t>имплантатах: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spcBef>
                <a:spcPts val="1200"/>
              </a:spcBef>
              <a:buSzPct val="95833"/>
              <a:buFont typeface="Arial"/>
              <a:buChar char="•"/>
              <a:tabLst>
                <a:tab pos="120650" algn="l"/>
              </a:tabLst>
            </a:pPr>
            <a:r>
              <a:rPr sz="2400" b="1" spc="-15" dirty="0">
                <a:solidFill>
                  <a:srgbClr val="FFFF00"/>
                </a:solidFill>
                <a:latin typeface="Arial"/>
                <a:cs typeface="Arial"/>
              </a:rPr>
              <a:t>непосредственное</a:t>
            </a:r>
            <a:r>
              <a:rPr sz="2400" spc="-15" dirty="0">
                <a:solidFill>
                  <a:srgbClr val="EBE2EF"/>
                </a:solidFill>
                <a:latin typeface="Arial"/>
                <a:cs typeface="Arial"/>
              </a:rPr>
              <a:t>, </a:t>
            </a:r>
            <a:r>
              <a:rPr sz="2400" spc="-45" dirty="0">
                <a:solidFill>
                  <a:srgbClr val="EBE2EF"/>
                </a:solidFill>
                <a:latin typeface="Arial"/>
                <a:cs typeface="Arial"/>
              </a:rPr>
              <a:t>когда </a:t>
            </a:r>
            <a:r>
              <a:rPr sz="2400" spc="-25" dirty="0">
                <a:solidFill>
                  <a:srgbClr val="EBE2EF"/>
                </a:solidFill>
                <a:latin typeface="Arial"/>
                <a:cs typeface="Arial"/>
              </a:rPr>
              <a:t>прямо </a:t>
            </a:r>
            <a:r>
              <a:rPr sz="2400" spc="-5" dirty="0">
                <a:solidFill>
                  <a:srgbClr val="EBE2EF"/>
                </a:solidFill>
                <a:latin typeface="Arial"/>
                <a:cs typeface="Arial"/>
              </a:rPr>
              <a:t>на </a:t>
            </a:r>
            <a:r>
              <a:rPr sz="2400" spc="-10" dirty="0">
                <a:solidFill>
                  <a:srgbClr val="EBE2EF"/>
                </a:solidFill>
                <a:latin typeface="Arial"/>
                <a:cs typeface="Arial"/>
              </a:rPr>
              <a:t>операционном </a:t>
            </a:r>
            <a:r>
              <a:rPr sz="2400" spc="-35" dirty="0">
                <a:solidFill>
                  <a:srgbClr val="EBE2EF"/>
                </a:solidFill>
                <a:latin typeface="Arial"/>
                <a:cs typeface="Arial"/>
              </a:rPr>
              <a:t>столе</a:t>
            </a:r>
            <a:r>
              <a:rPr sz="2400" spc="-1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EBE2EF"/>
                </a:solidFill>
                <a:latin typeface="Arial"/>
                <a:cs typeface="Arial"/>
              </a:rPr>
              <a:t>производят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фиксацию заранее </a:t>
            </a:r>
            <a:r>
              <a:rPr sz="2400" spc="-40" dirty="0">
                <a:solidFill>
                  <a:srgbClr val="EBE2EF"/>
                </a:solidFill>
                <a:latin typeface="Arial"/>
                <a:cs typeface="Arial"/>
              </a:rPr>
              <a:t>изготовленного </a:t>
            </a:r>
            <a:r>
              <a:rPr sz="2400" spc="-35" dirty="0">
                <a:solidFill>
                  <a:srgbClr val="EBE2EF"/>
                </a:solidFill>
                <a:latin typeface="Arial"/>
                <a:cs typeface="Arial"/>
              </a:rPr>
              <a:t>зубного протеза </a:t>
            </a:r>
            <a:r>
              <a:rPr sz="2400" spc="-45" dirty="0">
                <a:solidFill>
                  <a:srgbClr val="EBE2EF"/>
                </a:solidFill>
                <a:latin typeface="Arial"/>
                <a:cs typeface="Arial"/>
              </a:rPr>
              <a:t>(этот </a:t>
            </a:r>
            <a:r>
              <a:rPr sz="2400" spc="5" dirty="0">
                <a:solidFill>
                  <a:srgbClr val="EBE2EF"/>
                </a:solidFill>
                <a:latin typeface="Arial"/>
                <a:cs typeface="Arial"/>
              </a:rPr>
              <a:t>способ </a:t>
            </a:r>
            <a:r>
              <a:rPr sz="2400" spc="-40" dirty="0">
                <a:solidFill>
                  <a:srgbClr val="EBE2EF"/>
                </a:solidFill>
                <a:latin typeface="Arial"/>
                <a:cs typeface="Arial"/>
              </a:rPr>
              <a:t>достаточно  </a:t>
            </a:r>
            <a:r>
              <a:rPr sz="2400" spc="-5" dirty="0">
                <a:solidFill>
                  <a:srgbClr val="EBE2EF"/>
                </a:solidFill>
                <a:latin typeface="Arial"/>
                <a:cs typeface="Arial"/>
              </a:rPr>
              <a:t>сложен, 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поскольку </a:t>
            </a:r>
            <a:r>
              <a:rPr sz="2400" spc="-50" dirty="0">
                <a:solidFill>
                  <a:srgbClr val="EBE2EF"/>
                </a:solidFill>
                <a:latin typeface="Arial"/>
                <a:cs typeface="Arial"/>
              </a:rPr>
              <a:t>требует </a:t>
            </a:r>
            <a:r>
              <a:rPr sz="2400" spc="-10" dirty="0">
                <a:solidFill>
                  <a:srgbClr val="EBE2EF"/>
                </a:solidFill>
                <a:latin typeface="Arial"/>
                <a:cs typeface="Arial"/>
              </a:rPr>
              <a:t>идеального 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совпадения </a:t>
            </a:r>
            <a:r>
              <a:rPr sz="2400" spc="-25" dirty="0">
                <a:solidFill>
                  <a:srgbClr val="EBE2EF"/>
                </a:solidFill>
                <a:latin typeface="Arial"/>
                <a:cs typeface="Arial"/>
              </a:rPr>
              <a:t>параметров 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опор,  </a:t>
            </a:r>
            <a:r>
              <a:rPr sz="2400" spc="-10" dirty="0">
                <a:solidFill>
                  <a:srgbClr val="EBE2EF"/>
                </a:solidFill>
                <a:latin typeface="Arial"/>
                <a:cs typeface="Arial"/>
              </a:rPr>
              <a:t>сконструированных </a:t>
            </a:r>
            <a:r>
              <a:rPr sz="2400" spc="-5" dirty="0">
                <a:solidFill>
                  <a:srgbClr val="EBE2EF"/>
                </a:solidFill>
                <a:latin typeface="Arial"/>
                <a:cs typeface="Arial"/>
              </a:rPr>
              <a:t>на 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гипсовых </a:t>
            </a:r>
            <a:r>
              <a:rPr sz="2400" spc="-40" dirty="0">
                <a:solidFill>
                  <a:srgbClr val="EBE2EF"/>
                </a:solidFill>
                <a:latin typeface="Arial"/>
                <a:cs typeface="Arial"/>
              </a:rPr>
              <a:t>моделях, 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или </a:t>
            </a:r>
            <a:r>
              <a:rPr sz="2400" spc="-40" dirty="0">
                <a:solidFill>
                  <a:srgbClr val="EBE2EF"/>
                </a:solidFill>
                <a:latin typeface="Arial"/>
                <a:cs typeface="Arial"/>
              </a:rPr>
              <a:t>изготовленных 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2400" spc="-35" dirty="0">
                <a:solidFill>
                  <a:srgbClr val="EBE2EF"/>
                </a:solidFill>
                <a:latin typeface="Arial"/>
                <a:cs typeface="Arial"/>
              </a:rPr>
              <a:t>течение  </a:t>
            </a:r>
            <a:r>
              <a:rPr sz="2400" spc="-10" dirty="0">
                <a:solidFill>
                  <a:srgbClr val="EBE2EF"/>
                </a:solidFill>
                <a:latin typeface="Arial"/>
                <a:cs typeface="Arial"/>
              </a:rPr>
              <a:t>нескольких </a:t>
            </a:r>
            <a:r>
              <a:rPr sz="2400" spc="5" dirty="0">
                <a:solidFill>
                  <a:srgbClr val="EBE2EF"/>
                </a:solidFill>
                <a:latin typeface="Arial"/>
                <a:cs typeface="Arial"/>
              </a:rPr>
              <a:t>часов 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после операции, или заранее </a:t>
            </a:r>
            <a:r>
              <a:rPr sz="2400" spc="-5" dirty="0">
                <a:solidFill>
                  <a:srgbClr val="EBE2EF"/>
                </a:solidFill>
                <a:latin typeface="Arial"/>
                <a:cs typeface="Arial"/>
              </a:rPr>
              <a:t>на </a:t>
            </a:r>
            <a:r>
              <a:rPr sz="2400" spc="-10" dirty="0">
                <a:solidFill>
                  <a:srgbClr val="EBE2EF"/>
                </a:solidFill>
                <a:latin typeface="Arial"/>
                <a:cs typeface="Arial"/>
              </a:rPr>
              <a:t>основании</a:t>
            </a:r>
            <a:r>
              <a:rPr sz="2400" spc="-40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-30" dirty="0">
                <a:solidFill>
                  <a:srgbClr val="EBE2EF"/>
                </a:solidFill>
                <a:latin typeface="Arial"/>
                <a:cs typeface="Arial"/>
              </a:rPr>
              <a:t>компьютерного  </a:t>
            </a:r>
            <a:r>
              <a:rPr sz="2400" spc="-5" dirty="0">
                <a:solidFill>
                  <a:srgbClr val="EBE2EF"/>
                </a:solidFill>
                <a:latin typeface="Arial"/>
                <a:cs typeface="Arial"/>
              </a:rPr>
              <a:t>сканирования, </a:t>
            </a:r>
            <a:r>
              <a:rPr sz="2400" spc="-35" dirty="0">
                <a:solidFill>
                  <a:srgbClr val="EBE2EF"/>
                </a:solidFill>
                <a:latin typeface="Arial"/>
                <a:cs typeface="Arial"/>
              </a:rPr>
              <a:t>моделирования </a:t>
            </a:r>
            <a:r>
              <a:rPr sz="240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00" spc="-6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00" spc="-35" dirty="0">
                <a:solidFill>
                  <a:srgbClr val="EBE2EF"/>
                </a:solidFill>
                <a:latin typeface="Arial"/>
                <a:cs typeface="Arial"/>
              </a:rPr>
              <a:t>изготовления);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653783" y="4248910"/>
            <a:ext cx="5300472" cy="26090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7153" y="517905"/>
            <a:ext cx="184150" cy="2781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50" dirty="0">
                <a:solidFill>
                  <a:srgbClr val="F8F8F8"/>
                </a:solidFill>
                <a:latin typeface="Symbol"/>
                <a:cs typeface="Symbol"/>
              </a:rPr>
              <a:t></a:t>
            </a:r>
            <a:endParaRPr sz="1650">
              <a:latin typeface="Symbol"/>
              <a:cs typeface="Symbo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72057" y="464642"/>
            <a:ext cx="9131300" cy="11912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buSzPct val="96078"/>
              <a:buFont typeface="Arial"/>
              <a:buChar char="•"/>
              <a:tabLst>
                <a:tab pos="127000" algn="l"/>
              </a:tabLst>
            </a:pPr>
            <a:r>
              <a:rPr sz="2550" b="1" spc="-45" dirty="0">
                <a:solidFill>
                  <a:srgbClr val="FFFF00"/>
                </a:solidFill>
                <a:latin typeface="Arial"/>
                <a:cs typeface="Arial"/>
              </a:rPr>
              <a:t>отсроченное </a:t>
            </a:r>
            <a:r>
              <a:rPr sz="2550" spc="-40" dirty="0">
                <a:solidFill>
                  <a:srgbClr val="EBE2EF"/>
                </a:solidFill>
                <a:latin typeface="Arial"/>
                <a:cs typeface="Arial"/>
              </a:rPr>
              <a:t>протезирование, </a:t>
            </a:r>
            <a:r>
              <a:rPr sz="2550" spc="-35" dirty="0">
                <a:solidFill>
                  <a:srgbClr val="EBE2EF"/>
                </a:solidFill>
                <a:latin typeface="Arial"/>
                <a:cs typeface="Arial"/>
              </a:rPr>
              <a:t>которое </a:t>
            </a:r>
            <a:r>
              <a:rPr sz="2550" spc="-45" dirty="0">
                <a:solidFill>
                  <a:srgbClr val="EBE2EF"/>
                </a:solidFill>
                <a:latin typeface="Arial"/>
                <a:cs typeface="Arial"/>
              </a:rPr>
              <a:t>осуществляют </a:t>
            </a:r>
            <a:r>
              <a:rPr sz="2550" spc="-35" dirty="0">
                <a:solidFill>
                  <a:srgbClr val="EBE2EF"/>
                </a:solidFill>
                <a:latin typeface="Arial"/>
                <a:cs typeface="Arial"/>
              </a:rPr>
              <a:t>через  </a:t>
            </a:r>
            <a:r>
              <a:rPr sz="2550" spc="-30" dirty="0">
                <a:solidFill>
                  <a:srgbClr val="EBE2EF"/>
                </a:solidFill>
                <a:latin typeface="Arial"/>
                <a:cs typeface="Arial"/>
              </a:rPr>
              <a:t>некоторое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время после имплантации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- в </a:t>
            </a:r>
            <a:r>
              <a:rPr sz="2550" spc="-45" dirty="0">
                <a:solidFill>
                  <a:srgbClr val="EBE2EF"/>
                </a:solidFill>
                <a:latin typeface="Arial"/>
                <a:cs typeface="Arial"/>
              </a:rPr>
              <a:t>ближайшие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или  </a:t>
            </a:r>
            <a:r>
              <a:rPr sz="2550" spc="-40" dirty="0">
                <a:solidFill>
                  <a:srgbClr val="EBE2EF"/>
                </a:solidFill>
                <a:latin typeface="Arial"/>
                <a:cs typeface="Arial"/>
              </a:rPr>
              <a:t>отдаленные</a:t>
            </a:r>
            <a:r>
              <a:rPr sz="2550" spc="-2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сроки.</a:t>
            </a:r>
            <a:endParaRPr sz="25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72057" y="2020265"/>
            <a:ext cx="10132695" cy="23596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0099"/>
              </a:lnSpc>
              <a:spcBef>
                <a:spcPts val="90"/>
              </a:spcBef>
            </a:pPr>
            <a:r>
              <a:rPr sz="2550" spc="-35" dirty="0">
                <a:solidFill>
                  <a:srgbClr val="EBE2EF"/>
                </a:solidFill>
                <a:latin typeface="Arial"/>
                <a:cs typeface="Arial"/>
              </a:rPr>
              <a:t>Отдаленное </a:t>
            </a:r>
            <a:r>
              <a:rPr sz="2550" spc="-40" dirty="0">
                <a:solidFill>
                  <a:srgbClr val="EBE2EF"/>
                </a:solidFill>
                <a:latin typeface="Arial"/>
                <a:cs typeface="Arial"/>
              </a:rPr>
              <a:t>протезирование </a:t>
            </a:r>
            <a:r>
              <a:rPr sz="2550" spc="-35" dirty="0">
                <a:solidFill>
                  <a:srgbClr val="EBE2EF"/>
                </a:solidFill>
                <a:latin typeface="Arial"/>
                <a:cs typeface="Arial"/>
              </a:rPr>
              <a:t>через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4-6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мес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связано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применением  </a:t>
            </a:r>
            <a:r>
              <a:rPr sz="2550" spc="-35" dirty="0">
                <a:solidFill>
                  <a:srgbClr val="EBE2EF"/>
                </a:solidFill>
                <a:latin typeface="Arial"/>
                <a:cs typeface="Arial"/>
              </a:rPr>
              <a:t>имплантатов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по </a:t>
            </a:r>
            <a:r>
              <a:rPr sz="2550" spc="-45" dirty="0">
                <a:solidFill>
                  <a:srgbClr val="EBE2EF"/>
                </a:solidFill>
                <a:latin typeface="Arial"/>
                <a:cs typeface="Arial"/>
              </a:rPr>
              <a:t>методике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П.И.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Бранемарка. </a:t>
            </a:r>
            <a:r>
              <a:rPr sz="2550" spc="-15" dirty="0">
                <a:solidFill>
                  <a:srgbClr val="EBE2EF"/>
                </a:solidFill>
                <a:latin typeface="Arial"/>
                <a:cs typeface="Arial"/>
              </a:rPr>
              <a:t>Преимущество </a:t>
            </a:r>
            <a:r>
              <a:rPr sz="2550" spc="-45" dirty="0">
                <a:solidFill>
                  <a:srgbClr val="EBE2EF"/>
                </a:solidFill>
                <a:latin typeface="Arial"/>
                <a:cs typeface="Arial"/>
              </a:rPr>
              <a:t>этого  </a:t>
            </a:r>
            <a:r>
              <a:rPr sz="2550" spc="-55" dirty="0">
                <a:solidFill>
                  <a:srgbClr val="EBE2EF"/>
                </a:solidFill>
                <a:latin typeface="Arial"/>
                <a:cs typeface="Arial"/>
              </a:rPr>
              <a:t>метода </a:t>
            </a:r>
            <a:r>
              <a:rPr sz="2550" spc="-40" dirty="0">
                <a:solidFill>
                  <a:srgbClr val="EBE2EF"/>
                </a:solidFill>
                <a:latin typeface="Arial"/>
                <a:cs typeface="Arial"/>
              </a:rPr>
              <a:t>заключается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том, что </a:t>
            </a:r>
            <a:r>
              <a:rPr sz="2550" spc="-15" dirty="0">
                <a:solidFill>
                  <a:srgbClr val="EBE2EF"/>
                </a:solidFill>
                <a:latin typeface="Arial"/>
                <a:cs typeface="Arial"/>
              </a:rPr>
              <a:t>репаративные процессы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2550" spc="-35" dirty="0">
                <a:solidFill>
                  <a:srgbClr val="EBE2EF"/>
                </a:solidFill>
                <a:latin typeface="Arial"/>
                <a:cs typeface="Arial"/>
              </a:rPr>
              <a:t>первой  фазе </a:t>
            </a:r>
            <a:r>
              <a:rPr sz="2550" spc="-15" dirty="0">
                <a:solidFill>
                  <a:srgbClr val="EBE2EF"/>
                </a:solidFill>
                <a:latin typeface="Arial"/>
                <a:cs typeface="Arial"/>
              </a:rPr>
              <a:t>приживления </a:t>
            </a:r>
            <a:r>
              <a:rPr sz="2550" spc="-35" dirty="0">
                <a:solidFill>
                  <a:srgbClr val="EBE2EF"/>
                </a:solidFill>
                <a:latin typeface="Arial"/>
                <a:cs typeface="Arial"/>
              </a:rPr>
              <a:t>имплантата протекают изолированно </a:t>
            </a:r>
            <a:r>
              <a:rPr sz="2550" spc="-40" dirty="0">
                <a:solidFill>
                  <a:srgbClr val="EBE2EF"/>
                </a:solidFill>
                <a:latin typeface="Arial"/>
                <a:cs typeface="Arial"/>
              </a:rPr>
              <a:t>от </a:t>
            </a:r>
            <a:r>
              <a:rPr sz="2550" spc="-35" dirty="0">
                <a:solidFill>
                  <a:srgbClr val="EBE2EF"/>
                </a:solidFill>
                <a:latin typeface="Arial"/>
                <a:cs typeface="Arial"/>
              </a:rPr>
              <a:t>среды 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полости </a:t>
            </a:r>
            <a:r>
              <a:rPr sz="2550" spc="-40" dirty="0">
                <a:solidFill>
                  <a:srgbClr val="EBE2EF"/>
                </a:solidFill>
                <a:latin typeface="Arial"/>
                <a:cs typeface="Arial"/>
              </a:rPr>
              <a:t>рта.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Сейчас </a:t>
            </a:r>
            <a:r>
              <a:rPr sz="2550" spc="-60" dirty="0">
                <a:solidFill>
                  <a:srgbClr val="EBE2EF"/>
                </a:solidFill>
                <a:latin typeface="Arial"/>
                <a:cs typeface="Arial"/>
              </a:rPr>
              <a:t>благодаря </a:t>
            </a:r>
            <a:r>
              <a:rPr sz="2550" spc="-25" dirty="0">
                <a:solidFill>
                  <a:srgbClr val="EBE2EF"/>
                </a:solidFill>
                <a:latin typeface="Arial"/>
                <a:cs typeface="Arial"/>
              </a:rPr>
              <a:t>улучшению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качества </a:t>
            </a:r>
            <a:r>
              <a:rPr sz="2550" spc="-15" dirty="0">
                <a:solidFill>
                  <a:srgbClr val="EBE2EF"/>
                </a:solidFill>
                <a:latin typeface="Arial"/>
                <a:cs typeface="Arial"/>
              </a:rPr>
              <a:t>поверхности 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винтовых </a:t>
            </a:r>
            <a:r>
              <a:rPr sz="2550" spc="-35" dirty="0">
                <a:solidFill>
                  <a:srgbClr val="EBE2EF"/>
                </a:solidFill>
                <a:latin typeface="Arial"/>
                <a:cs typeface="Arial"/>
              </a:rPr>
              <a:t>имплантатов эти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сроки </a:t>
            </a:r>
            <a:r>
              <a:rPr sz="2550" spc="-10" dirty="0">
                <a:solidFill>
                  <a:srgbClr val="EBE2EF"/>
                </a:solidFill>
                <a:latin typeface="Arial"/>
                <a:cs typeface="Arial"/>
              </a:rPr>
              <a:t>стали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ме ньше </a:t>
            </a:r>
            <a:r>
              <a:rPr sz="2550" spc="-40" dirty="0">
                <a:solidFill>
                  <a:srgbClr val="EBE2EF"/>
                </a:solidFill>
                <a:latin typeface="Arial"/>
                <a:cs typeface="Arial"/>
              </a:rPr>
              <a:t>(от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2 до 3</a:t>
            </a:r>
            <a:r>
              <a:rPr sz="2550" spc="-3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мес).</a:t>
            </a:r>
            <a:endParaRPr sz="255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476743" y="4050791"/>
            <a:ext cx="4056888" cy="2703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0856" y="343357"/>
            <a:ext cx="10160635" cy="483235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407795">
              <a:lnSpc>
                <a:spcPct val="100499"/>
              </a:lnSpc>
              <a:spcBef>
                <a:spcPts val="80"/>
              </a:spcBef>
              <a:tabLst>
                <a:tab pos="2139950" algn="l"/>
                <a:tab pos="2484755" algn="l"/>
                <a:tab pos="3228340" algn="l"/>
                <a:tab pos="5304790" algn="l"/>
                <a:tab pos="5588635" algn="l"/>
              </a:tabLst>
            </a:pPr>
            <a:r>
              <a:rPr sz="2550" b="1" spc="135" dirty="0">
                <a:solidFill>
                  <a:srgbClr val="FFFF00"/>
                </a:solidFill>
                <a:latin typeface="Tahoma"/>
                <a:cs typeface="Tahoma"/>
              </a:rPr>
              <a:t>Показания	</a:t>
            </a:r>
            <a:r>
              <a:rPr sz="2550" b="1" spc="-5" dirty="0">
                <a:solidFill>
                  <a:srgbClr val="FFFF00"/>
                </a:solidFill>
                <a:latin typeface="Tahoma"/>
                <a:cs typeface="Tahoma"/>
              </a:rPr>
              <a:t>к	</a:t>
            </a:r>
            <a:r>
              <a:rPr sz="2550" b="1" spc="165" dirty="0">
                <a:solidFill>
                  <a:srgbClr val="FFFF00"/>
                </a:solidFill>
                <a:latin typeface="Tahoma"/>
                <a:cs typeface="Tahoma"/>
              </a:rPr>
              <a:t>одноэтапному	</a:t>
            </a:r>
            <a:r>
              <a:rPr sz="2550" b="1" spc="145" dirty="0">
                <a:solidFill>
                  <a:srgbClr val="FFFF00"/>
                </a:solidFill>
                <a:latin typeface="Tahoma"/>
                <a:cs typeface="Tahoma"/>
              </a:rPr>
              <a:t>протезированию </a:t>
            </a:r>
            <a:r>
              <a:rPr sz="2550" b="1" spc="-5" dirty="0">
                <a:solidFill>
                  <a:srgbClr val="FFFF00"/>
                </a:solidFill>
                <a:latin typeface="Tahoma"/>
                <a:cs typeface="Tahoma"/>
              </a:rPr>
              <a:t>с  </a:t>
            </a:r>
            <a:r>
              <a:rPr sz="2550" b="1" spc="145" dirty="0">
                <a:solidFill>
                  <a:srgbClr val="FFFF00"/>
                </a:solidFill>
                <a:latin typeface="Tahoma"/>
                <a:cs typeface="Tahoma"/>
              </a:rPr>
              <a:t>использованием	</a:t>
            </a:r>
            <a:r>
              <a:rPr sz="2550" b="1" spc="160" dirty="0">
                <a:solidFill>
                  <a:srgbClr val="FFFF00"/>
                </a:solidFill>
                <a:latin typeface="Tahoma"/>
                <a:cs typeface="Tahoma"/>
              </a:rPr>
              <a:t>дентальной	</a:t>
            </a:r>
            <a:r>
              <a:rPr sz="2550" b="1" spc="140" dirty="0">
                <a:solidFill>
                  <a:srgbClr val="FFFF00"/>
                </a:solidFill>
                <a:latin typeface="Tahoma"/>
                <a:cs typeface="Tahoma"/>
              </a:rPr>
              <a:t>имплантации</a:t>
            </a:r>
            <a:endParaRPr sz="255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850">
              <a:latin typeface="Tahoma"/>
              <a:cs typeface="Tahoma"/>
            </a:endParaRPr>
          </a:p>
          <a:p>
            <a:pPr marL="307975" indent="-295910">
              <a:lnSpc>
                <a:spcPct val="100000"/>
              </a:lnSpc>
              <a:buChar char="•"/>
              <a:tabLst>
                <a:tab pos="307975" algn="l"/>
                <a:tab pos="308610" algn="l"/>
                <a:tab pos="2024380" algn="l"/>
              </a:tabLst>
            </a:pPr>
            <a:r>
              <a:rPr sz="2550" spc="235" dirty="0">
                <a:solidFill>
                  <a:srgbClr val="EBE2EF"/>
                </a:solidFill>
                <a:latin typeface="Arial"/>
                <a:cs typeface="Arial"/>
              </a:rPr>
              <a:t>Широкий	</a:t>
            </a:r>
            <a:r>
              <a:rPr sz="2550" spc="160" dirty="0">
                <a:solidFill>
                  <a:srgbClr val="EBE2EF"/>
                </a:solidFill>
                <a:latin typeface="Arial"/>
                <a:cs typeface="Arial"/>
              </a:rPr>
              <a:t>альвеолярный</a:t>
            </a:r>
            <a:r>
              <a:rPr sz="2550" spc="5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550" spc="160" dirty="0">
                <a:solidFill>
                  <a:srgbClr val="EBE2EF"/>
                </a:solidFill>
                <a:latin typeface="Arial"/>
                <a:cs typeface="Arial"/>
              </a:rPr>
              <a:t>гребень.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EBE2EF"/>
              </a:buClr>
              <a:buFont typeface="Arial"/>
              <a:buChar char="•"/>
            </a:pPr>
            <a:endParaRPr sz="28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buChar char="•"/>
              <a:tabLst>
                <a:tab pos="307975" algn="l"/>
                <a:tab pos="308610" algn="l"/>
                <a:tab pos="1932939" algn="l"/>
                <a:tab pos="2832100" algn="l"/>
              </a:tabLst>
            </a:pPr>
            <a:r>
              <a:rPr sz="2550" spc="130" dirty="0">
                <a:solidFill>
                  <a:srgbClr val="EBE2EF"/>
                </a:solidFill>
                <a:latin typeface="Arial"/>
                <a:cs typeface="Arial"/>
              </a:rPr>
              <a:t>Большая	</a:t>
            </a:r>
            <a:r>
              <a:rPr sz="2550" spc="135" dirty="0">
                <a:solidFill>
                  <a:srgbClr val="EBE2EF"/>
                </a:solidFill>
                <a:latin typeface="Arial"/>
                <a:cs typeface="Arial"/>
              </a:rPr>
              <a:t>зона	</a:t>
            </a:r>
            <a:r>
              <a:rPr sz="2550" spc="210" dirty="0">
                <a:solidFill>
                  <a:srgbClr val="EBE2EF"/>
                </a:solidFill>
                <a:latin typeface="Arial"/>
                <a:cs typeface="Arial"/>
              </a:rPr>
              <a:t>прикрепления</a:t>
            </a:r>
            <a:r>
              <a:rPr sz="2550" spc="22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550" spc="150" dirty="0">
                <a:solidFill>
                  <a:srgbClr val="EBE2EF"/>
                </a:solidFill>
                <a:latin typeface="Arial"/>
                <a:cs typeface="Arial"/>
              </a:rPr>
              <a:t>десны.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  <a:buClr>
                <a:srgbClr val="EBE2EF"/>
              </a:buClr>
              <a:buFont typeface="Arial"/>
              <a:buChar char="•"/>
            </a:pPr>
            <a:endParaRPr sz="28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buChar char="•"/>
              <a:tabLst>
                <a:tab pos="307975" algn="l"/>
                <a:tab pos="308610" algn="l"/>
                <a:tab pos="1871980" algn="l"/>
                <a:tab pos="2954020" algn="l"/>
                <a:tab pos="5554980" algn="l"/>
              </a:tabLst>
            </a:pPr>
            <a:r>
              <a:rPr sz="2550" spc="155" dirty="0">
                <a:solidFill>
                  <a:srgbClr val="EBE2EF"/>
                </a:solidFill>
                <a:latin typeface="Arial"/>
                <a:cs typeface="Arial"/>
              </a:rPr>
              <a:t>Плотная	</a:t>
            </a:r>
            <a:r>
              <a:rPr sz="2550" spc="190" dirty="0">
                <a:solidFill>
                  <a:srgbClr val="EBE2EF"/>
                </a:solidFill>
                <a:latin typeface="Arial"/>
                <a:cs typeface="Arial"/>
              </a:rPr>
              <a:t>кость	</a:t>
            </a:r>
            <a:r>
              <a:rPr sz="2550" spc="-5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550" spc="30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550" spc="210" dirty="0">
                <a:solidFill>
                  <a:srgbClr val="EBE2EF"/>
                </a:solidFill>
                <a:latin typeface="Arial"/>
                <a:cs typeface="Arial"/>
              </a:rPr>
              <a:t>выраженной	кортикальной</a:t>
            </a:r>
            <a:r>
              <a:rPr sz="2550" spc="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550" spc="210" dirty="0">
                <a:solidFill>
                  <a:srgbClr val="EBE2EF"/>
                </a:solidFill>
                <a:latin typeface="Arial"/>
                <a:cs typeface="Arial"/>
              </a:rPr>
              <a:t>пластинкой.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EBE2EF"/>
              </a:buClr>
              <a:buFont typeface="Arial"/>
              <a:buChar char="•"/>
            </a:pPr>
            <a:endParaRPr sz="28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buChar char="•"/>
              <a:tabLst>
                <a:tab pos="307975" algn="l"/>
                <a:tab pos="308610" algn="l"/>
                <a:tab pos="1941830" algn="l"/>
                <a:tab pos="3448685" algn="l"/>
              </a:tabLst>
            </a:pPr>
            <a:r>
              <a:rPr sz="2550" spc="130" dirty="0">
                <a:solidFill>
                  <a:srgbClr val="EBE2EF"/>
                </a:solidFill>
                <a:latin typeface="Arial"/>
                <a:cs typeface="Arial"/>
              </a:rPr>
              <a:t>Хорошая	</a:t>
            </a:r>
            <a:r>
              <a:rPr sz="2550" spc="220" dirty="0">
                <a:solidFill>
                  <a:srgbClr val="EBE2EF"/>
                </a:solidFill>
                <a:latin typeface="Arial"/>
                <a:cs typeface="Arial"/>
              </a:rPr>
              <a:t>гигиена	</a:t>
            </a:r>
            <a:r>
              <a:rPr sz="2550" spc="175" dirty="0">
                <a:solidFill>
                  <a:srgbClr val="EBE2EF"/>
                </a:solidFill>
                <a:latin typeface="Arial"/>
                <a:cs typeface="Arial"/>
              </a:rPr>
              <a:t>полости</a:t>
            </a:r>
            <a:r>
              <a:rPr sz="2550" spc="1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550" spc="120" dirty="0">
                <a:solidFill>
                  <a:srgbClr val="EBE2EF"/>
                </a:solidFill>
                <a:latin typeface="Arial"/>
                <a:cs typeface="Arial"/>
              </a:rPr>
              <a:t>рта.</a:t>
            </a:r>
            <a:endParaRPr sz="25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BE2EF"/>
              </a:buClr>
              <a:buFont typeface="Arial"/>
              <a:buChar char="•"/>
            </a:pPr>
            <a:endParaRPr sz="2800">
              <a:latin typeface="Arial"/>
              <a:cs typeface="Arial"/>
            </a:endParaRPr>
          </a:p>
          <a:p>
            <a:pPr marL="307975" indent="-295910">
              <a:lnSpc>
                <a:spcPct val="100000"/>
              </a:lnSpc>
              <a:buChar char="•"/>
              <a:tabLst>
                <a:tab pos="307975" algn="l"/>
                <a:tab pos="308610" algn="l"/>
                <a:tab pos="2540000" algn="l"/>
              </a:tabLst>
            </a:pPr>
            <a:r>
              <a:rPr sz="2550" spc="160" dirty="0">
                <a:solidFill>
                  <a:srgbClr val="EBE2EF"/>
                </a:solidFill>
                <a:latin typeface="Arial"/>
                <a:cs typeface="Arial"/>
              </a:rPr>
              <a:t>Стабильный	</a:t>
            </a:r>
            <a:r>
              <a:rPr sz="2550" spc="185" dirty="0">
                <a:solidFill>
                  <a:srgbClr val="EBE2EF"/>
                </a:solidFill>
                <a:latin typeface="Arial"/>
                <a:cs typeface="Arial"/>
              </a:rPr>
              <a:t>временный </a:t>
            </a:r>
            <a:r>
              <a:rPr sz="2550" spc="165" dirty="0">
                <a:solidFill>
                  <a:srgbClr val="EBE2EF"/>
                </a:solidFill>
                <a:latin typeface="Arial"/>
                <a:cs typeface="Arial"/>
              </a:rPr>
              <a:t>протез.</a:t>
            </a:r>
            <a:endParaRPr sz="255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839456" y="3800855"/>
            <a:ext cx="3800855" cy="2904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23036" y="583437"/>
            <a:ext cx="10197465" cy="4279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16785" algn="l"/>
                <a:tab pos="2570480" algn="l"/>
                <a:tab pos="5177155" algn="l"/>
                <a:tab pos="7615555" algn="l"/>
              </a:tabLst>
            </a:pPr>
            <a:r>
              <a:rPr sz="2650" spc="150" dirty="0"/>
              <a:t>П</a:t>
            </a:r>
            <a:r>
              <a:rPr sz="2650" spc="155" dirty="0"/>
              <a:t>о</a:t>
            </a:r>
            <a:r>
              <a:rPr sz="2650" spc="145" dirty="0"/>
              <a:t>к</a:t>
            </a:r>
            <a:r>
              <a:rPr sz="2650" spc="155" dirty="0"/>
              <a:t>а</a:t>
            </a:r>
            <a:r>
              <a:rPr sz="2650" spc="160" dirty="0"/>
              <a:t>з</a:t>
            </a:r>
            <a:r>
              <a:rPr sz="2650" spc="155" dirty="0"/>
              <a:t>а</a:t>
            </a:r>
            <a:r>
              <a:rPr sz="2650" spc="140" dirty="0"/>
              <a:t>н</a:t>
            </a:r>
            <a:r>
              <a:rPr sz="2650" spc="160" dirty="0"/>
              <a:t>и</a:t>
            </a:r>
            <a:r>
              <a:rPr sz="2650" spc="-10" dirty="0"/>
              <a:t>я</a:t>
            </a:r>
            <a:r>
              <a:rPr sz="2650" dirty="0"/>
              <a:t>	</a:t>
            </a:r>
            <a:r>
              <a:rPr sz="2650" spc="-10" dirty="0"/>
              <a:t>к</a:t>
            </a:r>
            <a:r>
              <a:rPr sz="2650" dirty="0"/>
              <a:t>	</a:t>
            </a:r>
            <a:r>
              <a:rPr sz="2650" spc="150" dirty="0"/>
              <a:t>д</a:t>
            </a:r>
            <a:r>
              <a:rPr sz="2650" spc="155" dirty="0"/>
              <a:t>в</a:t>
            </a:r>
            <a:r>
              <a:rPr sz="2650" spc="145" dirty="0"/>
              <a:t>у</a:t>
            </a:r>
            <a:r>
              <a:rPr sz="2650" spc="140" dirty="0"/>
              <a:t>х</a:t>
            </a:r>
            <a:r>
              <a:rPr sz="2650" spc="145" dirty="0"/>
              <a:t>эт</a:t>
            </a:r>
            <a:r>
              <a:rPr sz="2650" spc="180" dirty="0"/>
              <a:t>а</a:t>
            </a:r>
            <a:r>
              <a:rPr sz="2650" spc="175" dirty="0"/>
              <a:t>п</a:t>
            </a:r>
            <a:r>
              <a:rPr sz="2650" spc="165" dirty="0"/>
              <a:t>н</a:t>
            </a:r>
            <a:r>
              <a:rPr sz="2650" spc="155" dirty="0"/>
              <a:t>о</a:t>
            </a:r>
            <a:r>
              <a:rPr sz="2650" spc="-10" dirty="0"/>
              <a:t>й</a:t>
            </a:r>
            <a:r>
              <a:rPr sz="2650" dirty="0"/>
              <a:t>	</a:t>
            </a:r>
            <a:r>
              <a:rPr sz="2650" spc="170" dirty="0"/>
              <a:t>де</a:t>
            </a:r>
            <a:r>
              <a:rPr sz="2650" spc="165" dirty="0"/>
              <a:t>н</a:t>
            </a:r>
            <a:r>
              <a:rPr sz="2650" spc="170" dirty="0"/>
              <a:t>т</a:t>
            </a:r>
            <a:r>
              <a:rPr sz="2650" spc="180" dirty="0"/>
              <a:t>ал</a:t>
            </a:r>
            <a:r>
              <a:rPr sz="2650" spc="170" dirty="0"/>
              <a:t>ь</a:t>
            </a:r>
            <a:r>
              <a:rPr sz="2650" spc="165" dirty="0"/>
              <a:t>н</a:t>
            </a:r>
            <a:r>
              <a:rPr sz="2650" spc="180" dirty="0"/>
              <a:t>о</a:t>
            </a:r>
            <a:r>
              <a:rPr sz="2650" spc="-10" dirty="0"/>
              <a:t>й</a:t>
            </a:r>
            <a:r>
              <a:rPr sz="2650" dirty="0"/>
              <a:t>	</a:t>
            </a:r>
            <a:r>
              <a:rPr sz="2650" spc="160" dirty="0"/>
              <a:t>и</a:t>
            </a:r>
            <a:r>
              <a:rPr sz="2650" spc="145" dirty="0"/>
              <a:t>м</a:t>
            </a:r>
            <a:r>
              <a:rPr sz="2650" spc="150" dirty="0"/>
              <a:t>п</a:t>
            </a:r>
            <a:r>
              <a:rPr sz="2650" spc="155" dirty="0"/>
              <a:t>ла</a:t>
            </a:r>
            <a:r>
              <a:rPr sz="2650" spc="140" dirty="0"/>
              <a:t>н</a:t>
            </a:r>
            <a:r>
              <a:rPr sz="2650" spc="145" dirty="0"/>
              <a:t>т</a:t>
            </a:r>
            <a:r>
              <a:rPr sz="2650" spc="155" dirty="0"/>
              <a:t>а</a:t>
            </a:r>
            <a:r>
              <a:rPr sz="2650" spc="150" dirty="0"/>
              <a:t>ц</a:t>
            </a:r>
            <a:r>
              <a:rPr sz="2650" spc="160" dirty="0"/>
              <a:t>и</a:t>
            </a:r>
            <a:r>
              <a:rPr sz="2650" spc="-10" dirty="0"/>
              <a:t>и</a:t>
            </a:r>
            <a:endParaRPr sz="2650"/>
          </a:p>
        </p:txBody>
      </p:sp>
      <p:sp>
        <p:nvSpPr>
          <p:cNvPr id="3" name="object 3"/>
          <p:cNvSpPr txBox="1"/>
          <p:nvPr/>
        </p:nvSpPr>
        <p:spPr>
          <a:xfrm>
            <a:off x="923036" y="1337818"/>
            <a:ext cx="9878695" cy="4347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0670" indent="-268605">
              <a:lnSpc>
                <a:spcPct val="100000"/>
              </a:lnSpc>
              <a:spcBef>
                <a:spcPts val="105"/>
              </a:spcBef>
              <a:buChar char="•"/>
              <a:tabLst>
                <a:tab pos="280670" algn="l"/>
                <a:tab pos="281305" algn="l"/>
                <a:tab pos="2582545" algn="l"/>
              </a:tabLst>
            </a:pPr>
            <a:r>
              <a:rPr sz="2300" spc="145" dirty="0">
                <a:solidFill>
                  <a:srgbClr val="EBE2EF"/>
                </a:solidFill>
                <a:latin typeface="Arial"/>
                <a:cs typeface="Arial"/>
              </a:rPr>
              <a:t>Соматические	</a:t>
            </a:r>
            <a:r>
              <a:rPr sz="2300" spc="120" dirty="0">
                <a:solidFill>
                  <a:srgbClr val="EBE2EF"/>
                </a:solidFill>
                <a:latin typeface="Arial"/>
                <a:cs typeface="Arial"/>
              </a:rPr>
              <a:t>заболевания.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EBE2EF"/>
              </a:buClr>
              <a:buFont typeface="Arial"/>
              <a:buChar char="•"/>
            </a:pPr>
            <a:endParaRPr sz="2550">
              <a:latin typeface="Arial"/>
              <a:cs typeface="Arial"/>
            </a:endParaRPr>
          </a:p>
          <a:p>
            <a:pPr marL="280670" indent="-268605">
              <a:lnSpc>
                <a:spcPct val="100000"/>
              </a:lnSpc>
              <a:buChar char="•"/>
              <a:tabLst>
                <a:tab pos="280670" algn="l"/>
                <a:tab pos="281305" algn="l"/>
                <a:tab pos="1755775" algn="l"/>
              </a:tabLst>
            </a:pPr>
            <a:r>
              <a:rPr sz="2300" spc="130" dirty="0">
                <a:solidFill>
                  <a:srgbClr val="EBE2EF"/>
                </a:solidFill>
                <a:latin typeface="Arial"/>
                <a:cs typeface="Arial"/>
              </a:rPr>
              <a:t>Вредные	</a:t>
            </a:r>
            <a:r>
              <a:rPr sz="2300" spc="185" dirty="0">
                <a:solidFill>
                  <a:srgbClr val="EBE2EF"/>
                </a:solidFill>
                <a:latin typeface="Arial"/>
                <a:cs typeface="Arial"/>
              </a:rPr>
              <a:t>привычки</a:t>
            </a:r>
            <a:r>
              <a:rPr sz="2300" spc="32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300" spc="165" dirty="0">
                <a:solidFill>
                  <a:srgbClr val="EBE2EF"/>
                </a:solidFill>
                <a:latin typeface="Arial"/>
                <a:cs typeface="Arial"/>
              </a:rPr>
              <a:t>(курение).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EBE2EF"/>
              </a:buClr>
              <a:buFont typeface="Arial"/>
              <a:buChar char="•"/>
            </a:pPr>
            <a:endParaRPr sz="2500">
              <a:latin typeface="Arial"/>
              <a:cs typeface="Arial"/>
            </a:endParaRPr>
          </a:p>
          <a:p>
            <a:pPr marL="280670" indent="-268605">
              <a:lnSpc>
                <a:spcPct val="100000"/>
              </a:lnSpc>
              <a:buChar char="•"/>
              <a:tabLst>
                <a:tab pos="280670" algn="l"/>
                <a:tab pos="281305" algn="l"/>
                <a:tab pos="1499870" algn="l"/>
              </a:tabLst>
            </a:pPr>
            <a:r>
              <a:rPr sz="2300" spc="160" dirty="0">
                <a:solidFill>
                  <a:srgbClr val="EBE2EF"/>
                </a:solidFill>
                <a:latin typeface="Arial"/>
                <a:cs typeface="Arial"/>
              </a:rPr>
              <a:t>Низкая	</a:t>
            </a:r>
            <a:r>
              <a:rPr sz="2300" spc="175" dirty="0">
                <a:solidFill>
                  <a:srgbClr val="EBE2EF"/>
                </a:solidFill>
                <a:latin typeface="Arial"/>
                <a:cs typeface="Arial"/>
              </a:rPr>
              <a:t>плотность</a:t>
            </a:r>
            <a:r>
              <a:rPr sz="2300" spc="14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300" spc="180" dirty="0">
                <a:solidFill>
                  <a:srgbClr val="EBE2EF"/>
                </a:solidFill>
                <a:latin typeface="Arial"/>
                <a:cs typeface="Arial"/>
              </a:rPr>
              <a:t>кости.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EBE2EF"/>
              </a:buClr>
              <a:buFont typeface="Arial"/>
              <a:buChar char="•"/>
            </a:pPr>
            <a:endParaRPr sz="2550">
              <a:latin typeface="Arial"/>
              <a:cs typeface="Arial"/>
            </a:endParaRPr>
          </a:p>
          <a:p>
            <a:pPr marL="280670" indent="-268605">
              <a:lnSpc>
                <a:spcPct val="100000"/>
              </a:lnSpc>
              <a:spcBef>
                <a:spcPts val="5"/>
              </a:spcBef>
              <a:buChar char="•"/>
              <a:tabLst>
                <a:tab pos="280670" algn="l"/>
                <a:tab pos="281305" algn="l"/>
              </a:tabLst>
            </a:pPr>
            <a:r>
              <a:rPr sz="2300" spc="125" dirty="0">
                <a:solidFill>
                  <a:srgbClr val="EBE2EF"/>
                </a:solidFill>
                <a:latin typeface="Arial"/>
                <a:cs typeface="Arial"/>
              </a:rPr>
              <a:t>Плохой </a:t>
            </a:r>
            <a:r>
              <a:rPr sz="2300" spc="175" dirty="0">
                <a:solidFill>
                  <a:srgbClr val="EBE2EF"/>
                </a:solidFill>
                <a:latin typeface="Arial"/>
                <a:cs typeface="Arial"/>
              </a:rPr>
              <a:t>потенциал</a:t>
            </a:r>
            <a:r>
              <a:rPr sz="2300" spc="33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300" spc="165" dirty="0">
                <a:solidFill>
                  <a:srgbClr val="EBE2EF"/>
                </a:solidFill>
                <a:latin typeface="Arial"/>
                <a:cs typeface="Arial"/>
              </a:rPr>
              <a:t>заживления.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EBE2EF"/>
              </a:buClr>
              <a:buFont typeface="Arial"/>
              <a:buChar char="•"/>
            </a:pPr>
            <a:endParaRPr sz="2350">
              <a:latin typeface="Arial"/>
              <a:cs typeface="Arial"/>
            </a:endParaRPr>
          </a:p>
          <a:p>
            <a:pPr marL="116205" indent="-104139">
              <a:lnSpc>
                <a:spcPct val="100000"/>
              </a:lnSpc>
              <a:buChar char="•"/>
              <a:tabLst>
                <a:tab pos="116839" algn="l"/>
                <a:tab pos="2618740" algn="l"/>
              </a:tabLst>
            </a:pPr>
            <a:r>
              <a:rPr sz="2300" spc="135" dirty="0">
                <a:solidFill>
                  <a:srgbClr val="EBE2EF"/>
                </a:solidFill>
                <a:latin typeface="Arial"/>
                <a:cs typeface="Arial"/>
              </a:rPr>
              <a:t>Необходимость	</a:t>
            </a:r>
            <a:r>
              <a:rPr sz="2300" spc="155" dirty="0">
                <a:solidFill>
                  <a:srgbClr val="EBE2EF"/>
                </a:solidFill>
                <a:latin typeface="Arial"/>
                <a:cs typeface="Arial"/>
              </a:rPr>
              <a:t>увеличения </a:t>
            </a:r>
            <a:r>
              <a:rPr sz="2300" spc="130" dirty="0">
                <a:solidFill>
                  <a:srgbClr val="EBE2EF"/>
                </a:solidFill>
                <a:latin typeface="Arial"/>
                <a:cs typeface="Arial"/>
              </a:rPr>
              <a:t>размеров </a:t>
            </a:r>
            <a:r>
              <a:rPr sz="2300" spc="135" dirty="0">
                <a:solidFill>
                  <a:srgbClr val="EBE2EF"/>
                </a:solidFill>
                <a:latin typeface="Arial"/>
                <a:cs typeface="Arial"/>
              </a:rPr>
              <a:t>альвеолярного</a:t>
            </a:r>
            <a:r>
              <a:rPr sz="2300" spc="52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300" spc="180" dirty="0">
                <a:solidFill>
                  <a:srgbClr val="EBE2EF"/>
                </a:solidFill>
                <a:latin typeface="Arial"/>
                <a:cs typeface="Arial"/>
              </a:rPr>
              <a:t>отростка</a:t>
            </a:r>
            <a:endParaRPr sz="2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2300" spc="165" dirty="0">
                <a:solidFill>
                  <a:srgbClr val="EBE2EF"/>
                </a:solidFill>
                <a:latin typeface="Arial"/>
                <a:cs typeface="Arial"/>
              </a:rPr>
              <a:t>(аугментация).</a:t>
            </a:r>
            <a:endParaRPr sz="23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50">
              <a:latin typeface="Arial"/>
              <a:cs typeface="Arial"/>
            </a:endParaRPr>
          </a:p>
          <a:p>
            <a:pPr marL="280670" indent="-268605">
              <a:lnSpc>
                <a:spcPct val="100000"/>
              </a:lnSpc>
              <a:buChar char="•"/>
              <a:tabLst>
                <a:tab pos="280670" algn="l"/>
                <a:tab pos="281305" algn="l"/>
              </a:tabLst>
            </a:pPr>
            <a:r>
              <a:rPr sz="2300" spc="160" dirty="0">
                <a:solidFill>
                  <a:srgbClr val="EBE2EF"/>
                </a:solidFill>
                <a:latin typeface="Arial"/>
                <a:cs typeface="Arial"/>
              </a:rPr>
              <a:t>Пародонтальные </a:t>
            </a:r>
            <a:r>
              <a:rPr sz="2300" spc="180" dirty="0">
                <a:solidFill>
                  <a:srgbClr val="EBE2EF"/>
                </a:solidFill>
                <a:latin typeface="Arial"/>
                <a:cs typeface="Arial"/>
              </a:rPr>
              <a:t>факторы</a:t>
            </a:r>
            <a:r>
              <a:rPr sz="2300" spc="28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300" spc="160" dirty="0">
                <a:solidFill>
                  <a:srgbClr val="EBE2EF"/>
                </a:solidFill>
                <a:latin typeface="Arial"/>
                <a:cs typeface="Arial"/>
              </a:rPr>
              <a:t>риска.</a:t>
            </a:r>
            <a:endParaRPr sz="2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5416" y="834008"/>
            <a:ext cx="10175875" cy="5601335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1662430">
              <a:lnSpc>
                <a:spcPct val="100499"/>
              </a:lnSpc>
              <a:spcBef>
                <a:spcPts val="80"/>
              </a:spcBef>
              <a:tabLst>
                <a:tab pos="2131060" algn="l"/>
                <a:tab pos="3728720" algn="l"/>
                <a:tab pos="4207510" algn="l"/>
                <a:tab pos="5003165" algn="l"/>
                <a:tab pos="6036945" algn="l"/>
                <a:tab pos="8137525" algn="l"/>
              </a:tabLst>
            </a:pP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450" spc="140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spc="33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21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450" spc="135" dirty="0">
                <a:solidFill>
                  <a:srgbClr val="EBE2EF"/>
                </a:solidFill>
                <a:latin typeface="Arial"/>
                <a:cs typeface="Arial"/>
              </a:rPr>
              <a:t>у</a:t>
            </a:r>
            <a:r>
              <a:rPr sz="2450" spc="204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ро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450" spc="20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з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у</a:t>
            </a:r>
            <a:r>
              <a:rPr sz="2450" spc="170" dirty="0">
                <a:solidFill>
                  <a:srgbClr val="EBE2EF"/>
                </a:solidFill>
                <a:latin typeface="Arial"/>
                <a:cs typeface="Arial"/>
              </a:rPr>
              <a:t>б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ны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х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450" spc="14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450" spc="140" dirty="0">
                <a:solidFill>
                  <a:srgbClr val="EBE2EF"/>
                </a:solidFill>
                <a:latin typeface="Arial"/>
                <a:cs typeface="Arial"/>
              </a:rPr>
              <a:t>ез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31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50" spc="229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50" spc="155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оро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й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а  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имплантаты	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необходимо	</a:t>
            </a:r>
            <a:r>
              <a:rPr sz="2450" spc="150" dirty="0">
                <a:solidFill>
                  <a:srgbClr val="EBE2EF"/>
                </a:solidFill>
                <a:latin typeface="Arial"/>
                <a:cs typeface="Arial"/>
              </a:rPr>
              <a:t>учитывать	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характер</a:t>
            </a:r>
            <a:endParaRPr sz="2450">
              <a:latin typeface="Arial"/>
              <a:cs typeface="Arial"/>
            </a:endParaRPr>
          </a:p>
          <a:p>
            <a:pPr marL="12700">
              <a:lnSpc>
                <a:spcPts val="2930"/>
              </a:lnSpc>
              <a:tabLst>
                <a:tab pos="6359525" algn="l"/>
              </a:tabLst>
            </a:pP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межальвеолярных</a:t>
            </a:r>
            <a:r>
              <a:rPr sz="2450" spc="2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взаимоотношений.	</a:t>
            </a:r>
            <a:r>
              <a:rPr sz="2450" spc="105" dirty="0">
                <a:solidFill>
                  <a:srgbClr val="EBE2EF"/>
                </a:solidFill>
                <a:latin typeface="Arial"/>
                <a:cs typeface="Arial"/>
              </a:rPr>
              <a:t>При</a:t>
            </a:r>
            <a:r>
              <a:rPr sz="2450" spc="3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10" dirty="0">
                <a:solidFill>
                  <a:srgbClr val="EBE2EF"/>
                </a:solidFill>
                <a:latin typeface="Arial"/>
                <a:cs typeface="Arial"/>
              </a:rPr>
              <a:t>большом</a:t>
            </a:r>
            <a:endParaRPr sz="2450">
              <a:latin typeface="Arial"/>
              <a:cs typeface="Arial"/>
            </a:endParaRPr>
          </a:p>
          <a:p>
            <a:pPr marL="12700" marR="953135">
              <a:lnSpc>
                <a:spcPts val="2930"/>
              </a:lnSpc>
              <a:spcBef>
                <a:spcPts val="120"/>
              </a:spcBef>
              <a:tabLst>
                <a:tab pos="1457325" algn="l"/>
                <a:tab pos="3201670" algn="l"/>
                <a:tab pos="3320415" algn="l"/>
                <a:tab pos="5527675" algn="l"/>
                <a:tab pos="6335395" algn="l"/>
                <a:tab pos="6893559" algn="l"/>
              </a:tabLst>
            </a:pP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ро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тра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450" spc="155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нн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м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450" spc="210" dirty="0">
                <a:solidFill>
                  <a:srgbClr val="EBE2EF"/>
                </a:solidFill>
                <a:latin typeface="Arial"/>
                <a:cs typeface="Arial"/>
              </a:rPr>
              <a:t>ра</a:t>
            </a:r>
            <a:r>
              <a:rPr sz="2450" spc="204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х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50" spc="200" dirty="0">
                <a:solidFill>
                  <a:srgbClr val="EBE2EF"/>
                </a:solidFill>
                <a:latin typeface="Arial"/>
                <a:cs typeface="Arial"/>
              </a:rPr>
              <a:t>ж</a:t>
            </a:r>
            <a:r>
              <a:rPr sz="2450" spc="215" dirty="0">
                <a:solidFill>
                  <a:srgbClr val="EBE2EF"/>
                </a:solidFill>
                <a:latin typeface="Arial"/>
                <a:cs typeface="Arial"/>
              </a:rPr>
              <a:t>д</a:t>
            </a:r>
            <a:r>
              <a:rPr sz="2450" spc="21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50" spc="20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spc="204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450" spc="155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190" dirty="0">
                <a:solidFill>
                  <a:srgbClr val="EBE2EF"/>
                </a:solidFill>
                <a:latin typeface="Arial"/>
                <a:cs typeface="Arial"/>
              </a:rPr>
              <a:t>ерш</a:t>
            </a:r>
            <a:r>
              <a:rPr sz="2450" spc="18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	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450" spc="170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450" spc="155" dirty="0">
                <a:solidFill>
                  <a:srgbClr val="EBE2EF"/>
                </a:solidFill>
                <a:latin typeface="Arial"/>
                <a:cs typeface="Arial"/>
              </a:rPr>
              <a:t>ь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50" spc="9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50" spc="145" dirty="0">
                <a:solidFill>
                  <a:srgbClr val="EBE2EF"/>
                </a:solidFill>
                <a:latin typeface="Arial"/>
                <a:cs typeface="Arial"/>
              </a:rPr>
              <a:t>л</a:t>
            </a:r>
            <a:r>
              <a:rPr sz="2450" spc="155" dirty="0">
                <a:solidFill>
                  <a:srgbClr val="EBE2EF"/>
                </a:solidFill>
                <a:latin typeface="Arial"/>
                <a:cs typeface="Arial"/>
              </a:rPr>
              <a:t>я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450" spc="150" dirty="0">
                <a:solidFill>
                  <a:srgbClr val="EBE2EF"/>
                </a:solidFill>
                <a:latin typeface="Arial"/>
                <a:cs typeface="Arial"/>
              </a:rPr>
              <a:t>ны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х  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г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450" spc="17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б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й	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50" spc="215" dirty="0">
                <a:solidFill>
                  <a:srgbClr val="EBE2EF"/>
                </a:solidFill>
                <a:latin typeface="Arial"/>
                <a:cs typeface="Arial"/>
              </a:rPr>
              <a:t>з</a:t>
            </a:r>
            <a:r>
              <a:rPr sz="2450" spc="204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spc="21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spc="26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50" spc="215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ю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т		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spc="17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50" spc="55" dirty="0">
                <a:solidFill>
                  <a:srgbClr val="EBE2EF"/>
                </a:solidFill>
                <a:latin typeface="Arial"/>
                <a:cs typeface="Arial"/>
              </a:rPr>
              <a:t>б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ла</a:t>
            </a:r>
            <a:r>
              <a:rPr sz="2450" spc="135" dirty="0">
                <a:solidFill>
                  <a:srgbClr val="EBE2EF"/>
                </a:solidFill>
                <a:latin typeface="Arial"/>
                <a:cs typeface="Arial"/>
              </a:rPr>
              <a:t>г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п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р</a:t>
            </a:r>
            <a:r>
              <a:rPr sz="2450" spc="18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я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т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ы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е	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б</a:t>
            </a:r>
            <a:r>
              <a:rPr sz="2450" spc="18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о</a:t>
            </a:r>
            <a:r>
              <a:rPr sz="2450" spc="185" dirty="0">
                <a:solidFill>
                  <a:srgbClr val="EBE2EF"/>
                </a:solidFill>
                <a:latin typeface="Arial"/>
                <a:cs typeface="Arial"/>
              </a:rPr>
              <a:t>м</a:t>
            </a:r>
            <a:r>
              <a:rPr sz="2450" spc="14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х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а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н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spc="180" dirty="0">
                <a:solidFill>
                  <a:srgbClr val="EBE2EF"/>
                </a:solidFill>
                <a:latin typeface="Arial"/>
                <a:cs typeface="Arial"/>
              </a:rPr>
              <a:t>ч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50" spc="19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е</a:t>
            </a:r>
            <a:endParaRPr sz="2450">
              <a:latin typeface="Arial"/>
              <a:cs typeface="Arial"/>
            </a:endParaRPr>
          </a:p>
          <a:p>
            <a:pPr marL="12700" marR="5080">
              <a:lnSpc>
                <a:spcPts val="2930"/>
              </a:lnSpc>
              <a:spcBef>
                <a:spcPts val="25"/>
              </a:spcBef>
              <a:tabLst>
                <a:tab pos="1426845" algn="l"/>
                <a:tab pos="2771140" algn="l"/>
                <a:tab pos="4185920" algn="l"/>
                <a:tab pos="5426710" algn="l"/>
                <a:tab pos="6789420" algn="l"/>
              </a:tabLst>
            </a:pPr>
            <a:r>
              <a:rPr sz="2450" spc="110" dirty="0">
                <a:solidFill>
                  <a:srgbClr val="EBE2EF"/>
                </a:solidFill>
                <a:latin typeface="Arial"/>
                <a:cs typeface="Arial"/>
              </a:rPr>
              <a:t>условия	</a:t>
            </a:r>
            <a:r>
              <a:rPr sz="2450" spc="114" dirty="0">
                <a:solidFill>
                  <a:srgbClr val="EBE2EF"/>
                </a:solidFill>
                <a:latin typeface="Arial"/>
                <a:cs typeface="Arial"/>
              </a:rPr>
              <a:t>для</a:t>
            </a:r>
            <a:r>
              <a:rPr sz="2450" spc="39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функционирования	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имплантата. 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2450" spc="204" dirty="0">
                <a:solidFill>
                  <a:srgbClr val="EBE2EF"/>
                </a:solidFill>
                <a:latin typeface="Arial"/>
                <a:cs typeface="Arial"/>
              </a:rPr>
              <a:t>таких 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случаях  </a:t>
            </a:r>
            <a:r>
              <a:rPr sz="2450" spc="120" dirty="0">
                <a:solidFill>
                  <a:srgbClr val="EBE2EF"/>
                </a:solidFill>
                <a:latin typeface="Arial"/>
                <a:cs typeface="Arial"/>
              </a:rPr>
              <a:t>целесообразнее	</a:t>
            </a:r>
            <a:r>
              <a:rPr sz="2450" spc="125" dirty="0">
                <a:solidFill>
                  <a:srgbClr val="EBE2EF"/>
                </a:solidFill>
                <a:latin typeface="Arial"/>
                <a:cs typeface="Arial"/>
              </a:rPr>
              <a:t>сделать	</a:t>
            </a:r>
            <a:r>
              <a:rPr sz="2450" spc="105" dirty="0">
                <a:solidFill>
                  <a:srgbClr val="EBE2EF"/>
                </a:solidFill>
                <a:latin typeface="Arial"/>
                <a:cs typeface="Arial"/>
              </a:rPr>
              <a:t>выбор</a:t>
            </a:r>
            <a:r>
              <a:rPr sz="2450" spc="29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254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25" dirty="0">
                <a:solidFill>
                  <a:srgbClr val="EBE2EF"/>
                </a:solidFill>
                <a:latin typeface="Arial"/>
                <a:cs typeface="Arial"/>
              </a:rPr>
              <a:t>пользу	</a:t>
            </a:r>
            <a:r>
              <a:rPr sz="2450" spc="155" dirty="0">
                <a:solidFill>
                  <a:srgbClr val="EBE2EF"/>
                </a:solidFill>
                <a:latin typeface="Arial"/>
                <a:cs typeface="Arial"/>
              </a:rPr>
              <a:t>съемного</a:t>
            </a:r>
            <a:r>
              <a:rPr sz="2450" spc="-3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протеза.</a:t>
            </a:r>
            <a:endParaRPr sz="2450">
              <a:latin typeface="Arial"/>
              <a:cs typeface="Arial"/>
            </a:endParaRPr>
          </a:p>
          <a:p>
            <a:pPr marL="12700">
              <a:lnSpc>
                <a:spcPts val="2890"/>
              </a:lnSpc>
              <a:tabLst>
                <a:tab pos="2207260" algn="l"/>
                <a:tab pos="4057650" algn="l"/>
                <a:tab pos="6911975" algn="l"/>
                <a:tab pos="8153400" algn="l"/>
              </a:tabLst>
            </a:pPr>
            <a:r>
              <a:rPr sz="2450" spc="120" dirty="0">
                <a:solidFill>
                  <a:srgbClr val="EBE2EF"/>
                </a:solidFill>
                <a:latin typeface="Arial"/>
                <a:cs typeface="Arial"/>
              </a:rPr>
              <a:t>Воссоздание	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требуемой	высоты</a:t>
            </a:r>
            <a:r>
              <a:rPr sz="2450" spc="33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210" dirty="0">
                <a:solidFill>
                  <a:srgbClr val="EBE2EF"/>
                </a:solidFill>
                <a:latin typeface="Arial"/>
                <a:cs typeface="Arial"/>
              </a:rPr>
              <a:t>нижнего	</a:t>
            </a:r>
            <a:r>
              <a:rPr sz="2450" spc="110" dirty="0">
                <a:solidFill>
                  <a:srgbClr val="EBE2EF"/>
                </a:solidFill>
                <a:latin typeface="Arial"/>
                <a:cs typeface="Arial"/>
              </a:rPr>
              <a:t>отдела	</a:t>
            </a:r>
            <a:r>
              <a:rPr sz="2450" spc="120" dirty="0">
                <a:solidFill>
                  <a:srgbClr val="EBE2EF"/>
                </a:solidFill>
                <a:latin typeface="Arial"/>
                <a:cs typeface="Arial"/>
              </a:rPr>
              <a:t>лица</a:t>
            </a:r>
            <a:endParaRPr sz="2450">
              <a:latin typeface="Arial"/>
              <a:cs typeface="Arial"/>
            </a:endParaRPr>
          </a:p>
          <a:p>
            <a:pPr marL="12700" marR="821055">
              <a:lnSpc>
                <a:spcPts val="2900"/>
              </a:lnSpc>
              <a:spcBef>
                <a:spcPts val="110"/>
              </a:spcBef>
              <a:tabLst>
                <a:tab pos="1518285" algn="l"/>
                <a:tab pos="1682750" algn="l"/>
                <a:tab pos="2694940" algn="l"/>
                <a:tab pos="3381375" algn="l"/>
                <a:tab pos="3914775" algn="l"/>
                <a:tab pos="5466715" algn="l"/>
                <a:tab pos="7259320" algn="l"/>
              </a:tabLst>
            </a:pP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приводит	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к</a:t>
            </a:r>
            <a:r>
              <a:rPr sz="2450" spc="14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резкому	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увеличению	</a:t>
            </a:r>
            <a:r>
              <a:rPr sz="2450" spc="140" dirty="0">
                <a:solidFill>
                  <a:srgbClr val="EBE2EF"/>
                </a:solidFill>
                <a:latin typeface="Arial"/>
                <a:cs typeface="Arial"/>
              </a:rPr>
              <a:t>внеальвеолярной </a:t>
            </a:r>
            <a:r>
              <a:rPr sz="2450" spc="150" dirty="0">
                <a:solidFill>
                  <a:srgbClr val="EBE2EF"/>
                </a:solidFill>
                <a:latin typeface="Arial"/>
                <a:cs typeface="Arial"/>
              </a:rPr>
              <a:t>части  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протеза.	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6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05" dirty="0">
                <a:solidFill>
                  <a:srgbClr val="EBE2EF"/>
                </a:solidFill>
                <a:latin typeface="Arial"/>
                <a:cs typeface="Arial"/>
              </a:rPr>
              <a:t>этом	случае	</a:t>
            </a:r>
            <a:r>
              <a:rPr sz="2450" spc="135" dirty="0">
                <a:solidFill>
                  <a:srgbClr val="EBE2EF"/>
                </a:solidFill>
                <a:latin typeface="Arial"/>
                <a:cs typeface="Arial"/>
              </a:rPr>
              <a:t>следует</a:t>
            </a:r>
            <a:r>
              <a:rPr sz="2450" spc="3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75" dirty="0">
                <a:solidFill>
                  <a:srgbClr val="EBE2EF"/>
                </a:solidFill>
                <a:latin typeface="Arial"/>
                <a:cs typeface="Arial"/>
              </a:rPr>
              <a:t>изготовить	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съемную</a:t>
            </a:r>
            <a:endParaRPr sz="2450">
              <a:latin typeface="Arial"/>
              <a:cs typeface="Arial"/>
            </a:endParaRPr>
          </a:p>
          <a:p>
            <a:pPr marL="12700" marR="1235075">
              <a:lnSpc>
                <a:spcPts val="2900"/>
              </a:lnSpc>
              <a:spcBef>
                <a:spcPts val="15"/>
              </a:spcBef>
              <a:tabLst>
                <a:tab pos="2390140" algn="l"/>
                <a:tab pos="2880995" algn="l"/>
                <a:tab pos="4158615" algn="l"/>
                <a:tab pos="6115050" algn="l"/>
                <a:tab pos="6277610" algn="l"/>
                <a:tab pos="7252970" algn="l"/>
                <a:tab pos="7920355" algn="l"/>
              </a:tabLst>
            </a:pPr>
            <a:r>
              <a:rPr sz="2450" spc="210" dirty="0">
                <a:solidFill>
                  <a:srgbClr val="EBE2EF"/>
                </a:solidFill>
                <a:latin typeface="Arial"/>
                <a:cs typeface="Arial"/>
              </a:rPr>
              <a:t>конструкцию,	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используя	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имплантаты	</a:t>
            </a:r>
            <a:r>
              <a:rPr sz="2450" spc="140" dirty="0">
                <a:solidFill>
                  <a:srgbClr val="EBE2EF"/>
                </a:solidFill>
                <a:latin typeface="Arial"/>
                <a:cs typeface="Arial"/>
              </a:rPr>
              <a:t>лишь	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в</a:t>
            </a:r>
            <a:r>
              <a:rPr sz="2450" spc="-229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качестве  дополнительных	</a:t>
            </a:r>
            <a:r>
              <a:rPr sz="2450" spc="130" dirty="0">
                <a:solidFill>
                  <a:srgbClr val="EBE2EF"/>
                </a:solidFill>
                <a:latin typeface="Arial"/>
                <a:cs typeface="Arial"/>
              </a:rPr>
              <a:t>опор,</a:t>
            </a:r>
            <a:r>
              <a:rPr sz="2450" spc="26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улучшающих	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фиксацию	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endParaRPr sz="2450">
              <a:latin typeface="Arial"/>
              <a:cs typeface="Arial"/>
            </a:endParaRPr>
          </a:p>
          <a:p>
            <a:pPr marL="12700">
              <a:lnSpc>
                <a:spcPts val="2780"/>
              </a:lnSpc>
              <a:tabLst>
                <a:tab pos="3881120" algn="l"/>
                <a:tab pos="5463540" algn="l"/>
              </a:tabLst>
            </a:pP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устойчивость</a:t>
            </a:r>
            <a:r>
              <a:rPr sz="2450" spc="35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35" dirty="0">
                <a:solidFill>
                  <a:srgbClr val="EBE2EF"/>
                </a:solidFill>
                <a:latin typeface="Arial"/>
                <a:cs typeface="Arial"/>
              </a:rPr>
              <a:t>съемных	</a:t>
            </a:r>
            <a:r>
              <a:rPr sz="2450" spc="125" dirty="0">
                <a:solidFill>
                  <a:srgbClr val="EBE2EF"/>
                </a:solidFill>
                <a:latin typeface="Arial"/>
                <a:cs typeface="Arial"/>
              </a:rPr>
              <a:t>протезов	</a:t>
            </a:r>
            <a:r>
              <a:rPr sz="2450" spc="-5" dirty="0">
                <a:solidFill>
                  <a:srgbClr val="EBE2EF"/>
                </a:solidFill>
                <a:latin typeface="Arial"/>
                <a:cs typeface="Arial"/>
              </a:rPr>
              <a:t>с</a:t>
            </a:r>
            <a:r>
              <a:rPr sz="2450" spc="2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2450" spc="135" dirty="0">
                <a:solidFill>
                  <a:srgbClr val="EBE2EF"/>
                </a:solidFill>
                <a:latin typeface="Arial"/>
                <a:cs typeface="Arial"/>
              </a:rPr>
              <a:t>разъемным</a:t>
            </a:r>
            <a:endParaRPr sz="2450">
              <a:latin typeface="Arial"/>
              <a:cs typeface="Arial"/>
            </a:endParaRPr>
          </a:p>
          <a:p>
            <a:pPr marL="12700" marR="1309370">
              <a:lnSpc>
                <a:spcPts val="2910"/>
              </a:lnSpc>
              <a:spcBef>
                <a:spcPts val="100"/>
              </a:spcBef>
            </a:pPr>
            <a:r>
              <a:rPr sz="2450" spc="160" dirty="0">
                <a:solidFill>
                  <a:srgbClr val="EBE2EF"/>
                </a:solidFill>
                <a:latin typeface="Arial"/>
                <a:cs typeface="Arial"/>
              </a:rPr>
              <a:t>соединительным </a:t>
            </a:r>
            <a:r>
              <a:rPr sz="2450" spc="135" dirty="0">
                <a:solidFill>
                  <a:srgbClr val="EBE2EF"/>
                </a:solidFill>
                <a:latin typeface="Arial"/>
                <a:cs typeface="Arial"/>
              </a:rPr>
              <a:t>элементом </a:t>
            </a:r>
            <a:r>
              <a:rPr sz="2450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2450" spc="155" dirty="0">
                <a:solidFill>
                  <a:srgbClr val="EBE2EF"/>
                </a:solidFill>
                <a:latin typeface="Arial"/>
                <a:cs typeface="Arial"/>
              </a:rPr>
              <a:t>винтовой </a:t>
            </a:r>
            <a:r>
              <a:rPr sz="2450" spc="125" dirty="0">
                <a:solidFill>
                  <a:srgbClr val="EBE2EF"/>
                </a:solidFill>
                <a:latin typeface="Arial"/>
                <a:cs typeface="Arial"/>
              </a:rPr>
              <a:t>или </a:t>
            </a:r>
            <a:r>
              <a:rPr sz="2450" spc="145" dirty="0">
                <a:solidFill>
                  <a:srgbClr val="EBE2EF"/>
                </a:solidFill>
                <a:latin typeface="Arial"/>
                <a:cs typeface="Arial"/>
              </a:rPr>
              <a:t>замковой  </a:t>
            </a:r>
            <a:r>
              <a:rPr sz="2450" spc="165" dirty="0">
                <a:solidFill>
                  <a:srgbClr val="EBE2EF"/>
                </a:solidFill>
                <a:latin typeface="Arial"/>
                <a:cs typeface="Arial"/>
              </a:rPr>
              <a:t>фиксацией.</a:t>
            </a:r>
            <a:endParaRPr sz="24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611" y="182626"/>
            <a:ext cx="10198735" cy="376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420620" algn="l"/>
              </a:tabLst>
            </a:pPr>
            <a:r>
              <a:rPr sz="2300" spc="125" dirty="0"/>
              <a:t>Требования</a:t>
            </a:r>
            <a:r>
              <a:rPr sz="2300" spc="330" dirty="0"/>
              <a:t> </a:t>
            </a:r>
            <a:r>
              <a:rPr sz="2300" dirty="0"/>
              <a:t>к	</a:t>
            </a:r>
            <a:r>
              <a:rPr sz="2300" spc="130" dirty="0"/>
              <a:t>протезированию </a:t>
            </a:r>
            <a:r>
              <a:rPr sz="2300" spc="65" dirty="0"/>
              <a:t>на </a:t>
            </a:r>
            <a:r>
              <a:rPr sz="2300" spc="145" dirty="0"/>
              <a:t>дентальных</a:t>
            </a:r>
            <a:r>
              <a:rPr sz="2300" spc="495" dirty="0"/>
              <a:t> </a:t>
            </a:r>
            <a:r>
              <a:rPr sz="2300" spc="125" dirty="0"/>
              <a:t>имплантатах</a:t>
            </a:r>
            <a:endParaRPr sz="2300"/>
          </a:p>
        </p:txBody>
      </p:sp>
      <p:sp>
        <p:nvSpPr>
          <p:cNvPr id="3" name="object 3"/>
          <p:cNvSpPr txBox="1"/>
          <p:nvPr/>
        </p:nvSpPr>
        <p:spPr>
          <a:xfrm>
            <a:off x="6976109" y="4121353"/>
            <a:ext cx="2922905" cy="3225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50" spc="110" dirty="0">
                <a:solidFill>
                  <a:srgbClr val="EBE2EF"/>
                </a:solidFill>
                <a:latin typeface="Arial"/>
                <a:cs typeface="Arial"/>
              </a:rPr>
              <a:t>истемы,</a:t>
            </a:r>
            <a:r>
              <a:rPr sz="1950" spc="19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14" dirty="0">
                <a:solidFill>
                  <a:srgbClr val="EBE2EF"/>
                </a:solidFill>
                <a:latin typeface="Arial"/>
                <a:cs typeface="Arial"/>
              </a:rPr>
              <a:t>позволяющие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611" y="813053"/>
            <a:ext cx="11006455" cy="304482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950" spc="85" dirty="0">
                <a:solidFill>
                  <a:srgbClr val="EBE2EF"/>
                </a:solidFill>
                <a:latin typeface="Arial"/>
                <a:cs typeface="Arial"/>
              </a:rPr>
              <a:t>При выборе </a:t>
            </a:r>
            <a:r>
              <a:rPr sz="1950" spc="105" dirty="0">
                <a:solidFill>
                  <a:srgbClr val="EBE2EF"/>
                </a:solidFill>
                <a:latin typeface="Arial"/>
                <a:cs typeface="Arial"/>
              </a:rPr>
              <a:t>числа </a:t>
            </a:r>
            <a:r>
              <a:rPr sz="1950" spc="140" dirty="0">
                <a:solidFill>
                  <a:srgbClr val="EBE2EF"/>
                </a:solidFill>
                <a:latin typeface="Arial"/>
                <a:cs typeface="Arial"/>
              </a:rPr>
              <a:t>дентальных </a:t>
            </a:r>
            <a:r>
              <a:rPr sz="1950" spc="135" dirty="0">
                <a:solidFill>
                  <a:srgbClr val="EBE2EF"/>
                </a:solidFill>
                <a:latin typeface="Arial"/>
                <a:cs typeface="Arial"/>
              </a:rPr>
              <a:t>имплантатов </a:t>
            </a:r>
            <a:r>
              <a:rPr sz="1950" spc="-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1950" spc="-204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14" dirty="0">
                <a:solidFill>
                  <a:srgbClr val="EBE2EF"/>
                </a:solidFill>
                <a:latin typeface="Arial"/>
                <a:cs typeface="Arial"/>
              </a:rPr>
              <a:t>вида </a:t>
            </a:r>
            <a:r>
              <a:rPr sz="1950" spc="135" dirty="0">
                <a:solidFill>
                  <a:srgbClr val="EBE2EF"/>
                </a:solidFill>
                <a:latin typeface="Arial"/>
                <a:cs typeface="Arial"/>
              </a:rPr>
              <a:t>протезирования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  <a:tabLst>
                <a:tab pos="4375150" algn="l"/>
              </a:tabLst>
            </a:pPr>
            <a:r>
              <a:rPr sz="1950" spc="100" dirty="0">
                <a:solidFill>
                  <a:srgbClr val="EBE2EF"/>
                </a:solidFill>
                <a:latin typeface="Arial"/>
                <a:cs typeface="Arial"/>
              </a:rPr>
              <a:t>целесообразно</a:t>
            </a:r>
            <a:r>
              <a:rPr sz="1950" spc="409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45" dirty="0">
                <a:solidFill>
                  <a:srgbClr val="EBE2EF"/>
                </a:solidFill>
                <a:latin typeface="Arial"/>
                <a:cs typeface="Arial"/>
              </a:rPr>
              <a:t>придерживаться	</a:t>
            </a:r>
            <a:r>
              <a:rPr sz="1950" spc="120" dirty="0">
                <a:solidFill>
                  <a:srgbClr val="EBE2EF"/>
                </a:solidFill>
                <a:latin typeface="Arial"/>
                <a:cs typeface="Arial"/>
              </a:rPr>
              <a:t>Ахенской</a:t>
            </a:r>
            <a:r>
              <a:rPr sz="1950" spc="204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60" dirty="0">
                <a:solidFill>
                  <a:srgbClr val="EBE2EF"/>
                </a:solidFill>
                <a:latin typeface="Arial"/>
                <a:cs typeface="Arial"/>
              </a:rPr>
              <a:t>концепции.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7545705" algn="l"/>
              </a:tabLst>
            </a:pPr>
            <a:r>
              <a:rPr sz="1950" spc="-5" dirty="0">
                <a:solidFill>
                  <a:srgbClr val="EBE2EF"/>
                </a:solidFill>
                <a:latin typeface="Arial"/>
                <a:cs typeface="Arial"/>
              </a:rPr>
              <a:t>В </a:t>
            </a:r>
            <a:r>
              <a:rPr sz="1950" spc="114" dirty="0">
                <a:solidFill>
                  <a:srgbClr val="EBE2EF"/>
                </a:solidFill>
                <a:latin typeface="Arial"/>
                <a:cs typeface="Arial"/>
              </a:rPr>
              <a:t>настоящее  </a:t>
            </a:r>
            <a:r>
              <a:rPr sz="1950" spc="90" dirty="0">
                <a:solidFill>
                  <a:srgbClr val="EBE2EF"/>
                </a:solidFill>
                <a:latin typeface="Arial"/>
                <a:cs typeface="Arial"/>
              </a:rPr>
              <a:t>время </a:t>
            </a:r>
            <a:r>
              <a:rPr sz="1950" spc="85" dirty="0">
                <a:solidFill>
                  <a:srgbClr val="EBE2EF"/>
                </a:solidFill>
                <a:latin typeface="Arial"/>
                <a:cs typeface="Arial"/>
              </a:rPr>
              <a:t>для</a:t>
            </a:r>
            <a:r>
              <a:rPr sz="1950" spc="35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25" dirty="0">
                <a:solidFill>
                  <a:srgbClr val="EBE2EF"/>
                </a:solidFill>
                <a:latin typeface="Arial"/>
                <a:cs typeface="Arial"/>
              </a:rPr>
              <a:t>планирования</a:t>
            </a:r>
            <a:r>
              <a:rPr sz="1950" spc="47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40" dirty="0">
                <a:solidFill>
                  <a:srgbClr val="EBE2EF"/>
                </a:solidFill>
                <a:latin typeface="Arial"/>
                <a:cs typeface="Arial"/>
              </a:rPr>
              <a:t>ортопедического	</a:t>
            </a:r>
            <a:r>
              <a:rPr sz="1950" spc="100" dirty="0">
                <a:solidFill>
                  <a:srgbClr val="EBE2EF"/>
                </a:solidFill>
                <a:latin typeface="Arial"/>
                <a:cs typeface="Arial"/>
              </a:rPr>
              <a:t>лечения </a:t>
            </a:r>
            <a:r>
              <a:rPr sz="1950" spc="-5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1950" spc="110" dirty="0">
                <a:solidFill>
                  <a:srgbClr val="EBE2EF"/>
                </a:solidFill>
                <a:latin typeface="Arial"/>
                <a:cs typeface="Arial"/>
              </a:rPr>
              <a:t>опорой  </a:t>
            </a:r>
            <a:r>
              <a:rPr sz="1950" spc="80" dirty="0">
                <a:solidFill>
                  <a:srgbClr val="EBE2EF"/>
                </a:solidFill>
                <a:latin typeface="Arial"/>
                <a:cs typeface="Arial"/>
              </a:rPr>
              <a:t>на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  <a:tabLst>
                <a:tab pos="2118995" algn="l"/>
              </a:tabLst>
            </a:pPr>
            <a:r>
              <a:rPr sz="1950" spc="155" dirty="0">
                <a:solidFill>
                  <a:srgbClr val="EBE2EF"/>
                </a:solidFill>
                <a:latin typeface="Arial"/>
                <a:cs typeface="Arial"/>
              </a:rPr>
              <a:t>внутрикостные	</a:t>
            </a:r>
            <a:r>
              <a:rPr sz="1950" spc="135" dirty="0">
                <a:solidFill>
                  <a:srgbClr val="EBE2EF"/>
                </a:solidFill>
                <a:latin typeface="Arial"/>
                <a:cs typeface="Arial"/>
              </a:rPr>
              <a:t>имплантаты </a:t>
            </a:r>
            <a:r>
              <a:rPr sz="1950" spc="70" dirty="0">
                <a:solidFill>
                  <a:srgbClr val="EBE2EF"/>
                </a:solidFill>
                <a:latin typeface="Arial"/>
                <a:cs typeface="Arial"/>
              </a:rPr>
              <a:t>все </a:t>
            </a:r>
            <a:r>
              <a:rPr sz="1950" spc="114" dirty="0">
                <a:solidFill>
                  <a:srgbClr val="EBE2EF"/>
                </a:solidFill>
                <a:latin typeface="Arial"/>
                <a:cs typeface="Arial"/>
              </a:rPr>
              <a:t>шире </a:t>
            </a:r>
            <a:r>
              <a:rPr sz="1950" spc="140" dirty="0">
                <a:solidFill>
                  <a:srgbClr val="EBE2EF"/>
                </a:solidFill>
                <a:latin typeface="Arial"/>
                <a:cs typeface="Arial"/>
              </a:rPr>
              <a:t>применяются компьютерные</a:t>
            </a:r>
            <a:r>
              <a:rPr sz="1950" spc="-33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35" dirty="0">
                <a:solidFill>
                  <a:srgbClr val="EBE2EF"/>
                </a:solidFill>
                <a:latin typeface="Arial"/>
                <a:cs typeface="Arial"/>
              </a:rPr>
              <a:t>технологии: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00">
              <a:latin typeface="Arial"/>
              <a:cs typeface="Arial"/>
            </a:endParaRPr>
          </a:p>
          <a:p>
            <a:pPr marL="241300" indent="-229235">
              <a:lnSpc>
                <a:spcPct val="100000"/>
              </a:lnSpc>
              <a:buChar char="•"/>
              <a:tabLst>
                <a:tab pos="241300" algn="l"/>
                <a:tab pos="241935" algn="l"/>
                <a:tab pos="4295775" algn="l"/>
              </a:tabLst>
            </a:pPr>
            <a:r>
              <a:rPr sz="1950" spc="140" dirty="0">
                <a:solidFill>
                  <a:srgbClr val="EBE2EF"/>
                </a:solidFill>
                <a:latin typeface="Arial"/>
                <a:cs typeface="Arial"/>
              </a:rPr>
              <a:t>компьютерная</a:t>
            </a:r>
            <a:r>
              <a:rPr sz="1950" spc="459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45" dirty="0">
                <a:solidFill>
                  <a:srgbClr val="EBE2EF"/>
                </a:solidFill>
                <a:latin typeface="Arial"/>
                <a:cs typeface="Arial"/>
              </a:rPr>
              <a:t>рентгеновская	</a:t>
            </a:r>
            <a:r>
              <a:rPr sz="1950" spc="140" dirty="0">
                <a:solidFill>
                  <a:srgbClr val="EBE2EF"/>
                </a:solidFill>
                <a:latin typeface="Arial"/>
                <a:cs typeface="Arial"/>
              </a:rPr>
              <a:t>томография </a:t>
            </a:r>
            <a:r>
              <a:rPr sz="1950" spc="-5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1950" spc="140" dirty="0">
                <a:solidFill>
                  <a:srgbClr val="EBE2EF"/>
                </a:solidFill>
                <a:latin typeface="Arial"/>
                <a:cs typeface="Arial"/>
              </a:rPr>
              <a:t>возможностью </a:t>
            </a:r>
            <a:r>
              <a:rPr sz="1950" spc="100" dirty="0">
                <a:solidFill>
                  <a:srgbClr val="EBE2EF"/>
                </a:solidFill>
                <a:latin typeface="Arial"/>
                <a:cs typeface="Arial"/>
              </a:rPr>
              <a:t>3D-</a:t>
            </a:r>
            <a:r>
              <a:rPr sz="1950" spc="-13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55" dirty="0">
                <a:solidFill>
                  <a:srgbClr val="EBE2EF"/>
                </a:solidFill>
                <a:latin typeface="Arial"/>
                <a:cs typeface="Arial"/>
              </a:rPr>
              <a:t>реконструкции;</a:t>
            </a:r>
            <a:endParaRPr sz="19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EBE2EF"/>
              </a:buClr>
              <a:buFont typeface="Arial"/>
              <a:buChar char="•"/>
            </a:pPr>
            <a:endParaRPr sz="1950">
              <a:latin typeface="Arial"/>
              <a:cs typeface="Arial"/>
            </a:endParaRPr>
          </a:p>
          <a:p>
            <a:pPr marL="100965" indent="-88900">
              <a:lnSpc>
                <a:spcPct val="100000"/>
              </a:lnSpc>
              <a:buChar char="•"/>
              <a:tabLst>
                <a:tab pos="101600" algn="l"/>
                <a:tab pos="5981700" algn="l"/>
              </a:tabLst>
            </a:pPr>
            <a:r>
              <a:rPr sz="1950" spc="125" dirty="0">
                <a:solidFill>
                  <a:srgbClr val="EBE2EF"/>
                </a:solidFill>
                <a:latin typeface="Arial"/>
                <a:cs typeface="Arial"/>
              </a:rPr>
              <a:t>специальные  </a:t>
            </a:r>
            <a:r>
              <a:rPr sz="1950" spc="140" dirty="0">
                <a:solidFill>
                  <a:srgbClr val="EBE2EF"/>
                </a:solidFill>
                <a:latin typeface="Arial"/>
                <a:cs typeface="Arial"/>
              </a:rPr>
              <a:t>программы</a:t>
            </a:r>
            <a:r>
              <a:rPr sz="1950" spc="-1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85" dirty="0">
                <a:solidFill>
                  <a:srgbClr val="EBE2EF"/>
                </a:solidFill>
                <a:latin typeface="Arial"/>
                <a:cs typeface="Arial"/>
              </a:rPr>
              <a:t>для</a:t>
            </a:r>
            <a:r>
              <a:rPr sz="1950" spc="34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35" dirty="0">
                <a:solidFill>
                  <a:srgbClr val="EBE2EF"/>
                </a:solidFill>
                <a:latin typeface="Arial"/>
                <a:cs typeface="Arial"/>
              </a:rPr>
              <a:t>виртуального	</a:t>
            </a:r>
            <a:r>
              <a:rPr sz="1950" spc="105" dirty="0">
                <a:solidFill>
                  <a:srgbClr val="EBE2EF"/>
                </a:solidFill>
                <a:latin typeface="Arial"/>
                <a:cs typeface="Arial"/>
              </a:rPr>
              <a:t>подбора </a:t>
            </a:r>
            <a:r>
              <a:rPr sz="1950" spc="100" dirty="0">
                <a:solidFill>
                  <a:srgbClr val="EBE2EF"/>
                </a:solidFill>
                <a:latin typeface="Arial"/>
                <a:cs typeface="Arial"/>
              </a:rPr>
              <a:t>протеза, </a:t>
            </a:r>
            <a:r>
              <a:rPr sz="1950" spc="140" dirty="0">
                <a:solidFill>
                  <a:srgbClr val="EBE2EF"/>
                </a:solidFill>
                <a:latin typeface="Arial"/>
                <a:cs typeface="Arial"/>
              </a:rPr>
              <a:t>опирающегося</a:t>
            </a:r>
            <a:r>
              <a:rPr sz="1950" spc="21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80" dirty="0">
                <a:solidFill>
                  <a:srgbClr val="EBE2EF"/>
                </a:solidFill>
                <a:latin typeface="Arial"/>
                <a:cs typeface="Arial"/>
              </a:rPr>
              <a:t>на</a:t>
            </a:r>
            <a:endParaRPr sz="19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tabLst>
                <a:tab pos="2118995" algn="l"/>
              </a:tabLst>
            </a:pPr>
            <a:r>
              <a:rPr sz="1950" spc="155" dirty="0">
                <a:solidFill>
                  <a:srgbClr val="EBE2EF"/>
                </a:solidFill>
                <a:latin typeface="Arial"/>
                <a:cs typeface="Arial"/>
              </a:rPr>
              <a:t>внутрикостные	</a:t>
            </a:r>
            <a:r>
              <a:rPr sz="1950" spc="135" dirty="0">
                <a:solidFill>
                  <a:srgbClr val="EBE2EF"/>
                </a:solidFill>
                <a:latin typeface="Arial"/>
                <a:cs typeface="Arial"/>
              </a:rPr>
              <a:t>имплантаты </a:t>
            </a:r>
            <a:r>
              <a:rPr sz="1950" spc="-5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1950" spc="140" dirty="0">
                <a:solidFill>
                  <a:srgbClr val="EBE2EF"/>
                </a:solidFill>
                <a:latin typeface="Arial"/>
                <a:cs typeface="Arial"/>
              </a:rPr>
              <a:t>прецизионным </a:t>
            </a:r>
            <a:r>
              <a:rPr sz="1950" spc="95" dirty="0">
                <a:solidFill>
                  <a:srgbClr val="EBE2EF"/>
                </a:solidFill>
                <a:latin typeface="Arial"/>
                <a:cs typeface="Arial"/>
              </a:rPr>
              <a:t>выбором </a:t>
            </a:r>
            <a:r>
              <a:rPr sz="1950" spc="125" dirty="0">
                <a:solidFill>
                  <a:srgbClr val="EBE2EF"/>
                </a:solidFill>
                <a:latin typeface="Arial"/>
                <a:cs typeface="Arial"/>
              </a:rPr>
              <a:t>типа, </a:t>
            </a:r>
            <a:r>
              <a:rPr sz="1950" spc="110" dirty="0">
                <a:solidFill>
                  <a:srgbClr val="EBE2EF"/>
                </a:solidFill>
                <a:latin typeface="Arial"/>
                <a:cs typeface="Arial"/>
              </a:rPr>
              <a:t>размера </a:t>
            </a:r>
            <a:r>
              <a:rPr sz="1950" spc="-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1950" spc="-1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35" dirty="0">
                <a:solidFill>
                  <a:srgbClr val="EBE2EF"/>
                </a:solidFill>
                <a:latin typeface="Arial"/>
                <a:cs typeface="Arial"/>
              </a:rPr>
              <a:t>положения;</a:t>
            </a:r>
            <a:endParaRPr sz="195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3611" y="4152138"/>
            <a:ext cx="6481445" cy="32194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00965" indent="-88900">
              <a:lnSpc>
                <a:spcPct val="100000"/>
              </a:lnSpc>
              <a:spcBef>
                <a:spcPts val="90"/>
              </a:spcBef>
              <a:buSzPct val="94871"/>
              <a:buChar char="•"/>
              <a:tabLst>
                <a:tab pos="101600" algn="l"/>
                <a:tab pos="3844925" algn="l"/>
              </a:tabLst>
            </a:pPr>
            <a:r>
              <a:rPr sz="1950" spc="125" dirty="0">
                <a:solidFill>
                  <a:srgbClr val="EBE2EF"/>
                </a:solidFill>
                <a:latin typeface="Arial"/>
                <a:cs typeface="Arial"/>
              </a:rPr>
              <a:t>специальные</a:t>
            </a:r>
            <a:r>
              <a:rPr sz="1950" spc="484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45" dirty="0">
                <a:solidFill>
                  <a:srgbClr val="EBE2EF"/>
                </a:solidFill>
                <a:latin typeface="Arial"/>
                <a:cs typeface="Arial"/>
              </a:rPr>
              <a:t>сопряженные	</a:t>
            </a:r>
            <a:r>
              <a:rPr sz="1950" spc="-5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1950" spc="110" dirty="0">
                <a:solidFill>
                  <a:srgbClr val="EBE2EF"/>
                </a:solidFill>
                <a:latin typeface="Arial"/>
                <a:cs typeface="Arial"/>
              </a:rPr>
              <a:t>пп. </a:t>
            </a:r>
            <a:r>
              <a:rPr sz="1950" spc="55" dirty="0">
                <a:solidFill>
                  <a:srgbClr val="EBE2EF"/>
                </a:solidFill>
                <a:latin typeface="Arial"/>
                <a:cs typeface="Arial"/>
              </a:rPr>
              <a:t>1, </a:t>
            </a:r>
            <a:r>
              <a:rPr sz="1950" spc="-5" dirty="0">
                <a:solidFill>
                  <a:srgbClr val="EBE2EF"/>
                </a:solidFill>
                <a:latin typeface="Arial"/>
                <a:cs typeface="Arial"/>
              </a:rPr>
              <a:t>2</a:t>
            </a:r>
            <a:r>
              <a:rPr sz="1950" spc="-10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30" dirty="0">
                <a:solidFill>
                  <a:srgbClr val="EBE2EF"/>
                </a:solidFill>
                <a:latin typeface="Arial"/>
                <a:cs typeface="Arial"/>
              </a:rPr>
              <a:t>CAD-CAM-с</a:t>
            </a:r>
            <a:endParaRPr sz="195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8211" y="4453585"/>
            <a:ext cx="10870565" cy="621030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 marR="30480">
              <a:lnSpc>
                <a:spcPct val="100600"/>
              </a:lnSpc>
              <a:spcBef>
                <a:spcPts val="80"/>
              </a:spcBef>
              <a:tabLst>
                <a:tab pos="4102100" algn="l"/>
                <a:tab pos="6150610" algn="l"/>
              </a:tabLst>
            </a:pPr>
            <a:r>
              <a:rPr sz="1950" spc="140" dirty="0">
                <a:solidFill>
                  <a:srgbClr val="EBE2EF"/>
                </a:solidFill>
                <a:latin typeface="Arial"/>
                <a:cs typeface="Arial"/>
              </a:rPr>
              <a:t>автоматически</a:t>
            </a:r>
            <a:r>
              <a:rPr sz="1950" spc="360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25" dirty="0">
                <a:solidFill>
                  <a:srgbClr val="EBE2EF"/>
                </a:solidFill>
                <a:latin typeface="Arial"/>
                <a:cs typeface="Arial"/>
              </a:rPr>
              <a:t>изготавливать	</a:t>
            </a:r>
            <a:r>
              <a:rPr sz="1950" spc="150" dirty="0">
                <a:solidFill>
                  <a:srgbClr val="EBE2EF"/>
                </a:solidFill>
                <a:latin typeface="Arial"/>
                <a:cs typeface="Arial"/>
              </a:rPr>
              <a:t>хирургические	</a:t>
            </a:r>
            <a:r>
              <a:rPr sz="1950" spc="80" dirty="0">
                <a:solidFill>
                  <a:srgbClr val="EBE2EF"/>
                </a:solidFill>
                <a:latin typeface="Arial"/>
                <a:cs typeface="Arial"/>
              </a:rPr>
              <a:t>ша </a:t>
            </a:r>
            <a:r>
              <a:rPr sz="2925" spc="104" baseline="7122" dirty="0">
                <a:solidFill>
                  <a:srgbClr val="EBE2EF"/>
                </a:solidFill>
                <a:latin typeface="Arial"/>
                <a:cs typeface="Arial"/>
              </a:rPr>
              <a:t>блоны </a:t>
            </a:r>
            <a:r>
              <a:rPr sz="2925" spc="-7" baseline="7122" dirty="0">
                <a:solidFill>
                  <a:srgbClr val="EBE2EF"/>
                </a:solidFill>
                <a:latin typeface="Arial"/>
                <a:cs typeface="Arial"/>
              </a:rPr>
              <a:t>с </a:t>
            </a:r>
            <a:r>
              <a:rPr sz="2925" spc="202" baseline="7122" dirty="0">
                <a:solidFill>
                  <a:srgbClr val="EBE2EF"/>
                </a:solidFill>
                <a:latin typeface="Arial"/>
                <a:cs typeface="Arial"/>
              </a:rPr>
              <a:t>втулками </a:t>
            </a:r>
            <a:r>
              <a:rPr sz="2925" spc="209" baseline="7122" dirty="0">
                <a:solidFill>
                  <a:srgbClr val="EBE2EF"/>
                </a:solidFill>
                <a:latin typeface="Arial"/>
                <a:cs typeface="Arial"/>
              </a:rPr>
              <a:t>оптимального  </a:t>
            </a:r>
            <a:r>
              <a:rPr sz="1950" spc="120" dirty="0">
                <a:solidFill>
                  <a:srgbClr val="EBE2EF"/>
                </a:solidFill>
                <a:latin typeface="Arial"/>
                <a:cs typeface="Arial"/>
              </a:rPr>
              <a:t>направления </a:t>
            </a:r>
            <a:r>
              <a:rPr sz="1950" spc="-5" dirty="0">
                <a:solidFill>
                  <a:srgbClr val="EBE2EF"/>
                </a:solidFill>
                <a:latin typeface="Arial"/>
                <a:cs typeface="Arial"/>
              </a:rPr>
              <a:t>и</a:t>
            </a:r>
            <a:r>
              <a:rPr sz="1950" spc="-175" dirty="0">
                <a:solidFill>
                  <a:srgbClr val="EBE2EF"/>
                </a:solidFill>
                <a:latin typeface="Arial"/>
                <a:cs typeface="Arial"/>
              </a:rPr>
              <a:t> </a:t>
            </a:r>
            <a:r>
              <a:rPr sz="1950" spc="110" dirty="0">
                <a:solidFill>
                  <a:srgbClr val="EBE2EF"/>
                </a:solidFill>
                <a:latin typeface="Arial"/>
                <a:cs typeface="Arial"/>
              </a:rPr>
              <a:t>диаметра.</a:t>
            </a:r>
            <a:endParaRPr sz="195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918959" y="4233671"/>
            <a:ext cx="4431792" cy="2624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-5689" y="156464"/>
            <a:ext cx="1205992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100" dirty="0">
                <a:solidFill>
                  <a:srgbClr val="FFFF00"/>
                </a:solidFill>
                <a:latin typeface="Tahoma"/>
                <a:cs typeface="Tahoma"/>
              </a:rPr>
              <a:t>енские </a:t>
            </a:r>
            <a:r>
              <a:rPr sz="1800" b="1" spc="80" dirty="0">
                <a:solidFill>
                  <a:srgbClr val="FFFF00"/>
                </a:solidFill>
                <a:latin typeface="Tahoma"/>
                <a:cs typeface="Tahoma"/>
              </a:rPr>
              <a:t>требования </a:t>
            </a:r>
            <a:r>
              <a:rPr sz="1800" b="1" dirty="0">
                <a:solidFill>
                  <a:srgbClr val="FFFF00"/>
                </a:solidFill>
                <a:latin typeface="Tahoma"/>
                <a:cs typeface="Tahoma"/>
              </a:rPr>
              <a:t>к </a:t>
            </a:r>
            <a:r>
              <a:rPr sz="1800" b="1" spc="85" dirty="0">
                <a:solidFill>
                  <a:srgbClr val="FFFF00"/>
                </a:solidFill>
                <a:latin typeface="Tahoma"/>
                <a:cs typeface="Tahoma"/>
              </a:rPr>
              <a:t>протезированию </a:t>
            </a:r>
            <a:r>
              <a:rPr sz="1800" b="1" spc="50" dirty="0">
                <a:solidFill>
                  <a:srgbClr val="FFFF00"/>
                </a:solidFill>
                <a:latin typeface="Tahoma"/>
                <a:cs typeface="Tahoma"/>
              </a:rPr>
              <a:t>на </a:t>
            </a:r>
            <a:r>
              <a:rPr sz="1800" b="1" spc="105" dirty="0">
                <a:solidFill>
                  <a:srgbClr val="FFFF00"/>
                </a:solidFill>
                <a:latin typeface="Tahoma"/>
                <a:cs typeface="Tahoma"/>
              </a:rPr>
              <a:t>дентальных </a:t>
            </a:r>
            <a:r>
              <a:rPr sz="1800" b="1" spc="80" dirty="0">
                <a:solidFill>
                  <a:srgbClr val="FFFF00"/>
                </a:solidFill>
                <a:latin typeface="Tahoma"/>
                <a:cs typeface="Tahoma"/>
              </a:rPr>
              <a:t>имплантатах</a:t>
            </a:r>
            <a:r>
              <a:rPr sz="1800" b="1" spc="-40" dirty="0">
                <a:solidFill>
                  <a:srgbClr val="FFFF00"/>
                </a:solidFill>
                <a:latin typeface="Tahoma"/>
                <a:cs typeface="Tahoma"/>
              </a:rPr>
              <a:t> </a:t>
            </a:r>
            <a:r>
              <a:rPr sz="1800" b="1" spc="100" dirty="0">
                <a:solidFill>
                  <a:srgbClr val="FFFF00"/>
                </a:solidFill>
                <a:latin typeface="Tahoma"/>
                <a:cs typeface="Tahoma"/>
              </a:rPr>
              <a:t>(Spiekermann </a:t>
            </a:r>
            <a:r>
              <a:rPr sz="1800" b="1" spc="70" dirty="0">
                <a:solidFill>
                  <a:srgbClr val="FFFF00"/>
                </a:solidFill>
                <a:latin typeface="Tahoma"/>
                <a:cs typeface="Tahoma"/>
              </a:rPr>
              <a:t>H., </a:t>
            </a:r>
            <a:r>
              <a:rPr sz="1800" b="1" spc="75" dirty="0">
                <a:solidFill>
                  <a:srgbClr val="FFFF00"/>
                </a:solidFill>
                <a:latin typeface="Tahoma"/>
                <a:cs typeface="Tahoma"/>
              </a:rPr>
              <a:t>1994)</a:t>
            </a:r>
            <a:endParaRPr sz="18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72896" y="920496"/>
            <a:ext cx="9183624" cy="56479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</TotalTime>
  <Words>675</Words>
  <Application>Microsoft Office PowerPoint</Application>
  <PresentationFormat>Произвольный</PresentationFormat>
  <Paragraphs>247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Базовая</vt:lpstr>
      <vt:lpstr>ПРОТЕЗИРОВАНИЕ ЗУБОВ С  ИСПОЛЬЗОВАНИЕМ ДЕНТАЛЬНЫХ ИМПЛАНТАТОВ.</vt:lpstr>
      <vt:lpstr>Содержание:</vt:lpstr>
      <vt:lpstr>Протезирование зубов на имплантатах</vt:lpstr>
      <vt:lpstr>Презентация PowerPoint</vt:lpstr>
      <vt:lpstr>Презентация PowerPoint</vt:lpstr>
      <vt:lpstr>Показания к двухэтапной дентальной имплантации</vt:lpstr>
      <vt:lpstr>Презентация PowerPoint</vt:lpstr>
      <vt:lpstr>Требования к протезированию на дентальных имплантатах</vt:lpstr>
      <vt:lpstr>Презентация PowerPoint</vt:lpstr>
      <vt:lpstr>Презентация PowerPoint</vt:lpstr>
      <vt:lpstr>Презентация PowerPoint</vt:lpstr>
      <vt:lpstr>Презентация PowerPoint</vt:lpstr>
      <vt:lpstr>Получение оттиска закрытой ложкой</vt:lpstr>
      <vt:lpstr>Репозиция трансферов в оттиск</vt:lpstr>
      <vt:lpstr>Последовательность клинико-лабораторных этапов:</vt:lpstr>
      <vt:lpstr>Презентация PowerPoint</vt:lpstr>
      <vt:lpstr>Установка трансферов на  имплантатах</vt:lpstr>
      <vt:lpstr>Этап подготовки лабораторной модели:  оттискные головки (трансферы) с прикрученными аналогами имплантатов в  оттиске, отливка десневой маски</vt:lpstr>
      <vt:lpstr>Лабораторная модель с аналогами имплантатов  и установленными головками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Телескопические системы</vt:lpstr>
      <vt:lpstr>Литература:</vt:lpstr>
      <vt:lpstr>Благодарю за внимание.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ПРОТЕЗИРОВАНИЕ ЗУБОВ С  ИСПОЛЬЗОВАНИЕМ ДЕНТАЛЬНЫХ ИМПЛАНТАТОВ.</dc:title>
  <cp:lastModifiedBy>Janna</cp:lastModifiedBy>
  <cp:revision>2</cp:revision>
  <dcterms:created xsi:type="dcterms:W3CDTF">2020-11-23T16:49:05Z</dcterms:created>
  <dcterms:modified xsi:type="dcterms:W3CDTF">2021-02-10T06:53:58Z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2020-10-16T00:00:00Z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2020-11-23T00:00:00Z</vt:filetime>
  </property>
</Properties>
</file>