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9" r:id="rId4"/>
    <p:sldId id="258" r:id="rId5"/>
    <p:sldId id="260" r:id="rId6"/>
    <p:sldId id="261" r:id="rId7"/>
    <p:sldId id="262" r:id="rId8"/>
    <p:sldId id="263" r:id="rId9"/>
    <p:sldId id="264" r:id="rId10"/>
    <p:sldId id="267" r:id="rId11"/>
    <p:sldId id="265" r:id="rId12"/>
    <p:sldId id="266" r:id="rId13"/>
    <p:sldId id="268" r:id="rId14"/>
    <p:sldId id="269" r:id="rId15"/>
    <p:sldId id="270" r:id="rId16"/>
    <p:sldId id="272" r:id="rId17"/>
    <p:sldId id="273" r:id="rId18"/>
    <p:sldId id="271"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5" autoAdjust="0"/>
  </p:normalViewPr>
  <p:slideViewPr>
    <p:cSldViewPr snapToGrid="0">
      <p:cViewPr varScale="1">
        <p:scale>
          <a:sx n="107" d="100"/>
          <a:sy n="107" d="100"/>
        </p:scale>
        <p:origin x="1380"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2F88A-4B6D-4549-9EC5-91C98526A5C2}" type="datetimeFigureOut">
              <a:rPr lang="ru-RU" smtClean="0"/>
              <a:t>26.02.2021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F8E7C-7BD8-4EC5-AFA1-E1AB4BEF866F}" type="slidenum">
              <a:rPr lang="ru-RU" smtClean="0"/>
              <a:t>‹#›</a:t>
            </a:fld>
            <a:endParaRPr lang="ru-RU"/>
          </a:p>
        </p:txBody>
      </p:sp>
    </p:spTree>
    <p:extLst>
      <p:ext uri="{BB962C8B-B14F-4D97-AF65-F5344CB8AC3E}">
        <p14:creationId xmlns:p14="http://schemas.microsoft.com/office/powerpoint/2010/main" val="271848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10F8E7C-7BD8-4EC5-AFA1-E1AB4BEF866F}" type="slidenum">
              <a:rPr lang="ru-RU" smtClean="0"/>
              <a:t>11</a:t>
            </a:fld>
            <a:endParaRPr lang="ru-RU"/>
          </a:p>
        </p:txBody>
      </p:sp>
    </p:spTree>
    <p:extLst>
      <p:ext uri="{BB962C8B-B14F-4D97-AF65-F5344CB8AC3E}">
        <p14:creationId xmlns:p14="http://schemas.microsoft.com/office/powerpoint/2010/main" val="1580307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D507B59-54C2-43A1-A03E-B269067213FE}" type="datetimeFigureOut">
              <a:rPr lang="ru-RU" smtClean="0"/>
              <a:t>26.02.2021</a:t>
            </a:fld>
            <a:endParaRPr lang="ru-RU"/>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3F5A614-9144-49B7-9272-0B6280DA753F}" type="slidenum">
              <a:rPr lang="ru-RU" smtClean="0"/>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47997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507B59-54C2-43A1-A03E-B269067213FE}"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228193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507B59-54C2-43A1-A03E-B269067213FE}"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4047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9097206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D507B59-54C2-43A1-A03E-B269067213FE}"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352291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D507B59-54C2-43A1-A03E-B269067213FE}" type="datetimeFigureOut">
              <a:rPr lang="ru-RU" smtClean="0"/>
              <a:t>26.02.2021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F5A614-9144-49B7-9272-0B6280DA753F}" type="slidenum">
              <a:rPr lang="ru-RU" smtClean="0"/>
              <a:t>‹#›</a:t>
            </a:fld>
            <a:endParaRPr lang="ru-RU"/>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942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D507B59-54C2-43A1-A03E-B269067213FE}"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99842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D507B59-54C2-43A1-A03E-B269067213FE}" type="datetimeFigureOut">
              <a:rPr lang="ru-RU" smtClean="0"/>
              <a:t>26.02.2021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3078875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D507B59-54C2-43A1-A03E-B269067213FE}" type="datetimeFigureOut">
              <a:rPr lang="ru-RU" smtClean="0"/>
              <a:t>26.02.2021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210249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07B59-54C2-43A1-A03E-B269067213FE}" type="datetimeFigureOut">
              <a:rPr lang="ru-RU" smtClean="0"/>
              <a:t>26.02.2021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132784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507B59-54C2-43A1-A03E-B269067213FE}"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124838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D507B59-54C2-43A1-A03E-B269067213FE}" type="datetimeFigureOut">
              <a:rPr lang="ru-RU" smtClean="0"/>
              <a:t>26.02.2021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F5A614-9144-49B7-9272-0B6280DA753F}" type="slidenum">
              <a:rPr lang="ru-RU" smtClean="0"/>
              <a:t>‹#›</a:t>
            </a:fld>
            <a:endParaRPr lang="ru-RU"/>
          </a:p>
        </p:txBody>
      </p:sp>
    </p:spTree>
    <p:extLst>
      <p:ext uri="{BB962C8B-B14F-4D97-AF65-F5344CB8AC3E}">
        <p14:creationId xmlns:p14="http://schemas.microsoft.com/office/powerpoint/2010/main" val="149539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D507B59-54C2-43A1-A03E-B269067213FE}" type="datetimeFigureOut">
              <a:rPr lang="ru-RU" smtClean="0"/>
              <a:t>26.02.2021</a:t>
            </a:fld>
            <a:endParaRPr lang="ru-RU"/>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ru-RU"/>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3F5A614-9144-49B7-9272-0B6280DA753F}" type="slidenum">
              <a:rPr lang="ru-RU" smtClean="0"/>
              <a:t>‹#›</a:t>
            </a:fld>
            <a:endParaRPr lang="ru-RU"/>
          </a:p>
        </p:txBody>
      </p:sp>
    </p:spTree>
    <p:extLst>
      <p:ext uri="{BB962C8B-B14F-4D97-AF65-F5344CB8AC3E}">
        <p14:creationId xmlns:p14="http://schemas.microsoft.com/office/powerpoint/2010/main" val="3366956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981BB5D-3196-46F2-8B25-6BB9565D5D52}"/>
              </a:ext>
            </a:extLst>
          </p:cNvPr>
          <p:cNvSpPr>
            <a:spLocks noGrp="1"/>
          </p:cNvSpPr>
          <p:nvPr>
            <p:ph type="ctrTitle"/>
          </p:nvPr>
        </p:nvSpPr>
        <p:spPr>
          <a:xfrm>
            <a:off x="1524000" y="2000499"/>
            <a:ext cx="9144000" cy="2387600"/>
          </a:xfrm>
        </p:spPr>
        <p:txBody>
          <a:bodyPr>
            <a:normAutofit/>
          </a:bodyPr>
          <a:lstStyle/>
          <a:p>
            <a:r>
              <a:rPr lang="ru-RU" sz="4000" dirty="0"/>
              <a:t>Мультимодальная визуализация фокального и диффузного </a:t>
            </a:r>
            <a:r>
              <a:rPr lang="ru-RU" sz="4000" dirty="0" err="1"/>
              <a:t>фиброзирующего</a:t>
            </a:r>
            <a:r>
              <a:rPr lang="ru-RU" sz="4000" dirty="0"/>
              <a:t> медиастинита</a:t>
            </a:r>
          </a:p>
        </p:txBody>
      </p:sp>
      <p:sp>
        <p:nvSpPr>
          <p:cNvPr id="5" name="Подзаголовок 4">
            <a:extLst>
              <a:ext uri="{FF2B5EF4-FFF2-40B4-BE49-F238E27FC236}">
                <a16:creationId xmlns:a16="http://schemas.microsoft.com/office/drawing/2014/main" id="{EA154066-5B6B-4C65-931A-5DFABE769433}"/>
              </a:ext>
            </a:extLst>
          </p:cNvPr>
          <p:cNvSpPr>
            <a:spLocks noGrp="1"/>
          </p:cNvSpPr>
          <p:nvPr>
            <p:ph type="subTitle" idx="1"/>
          </p:nvPr>
        </p:nvSpPr>
        <p:spPr>
          <a:xfrm>
            <a:off x="7874493" y="4907756"/>
            <a:ext cx="3957567" cy="1655762"/>
          </a:xfrm>
        </p:spPr>
        <p:txBody>
          <a:bodyPr/>
          <a:lstStyle/>
          <a:p>
            <a:pPr algn="r"/>
            <a:r>
              <a:rPr lang="ru-RU" dirty="0"/>
              <a:t>Выполнил</a:t>
            </a:r>
            <a:r>
              <a:rPr lang="en-US" dirty="0"/>
              <a:t>:</a:t>
            </a:r>
            <a:r>
              <a:rPr lang="ru-RU"/>
              <a:t> ординатор </a:t>
            </a:r>
            <a:r>
              <a:rPr lang="ru-RU" dirty="0"/>
              <a:t>1 года Красненко А.А.</a:t>
            </a:r>
          </a:p>
        </p:txBody>
      </p:sp>
      <p:sp>
        <p:nvSpPr>
          <p:cNvPr id="8" name="TextBox 7">
            <a:extLst>
              <a:ext uri="{FF2B5EF4-FFF2-40B4-BE49-F238E27FC236}">
                <a16:creationId xmlns:a16="http://schemas.microsoft.com/office/drawing/2014/main" id="{3DACF4EB-EB3C-460C-A33E-1C2903C0C997}"/>
              </a:ext>
            </a:extLst>
          </p:cNvPr>
          <p:cNvSpPr txBox="1"/>
          <p:nvPr/>
        </p:nvSpPr>
        <p:spPr>
          <a:xfrm>
            <a:off x="1287262" y="149264"/>
            <a:ext cx="9516862" cy="2308324"/>
          </a:xfrm>
          <a:prstGeom prst="rect">
            <a:avLst/>
          </a:prstGeom>
          <a:noFill/>
        </p:spPr>
        <p:txBody>
          <a:bodyPr wrap="square">
            <a:spAutoFit/>
          </a:bodyPr>
          <a:lstStyle/>
          <a:p>
            <a:pPr algn="ctr" eaLnBrk="1" fontAlgn="auto" hangingPunct="1">
              <a:spcBef>
                <a:spcPts val="0"/>
              </a:spcBef>
              <a:spcAft>
                <a:spcPts val="0"/>
              </a:spcAft>
              <a:defRPr/>
            </a:pPr>
            <a:r>
              <a:rPr lang="ru-RU" sz="2400" dirty="0">
                <a:solidFill>
                  <a:schemeClr val="tx2">
                    <a:lumMod val="50000"/>
                  </a:schemeClr>
                </a:solidFill>
                <a:latin typeface="+mn-lt"/>
                <a:cs typeface="+mn-cs"/>
              </a:rPr>
              <a:t>Федеральное государственное бюджетное образовательное учреждение</a:t>
            </a:r>
            <a:br>
              <a:rPr lang="ru-RU" sz="2400" dirty="0">
                <a:solidFill>
                  <a:schemeClr val="tx2">
                    <a:lumMod val="50000"/>
                  </a:schemeClr>
                </a:solidFill>
                <a:latin typeface="+mn-lt"/>
                <a:cs typeface="+mn-cs"/>
              </a:rPr>
            </a:br>
            <a:r>
              <a:rPr lang="ru-RU" sz="2400" dirty="0">
                <a:solidFill>
                  <a:schemeClr val="tx2">
                    <a:lumMod val="50000"/>
                  </a:schemeClr>
                </a:solidFill>
                <a:latin typeface="+mn-lt"/>
                <a:cs typeface="+mn-cs"/>
              </a:rPr>
              <a:t>высшего образования «Красноярский государственный медицинский</a:t>
            </a:r>
            <a:br>
              <a:rPr lang="ru-RU" sz="2400" dirty="0">
                <a:solidFill>
                  <a:schemeClr val="tx2">
                    <a:lumMod val="50000"/>
                  </a:schemeClr>
                </a:solidFill>
                <a:latin typeface="+mn-lt"/>
                <a:cs typeface="+mn-cs"/>
              </a:rPr>
            </a:br>
            <a:r>
              <a:rPr lang="ru-RU" sz="2400" dirty="0">
                <a:solidFill>
                  <a:schemeClr val="tx2">
                    <a:lumMod val="50000"/>
                  </a:schemeClr>
                </a:solidFill>
                <a:latin typeface="+mn-lt"/>
                <a:cs typeface="+mn-cs"/>
              </a:rPr>
              <a:t>университет имени профессора В.Ф. </a:t>
            </a:r>
            <a:r>
              <a:rPr lang="ru-RU" sz="2400" dirty="0" err="1">
                <a:solidFill>
                  <a:schemeClr val="tx2">
                    <a:lumMod val="50000"/>
                  </a:schemeClr>
                </a:solidFill>
                <a:latin typeface="+mn-lt"/>
                <a:cs typeface="+mn-cs"/>
              </a:rPr>
              <a:t>Войно-Ясенецкого</a:t>
            </a:r>
            <a:r>
              <a:rPr lang="ru-RU" sz="2400" dirty="0">
                <a:solidFill>
                  <a:schemeClr val="tx2">
                    <a:lumMod val="50000"/>
                  </a:schemeClr>
                </a:solidFill>
                <a:latin typeface="+mn-lt"/>
                <a:cs typeface="+mn-cs"/>
              </a:rPr>
              <a:t>»</a:t>
            </a:r>
          </a:p>
          <a:p>
            <a:pPr algn="ctr" eaLnBrk="1" fontAlgn="auto" hangingPunct="1">
              <a:spcBef>
                <a:spcPts val="0"/>
              </a:spcBef>
              <a:spcAft>
                <a:spcPts val="0"/>
              </a:spcAft>
              <a:defRPr/>
            </a:pPr>
            <a:br>
              <a:rPr lang="ru-RU" sz="2400" dirty="0">
                <a:solidFill>
                  <a:schemeClr val="tx2">
                    <a:lumMod val="50000"/>
                  </a:schemeClr>
                </a:solidFill>
                <a:latin typeface="+mn-lt"/>
                <a:cs typeface="+mn-cs"/>
              </a:rPr>
            </a:br>
            <a:r>
              <a:rPr lang="ru-RU" sz="2400" dirty="0">
                <a:solidFill>
                  <a:schemeClr val="tx2">
                    <a:lumMod val="50000"/>
                  </a:schemeClr>
                </a:solidFill>
                <a:latin typeface="+mn-lt"/>
                <a:cs typeface="+mn-cs"/>
              </a:rPr>
              <a:t>Кафедра лучевой диагностики ИПО</a:t>
            </a:r>
            <a:endParaRPr lang="ru-RU" sz="2400" dirty="0">
              <a:latin typeface="+mn-lt"/>
              <a:cs typeface="+mn-cs"/>
            </a:endParaRPr>
          </a:p>
        </p:txBody>
      </p:sp>
      <p:pic>
        <p:nvPicPr>
          <p:cNvPr id="10" name="Рисунок 9">
            <a:extLst>
              <a:ext uri="{FF2B5EF4-FFF2-40B4-BE49-F238E27FC236}">
                <a16:creationId xmlns:a16="http://schemas.microsoft.com/office/drawing/2014/main" id="{F88F0C3D-2670-4B6F-8CFE-8C309AD74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487207"/>
            <a:ext cx="5025400" cy="2221529"/>
          </a:xfrm>
          <a:prstGeom prst="rect">
            <a:avLst/>
          </a:prstGeom>
        </p:spPr>
      </p:pic>
    </p:spTree>
    <p:extLst>
      <p:ext uri="{BB962C8B-B14F-4D97-AF65-F5344CB8AC3E}">
        <p14:creationId xmlns:p14="http://schemas.microsoft.com/office/powerpoint/2010/main" val="378667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Picture 1">
            <a:extLst>
              <a:ext uri="{FF2B5EF4-FFF2-40B4-BE49-F238E27FC236}">
                <a16:creationId xmlns:a16="http://schemas.microsoft.com/office/drawing/2014/main" id="{E7277A2F-F203-4551-B80B-2E92C53272EA}"/>
              </a:ext>
            </a:extLst>
          </p:cNvPr>
          <p:cNvPicPr>
            <a:picLocks noChangeAspect="1"/>
          </p:cNvPicPr>
          <p:nvPr/>
        </p:nvPicPr>
        <p:blipFill>
          <a:blip r:embed="rId2"/>
          <a:stretch>
            <a:fillRect/>
          </a:stretch>
        </p:blipFill>
        <p:spPr>
          <a:xfrm>
            <a:off x="1412792" y="1166508"/>
            <a:ext cx="3870790" cy="3870790"/>
          </a:xfrm>
          <a:prstGeom prst="rect">
            <a:avLst/>
          </a:prstGeom>
          <a:ln w="12700">
            <a:miter lim="400000"/>
          </a:ln>
        </p:spPr>
      </p:pic>
      <p:pic>
        <p:nvPicPr>
          <p:cNvPr id="5" name="Picture 3" descr="Picture 3">
            <a:extLst>
              <a:ext uri="{FF2B5EF4-FFF2-40B4-BE49-F238E27FC236}">
                <a16:creationId xmlns:a16="http://schemas.microsoft.com/office/drawing/2014/main" id="{C7F662CA-A83F-4D5C-9B35-0DA1968B268D}"/>
              </a:ext>
            </a:extLst>
          </p:cNvPr>
          <p:cNvPicPr>
            <a:picLocks noChangeAspect="1"/>
          </p:cNvPicPr>
          <p:nvPr/>
        </p:nvPicPr>
        <p:blipFill>
          <a:blip r:embed="rId3"/>
          <a:stretch>
            <a:fillRect/>
          </a:stretch>
        </p:blipFill>
        <p:spPr>
          <a:xfrm>
            <a:off x="6096000" y="1166508"/>
            <a:ext cx="3870789" cy="3870789"/>
          </a:xfrm>
          <a:prstGeom prst="rect">
            <a:avLst/>
          </a:prstGeom>
          <a:ln w="12700">
            <a:miter lim="400000"/>
          </a:ln>
        </p:spPr>
      </p:pic>
      <p:sp>
        <p:nvSpPr>
          <p:cNvPr id="6" name="B">
            <a:extLst>
              <a:ext uri="{FF2B5EF4-FFF2-40B4-BE49-F238E27FC236}">
                <a16:creationId xmlns:a16="http://schemas.microsoft.com/office/drawing/2014/main" id="{D750DBC5-6046-4AB9-8A1A-91ED0713DAE8}"/>
              </a:ext>
            </a:extLst>
          </p:cNvPr>
          <p:cNvSpPr txBox="1"/>
          <p:nvPr/>
        </p:nvSpPr>
        <p:spPr>
          <a:xfrm>
            <a:off x="6096000" y="4674076"/>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
        <p:nvSpPr>
          <p:cNvPr id="7" name="A">
            <a:extLst>
              <a:ext uri="{FF2B5EF4-FFF2-40B4-BE49-F238E27FC236}">
                <a16:creationId xmlns:a16="http://schemas.microsoft.com/office/drawing/2014/main" id="{30092669-6B46-43F7-A748-1C50CC3A80DD}"/>
              </a:ext>
            </a:extLst>
          </p:cNvPr>
          <p:cNvSpPr txBox="1"/>
          <p:nvPr/>
        </p:nvSpPr>
        <p:spPr>
          <a:xfrm>
            <a:off x="1412792" y="4677184"/>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atin typeface="+mn-lt"/>
                <a:ea typeface="+mn-ea"/>
                <a:cs typeface="+mn-cs"/>
                <a:sym typeface="Helvetica"/>
              </a:defRPr>
            </a:lvl1pPr>
          </a:lstStyle>
          <a:p>
            <a:r>
              <a:rPr dirty="0"/>
              <a:t>A</a:t>
            </a:r>
          </a:p>
        </p:txBody>
      </p:sp>
      <p:sp>
        <p:nvSpPr>
          <p:cNvPr id="8" name="Заголовок 1">
            <a:extLst>
              <a:ext uri="{FF2B5EF4-FFF2-40B4-BE49-F238E27FC236}">
                <a16:creationId xmlns:a16="http://schemas.microsoft.com/office/drawing/2014/main" id="{BA1EDE43-A8B5-49EC-A983-DE61A507E948}"/>
              </a:ext>
            </a:extLst>
          </p:cNvPr>
          <p:cNvSpPr>
            <a:spLocks noGrp="1"/>
          </p:cNvSpPr>
          <p:nvPr>
            <p:ph type="title"/>
          </p:nvPr>
        </p:nvSpPr>
        <p:spPr>
          <a:xfrm>
            <a:off x="1204250" y="238439"/>
            <a:ext cx="9692640" cy="726442"/>
          </a:xfrm>
        </p:spPr>
        <p:txBody>
          <a:bodyPr/>
          <a:lstStyle/>
          <a:p>
            <a:pPr algn="ctr"/>
            <a:r>
              <a:rPr lang="ru-RU" dirty="0"/>
              <a:t>Гранулематозный ФМ</a:t>
            </a:r>
          </a:p>
        </p:txBody>
      </p:sp>
      <p:sp>
        <p:nvSpPr>
          <p:cNvPr id="11" name="Photomicrographs (H&amp;E stain) show typical findings of granulomatous FM. A. Paucicellular fibrosis (*) with adjacent mononuclear cell infiltrate. B. Fibrous tissue (arrow) infiltrates adjacent mediastinal adipose tissue and may mimic invasive fibrosing malignancy.">
            <a:extLst>
              <a:ext uri="{FF2B5EF4-FFF2-40B4-BE49-F238E27FC236}">
                <a16:creationId xmlns:a16="http://schemas.microsoft.com/office/drawing/2014/main" id="{D5BCF4F4-C8D5-4C6F-8A07-7EBA62FCDB57}"/>
              </a:ext>
            </a:extLst>
          </p:cNvPr>
          <p:cNvSpPr txBox="1"/>
          <p:nvPr/>
        </p:nvSpPr>
        <p:spPr>
          <a:xfrm>
            <a:off x="455544" y="5284218"/>
            <a:ext cx="10441346" cy="119963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noAutofit/>
          </a:bodyPr>
          <a:lstStyle/>
          <a:p>
            <a:pPr defTabSz="685800">
              <a:defRPr sz="3300">
                <a:latin typeface="Gill Sans MT"/>
                <a:ea typeface="Gill Sans MT"/>
                <a:cs typeface="Gill Sans MT"/>
                <a:sym typeface="Gill Sans MT"/>
              </a:defRPr>
            </a:pPr>
            <a:r>
              <a:rPr lang="ru-RU" sz="2200" dirty="0">
                <a:sym typeface="Gill Sans MT"/>
              </a:rPr>
              <a:t>А. Рентгенограмма грудной клетки показывает расширение </a:t>
            </a:r>
            <a:r>
              <a:rPr lang="ru-RU" sz="2200" dirty="0" err="1">
                <a:sym typeface="Gill Sans MT"/>
              </a:rPr>
              <a:t>паратрахеальной</a:t>
            </a:r>
            <a:r>
              <a:rPr lang="ru-RU" sz="2200" dirty="0">
                <a:sym typeface="Gill Sans MT"/>
              </a:rPr>
              <a:t> линии справа.</a:t>
            </a:r>
          </a:p>
          <a:p>
            <a:pPr defTabSz="685800">
              <a:defRPr sz="3300">
                <a:latin typeface="Gill Sans MT"/>
                <a:ea typeface="Gill Sans MT"/>
                <a:cs typeface="Gill Sans MT"/>
                <a:sym typeface="Gill Sans MT"/>
              </a:defRPr>
            </a:pPr>
            <a:r>
              <a:rPr lang="ru-RU" sz="2200" dirty="0">
                <a:sym typeface="Gill Sans MT"/>
              </a:rPr>
              <a:t>В. КТ с контрастным усилением, корональный срез: </a:t>
            </a:r>
            <a:r>
              <a:rPr lang="ru-RU" sz="2200" dirty="0" err="1">
                <a:sym typeface="Gill Sans MT"/>
              </a:rPr>
              <a:t>мягкотканное</a:t>
            </a:r>
            <a:r>
              <a:rPr lang="ru-RU" sz="2200" dirty="0">
                <a:sym typeface="Gill Sans MT"/>
              </a:rPr>
              <a:t> разрастание в висцеральном средостении с точечными </a:t>
            </a:r>
            <a:r>
              <a:rPr lang="ru-RU" sz="2200" dirty="0" err="1">
                <a:sym typeface="Gill Sans MT"/>
              </a:rPr>
              <a:t>кальцинатами</a:t>
            </a:r>
            <a:r>
              <a:rPr lang="ru-RU" sz="2200" dirty="0">
                <a:sym typeface="Gill Sans MT"/>
              </a:rPr>
              <a:t>, что характерно для </a:t>
            </a:r>
            <a:r>
              <a:rPr lang="ru-RU" sz="2200" dirty="0" err="1">
                <a:sym typeface="Gill Sans MT"/>
              </a:rPr>
              <a:t>фиброзирующего</a:t>
            </a:r>
            <a:r>
              <a:rPr lang="ru-RU" sz="2200" dirty="0">
                <a:sym typeface="Gill Sans MT"/>
              </a:rPr>
              <a:t> медиастинита.</a:t>
            </a:r>
          </a:p>
        </p:txBody>
      </p:sp>
    </p:spTree>
    <p:extLst>
      <p:ext uri="{BB962C8B-B14F-4D97-AF65-F5344CB8AC3E}">
        <p14:creationId xmlns:p14="http://schemas.microsoft.com/office/powerpoint/2010/main" val="166792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8199DD-C0BF-48E3-8F0F-4F221AFD71A4}"/>
              </a:ext>
            </a:extLst>
          </p:cNvPr>
          <p:cNvSpPr>
            <a:spLocks noGrp="1"/>
          </p:cNvSpPr>
          <p:nvPr>
            <p:ph type="title"/>
          </p:nvPr>
        </p:nvSpPr>
        <p:spPr/>
        <p:txBody>
          <a:bodyPr/>
          <a:lstStyle/>
          <a:p>
            <a:pPr algn="ctr"/>
            <a:r>
              <a:rPr lang="ru-RU" dirty="0" err="1"/>
              <a:t>Негранулематозный</a:t>
            </a:r>
            <a:r>
              <a:rPr lang="ru-RU" dirty="0"/>
              <a:t> ФМ</a:t>
            </a:r>
          </a:p>
        </p:txBody>
      </p:sp>
      <p:sp>
        <p:nvSpPr>
          <p:cNvPr id="3" name="Объект 2">
            <a:extLst>
              <a:ext uri="{FF2B5EF4-FFF2-40B4-BE49-F238E27FC236}">
                <a16:creationId xmlns:a16="http://schemas.microsoft.com/office/drawing/2014/main" id="{B2C2A1A3-B2C2-4BF5-8A68-D6D9AC315221}"/>
              </a:ext>
            </a:extLst>
          </p:cNvPr>
          <p:cNvSpPr>
            <a:spLocks noGrp="1"/>
          </p:cNvSpPr>
          <p:nvPr>
            <p:ph idx="1"/>
          </p:nvPr>
        </p:nvSpPr>
        <p:spPr>
          <a:xfrm>
            <a:off x="1261872" y="1828800"/>
            <a:ext cx="8595360" cy="4749553"/>
          </a:xfrm>
        </p:spPr>
        <p:txBody>
          <a:bodyPr>
            <a:normAutofit/>
          </a:bodyPr>
          <a:lstStyle/>
          <a:p>
            <a:r>
              <a:rPr lang="ru-RU" sz="2200" dirty="0" err="1"/>
              <a:t>Негранулематозный</a:t>
            </a:r>
            <a:r>
              <a:rPr lang="ru-RU" sz="2200" dirty="0"/>
              <a:t> ФМ - менее распространенный подтип. Распространённость составляет примерно 10–20% всех случаев ФМ. Этот подтип также называют диффузной или идиопатической формой ФМ, поскольку он может затрагивать средостение и </a:t>
            </a:r>
            <a:r>
              <a:rPr lang="ru-RU" sz="2200" dirty="0" err="1"/>
              <a:t>внегрудные</a:t>
            </a:r>
            <a:r>
              <a:rPr lang="ru-RU" sz="2200" dirty="0"/>
              <a:t> области. </a:t>
            </a:r>
          </a:p>
          <a:p>
            <a:r>
              <a:rPr lang="ru-RU" sz="2200" dirty="0"/>
              <a:t>Пациенты обычно среднего или пожилого возраста, причем мужчины страдают чаще, чем женщины.</a:t>
            </a:r>
          </a:p>
          <a:p>
            <a:r>
              <a:rPr lang="ru-RU" sz="2200" dirty="0"/>
              <a:t> </a:t>
            </a:r>
            <a:r>
              <a:rPr lang="ru-RU" sz="2200" dirty="0" err="1"/>
              <a:t>Негранулематозный</a:t>
            </a:r>
            <a:r>
              <a:rPr lang="ru-RU" sz="2200" dirty="0"/>
              <a:t> ФМ лучше всего описывать как аномальную иммунологическую реакцию на различные аутоиммунные заболевания (например, системную красную волчанку, ревматоидный артрит и болезнь </a:t>
            </a:r>
            <a:r>
              <a:rPr lang="ru-RU" sz="2200" dirty="0" err="1"/>
              <a:t>Бехчета</a:t>
            </a:r>
            <a:r>
              <a:rPr lang="ru-RU" sz="2200" dirty="0"/>
              <a:t>) или как осложнение лучевой терапии.</a:t>
            </a:r>
          </a:p>
          <a:p>
            <a:endParaRPr lang="ru-RU" dirty="0"/>
          </a:p>
        </p:txBody>
      </p:sp>
    </p:spTree>
    <p:extLst>
      <p:ext uri="{BB962C8B-B14F-4D97-AF65-F5344CB8AC3E}">
        <p14:creationId xmlns:p14="http://schemas.microsoft.com/office/powerpoint/2010/main" val="286990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A03479-F13C-4CBA-B45D-15FA48D5E7F6}"/>
              </a:ext>
            </a:extLst>
          </p:cNvPr>
          <p:cNvSpPr>
            <a:spLocks noGrp="1"/>
          </p:cNvSpPr>
          <p:nvPr>
            <p:ph idx="1"/>
          </p:nvPr>
        </p:nvSpPr>
        <p:spPr>
          <a:xfrm>
            <a:off x="1261872" y="1811044"/>
            <a:ext cx="8595360" cy="4369093"/>
          </a:xfrm>
        </p:spPr>
        <p:txBody>
          <a:bodyPr>
            <a:normAutofit lnSpcReduction="10000"/>
          </a:bodyPr>
          <a:lstStyle/>
          <a:p>
            <a:r>
              <a:rPr lang="ru-RU" sz="2200" dirty="0"/>
              <a:t>Подгруппа пациентов с </a:t>
            </a:r>
            <a:r>
              <a:rPr lang="ru-RU" sz="2200" dirty="0" err="1"/>
              <a:t>негранулематозным</a:t>
            </a:r>
            <a:r>
              <a:rPr lang="ru-RU" sz="2200" dirty="0"/>
              <a:t> ФМ демонстрирует гистопатологические и иммунологические особенности, которые попадают в спектр заболеваний связанных с иммуноглобулином G4 (IgG4- связанное системное заболевание), и имеют дополнительные связанные заболевания, такие как забрюшинный фиброз, </a:t>
            </a:r>
            <a:r>
              <a:rPr lang="ru-RU" sz="2200" dirty="0" err="1"/>
              <a:t>склерозирующий</a:t>
            </a:r>
            <a:r>
              <a:rPr lang="ru-RU" sz="2200" dirty="0"/>
              <a:t> холангит, аутоиммунный панкреатит и тиреоидит </a:t>
            </a:r>
            <a:r>
              <a:rPr lang="ru-RU" sz="2200" dirty="0" err="1"/>
              <a:t>Риделя</a:t>
            </a:r>
            <a:r>
              <a:rPr lang="ru-RU" sz="2200" dirty="0"/>
              <a:t>. </a:t>
            </a:r>
          </a:p>
          <a:p>
            <a:r>
              <a:rPr lang="ru-RU" sz="2200" dirty="0"/>
              <a:t>IgG4-связанное системное заболевание - полиорганное </a:t>
            </a:r>
            <a:r>
              <a:rPr lang="ru-RU" sz="2200" dirty="0" err="1"/>
              <a:t>иммуноопосредованное</a:t>
            </a:r>
            <a:r>
              <a:rPr lang="ru-RU" sz="2200" dirty="0"/>
              <a:t> </a:t>
            </a:r>
            <a:r>
              <a:rPr lang="ru-RU" sz="2200" dirty="0" err="1"/>
              <a:t>фибровоспалительное</a:t>
            </a:r>
            <a:r>
              <a:rPr lang="ru-RU" sz="2200" dirty="0"/>
              <a:t> состояние, которое может имитировать различные инфекции, воспалительные процессы или злокачественные новообразования и может поражать практически любой орган. </a:t>
            </a:r>
          </a:p>
        </p:txBody>
      </p:sp>
    </p:spTree>
    <p:extLst>
      <p:ext uri="{BB962C8B-B14F-4D97-AF65-F5344CB8AC3E}">
        <p14:creationId xmlns:p14="http://schemas.microsoft.com/office/powerpoint/2010/main" val="56220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16AD59-1334-4E62-8F44-B081178B1E44}"/>
              </a:ext>
            </a:extLst>
          </p:cNvPr>
          <p:cNvSpPr>
            <a:spLocks noGrp="1"/>
          </p:cNvSpPr>
          <p:nvPr>
            <p:ph type="title"/>
          </p:nvPr>
        </p:nvSpPr>
        <p:spPr>
          <a:xfrm>
            <a:off x="1261872" y="365760"/>
            <a:ext cx="9692640" cy="1134566"/>
          </a:xfrm>
        </p:spPr>
        <p:txBody>
          <a:bodyPr/>
          <a:lstStyle/>
          <a:p>
            <a:pPr algn="ctr"/>
            <a:r>
              <a:rPr lang="ru-RU" dirty="0" err="1"/>
              <a:t>Негранулематозный</a:t>
            </a:r>
            <a:r>
              <a:rPr lang="ru-RU" dirty="0"/>
              <a:t> ФМ</a:t>
            </a:r>
          </a:p>
        </p:txBody>
      </p:sp>
      <p:pic>
        <p:nvPicPr>
          <p:cNvPr id="4" name="Picture 1" descr="Picture 1">
            <a:extLst>
              <a:ext uri="{FF2B5EF4-FFF2-40B4-BE49-F238E27FC236}">
                <a16:creationId xmlns:a16="http://schemas.microsoft.com/office/drawing/2014/main" id="{BAEC46D4-43D8-46D1-969D-5278A725F718}"/>
              </a:ext>
            </a:extLst>
          </p:cNvPr>
          <p:cNvPicPr>
            <a:picLocks noChangeAspect="1"/>
          </p:cNvPicPr>
          <p:nvPr/>
        </p:nvPicPr>
        <p:blipFill>
          <a:blip r:embed="rId2"/>
          <a:stretch>
            <a:fillRect/>
          </a:stretch>
        </p:blipFill>
        <p:spPr>
          <a:xfrm>
            <a:off x="1334610" y="1381642"/>
            <a:ext cx="3910614" cy="3910614"/>
          </a:xfrm>
          <a:prstGeom prst="rect">
            <a:avLst/>
          </a:prstGeom>
          <a:ln w="12700">
            <a:miter lim="400000"/>
          </a:ln>
        </p:spPr>
      </p:pic>
      <p:pic>
        <p:nvPicPr>
          <p:cNvPr id="5" name="Picture 4" descr="Picture 4">
            <a:extLst>
              <a:ext uri="{FF2B5EF4-FFF2-40B4-BE49-F238E27FC236}">
                <a16:creationId xmlns:a16="http://schemas.microsoft.com/office/drawing/2014/main" id="{CBA5698C-A4CA-4F10-AA37-9D9D413075A4}"/>
              </a:ext>
            </a:extLst>
          </p:cNvPr>
          <p:cNvPicPr>
            <a:picLocks noChangeAspect="1"/>
          </p:cNvPicPr>
          <p:nvPr/>
        </p:nvPicPr>
        <p:blipFill>
          <a:blip r:embed="rId3"/>
          <a:stretch>
            <a:fillRect/>
          </a:stretch>
        </p:blipFill>
        <p:spPr>
          <a:xfrm>
            <a:off x="6260683" y="1381642"/>
            <a:ext cx="3910614" cy="3910614"/>
          </a:xfrm>
          <a:prstGeom prst="rect">
            <a:avLst/>
          </a:prstGeom>
          <a:ln w="12700">
            <a:miter lim="400000"/>
          </a:ln>
        </p:spPr>
      </p:pic>
      <p:sp>
        <p:nvSpPr>
          <p:cNvPr id="6" name="Photomicrographs (H&amp;E stain) show typical findings of granulomatous FM. A. Paucicellular fibrosis (*) with adjacent mononuclear cell infiltrate. B. Fibrous tissue (arrow) infiltrates adjacent mediastinal adipose tissue and may mimic invasive fibrosing malignancy.">
            <a:extLst>
              <a:ext uri="{FF2B5EF4-FFF2-40B4-BE49-F238E27FC236}">
                <a16:creationId xmlns:a16="http://schemas.microsoft.com/office/drawing/2014/main" id="{9B73A011-257A-4DEA-9C09-2D120FA49497}"/>
              </a:ext>
            </a:extLst>
          </p:cNvPr>
          <p:cNvSpPr txBox="1"/>
          <p:nvPr/>
        </p:nvSpPr>
        <p:spPr>
          <a:xfrm>
            <a:off x="513166" y="5352381"/>
            <a:ext cx="10441346" cy="140863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noAutofit/>
          </a:bodyPr>
          <a:lstStyle/>
          <a:p>
            <a:pPr marL="514350" indent="-514350" defTabSz="685800">
              <a:buAutoNum type="alphaUcPeriod"/>
              <a:defRPr sz="3300">
                <a:latin typeface="Gill Sans MT"/>
                <a:ea typeface="Gill Sans MT"/>
                <a:cs typeface="Gill Sans MT"/>
                <a:sym typeface="Gill Sans MT"/>
              </a:defRPr>
            </a:pPr>
            <a:r>
              <a:rPr lang="ru-RU" sz="2200" dirty="0">
                <a:sym typeface="Gill Sans MT"/>
              </a:rPr>
              <a:t>КТ с контрастным усилением пациента с IgG4 индуцированным </a:t>
            </a:r>
            <a:r>
              <a:rPr lang="ru-RU" sz="2200" dirty="0" err="1">
                <a:sym typeface="Gill Sans MT"/>
              </a:rPr>
              <a:t>фиброзирующим</a:t>
            </a:r>
            <a:r>
              <a:rPr lang="ru-RU" sz="2200" dirty="0">
                <a:sym typeface="Gill Sans MT"/>
              </a:rPr>
              <a:t> медиастинитом, показывает </a:t>
            </a:r>
            <a:r>
              <a:rPr lang="ru-RU" sz="2200" dirty="0" err="1">
                <a:sym typeface="Gill Sans MT"/>
              </a:rPr>
              <a:t>периваскулярное</a:t>
            </a:r>
            <a:r>
              <a:rPr lang="ru-RU" sz="2200" dirty="0">
                <a:sym typeface="Gill Sans MT"/>
              </a:rPr>
              <a:t> образование средостения без участков </a:t>
            </a:r>
            <a:r>
              <a:rPr lang="ru-RU" sz="2200" dirty="0" err="1">
                <a:sym typeface="Gill Sans MT"/>
              </a:rPr>
              <a:t>кальцификации</a:t>
            </a:r>
            <a:r>
              <a:rPr lang="ru-RU" sz="2200" dirty="0">
                <a:sym typeface="Gill Sans MT"/>
              </a:rPr>
              <a:t>. </a:t>
            </a:r>
          </a:p>
          <a:p>
            <a:pPr marL="514350" indent="-514350" defTabSz="685800">
              <a:buAutoNum type="alphaUcPeriod"/>
              <a:defRPr sz="3300">
                <a:latin typeface="Gill Sans MT"/>
                <a:ea typeface="Gill Sans MT"/>
                <a:cs typeface="Gill Sans MT"/>
                <a:sym typeface="Gill Sans MT"/>
              </a:defRPr>
            </a:pPr>
            <a:r>
              <a:rPr lang="ru-RU" sz="2200" dirty="0">
                <a:sym typeface="Gill Sans MT"/>
              </a:rPr>
              <a:t>ПЭТ / КТ с ФДГ показывает умеренное поглощение </a:t>
            </a:r>
            <a:r>
              <a:rPr lang="ru-RU" sz="2200" dirty="0" err="1">
                <a:sym typeface="Gill Sans MT"/>
              </a:rPr>
              <a:t>фтордезоксиглюкозы</a:t>
            </a:r>
            <a:r>
              <a:rPr lang="ru-RU" sz="2200" dirty="0">
                <a:sym typeface="Gill Sans MT"/>
              </a:rPr>
              <a:t> в области образования (стрелка).</a:t>
            </a:r>
          </a:p>
        </p:txBody>
      </p:sp>
      <p:sp>
        <p:nvSpPr>
          <p:cNvPr id="7" name="Straight Arrow Connector 7">
            <a:extLst>
              <a:ext uri="{FF2B5EF4-FFF2-40B4-BE49-F238E27FC236}">
                <a16:creationId xmlns:a16="http://schemas.microsoft.com/office/drawing/2014/main" id="{EF146537-95F6-4EA1-B965-4B50BDA04642}"/>
              </a:ext>
            </a:extLst>
          </p:cNvPr>
          <p:cNvSpPr/>
          <p:nvPr/>
        </p:nvSpPr>
        <p:spPr>
          <a:xfrm flipH="1">
            <a:off x="8382000" y="1908698"/>
            <a:ext cx="708734" cy="557077"/>
          </a:xfrm>
          <a:prstGeom prst="line">
            <a:avLst/>
          </a:prstGeom>
          <a:ln w="127000">
            <a:solidFill>
              <a:srgbClr val="FFC000"/>
            </a:solidFill>
            <a:tailEnd type="triangle"/>
          </a:ln>
        </p:spPr>
        <p:txBody>
          <a:bodyPr lIns="45719" rIns="45719"/>
          <a:lstStyle/>
          <a:p>
            <a:endParaRPr/>
          </a:p>
        </p:txBody>
      </p:sp>
      <p:sp>
        <p:nvSpPr>
          <p:cNvPr id="8" name="B">
            <a:extLst>
              <a:ext uri="{FF2B5EF4-FFF2-40B4-BE49-F238E27FC236}">
                <a16:creationId xmlns:a16="http://schemas.microsoft.com/office/drawing/2014/main" id="{865BC142-85F9-46C1-9490-A825952D4259}"/>
              </a:ext>
            </a:extLst>
          </p:cNvPr>
          <p:cNvSpPr txBox="1"/>
          <p:nvPr/>
        </p:nvSpPr>
        <p:spPr>
          <a:xfrm>
            <a:off x="6260683" y="4989162"/>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
        <p:nvSpPr>
          <p:cNvPr id="9" name="A">
            <a:extLst>
              <a:ext uri="{FF2B5EF4-FFF2-40B4-BE49-F238E27FC236}">
                <a16:creationId xmlns:a16="http://schemas.microsoft.com/office/drawing/2014/main" id="{B5B10715-3934-4F3E-9242-696329033AC0}"/>
              </a:ext>
            </a:extLst>
          </p:cNvPr>
          <p:cNvSpPr txBox="1"/>
          <p:nvPr/>
        </p:nvSpPr>
        <p:spPr>
          <a:xfrm>
            <a:off x="1334610" y="4989161"/>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Tree>
    <p:extLst>
      <p:ext uri="{BB962C8B-B14F-4D97-AF65-F5344CB8AC3E}">
        <p14:creationId xmlns:p14="http://schemas.microsoft.com/office/powerpoint/2010/main" val="291443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6DDAAF-D502-45EA-912B-E298FE1716B8}"/>
              </a:ext>
            </a:extLst>
          </p:cNvPr>
          <p:cNvSpPr>
            <a:spLocks noGrp="1"/>
          </p:cNvSpPr>
          <p:nvPr>
            <p:ph type="title"/>
          </p:nvPr>
        </p:nvSpPr>
        <p:spPr/>
        <p:txBody>
          <a:bodyPr/>
          <a:lstStyle/>
          <a:p>
            <a:pPr algn="ctr"/>
            <a:r>
              <a:rPr lang="ru-RU" dirty="0"/>
              <a:t>Спектр результатов визуализации</a:t>
            </a:r>
          </a:p>
        </p:txBody>
      </p:sp>
      <p:sp>
        <p:nvSpPr>
          <p:cNvPr id="3" name="Объект 2">
            <a:extLst>
              <a:ext uri="{FF2B5EF4-FFF2-40B4-BE49-F238E27FC236}">
                <a16:creationId xmlns:a16="http://schemas.microsoft.com/office/drawing/2014/main" id="{A57BBD15-79C0-4799-AC01-7B0BFF47B311}"/>
              </a:ext>
            </a:extLst>
          </p:cNvPr>
          <p:cNvSpPr>
            <a:spLocks noGrp="1"/>
          </p:cNvSpPr>
          <p:nvPr>
            <p:ph idx="1"/>
          </p:nvPr>
        </p:nvSpPr>
        <p:spPr/>
        <p:txBody>
          <a:bodyPr>
            <a:normAutofit/>
          </a:bodyPr>
          <a:lstStyle/>
          <a:p>
            <a:r>
              <a:rPr lang="ru-RU" sz="2200" b="1" dirty="0"/>
              <a:t>Поражение дыхательных путей. </a:t>
            </a:r>
            <a:r>
              <a:rPr lang="ru-RU" sz="2200" dirty="0"/>
              <a:t>Фиброз средостения может распространяться вдоль трахеобронхиального дерева и охватывать трахею, главные бронхи, долевые и сегментарные бронхи, что приводит к прогрессирующему стенозу дыхательных путей или полной обструкции. Могут визуализироваться изменения свидетельствующие о потере объема лёгкого. </a:t>
            </a:r>
          </a:p>
        </p:txBody>
      </p:sp>
    </p:spTree>
    <p:extLst>
      <p:ext uri="{BB962C8B-B14F-4D97-AF65-F5344CB8AC3E}">
        <p14:creationId xmlns:p14="http://schemas.microsoft.com/office/powerpoint/2010/main" val="302390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EF407E-513C-4ECB-8B69-1C01D3E25B48}"/>
              </a:ext>
            </a:extLst>
          </p:cNvPr>
          <p:cNvSpPr>
            <a:spLocks noGrp="1"/>
          </p:cNvSpPr>
          <p:nvPr>
            <p:ph type="title"/>
          </p:nvPr>
        </p:nvSpPr>
        <p:spPr>
          <a:xfrm>
            <a:off x="1261872" y="100708"/>
            <a:ext cx="9692640" cy="974768"/>
          </a:xfrm>
        </p:spPr>
        <p:txBody>
          <a:bodyPr/>
          <a:lstStyle/>
          <a:p>
            <a:r>
              <a:rPr lang="ru-RU" dirty="0"/>
              <a:t>Поражение дыхательных путей</a:t>
            </a:r>
          </a:p>
        </p:txBody>
      </p:sp>
      <p:pic>
        <p:nvPicPr>
          <p:cNvPr id="4" name="JM radiograph cropped.tif" descr="JM radiograph cropped.tif">
            <a:extLst>
              <a:ext uri="{FF2B5EF4-FFF2-40B4-BE49-F238E27FC236}">
                <a16:creationId xmlns:a16="http://schemas.microsoft.com/office/drawing/2014/main" id="{F73A2485-350C-40A3-A5FD-276BA09646F4}"/>
              </a:ext>
            </a:extLst>
          </p:cNvPr>
          <p:cNvPicPr>
            <a:picLocks noChangeAspect="1"/>
          </p:cNvPicPr>
          <p:nvPr/>
        </p:nvPicPr>
        <p:blipFill>
          <a:blip r:embed="rId2"/>
          <a:stretch>
            <a:fillRect/>
          </a:stretch>
        </p:blipFill>
        <p:spPr>
          <a:xfrm>
            <a:off x="1237488" y="991719"/>
            <a:ext cx="3742766" cy="3742766"/>
          </a:xfrm>
          <a:prstGeom prst="rect">
            <a:avLst/>
          </a:prstGeom>
          <a:ln w="12700">
            <a:miter lim="400000"/>
          </a:ln>
        </p:spPr>
      </p:pic>
      <p:pic>
        <p:nvPicPr>
          <p:cNvPr id="5" name="Composite JM.tif" descr="Composite JM.tif">
            <a:extLst>
              <a:ext uri="{FF2B5EF4-FFF2-40B4-BE49-F238E27FC236}">
                <a16:creationId xmlns:a16="http://schemas.microsoft.com/office/drawing/2014/main" id="{62168BB6-F503-4C27-A546-F0440DBC4BF0}"/>
              </a:ext>
            </a:extLst>
          </p:cNvPr>
          <p:cNvPicPr>
            <a:picLocks noChangeAspect="1"/>
          </p:cNvPicPr>
          <p:nvPr/>
        </p:nvPicPr>
        <p:blipFill>
          <a:blip r:embed="rId3"/>
          <a:stretch>
            <a:fillRect/>
          </a:stretch>
        </p:blipFill>
        <p:spPr>
          <a:xfrm>
            <a:off x="5860722" y="997910"/>
            <a:ext cx="3742765" cy="3742765"/>
          </a:xfrm>
          <a:prstGeom prst="rect">
            <a:avLst/>
          </a:prstGeom>
          <a:ln w="12700">
            <a:miter lim="400000"/>
          </a:ln>
        </p:spPr>
      </p:pic>
      <p:sp>
        <p:nvSpPr>
          <p:cNvPr id="6" name="B">
            <a:extLst>
              <a:ext uri="{FF2B5EF4-FFF2-40B4-BE49-F238E27FC236}">
                <a16:creationId xmlns:a16="http://schemas.microsoft.com/office/drawing/2014/main" id="{17C13177-623C-46B0-A56F-923CAA0BBA46}"/>
              </a:ext>
            </a:extLst>
          </p:cNvPr>
          <p:cNvSpPr txBox="1"/>
          <p:nvPr/>
        </p:nvSpPr>
        <p:spPr>
          <a:xfrm>
            <a:off x="5875798" y="4377454"/>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atin typeface="+mn-lt"/>
                <a:ea typeface="+mn-ea"/>
                <a:cs typeface="+mn-cs"/>
                <a:sym typeface="Helvetica"/>
              </a:defRPr>
            </a:lvl1pPr>
          </a:lstStyle>
          <a:p>
            <a:r>
              <a:rPr dirty="0"/>
              <a:t>B</a:t>
            </a:r>
          </a:p>
        </p:txBody>
      </p:sp>
      <p:sp>
        <p:nvSpPr>
          <p:cNvPr id="7" name="A">
            <a:extLst>
              <a:ext uri="{FF2B5EF4-FFF2-40B4-BE49-F238E27FC236}">
                <a16:creationId xmlns:a16="http://schemas.microsoft.com/office/drawing/2014/main" id="{A9518594-D013-4844-B3AB-9165F25111ED}"/>
              </a:ext>
            </a:extLst>
          </p:cNvPr>
          <p:cNvSpPr txBox="1"/>
          <p:nvPr/>
        </p:nvSpPr>
        <p:spPr>
          <a:xfrm>
            <a:off x="1261872" y="4382942"/>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atin typeface="+mn-lt"/>
                <a:ea typeface="+mn-ea"/>
                <a:cs typeface="+mn-cs"/>
                <a:sym typeface="Helvetica"/>
              </a:defRPr>
            </a:lvl1pPr>
          </a:lstStyle>
          <a:p>
            <a:r>
              <a:rPr dirty="0"/>
              <a:t>A</a:t>
            </a:r>
          </a:p>
        </p:txBody>
      </p:sp>
      <p:sp>
        <p:nvSpPr>
          <p:cNvPr id="8" name="Straight Arrow Connector 5">
            <a:extLst>
              <a:ext uri="{FF2B5EF4-FFF2-40B4-BE49-F238E27FC236}">
                <a16:creationId xmlns:a16="http://schemas.microsoft.com/office/drawing/2014/main" id="{415C0341-2084-42A3-AF56-97F0CD1BACB7}"/>
              </a:ext>
            </a:extLst>
          </p:cNvPr>
          <p:cNvSpPr/>
          <p:nvPr/>
        </p:nvSpPr>
        <p:spPr>
          <a:xfrm>
            <a:off x="6222219" y="2082758"/>
            <a:ext cx="285848" cy="915373"/>
          </a:xfrm>
          <a:prstGeom prst="line">
            <a:avLst/>
          </a:prstGeom>
          <a:ln w="127000">
            <a:solidFill>
              <a:srgbClr val="FFC000"/>
            </a:solidFill>
            <a:tailEnd type="triangle"/>
          </a:ln>
        </p:spPr>
        <p:txBody>
          <a:bodyPr lIns="45719" rIns="45719"/>
          <a:lstStyle/>
          <a:p>
            <a:endParaRPr dirty="0">
              <a:highlight>
                <a:srgbClr val="FFFF00"/>
              </a:highlight>
            </a:endParaRPr>
          </a:p>
        </p:txBody>
      </p:sp>
      <p:grpSp>
        <p:nvGrpSpPr>
          <p:cNvPr id="9" name="Curved Right Arrow 8">
            <a:extLst>
              <a:ext uri="{FF2B5EF4-FFF2-40B4-BE49-F238E27FC236}">
                <a16:creationId xmlns:a16="http://schemas.microsoft.com/office/drawing/2014/main" id="{E3CBAB38-B45D-4394-B3EA-F2B0609EB556}"/>
              </a:ext>
            </a:extLst>
          </p:cNvPr>
          <p:cNvGrpSpPr/>
          <p:nvPr/>
        </p:nvGrpSpPr>
        <p:grpSpPr>
          <a:xfrm flipH="1">
            <a:off x="3978540" y="1698467"/>
            <a:ext cx="485110" cy="768581"/>
            <a:chOff x="0" y="0"/>
            <a:chExt cx="636262" cy="1092944"/>
          </a:xfrm>
          <a:solidFill>
            <a:srgbClr val="FFC000"/>
          </a:solidFill>
        </p:grpSpPr>
        <p:sp>
          <p:nvSpPr>
            <p:cNvPr id="10" name="Shape">
              <a:extLst>
                <a:ext uri="{FF2B5EF4-FFF2-40B4-BE49-F238E27FC236}">
                  <a16:creationId xmlns:a16="http://schemas.microsoft.com/office/drawing/2014/main" id="{45474FE3-7214-46CC-BA1E-2FC19A6E63CB}"/>
                </a:ext>
              </a:extLst>
            </p:cNvPr>
            <p:cNvSpPr/>
            <p:nvPr/>
          </p:nvSpPr>
          <p:spPr>
            <a:xfrm>
              <a:off x="-1" y="0"/>
              <a:ext cx="636264" cy="1092945"/>
            </a:xfrm>
            <a:custGeom>
              <a:avLst/>
              <a:gdLst/>
              <a:ahLst/>
              <a:cxnLst>
                <a:cxn ang="0">
                  <a:pos x="wd2" y="hd2"/>
                </a:cxn>
                <a:cxn ang="5400000">
                  <a:pos x="wd2" y="hd2"/>
                </a:cxn>
                <a:cxn ang="10800000">
                  <a:pos x="wd2" y="hd2"/>
                </a:cxn>
                <a:cxn ang="16200000">
                  <a:pos x="wd2" y="hd2"/>
                </a:cxn>
              </a:cxnLst>
              <a:rect l="0" t="0" r="r" b="b"/>
              <a:pathLst>
                <a:path w="19905" h="21600" extrusionOk="0">
                  <a:moveTo>
                    <a:pt x="4" y="8440"/>
                  </a:moveTo>
                  <a:cubicBezTo>
                    <a:pt x="4" y="12288"/>
                    <a:pt x="6143" y="15649"/>
                    <a:pt x="14930" y="16611"/>
                  </a:cubicBezTo>
                  <a:lnTo>
                    <a:pt x="14930" y="14766"/>
                  </a:lnTo>
                  <a:lnTo>
                    <a:pt x="19905" y="18451"/>
                  </a:lnTo>
                  <a:lnTo>
                    <a:pt x="14930" y="21600"/>
                  </a:lnTo>
                  <a:lnTo>
                    <a:pt x="14930" y="19754"/>
                  </a:lnTo>
                  <a:lnTo>
                    <a:pt x="14930" y="19754"/>
                  </a:lnTo>
                  <a:cubicBezTo>
                    <a:pt x="6143" y="18792"/>
                    <a:pt x="4" y="15431"/>
                    <a:pt x="4" y="11583"/>
                  </a:cubicBezTo>
                  <a:close/>
                  <a:moveTo>
                    <a:pt x="19905" y="3143"/>
                  </a:moveTo>
                  <a:cubicBezTo>
                    <a:pt x="10343" y="3143"/>
                    <a:pt x="2132" y="6027"/>
                    <a:pt x="352" y="10011"/>
                  </a:cubicBezTo>
                  <a:cubicBezTo>
                    <a:pt x="-1695" y="5432"/>
                    <a:pt x="5400" y="1016"/>
                    <a:pt x="16199" y="148"/>
                  </a:cubicBezTo>
                  <a:cubicBezTo>
                    <a:pt x="17421" y="49"/>
                    <a:pt x="18662" y="0"/>
                    <a:pt x="19905" y="0"/>
                  </a:cubicBezTo>
                  <a:close/>
                </a:path>
              </a:pathLst>
            </a:custGeom>
            <a:grpFill/>
            <a:ln w="12700" cap="flat">
              <a:noFill/>
              <a:miter lim="400000"/>
            </a:ln>
            <a:effectLst/>
          </p:spPr>
          <p:txBody>
            <a:bodyPr wrap="square" lIns="45719" tIns="45719" rIns="45719" bIns="45719" numCol="1" anchor="t">
              <a:noAutofit/>
            </a:bodyPr>
            <a:lstStyle/>
            <a:p>
              <a:pPr algn="ctr">
                <a:defRPr sz="3000">
                  <a:latin typeface="Gill Sans"/>
                  <a:ea typeface="Gill Sans"/>
                  <a:cs typeface="Gill Sans"/>
                  <a:sym typeface="Gill Sans"/>
                </a:defRPr>
              </a:pPr>
              <a:endParaRPr dirty="0">
                <a:solidFill>
                  <a:srgbClr val="FFFF00"/>
                </a:solidFill>
                <a:highlight>
                  <a:srgbClr val="000000"/>
                </a:highlight>
              </a:endParaRPr>
            </a:p>
          </p:txBody>
        </p:sp>
        <p:sp>
          <p:nvSpPr>
            <p:cNvPr id="11" name="Shape">
              <a:extLst>
                <a:ext uri="{FF2B5EF4-FFF2-40B4-BE49-F238E27FC236}">
                  <a16:creationId xmlns:a16="http://schemas.microsoft.com/office/drawing/2014/main" id="{87F74C1A-F1D0-4BA2-A49D-BFD81E987B98}"/>
                </a:ext>
              </a:extLst>
            </p:cNvPr>
            <p:cNvSpPr/>
            <p:nvPr/>
          </p:nvSpPr>
          <p:spPr>
            <a:xfrm>
              <a:off x="-1" y="0"/>
              <a:ext cx="636264" cy="506558"/>
            </a:xfrm>
            <a:custGeom>
              <a:avLst/>
              <a:gdLst/>
              <a:ahLst/>
              <a:cxnLst>
                <a:cxn ang="0">
                  <a:pos x="wd2" y="hd2"/>
                </a:cxn>
                <a:cxn ang="5400000">
                  <a:pos x="wd2" y="hd2"/>
                </a:cxn>
                <a:cxn ang="10800000">
                  <a:pos x="wd2" y="hd2"/>
                </a:cxn>
                <a:cxn ang="16200000">
                  <a:pos x="wd2" y="hd2"/>
                </a:cxn>
              </a:cxnLst>
              <a:rect l="0" t="0" r="r" b="b"/>
              <a:pathLst>
                <a:path w="19905" h="21600" extrusionOk="0">
                  <a:moveTo>
                    <a:pt x="19905" y="6781"/>
                  </a:moveTo>
                  <a:cubicBezTo>
                    <a:pt x="10343" y="6781"/>
                    <a:pt x="2132" y="13004"/>
                    <a:pt x="352" y="21600"/>
                  </a:cubicBezTo>
                  <a:cubicBezTo>
                    <a:pt x="-1695" y="11719"/>
                    <a:pt x="5400" y="2191"/>
                    <a:pt x="16199" y="318"/>
                  </a:cubicBezTo>
                  <a:cubicBezTo>
                    <a:pt x="17421" y="107"/>
                    <a:pt x="18662" y="0"/>
                    <a:pt x="19905" y="0"/>
                  </a:cubicBezTo>
                  <a:close/>
                </a:path>
              </a:pathLst>
            </a:custGeom>
            <a:grpFill/>
            <a:ln w="12700" cap="flat">
              <a:noFill/>
              <a:miter lim="400000"/>
            </a:ln>
            <a:effectLst/>
          </p:spPr>
          <p:txBody>
            <a:bodyPr wrap="square" lIns="45719" tIns="45719" rIns="45719" bIns="45719" numCol="1" anchor="t">
              <a:noAutofit/>
            </a:bodyPr>
            <a:lstStyle/>
            <a:p>
              <a:pPr algn="ctr">
                <a:defRPr sz="3000">
                  <a:latin typeface="Gill Sans"/>
                  <a:ea typeface="Gill Sans"/>
                  <a:cs typeface="Gill Sans"/>
                  <a:sym typeface="Gill Sans"/>
                </a:defRPr>
              </a:pPr>
              <a:endParaRPr>
                <a:solidFill>
                  <a:schemeClr val="bg2">
                    <a:lumMod val="50000"/>
                  </a:schemeClr>
                </a:solidFill>
                <a:highlight>
                  <a:srgbClr val="000000"/>
                </a:highlight>
              </a:endParaRPr>
            </a:p>
          </p:txBody>
        </p:sp>
      </p:grpSp>
      <p:sp>
        <p:nvSpPr>
          <p:cNvPr id="12" name="Photomicrographs (H&amp;E stain) show typical findings of granulomatous FM. A. Paucicellular fibrosis (*) with adjacent mononuclear cell infiltrate. B. Fibrous tissue (arrow) infiltrates adjacent mediastinal adipose tissue and may mimic invasive fibrosing malignancy.">
            <a:extLst>
              <a:ext uri="{FF2B5EF4-FFF2-40B4-BE49-F238E27FC236}">
                <a16:creationId xmlns:a16="http://schemas.microsoft.com/office/drawing/2014/main" id="{EDA95044-B423-4B98-BB77-D603B0EC78BE}"/>
              </a:ext>
            </a:extLst>
          </p:cNvPr>
          <p:cNvSpPr txBox="1"/>
          <p:nvPr/>
        </p:nvSpPr>
        <p:spPr>
          <a:xfrm>
            <a:off x="513166" y="5058867"/>
            <a:ext cx="10441346" cy="151742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noAutofit/>
          </a:bodyPr>
          <a:lstStyle/>
          <a:p>
            <a:pPr marL="514350" indent="-514350" defTabSz="685800">
              <a:buAutoNum type="alphaUcPeriod"/>
              <a:defRPr sz="3300">
                <a:latin typeface="Gill Sans MT"/>
                <a:ea typeface="Gill Sans MT"/>
                <a:cs typeface="Gill Sans MT"/>
                <a:sym typeface="Gill Sans MT"/>
              </a:defRPr>
            </a:pPr>
            <a:r>
              <a:rPr lang="ru-RU" sz="2200" dirty="0">
                <a:sym typeface="Gill Sans MT"/>
              </a:rPr>
              <a:t>Рентгенограмма грудной клетки показывает низкий объем левого легкого и лимфаденопатию левого корня (изогнутая стрелка). </a:t>
            </a:r>
          </a:p>
          <a:p>
            <a:pPr marL="514350" indent="-514350" defTabSz="685800">
              <a:buAutoNum type="alphaUcPeriod"/>
              <a:defRPr sz="3300">
                <a:latin typeface="Gill Sans MT"/>
                <a:ea typeface="Gill Sans MT"/>
                <a:cs typeface="Gill Sans MT"/>
                <a:sym typeface="Gill Sans MT"/>
              </a:defRPr>
            </a:pPr>
            <a:r>
              <a:rPr lang="ru-RU" sz="2200" dirty="0">
                <a:sym typeface="Gill Sans MT"/>
              </a:rPr>
              <a:t>КТ без контрастного усиления показывает массу мягких тканей (белая стрелка) с точечными </a:t>
            </a:r>
            <a:r>
              <a:rPr lang="ru-RU" sz="2200" dirty="0" err="1">
                <a:sym typeface="Gill Sans MT"/>
              </a:rPr>
              <a:t>кальцинатами</a:t>
            </a:r>
            <a:r>
              <a:rPr lang="ru-RU" sz="2200" dirty="0">
                <a:sym typeface="Gill Sans MT"/>
              </a:rPr>
              <a:t>, которые покрывают и сужают левый верхнедолевой бронх (оранжевая стрелка). </a:t>
            </a:r>
            <a:r>
              <a:rPr lang="ru-RU" sz="2200" dirty="0" err="1">
                <a:sym typeface="Gill Sans MT"/>
              </a:rPr>
              <a:t>Кальцинаты</a:t>
            </a:r>
            <a:r>
              <a:rPr lang="ru-RU" sz="2200" dirty="0">
                <a:sym typeface="Gill Sans MT"/>
              </a:rPr>
              <a:t> - частая находка при гранулематозном ФМ, которая помогает предложить диагноз.</a:t>
            </a:r>
          </a:p>
        </p:txBody>
      </p:sp>
      <p:sp>
        <p:nvSpPr>
          <p:cNvPr id="13" name="Straight Arrow Connector 4">
            <a:extLst>
              <a:ext uri="{FF2B5EF4-FFF2-40B4-BE49-F238E27FC236}">
                <a16:creationId xmlns:a16="http://schemas.microsoft.com/office/drawing/2014/main" id="{F5292EFF-FC32-4625-804B-43604F896D6D}"/>
              </a:ext>
            </a:extLst>
          </p:cNvPr>
          <p:cNvSpPr/>
          <p:nvPr/>
        </p:nvSpPr>
        <p:spPr>
          <a:xfrm flipH="1" flipV="1">
            <a:off x="8918587" y="3355401"/>
            <a:ext cx="551550" cy="775675"/>
          </a:xfrm>
          <a:prstGeom prst="line">
            <a:avLst/>
          </a:prstGeom>
          <a:ln w="127000">
            <a:solidFill>
              <a:schemeClr val="bg1"/>
            </a:solidFill>
            <a:tailEnd type="triangle"/>
          </a:ln>
        </p:spPr>
        <p:txBody>
          <a:bodyPr lIns="45719" rIns="45719"/>
          <a:lstStyle/>
          <a:p>
            <a:endParaRPr dirty="0"/>
          </a:p>
        </p:txBody>
      </p:sp>
    </p:spTree>
    <p:extLst>
      <p:ext uri="{BB962C8B-B14F-4D97-AF65-F5344CB8AC3E}">
        <p14:creationId xmlns:p14="http://schemas.microsoft.com/office/powerpoint/2010/main" val="332308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8" name="Rectangle: Rounded Corners 1"/>
          <p:cNvGrpSpPr/>
          <p:nvPr/>
        </p:nvGrpSpPr>
        <p:grpSpPr>
          <a:xfrm>
            <a:off x="1809158" y="3253739"/>
            <a:ext cx="8573684" cy="3168375"/>
            <a:chOff x="111591" y="-4465321"/>
            <a:chExt cx="17147366" cy="6336749"/>
          </a:xfrm>
        </p:grpSpPr>
        <p:sp>
          <p:nvSpPr>
            <p:cNvPr id="195" name="A, B. Unenhanced chest CT shows a densely calcified right hilar mass (orange arrow) that obstructs the right upper lobe bronchus with resultant right upper lobe linear atelectasis (*) and characteristic elevation of the minor fissure (black arrow)."/>
            <p:cNvSpPr txBox="1"/>
            <p:nvPr/>
          </p:nvSpPr>
          <p:spPr>
            <a:xfrm>
              <a:off x="111591" y="-191388"/>
              <a:ext cx="17147366" cy="20628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defTabSz="384048">
                <a:defRPr sz="3696">
                  <a:latin typeface="Gill Sans MT"/>
                  <a:ea typeface="Gill Sans MT"/>
                  <a:cs typeface="Gill Sans MT"/>
                  <a:sym typeface="Gill Sans MT"/>
                </a:defRPr>
              </a:pPr>
              <a:r>
                <a:rPr lang="ru-RU" sz="2200" dirty="0">
                  <a:sym typeface="Gill Sans MT"/>
                </a:rPr>
                <a:t>A, B. КТ грудной клетки без контрастного усиления показывает плотно кальцинированную массу в правом корне (оранжевая стрелка), которая закрывает правый верхнедолевой бронх, что приводит к линейному ателектазу правой верхней доли (*) и характерному возвышению малой борозды (черная стрелка).</a:t>
              </a:r>
              <a:endParaRPr sz="2200" dirty="0"/>
            </a:p>
          </p:txBody>
        </p:sp>
        <p:sp>
          <p:nvSpPr>
            <p:cNvPr id="196" name="Text"/>
            <p:cNvSpPr txBox="1"/>
            <p:nvPr/>
          </p:nvSpPr>
          <p:spPr>
            <a:xfrm>
              <a:off x="8126763" y="-4465321"/>
              <a:ext cx="92462" cy="369332"/>
            </a:xfrm>
            <a:prstGeom prst="rect">
              <a:avLst/>
            </a:prstGeom>
            <a:noFill/>
            <a:ln w="12700" cap="flat">
              <a:noFill/>
              <a:miter lim="400000"/>
            </a:ln>
            <a:effectLst/>
          </p:spPr>
          <p:txBody>
            <a:bodyPr wrap="none" lIns="22860" tIns="22860" rIns="22860" bIns="22860" numCol="1" anchor="t">
              <a:spAutoFit/>
            </a:bodyPr>
            <a:lstStyle/>
            <a:p>
              <a:endParaRPr sz="900"/>
            </a:p>
          </p:txBody>
        </p:sp>
        <p:sp>
          <p:nvSpPr>
            <p:cNvPr id="197" name="Text"/>
            <p:cNvSpPr txBox="1"/>
            <p:nvPr/>
          </p:nvSpPr>
          <p:spPr>
            <a:xfrm>
              <a:off x="8253763" y="-4338321"/>
              <a:ext cx="92462" cy="369332"/>
            </a:xfrm>
            <a:prstGeom prst="rect">
              <a:avLst/>
            </a:prstGeom>
            <a:noFill/>
            <a:ln w="12700" cap="flat">
              <a:noFill/>
              <a:miter lim="400000"/>
            </a:ln>
            <a:effectLst/>
          </p:spPr>
          <p:txBody>
            <a:bodyPr wrap="none" lIns="22860" tIns="22860" rIns="22860" bIns="22860" numCol="1" anchor="t">
              <a:spAutoFit/>
            </a:bodyPr>
            <a:lstStyle/>
            <a:p>
              <a:endParaRPr sz="900"/>
            </a:p>
          </p:txBody>
        </p:sp>
      </p:grpSp>
      <p:pic>
        <p:nvPicPr>
          <p:cNvPr id="201" name="JT Cor 2 EDITED.tif" descr="JT Cor 2 EDITED.tif"/>
          <p:cNvPicPr>
            <a:picLocks noChangeAspect="1"/>
          </p:cNvPicPr>
          <p:nvPr/>
        </p:nvPicPr>
        <p:blipFill>
          <a:blip r:embed="rId2"/>
          <a:stretch>
            <a:fillRect/>
          </a:stretch>
        </p:blipFill>
        <p:spPr>
          <a:xfrm>
            <a:off x="6412061" y="1018170"/>
            <a:ext cx="3886200" cy="3886200"/>
          </a:xfrm>
          <a:prstGeom prst="rect">
            <a:avLst/>
          </a:prstGeom>
          <a:ln w="12700">
            <a:miter lim="400000"/>
          </a:ln>
        </p:spPr>
      </p:pic>
      <p:sp>
        <p:nvSpPr>
          <p:cNvPr id="202" name="Straight Arrow Connector 4"/>
          <p:cNvSpPr/>
          <p:nvPr/>
        </p:nvSpPr>
        <p:spPr>
          <a:xfrm>
            <a:off x="6881457" y="1432690"/>
            <a:ext cx="292168" cy="720594"/>
          </a:xfrm>
          <a:prstGeom prst="line">
            <a:avLst/>
          </a:prstGeom>
          <a:ln w="127000">
            <a:solidFill>
              <a:srgbClr val="000000"/>
            </a:solidFill>
            <a:tailEnd type="triangle"/>
          </a:ln>
        </p:spPr>
        <p:txBody>
          <a:bodyPr lIns="22860" rIns="22860"/>
          <a:lstStyle/>
          <a:p>
            <a:endParaRPr sz="900"/>
          </a:p>
        </p:txBody>
      </p:sp>
      <p:pic>
        <p:nvPicPr>
          <p:cNvPr id="204" name="JT Composite.tif" descr="JT Composite.tif"/>
          <p:cNvPicPr>
            <a:picLocks noChangeAspect="1"/>
          </p:cNvPicPr>
          <p:nvPr/>
        </p:nvPicPr>
        <p:blipFill>
          <a:blip r:embed="rId3"/>
          <a:stretch>
            <a:fillRect/>
          </a:stretch>
        </p:blipFill>
        <p:spPr>
          <a:xfrm>
            <a:off x="1848361" y="1018170"/>
            <a:ext cx="3886200" cy="3886200"/>
          </a:xfrm>
          <a:prstGeom prst="rect">
            <a:avLst/>
          </a:prstGeom>
          <a:ln w="12700">
            <a:miter lim="400000"/>
          </a:ln>
        </p:spPr>
      </p:pic>
      <p:sp>
        <p:nvSpPr>
          <p:cNvPr id="205" name="Straight Arrow Connector 7"/>
          <p:cNvSpPr/>
          <p:nvPr/>
        </p:nvSpPr>
        <p:spPr>
          <a:xfrm>
            <a:off x="2347198" y="2171417"/>
            <a:ext cx="603301" cy="603301"/>
          </a:xfrm>
          <a:prstGeom prst="line">
            <a:avLst/>
          </a:prstGeom>
          <a:ln w="127000">
            <a:solidFill>
              <a:srgbClr val="FFCC66"/>
            </a:solidFill>
            <a:tailEnd type="triangle"/>
          </a:ln>
        </p:spPr>
        <p:txBody>
          <a:bodyPr lIns="22860" rIns="22860"/>
          <a:lstStyle/>
          <a:p>
            <a:endParaRPr sz="900"/>
          </a:p>
        </p:txBody>
      </p:sp>
      <p:sp>
        <p:nvSpPr>
          <p:cNvPr id="206" name="A"/>
          <p:cNvSpPr txBox="1"/>
          <p:nvPr/>
        </p:nvSpPr>
        <p:spPr>
          <a:xfrm>
            <a:off x="2026372" y="4851952"/>
            <a:ext cx="219677" cy="230832"/>
          </a:xfrm>
          <a:prstGeom prst="rect">
            <a:avLst/>
          </a:prstGeom>
          <a:ln w="12700">
            <a:miter lim="400000"/>
          </a:ln>
          <a:extLst>
            <a:ext uri="{C572A759-6A51-4108-AA02-DFA0A04FC94B}">
              <ma14:wrappingTextBoxFlag xmlns:ma14="http://schemas.microsoft.com/office/mac/drawingml/2011/main" xmlns="" val="1"/>
            </a:ext>
          </a:extLst>
        </p:spPr>
        <p:txBody>
          <a:bodyPr wrap="square" lIns="22860" rIns="22860">
            <a:spAutoFit/>
          </a:bodyPr>
          <a:lstStyle>
            <a:lvl1pPr>
              <a:defRPr b="1">
                <a:solidFill>
                  <a:srgbClr val="FFFFFF"/>
                </a:solidFill>
                <a:latin typeface="+mn-lt"/>
                <a:ea typeface="+mn-ea"/>
                <a:cs typeface="+mn-cs"/>
                <a:sym typeface="Helvetica"/>
              </a:defRPr>
            </a:lvl1pPr>
          </a:lstStyle>
          <a:p>
            <a:endParaRPr sz="900" dirty="0"/>
          </a:p>
        </p:txBody>
      </p:sp>
      <p:sp>
        <p:nvSpPr>
          <p:cNvPr id="208" name="*"/>
          <p:cNvSpPr txBox="1"/>
          <p:nvPr/>
        </p:nvSpPr>
        <p:spPr>
          <a:xfrm>
            <a:off x="4759332" y="1928332"/>
            <a:ext cx="360355" cy="846386"/>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sz="9800"/>
            </a:lvl1pPr>
          </a:lstStyle>
          <a:p>
            <a:r>
              <a:rPr sz="4900" dirty="0"/>
              <a:t>*</a:t>
            </a:r>
          </a:p>
        </p:txBody>
      </p:sp>
      <p:sp>
        <p:nvSpPr>
          <p:cNvPr id="17" name="Заголовок 1">
            <a:extLst>
              <a:ext uri="{FF2B5EF4-FFF2-40B4-BE49-F238E27FC236}">
                <a16:creationId xmlns:a16="http://schemas.microsoft.com/office/drawing/2014/main" id="{74FD984F-8C1F-4C72-A020-C33A7662E7BB}"/>
              </a:ext>
            </a:extLst>
          </p:cNvPr>
          <p:cNvSpPr>
            <a:spLocks noGrp="1"/>
          </p:cNvSpPr>
          <p:nvPr>
            <p:ph type="title"/>
          </p:nvPr>
        </p:nvSpPr>
        <p:spPr>
          <a:xfrm>
            <a:off x="1249680" y="78062"/>
            <a:ext cx="9692640" cy="974768"/>
          </a:xfrm>
        </p:spPr>
        <p:txBody>
          <a:bodyPr/>
          <a:lstStyle/>
          <a:p>
            <a:r>
              <a:rPr lang="ru-RU" dirty="0"/>
              <a:t>Поражение дыхательных путей</a:t>
            </a:r>
          </a:p>
        </p:txBody>
      </p:sp>
      <p:sp>
        <p:nvSpPr>
          <p:cNvPr id="18" name="A">
            <a:extLst>
              <a:ext uri="{FF2B5EF4-FFF2-40B4-BE49-F238E27FC236}">
                <a16:creationId xmlns:a16="http://schemas.microsoft.com/office/drawing/2014/main" id="{EEB5BAB0-D1CE-47CC-9E17-991B43D0E215}"/>
              </a:ext>
            </a:extLst>
          </p:cNvPr>
          <p:cNvSpPr txBox="1"/>
          <p:nvPr/>
        </p:nvSpPr>
        <p:spPr>
          <a:xfrm>
            <a:off x="1848361" y="4496842"/>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9" name="B">
            <a:extLst>
              <a:ext uri="{FF2B5EF4-FFF2-40B4-BE49-F238E27FC236}">
                <a16:creationId xmlns:a16="http://schemas.microsoft.com/office/drawing/2014/main" id="{45A65173-D9A2-45CE-9176-BB5FAA9E24EB}"/>
              </a:ext>
            </a:extLst>
          </p:cNvPr>
          <p:cNvSpPr txBox="1"/>
          <p:nvPr/>
        </p:nvSpPr>
        <p:spPr>
          <a:xfrm>
            <a:off x="6435518" y="4557789"/>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atin typeface="+mn-lt"/>
                <a:ea typeface="+mn-ea"/>
                <a:cs typeface="+mn-cs"/>
                <a:sym typeface="Helvetica"/>
              </a:defRPr>
            </a:lvl1pPr>
          </a:lstStyle>
          <a:p>
            <a:r>
              <a:rPr dirty="0"/>
              <a:t>B</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 name="CM Axial lung COMPOSITE.tif" descr="CM Axial lung COMPOSITE.tif"/>
          <p:cNvPicPr>
            <a:picLocks noChangeAspect="1"/>
          </p:cNvPicPr>
          <p:nvPr/>
        </p:nvPicPr>
        <p:blipFill>
          <a:blip r:embed="rId2"/>
          <a:stretch>
            <a:fillRect/>
          </a:stretch>
        </p:blipFill>
        <p:spPr>
          <a:xfrm>
            <a:off x="1981200" y="1114079"/>
            <a:ext cx="3886200" cy="3886200"/>
          </a:xfrm>
          <a:prstGeom prst="rect">
            <a:avLst/>
          </a:prstGeom>
          <a:ln w="12700">
            <a:miter lim="400000"/>
          </a:ln>
        </p:spPr>
      </p:pic>
      <p:pic>
        <p:nvPicPr>
          <p:cNvPr id="215" name="MC Axial mediastinal cropped.tif" descr="MC Axial mediastinal cropped.tif"/>
          <p:cNvPicPr>
            <a:picLocks noChangeAspect="1"/>
          </p:cNvPicPr>
          <p:nvPr/>
        </p:nvPicPr>
        <p:blipFill>
          <a:blip r:embed="rId3"/>
          <a:stretch>
            <a:fillRect/>
          </a:stretch>
        </p:blipFill>
        <p:spPr>
          <a:xfrm>
            <a:off x="6346937" y="1114079"/>
            <a:ext cx="3886200" cy="3886200"/>
          </a:xfrm>
          <a:prstGeom prst="rect">
            <a:avLst/>
          </a:prstGeom>
          <a:ln w="12700">
            <a:miter lim="400000"/>
          </a:ln>
        </p:spPr>
      </p:pic>
      <p:sp>
        <p:nvSpPr>
          <p:cNvPr id="216" name="Straight Arrow Connector 4"/>
          <p:cNvSpPr/>
          <p:nvPr/>
        </p:nvSpPr>
        <p:spPr>
          <a:xfrm>
            <a:off x="6813945" y="2567500"/>
            <a:ext cx="546048" cy="546047"/>
          </a:xfrm>
          <a:prstGeom prst="line">
            <a:avLst/>
          </a:prstGeom>
          <a:ln w="127000">
            <a:solidFill>
              <a:srgbClr val="FFFFFF"/>
            </a:solidFill>
            <a:tailEnd type="triangle"/>
          </a:ln>
        </p:spPr>
        <p:txBody>
          <a:bodyPr lIns="22860" rIns="22860"/>
          <a:lstStyle/>
          <a:p>
            <a:endParaRPr sz="900"/>
          </a:p>
        </p:txBody>
      </p:sp>
      <p:sp>
        <p:nvSpPr>
          <p:cNvPr id="217" name="Straight Arrow Connector 7"/>
          <p:cNvSpPr/>
          <p:nvPr/>
        </p:nvSpPr>
        <p:spPr>
          <a:xfrm>
            <a:off x="4509385" y="2218965"/>
            <a:ext cx="462971" cy="716085"/>
          </a:xfrm>
          <a:prstGeom prst="line">
            <a:avLst/>
          </a:prstGeom>
          <a:ln w="127000">
            <a:solidFill>
              <a:srgbClr val="FFCC66"/>
            </a:solidFill>
            <a:tailEnd type="triangle"/>
          </a:ln>
        </p:spPr>
        <p:txBody>
          <a:bodyPr lIns="22860" rIns="22860"/>
          <a:lstStyle/>
          <a:p>
            <a:endParaRPr sz="900"/>
          </a:p>
        </p:txBody>
      </p:sp>
      <p:sp>
        <p:nvSpPr>
          <p:cNvPr id="218" name="*"/>
          <p:cNvSpPr txBox="1"/>
          <p:nvPr/>
        </p:nvSpPr>
        <p:spPr>
          <a:xfrm>
            <a:off x="2704760" y="2582614"/>
            <a:ext cx="360355" cy="846386"/>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sz="9800"/>
            </a:lvl1pPr>
          </a:lstStyle>
          <a:p>
            <a:r>
              <a:rPr sz="4900" dirty="0"/>
              <a:t>*</a:t>
            </a:r>
          </a:p>
        </p:txBody>
      </p:sp>
      <p:sp>
        <p:nvSpPr>
          <p:cNvPr id="220" name="B"/>
          <p:cNvSpPr txBox="1"/>
          <p:nvPr/>
        </p:nvSpPr>
        <p:spPr>
          <a:xfrm>
            <a:off x="6346937" y="4908012"/>
            <a:ext cx="46231" cy="230832"/>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b="1">
                <a:solidFill>
                  <a:srgbClr val="FFFFFF"/>
                </a:solidFill>
                <a:latin typeface="+mn-lt"/>
                <a:ea typeface="+mn-ea"/>
                <a:cs typeface="+mn-cs"/>
                <a:sym typeface="Helvetica"/>
              </a:defRPr>
            </a:lvl1pPr>
          </a:lstStyle>
          <a:p>
            <a:endParaRPr sz="900" dirty="0"/>
          </a:p>
        </p:txBody>
      </p:sp>
      <p:sp>
        <p:nvSpPr>
          <p:cNvPr id="13" name="Заголовок 1">
            <a:extLst>
              <a:ext uri="{FF2B5EF4-FFF2-40B4-BE49-F238E27FC236}">
                <a16:creationId xmlns:a16="http://schemas.microsoft.com/office/drawing/2014/main" id="{1722CDE4-45C1-4B11-A8DB-3C0EFAC1F562}"/>
              </a:ext>
            </a:extLst>
          </p:cNvPr>
          <p:cNvSpPr>
            <a:spLocks noGrp="1"/>
          </p:cNvSpPr>
          <p:nvPr>
            <p:ph type="title"/>
          </p:nvPr>
        </p:nvSpPr>
        <p:spPr>
          <a:xfrm>
            <a:off x="1249680" y="69222"/>
            <a:ext cx="9692640" cy="974768"/>
          </a:xfrm>
        </p:spPr>
        <p:txBody>
          <a:bodyPr/>
          <a:lstStyle/>
          <a:p>
            <a:r>
              <a:rPr lang="ru-RU" dirty="0"/>
              <a:t>Поражение дыхательных путей</a:t>
            </a:r>
          </a:p>
        </p:txBody>
      </p:sp>
      <p:sp>
        <p:nvSpPr>
          <p:cNvPr id="14" name="A">
            <a:extLst>
              <a:ext uri="{FF2B5EF4-FFF2-40B4-BE49-F238E27FC236}">
                <a16:creationId xmlns:a16="http://schemas.microsoft.com/office/drawing/2014/main" id="{446147DC-BDE6-44C5-B11A-CDC9C639F7F1}"/>
              </a:ext>
            </a:extLst>
          </p:cNvPr>
          <p:cNvSpPr txBox="1"/>
          <p:nvPr/>
        </p:nvSpPr>
        <p:spPr>
          <a:xfrm>
            <a:off x="1981200" y="4637058"/>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5" name="B">
            <a:extLst>
              <a:ext uri="{FF2B5EF4-FFF2-40B4-BE49-F238E27FC236}">
                <a16:creationId xmlns:a16="http://schemas.microsoft.com/office/drawing/2014/main" id="{D5535266-19A8-4C77-878F-440848E165CC}"/>
              </a:ext>
            </a:extLst>
          </p:cNvPr>
          <p:cNvSpPr txBox="1"/>
          <p:nvPr/>
        </p:nvSpPr>
        <p:spPr>
          <a:xfrm>
            <a:off x="6324600" y="4637057"/>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
        <p:nvSpPr>
          <p:cNvPr id="16" name="A, B. Unenhanced chest CT shows a densely calcified right hilar mass (orange arrow) that obstructs the right upper lobe bronchus with resultant right upper lobe linear atelectasis (*) and characteristic elevation of the minor fissure (black arrow).">
            <a:extLst>
              <a:ext uri="{FF2B5EF4-FFF2-40B4-BE49-F238E27FC236}">
                <a16:creationId xmlns:a16="http://schemas.microsoft.com/office/drawing/2014/main" id="{D783ADC4-87F7-4B93-BE0A-F92477E3CFA7}"/>
              </a:ext>
            </a:extLst>
          </p:cNvPr>
          <p:cNvSpPr txBox="1"/>
          <p:nvPr/>
        </p:nvSpPr>
        <p:spPr>
          <a:xfrm>
            <a:off x="1809158" y="5437406"/>
            <a:ext cx="8573684" cy="103140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defTabSz="384048">
              <a:defRPr sz="3696">
                <a:latin typeface="Gill Sans MT"/>
                <a:ea typeface="Gill Sans MT"/>
                <a:cs typeface="Gill Sans MT"/>
                <a:sym typeface="Gill Sans MT"/>
              </a:defRPr>
            </a:pPr>
            <a:r>
              <a:rPr lang="ru-RU" sz="2200" dirty="0">
                <a:sym typeface="Gill Sans MT"/>
              </a:rPr>
              <a:t>A, B. КТ с контрастным усилением показывает ателектаз всей средней доли (*) из-за закупорки бронха средней доли (оранжевая стрелка) кальцинированной мягкой тканью правого корня (белая стрелка). Утолщение </a:t>
            </a:r>
            <a:r>
              <a:rPr lang="ru-RU" sz="2200" dirty="0" err="1">
                <a:sym typeface="Gill Sans MT"/>
              </a:rPr>
              <a:t>межлобулярной</a:t>
            </a:r>
            <a:r>
              <a:rPr lang="ru-RU" sz="2200" dirty="0">
                <a:sym typeface="Gill Sans MT"/>
              </a:rPr>
              <a:t> перегородки правой верхней доли является вторичным признаком окклюзии легочной вены.</a:t>
            </a:r>
            <a:endParaRPr sz="22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F0D64B-A7AD-42FC-9316-20BDF9838058}"/>
              </a:ext>
            </a:extLst>
          </p:cNvPr>
          <p:cNvSpPr>
            <a:spLocks noGrp="1"/>
          </p:cNvSpPr>
          <p:nvPr>
            <p:ph type="title"/>
          </p:nvPr>
        </p:nvSpPr>
        <p:spPr/>
        <p:txBody>
          <a:bodyPr/>
          <a:lstStyle/>
          <a:p>
            <a:pPr algn="ctr"/>
            <a:r>
              <a:rPr lang="ru-RU" dirty="0"/>
              <a:t>Спектр результатов визуализации</a:t>
            </a:r>
          </a:p>
        </p:txBody>
      </p:sp>
      <p:sp>
        <p:nvSpPr>
          <p:cNvPr id="3" name="Объект 2">
            <a:extLst>
              <a:ext uri="{FF2B5EF4-FFF2-40B4-BE49-F238E27FC236}">
                <a16:creationId xmlns:a16="http://schemas.microsoft.com/office/drawing/2014/main" id="{6CA08782-292E-4343-BA85-1316C48BA64C}"/>
              </a:ext>
            </a:extLst>
          </p:cNvPr>
          <p:cNvSpPr>
            <a:spLocks noGrp="1"/>
          </p:cNvSpPr>
          <p:nvPr>
            <p:ph idx="1"/>
          </p:nvPr>
        </p:nvSpPr>
        <p:spPr>
          <a:xfrm>
            <a:off x="1261872" y="1828800"/>
            <a:ext cx="8595360" cy="4752975"/>
          </a:xfrm>
        </p:spPr>
        <p:txBody>
          <a:bodyPr>
            <a:normAutofit lnSpcReduction="10000"/>
          </a:bodyPr>
          <a:lstStyle/>
          <a:p>
            <a:r>
              <a:rPr lang="ru-RU" sz="2200" b="1" dirty="0"/>
              <a:t>Поражение легочной артерии и вен – </a:t>
            </a:r>
            <a:r>
              <a:rPr lang="ru-RU" sz="2200" dirty="0"/>
              <a:t>Фиброз центральных легочных артерий у пациентов с ФМ обычно односторонний. Для него характерны </a:t>
            </a:r>
            <a:r>
              <a:rPr lang="ru-RU" sz="2200" dirty="0" err="1"/>
              <a:t>гипоаттенуация</a:t>
            </a:r>
            <a:r>
              <a:rPr lang="ru-RU" sz="2200" dirty="0"/>
              <a:t>, сужение или облитерация пораженных сосудов. Сосуды могут быть уменьшенными по отношению к сосудами в окружающих мягких тканях, с </a:t>
            </a:r>
            <a:r>
              <a:rPr lang="ru-RU" sz="2200" dirty="0" err="1"/>
              <a:t>кальцификацией</a:t>
            </a:r>
            <a:r>
              <a:rPr lang="ru-RU" sz="2200" dirty="0"/>
              <a:t> или без нее. </a:t>
            </a:r>
          </a:p>
          <a:p>
            <a:r>
              <a:rPr lang="ru-RU" sz="2200" b="1" dirty="0"/>
              <a:t>Фиброз легочных вен </a:t>
            </a:r>
            <a:r>
              <a:rPr lang="ru-RU" sz="2200" dirty="0"/>
              <a:t>вызывает венозный и лимфатический застой и / или обструкцию, которая проявляется на КТ в виде матового стекла, утолщения </a:t>
            </a:r>
            <a:r>
              <a:rPr lang="ru-RU" sz="2200" dirty="0" err="1"/>
              <a:t>межлобулярной</a:t>
            </a:r>
            <a:r>
              <a:rPr lang="ru-RU" sz="2200" dirty="0"/>
              <a:t> перегородки, утолщения стенок бронхов и  плеврального выпота. Пациенты с хроническим венозным застоем и / или окклюзией могут иметь прогрессирующую одышку или одышку при физической нагрузке, кровохарканье.</a:t>
            </a:r>
          </a:p>
          <a:p>
            <a:endParaRPr lang="ru-RU" dirty="0"/>
          </a:p>
        </p:txBody>
      </p:sp>
    </p:spTree>
    <p:extLst>
      <p:ext uri="{BB962C8B-B14F-4D97-AF65-F5344CB8AC3E}">
        <p14:creationId xmlns:p14="http://schemas.microsoft.com/office/powerpoint/2010/main" val="3614720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A, B. Contrast-enhanced CT shows a calcified left hilar mass that obliterates the left pulmonary artery lumen (white arrow) and hypertrophied left bronchial arteries (orange arrow). Diminutive left lung pulmonary arteries are due to oligemia. Septal lines (curved arrow) are secondary to pulmonary vein obstruction. Enlarged pulmonary trunk (*) indicates pulmonary hypertension."/>
          <p:cNvSpPr txBox="1"/>
          <p:nvPr/>
        </p:nvSpPr>
        <p:spPr>
          <a:xfrm>
            <a:off x="933450" y="5257800"/>
            <a:ext cx="9449393" cy="12558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defTabSz="452628">
              <a:defRPr sz="3168">
                <a:latin typeface="Gill Sans MT"/>
                <a:ea typeface="Gill Sans MT"/>
                <a:cs typeface="Gill Sans MT"/>
                <a:sym typeface="Gill Sans MT"/>
              </a:defRPr>
            </a:pPr>
            <a:r>
              <a:rPr lang="ru-RU" sz="2200" dirty="0">
                <a:sym typeface="Gill Sans MT"/>
              </a:rPr>
              <a:t>A, B. КТ с контрастным усилением показывает кальцинированную массу левого корня, которая </a:t>
            </a:r>
            <a:r>
              <a:rPr lang="ru-RU" sz="2200" dirty="0" err="1">
                <a:sym typeface="Gill Sans MT"/>
              </a:rPr>
              <a:t>облитерирует</a:t>
            </a:r>
            <a:r>
              <a:rPr lang="ru-RU" sz="2200" dirty="0">
                <a:sym typeface="Gill Sans MT"/>
              </a:rPr>
              <a:t> просвет левой легочной артерии (белая стрелка) и гипертрофированные левые бронхиальные артерии (оранжевая стрелка).  Линии </a:t>
            </a:r>
            <a:r>
              <a:rPr lang="ru-RU" sz="2200" dirty="0" err="1">
                <a:sym typeface="Gill Sans MT"/>
              </a:rPr>
              <a:t>Керли</a:t>
            </a:r>
            <a:r>
              <a:rPr lang="ru-RU" sz="2200" dirty="0">
                <a:sym typeface="Gill Sans MT"/>
              </a:rPr>
              <a:t>(изогнутая стрелка) вторичны по отношению к обструкции легочных вен. Увеличенный легочный ствол (*) указывает на легочную гипертензию.</a:t>
            </a:r>
            <a:endParaRPr sz="2200" dirty="0"/>
          </a:p>
        </p:txBody>
      </p:sp>
      <p:pic>
        <p:nvPicPr>
          <p:cNvPr id="225" name="Picture 3" descr="Picture 3"/>
          <p:cNvPicPr>
            <a:picLocks noChangeAspect="1"/>
          </p:cNvPicPr>
          <p:nvPr/>
        </p:nvPicPr>
        <p:blipFill>
          <a:blip r:embed="rId2"/>
          <a:stretch>
            <a:fillRect/>
          </a:stretch>
        </p:blipFill>
        <p:spPr>
          <a:xfrm>
            <a:off x="6324600" y="1040812"/>
            <a:ext cx="3886200" cy="3886200"/>
          </a:xfrm>
          <a:prstGeom prst="rect">
            <a:avLst/>
          </a:prstGeom>
          <a:ln w="12700">
            <a:miter lim="400000"/>
          </a:ln>
        </p:spPr>
      </p:pic>
      <p:grpSp>
        <p:nvGrpSpPr>
          <p:cNvPr id="229" name="Curved Right Arrow 8"/>
          <p:cNvGrpSpPr/>
          <p:nvPr/>
        </p:nvGrpSpPr>
        <p:grpSpPr>
          <a:xfrm>
            <a:off x="8986490" y="3377464"/>
            <a:ext cx="315075" cy="541222"/>
            <a:chOff x="0" y="0"/>
            <a:chExt cx="630148" cy="1082441"/>
          </a:xfrm>
          <a:solidFill>
            <a:srgbClr val="FFC000"/>
          </a:solidFill>
        </p:grpSpPr>
        <p:sp>
          <p:nvSpPr>
            <p:cNvPr id="226" name="Shape"/>
            <p:cNvSpPr/>
            <p:nvPr/>
          </p:nvSpPr>
          <p:spPr>
            <a:xfrm>
              <a:off x="-1" y="0"/>
              <a:ext cx="630150" cy="1082442"/>
            </a:xfrm>
            <a:custGeom>
              <a:avLst/>
              <a:gdLst/>
              <a:ahLst/>
              <a:cxnLst>
                <a:cxn ang="0">
                  <a:pos x="wd2" y="hd2"/>
                </a:cxn>
                <a:cxn ang="5400000">
                  <a:pos x="wd2" y="hd2"/>
                </a:cxn>
                <a:cxn ang="10800000">
                  <a:pos x="wd2" y="hd2"/>
                </a:cxn>
                <a:cxn ang="16200000">
                  <a:pos x="wd2" y="hd2"/>
                </a:cxn>
              </a:cxnLst>
              <a:rect l="0" t="0" r="r" b="b"/>
              <a:pathLst>
                <a:path w="19905" h="21600" extrusionOk="0">
                  <a:moveTo>
                    <a:pt x="4" y="8440"/>
                  </a:moveTo>
                  <a:cubicBezTo>
                    <a:pt x="4" y="12288"/>
                    <a:pt x="6143" y="15649"/>
                    <a:pt x="14930" y="16611"/>
                  </a:cubicBezTo>
                  <a:lnTo>
                    <a:pt x="14930" y="14766"/>
                  </a:lnTo>
                  <a:lnTo>
                    <a:pt x="19905" y="18451"/>
                  </a:lnTo>
                  <a:lnTo>
                    <a:pt x="14930" y="21600"/>
                  </a:lnTo>
                  <a:lnTo>
                    <a:pt x="14930" y="19754"/>
                  </a:lnTo>
                  <a:lnTo>
                    <a:pt x="14930" y="19754"/>
                  </a:lnTo>
                  <a:cubicBezTo>
                    <a:pt x="6143" y="18792"/>
                    <a:pt x="4" y="15431"/>
                    <a:pt x="4" y="11583"/>
                  </a:cubicBezTo>
                  <a:close/>
                  <a:moveTo>
                    <a:pt x="19905" y="3143"/>
                  </a:moveTo>
                  <a:cubicBezTo>
                    <a:pt x="10343" y="3143"/>
                    <a:pt x="2132" y="6027"/>
                    <a:pt x="352" y="10011"/>
                  </a:cubicBezTo>
                  <a:cubicBezTo>
                    <a:pt x="-1695" y="5432"/>
                    <a:pt x="5400" y="1016"/>
                    <a:pt x="16199" y="148"/>
                  </a:cubicBezTo>
                  <a:cubicBezTo>
                    <a:pt x="17421" y="49"/>
                    <a:pt x="18662" y="0"/>
                    <a:pt x="19905"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27" name="Shape"/>
            <p:cNvSpPr/>
            <p:nvPr/>
          </p:nvSpPr>
          <p:spPr>
            <a:xfrm>
              <a:off x="-1" y="0"/>
              <a:ext cx="630150" cy="501690"/>
            </a:xfrm>
            <a:custGeom>
              <a:avLst/>
              <a:gdLst/>
              <a:ahLst/>
              <a:cxnLst>
                <a:cxn ang="0">
                  <a:pos x="wd2" y="hd2"/>
                </a:cxn>
                <a:cxn ang="5400000">
                  <a:pos x="wd2" y="hd2"/>
                </a:cxn>
                <a:cxn ang="10800000">
                  <a:pos x="wd2" y="hd2"/>
                </a:cxn>
                <a:cxn ang="16200000">
                  <a:pos x="wd2" y="hd2"/>
                </a:cxn>
              </a:cxnLst>
              <a:rect l="0" t="0" r="r" b="b"/>
              <a:pathLst>
                <a:path w="19905" h="21600" extrusionOk="0">
                  <a:moveTo>
                    <a:pt x="19905" y="6781"/>
                  </a:moveTo>
                  <a:cubicBezTo>
                    <a:pt x="10343" y="6781"/>
                    <a:pt x="2132" y="13004"/>
                    <a:pt x="352" y="21600"/>
                  </a:cubicBezTo>
                  <a:cubicBezTo>
                    <a:pt x="-1695" y="11719"/>
                    <a:pt x="5400" y="2191"/>
                    <a:pt x="16199" y="318"/>
                  </a:cubicBezTo>
                  <a:cubicBezTo>
                    <a:pt x="17421" y="107"/>
                    <a:pt x="18662" y="0"/>
                    <a:pt x="19905"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28" name="Line"/>
            <p:cNvSpPr/>
            <p:nvPr/>
          </p:nvSpPr>
          <p:spPr>
            <a:xfrm>
              <a:off x="114" y="0"/>
              <a:ext cx="630035" cy="1082442"/>
            </a:xfrm>
            <a:custGeom>
              <a:avLst/>
              <a:gdLst/>
              <a:ahLst/>
              <a:cxnLst>
                <a:cxn ang="0">
                  <a:pos x="wd2" y="hd2"/>
                </a:cxn>
                <a:cxn ang="5400000">
                  <a:pos x="wd2" y="hd2"/>
                </a:cxn>
                <a:cxn ang="10800000">
                  <a:pos x="wd2" y="hd2"/>
                </a:cxn>
                <a:cxn ang="16200000">
                  <a:pos x="wd2" y="hd2"/>
                </a:cxn>
              </a:cxnLst>
              <a:rect l="0" t="0" r="r" b="b"/>
              <a:pathLst>
                <a:path w="21600" h="21600" extrusionOk="0">
                  <a:moveTo>
                    <a:pt x="0" y="8440"/>
                  </a:moveTo>
                  <a:cubicBezTo>
                    <a:pt x="0" y="12288"/>
                    <a:pt x="6663" y="15649"/>
                    <a:pt x="16200" y="16611"/>
                  </a:cubicBezTo>
                  <a:lnTo>
                    <a:pt x="16200" y="14766"/>
                  </a:lnTo>
                  <a:lnTo>
                    <a:pt x="21600" y="18451"/>
                  </a:lnTo>
                  <a:lnTo>
                    <a:pt x="16200" y="21600"/>
                  </a:lnTo>
                  <a:lnTo>
                    <a:pt x="16200" y="19754"/>
                  </a:lnTo>
                  <a:lnTo>
                    <a:pt x="16200" y="19754"/>
                  </a:lnTo>
                  <a:cubicBezTo>
                    <a:pt x="6663" y="18792"/>
                    <a:pt x="0" y="15431"/>
                    <a:pt x="0" y="11583"/>
                  </a:cubicBezTo>
                  <a:lnTo>
                    <a:pt x="0" y="8440"/>
                  </a:lnTo>
                  <a:cubicBezTo>
                    <a:pt x="0" y="3779"/>
                    <a:pt x="9671" y="0"/>
                    <a:pt x="21600" y="0"/>
                  </a:cubicBezTo>
                  <a:lnTo>
                    <a:pt x="21600" y="3143"/>
                  </a:lnTo>
                  <a:cubicBezTo>
                    <a:pt x="11222" y="3143"/>
                    <a:pt x="2310" y="6027"/>
                    <a:pt x="378" y="10011"/>
                  </a:cubicBezTo>
                </a:path>
              </a:pathLst>
            </a:custGeom>
            <a:grpFill/>
            <a:ln w="25400" cap="flat">
              <a:solidFill>
                <a:srgbClr val="FFC000"/>
              </a:solidFill>
              <a:prstDash val="solid"/>
              <a:round/>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grpSp>
      <p:pic>
        <p:nvPicPr>
          <p:cNvPr id="231" name="MD Composite .tif" descr="MD Composite .tif"/>
          <p:cNvPicPr>
            <a:picLocks/>
          </p:cNvPicPr>
          <p:nvPr/>
        </p:nvPicPr>
        <p:blipFill>
          <a:blip r:embed="rId3"/>
          <a:stretch>
            <a:fillRect/>
          </a:stretch>
        </p:blipFill>
        <p:spPr>
          <a:xfrm>
            <a:off x="1826245" y="1061610"/>
            <a:ext cx="3886200" cy="3886200"/>
          </a:xfrm>
          <a:prstGeom prst="rect">
            <a:avLst/>
          </a:prstGeom>
          <a:ln w="12700">
            <a:miter lim="400000"/>
          </a:ln>
        </p:spPr>
      </p:pic>
      <p:sp>
        <p:nvSpPr>
          <p:cNvPr id="232" name="Straight Arrow Connector 4"/>
          <p:cNvSpPr/>
          <p:nvPr/>
        </p:nvSpPr>
        <p:spPr>
          <a:xfrm flipH="1" flipV="1">
            <a:off x="2738035" y="3155237"/>
            <a:ext cx="444453" cy="444453"/>
          </a:xfrm>
          <a:prstGeom prst="line">
            <a:avLst/>
          </a:prstGeom>
          <a:ln w="127000">
            <a:solidFill>
              <a:srgbClr val="FFFFFF"/>
            </a:solidFill>
            <a:tailEnd type="triangle"/>
          </a:ln>
        </p:spPr>
        <p:txBody>
          <a:bodyPr lIns="22860" rIns="22860"/>
          <a:lstStyle/>
          <a:p>
            <a:endParaRPr sz="900"/>
          </a:p>
        </p:txBody>
      </p:sp>
      <p:sp>
        <p:nvSpPr>
          <p:cNvPr id="233" name="Straight Arrow Connector 7"/>
          <p:cNvSpPr/>
          <p:nvPr/>
        </p:nvSpPr>
        <p:spPr>
          <a:xfrm flipH="1">
            <a:off x="4598539" y="2903013"/>
            <a:ext cx="563897" cy="203393"/>
          </a:xfrm>
          <a:prstGeom prst="line">
            <a:avLst/>
          </a:prstGeom>
          <a:ln w="127000">
            <a:solidFill>
              <a:srgbClr val="FFC000"/>
            </a:solidFill>
            <a:tailEnd type="triangle"/>
          </a:ln>
        </p:spPr>
        <p:txBody>
          <a:bodyPr lIns="22860" rIns="22860"/>
          <a:lstStyle/>
          <a:p>
            <a:endParaRPr sz="900"/>
          </a:p>
        </p:txBody>
      </p:sp>
      <p:sp>
        <p:nvSpPr>
          <p:cNvPr id="234" name="*"/>
          <p:cNvSpPr txBox="1"/>
          <p:nvPr/>
        </p:nvSpPr>
        <p:spPr>
          <a:xfrm>
            <a:off x="2290367" y="2109925"/>
            <a:ext cx="360355" cy="846386"/>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sz="9800"/>
            </a:lvl1pPr>
          </a:lstStyle>
          <a:p>
            <a:r>
              <a:rPr sz="4900" dirty="0"/>
              <a:t>*</a:t>
            </a:r>
          </a:p>
        </p:txBody>
      </p:sp>
      <p:sp>
        <p:nvSpPr>
          <p:cNvPr id="236" name="B"/>
          <p:cNvSpPr txBox="1"/>
          <p:nvPr/>
        </p:nvSpPr>
        <p:spPr>
          <a:xfrm>
            <a:off x="6332458" y="4908012"/>
            <a:ext cx="46231" cy="230832"/>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b="1">
                <a:solidFill>
                  <a:srgbClr val="FFFFFF"/>
                </a:solidFill>
                <a:latin typeface="+mn-lt"/>
                <a:ea typeface="+mn-ea"/>
                <a:cs typeface="+mn-cs"/>
                <a:sym typeface="Helvetica"/>
              </a:defRPr>
            </a:lvl1pPr>
          </a:lstStyle>
          <a:p>
            <a:endParaRPr sz="900" dirty="0"/>
          </a:p>
        </p:txBody>
      </p:sp>
      <p:sp>
        <p:nvSpPr>
          <p:cNvPr id="17" name="Заголовок 1">
            <a:extLst>
              <a:ext uri="{FF2B5EF4-FFF2-40B4-BE49-F238E27FC236}">
                <a16:creationId xmlns:a16="http://schemas.microsoft.com/office/drawing/2014/main" id="{5C07A993-1625-4486-9A09-D639E582FF81}"/>
              </a:ext>
            </a:extLst>
          </p:cNvPr>
          <p:cNvSpPr>
            <a:spLocks noGrp="1"/>
          </p:cNvSpPr>
          <p:nvPr>
            <p:ph type="title"/>
          </p:nvPr>
        </p:nvSpPr>
        <p:spPr>
          <a:xfrm>
            <a:off x="1249680" y="86842"/>
            <a:ext cx="9692640" cy="974768"/>
          </a:xfrm>
        </p:spPr>
        <p:txBody>
          <a:bodyPr/>
          <a:lstStyle/>
          <a:p>
            <a:pPr algn="ctr"/>
            <a:r>
              <a:rPr lang="ru-RU" dirty="0"/>
              <a:t>Поражение лёгочных артерий</a:t>
            </a:r>
          </a:p>
        </p:txBody>
      </p:sp>
      <p:sp>
        <p:nvSpPr>
          <p:cNvPr id="18" name="A">
            <a:extLst>
              <a:ext uri="{FF2B5EF4-FFF2-40B4-BE49-F238E27FC236}">
                <a16:creationId xmlns:a16="http://schemas.microsoft.com/office/drawing/2014/main" id="{D483FE6B-AFE8-4DF6-AAE8-5DDF26B87633}"/>
              </a:ext>
            </a:extLst>
          </p:cNvPr>
          <p:cNvSpPr txBox="1"/>
          <p:nvPr/>
        </p:nvSpPr>
        <p:spPr>
          <a:xfrm>
            <a:off x="1826245" y="4542993"/>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9" name="B">
            <a:extLst>
              <a:ext uri="{FF2B5EF4-FFF2-40B4-BE49-F238E27FC236}">
                <a16:creationId xmlns:a16="http://schemas.microsoft.com/office/drawing/2014/main" id="{37CD1AE2-89DF-4445-8D80-607365DEA175}"/>
              </a:ext>
            </a:extLst>
          </p:cNvPr>
          <p:cNvSpPr txBox="1"/>
          <p:nvPr/>
        </p:nvSpPr>
        <p:spPr>
          <a:xfrm>
            <a:off x="6324600" y="4542993"/>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99E6B2-6F95-4243-B4D8-134CBD7F7E8B}"/>
              </a:ext>
            </a:extLst>
          </p:cNvPr>
          <p:cNvSpPr>
            <a:spLocks noGrp="1"/>
          </p:cNvSpPr>
          <p:nvPr>
            <p:ph type="title"/>
          </p:nvPr>
        </p:nvSpPr>
        <p:spPr>
          <a:xfrm>
            <a:off x="1261872" y="365760"/>
            <a:ext cx="9692640" cy="708438"/>
          </a:xfrm>
        </p:spPr>
        <p:txBody>
          <a:bodyPr/>
          <a:lstStyle/>
          <a:p>
            <a:pPr algn="ctr"/>
            <a:r>
              <a:rPr lang="ru-RU" dirty="0"/>
              <a:t>Актуальность</a:t>
            </a:r>
          </a:p>
        </p:txBody>
      </p:sp>
      <p:sp>
        <p:nvSpPr>
          <p:cNvPr id="3" name="Объект 2">
            <a:extLst>
              <a:ext uri="{FF2B5EF4-FFF2-40B4-BE49-F238E27FC236}">
                <a16:creationId xmlns:a16="http://schemas.microsoft.com/office/drawing/2014/main" id="{3D4A3C9A-758E-4029-945B-C84076637D63}"/>
              </a:ext>
            </a:extLst>
          </p:cNvPr>
          <p:cNvSpPr>
            <a:spLocks noGrp="1"/>
          </p:cNvSpPr>
          <p:nvPr>
            <p:ph idx="1"/>
          </p:nvPr>
        </p:nvSpPr>
        <p:spPr>
          <a:xfrm>
            <a:off x="1261872" y="1145220"/>
            <a:ext cx="8595360" cy="5034918"/>
          </a:xfrm>
        </p:spPr>
        <p:txBody>
          <a:bodyPr>
            <a:normAutofit/>
          </a:bodyPr>
          <a:lstStyle/>
          <a:p>
            <a:pPr>
              <a:defRPr/>
            </a:pPr>
            <a:r>
              <a:rPr lang="ru-RU" sz="2200" dirty="0"/>
              <a:t>Ранняя диагностика и визуализация фокального и диффузного </a:t>
            </a:r>
            <a:r>
              <a:rPr lang="ru-RU" sz="2200" dirty="0" err="1"/>
              <a:t>фиброзирующего</a:t>
            </a:r>
            <a:r>
              <a:rPr lang="ru-RU" sz="2200" dirty="0"/>
              <a:t> медиастинита является актуальным вопросом, поскольку данная патология несёт за собой серьёзные последствия, как в локальном течении, так и перейдя в осложнения, что существенно снижает качество жизни пациентов и ведёт к инвалидности. Возраст лиц, подверженных данной патологии варьирует, но в большей степени приходится на пациентов 35–46 лет</a:t>
            </a:r>
            <a:r>
              <a:rPr lang="ru-RU" sz="2200" b="1" dirty="0"/>
              <a:t>.</a:t>
            </a:r>
          </a:p>
        </p:txBody>
      </p:sp>
    </p:spTree>
    <p:extLst>
      <p:ext uri="{BB962C8B-B14F-4D97-AF65-F5344CB8AC3E}">
        <p14:creationId xmlns:p14="http://schemas.microsoft.com/office/powerpoint/2010/main" val="4029098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A, B. Contrast-enhanced CT shows infiltrative right hilar and mediastinal soft tissue with intrinsic coarse calcifications which obliterates the right inferior pulmonary vein (arrow) and produces mass effect on the left atrium. Note small right pleural effusion and elevated right hemidiaphragm indicating right lung volume loss."/>
          <p:cNvSpPr txBox="1"/>
          <p:nvPr/>
        </p:nvSpPr>
        <p:spPr>
          <a:xfrm>
            <a:off x="885825" y="5107261"/>
            <a:ext cx="9925050" cy="14226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a:defRPr sz="3200">
                <a:latin typeface="Gill Sans MT"/>
                <a:ea typeface="Gill Sans MT"/>
                <a:cs typeface="Gill Sans MT"/>
                <a:sym typeface="Gill Sans MT"/>
              </a:defRPr>
            </a:pPr>
            <a:r>
              <a:rPr lang="ru-RU" sz="2200" dirty="0">
                <a:sym typeface="Gill Sans MT"/>
              </a:rPr>
              <a:t>A, B. КТ с контрастным усилением показывает инфильтративную мягкую ткань правого корня и средостения с внутренними грубыми </a:t>
            </a:r>
            <a:r>
              <a:rPr lang="ru-RU" sz="2200" dirty="0" err="1">
                <a:sym typeface="Gill Sans MT"/>
              </a:rPr>
              <a:t>кальцинатами</a:t>
            </a:r>
            <a:r>
              <a:rPr lang="ru-RU" sz="2200" dirty="0">
                <a:sym typeface="Gill Sans MT"/>
              </a:rPr>
              <a:t>, которые </a:t>
            </a:r>
            <a:r>
              <a:rPr lang="ru-RU" sz="2200" dirty="0" err="1">
                <a:sym typeface="Gill Sans MT"/>
              </a:rPr>
              <a:t>облитерируют</a:t>
            </a:r>
            <a:r>
              <a:rPr lang="ru-RU" sz="2200" dirty="0">
                <a:sym typeface="Gill Sans MT"/>
              </a:rPr>
              <a:t> правую нижнюю легочную вену (стрелка) </a:t>
            </a:r>
            <a:r>
              <a:rPr lang="ru-RU" sz="2200">
                <a:sym typeface="Gill Sans MT"/>
              </a:rPr>
              <a:t>и оказывают воздействие </a:t>
            </a:r>
            <a:r>
              <a:rPr lang="ru-RU" sz="2200" dirty="0">
                <a:sym typeface="Gill Sans MT"/>
              </a:rPr>
              <a:t>на левое предсердие. Обратите внимание на небольшой плевральный выпот справа и приподнятую диафрагму, что указывает на потерю объема правого легкого.</a:t>
            </a:r>
            <a:endParaRPr sz="2200" dirty="0"/>
          </a:p>
        </p:txBody>
      </p:sp>
      <p:pic>
        <p:nvPicPr>
          <p:cNvPr id="242" name="HA PV Composite.tif" descr="HA PV Composite.tif"/>
          <p:cNvPicPr>
            <a:picLocks noChangeAspect="1"/>
          </p:cNvPicPr>
          <p:nvPr/>
        </p:nvPicPr>
        <p:blipFill>
          <a:blip r:embed="rId2"/>
          <a:stretch>
            <a:fillRect/>
          </a:stretch>
        </p:blipFill>
        <p:spPr>
          <a:xfrm>
            <a:off x="1844040" y="906919"/>
            <a:ext cx="3886200" cy="3886200"/>
          </a:xfrm>
          <a:prstGeom prst="rect">
            <a:avLst/>
          </a:prstGeom>
          <a:ln w="12700">
            <a:miter lim="400000"/>
          </a:ln>
        </p:spPr>
      </p:pic>
      <p:pic>
        <p:nvPicPr>
          <p:cNvPr id="243" name="HA COR 2 edited.tif" descr="HA COR 2 edited.tif"/>
          <p:cNvPicPr>
            <a:picLocks noChangeAspect="1"/>
          </p:cNvPicPr>
          <p:nvPr/>
        </p:nvPicPr>
        <p:blipFill>
          <a:blip r:embed="rId3"/>
          <a:stretch>
            <a:fillRect/>
          </a:stretch>
        </p:blipFill>
        <p:spPr>
          <a:xfrm>
            <a:off x="6324600" y="906919"/>
            <a:ext cx="3886200" cy="3886200"/>
          </a:xfrm>
          <a:prstGeom prst="rect">
            <a:avLst/>
          </a:prstGeom>
          <a:ln w="12700">
            <a:miter lim="400000"/>
          </a:ln>
        </p:spPr>
      </p:pic>
      <p:sp>
        <p:nvSpPr>
          <p:cNvPr id="246" name="Straight Arrow Connector 7"/>
          <p:cNvSpPr/>
          <p:nvPr/>
        </p:nvSpPr>
        <p:spPr>
          <a:xfrm flipV="1">
            <a:off x="4443507" y="3076973"/>
            <a:ext cx="1" cy="704053"/>
          </a:xfrm>
          <a:prstGeom prst="line">
            <a:avLst/>
          </a:prstGeom>
          <a:ln w="127000">
            <a:solidFill>
              <a:srgbClr val="FFC000"/>
            </a:solidFill>
            <a:tailEnd type="triangle"/>
          </a:ln>
        </p:spPr>
        <p:txBody>
          <a:bodyPr lIns="22860" rIns="22860"/>
          <a:lstStyle/>
          <a:p>
            <a:endParaRPr sz="900"/>
          </a:p>
        </p:txBody>
      </p:sp>
      <p:sp>
        <p:nvSpPr>
          <p:cNvPr id="247" name="Straight Arrow Connector 7"/>
          <p:cNvSpPr/>
          <p:nvPr/>
        </p:nvSpPr>
        <p:spPr>
          <a:xfrm flipV="1">
            <a:off x="7951279" y="3134122"/>
            <a:ext cx="1" cy="704053"/>
          </a:xfrm>
          <a:prstGeom prst="line">
            <a:avLst/>
          </a:prstGeom>
          <a:ln w="127000">
            <a:solidFill>
              <a:srgbClr val="FFC000"/>
            </a:solidFill>
            <a:tailEnd type="triangle"/>
          </a:ln>
        </p:spPr>
        <p:txBody>
          <a:bodyPr lIns="22860" rIns="22860"/>
          <a:lstStyle/>
          <a:p>
            <a:endParaRPr sz="900"/>
          </a:p>
        </p:txBody>
      </p:sp>
      <p:sp>
        <p:nvSpPr>
          <p:cNvPr id="12" name="Заголовок 1">
            <a:extLst>
              <a:ext uri="{FF2B5EF4-FFF2-40B4-BE49-F238E27FC236}">
                <a16:creationId xmlns:a16="http://schemas.microsoft.com/office/drawing/2014/main" id="{B4CA731E-2B50-4F5B-A1B4-72BD450E3E8D}"/>
              </a:ext>
            </a:extLst>
          </p:cNvPr>
          <p:cNvSpPr>
            <a:spLocks noGrp="1"/>
          </p:cNvSpPr>
          <p:nvPr>
            <p:ph type="title"/>
          </p:nvPr>
        </p:nvSpPr>
        <p:spPr>
          <a:xfrm>
            <a:off x="1249680" y="-67849"/>
            <a:ext cx="9692640" cy="974768"/>
          </a:xfrm>
        </p:spPr>
        <p:txBody>
          <a:bodyPr/>
          <a:lstStyle/>
          <a:p>
            <a:pPr algn="ctr"/>
            <a:r>
              <a:rPr lang="ru-RU" dirty="0"/>
              <a:t>Поражение лёгочных вен</a:t>
            </a:r>
          </a:p>
        </p:txBody>
      </p:sp>
      <p:sp>
        <p:nvSpPr>
          <p:cNvPr id="13" name="A">
            <a:extLst>
              <a:ext uri="{FF2B5EF4-FFF2-40B4-BE49-F238E27FC236}">
                <a16:creationId xmlns:a16="http://schemas.microsoft.com/office/drawing/2014/main" id="{A94B7473-1C02-4C57-AA97-950E2DBEA537}"/>
              </a:ext>
            </a:extLst>
          </p:cNvPr>
          <p:cNvSpPr txBox="1"/>
          <p:nvPr/>
        </p:nvSpPr>
        <p:spPr>
          <a:xfrm>
            <a:off x="1844040" y="4380820"/>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4" name="B">
            <a:extLst>
              <a:ext uri="{FF2B5EF4-FFF2-40B4-BE49-F238E27FC236}">
                <a16:creationId xmlns:a16="http://schemas.microsoft.com/office/drawing/2014/main" id="{AD4DF829-E8BF-4297-BBF3-DE2AEEDCE10B}"/>
              </a:ext>
            </a:extLst>
          </p:cNvPr>
          <p:cNvSpPr txBox="1"/>
          <p:nvPr/>
        </p:nvSpPr>
        <p:spPr>
          <a:xfrm>
            <a:off x="6461762" y="4380820"/>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CDC6F800-9D9E-4FE5-9DE2-514FD2855B2E}"/>
              </a:ext>
            </a:extLst>
          </p:cNvPr>
          <p:cNvSpPr>
            <a:spLocks noGrp="1"/>
          </p:cNvSpPr>
          <p:nvPr>
            <p:ph type="body" idx="1"/>
          </p:nvPr>
        </p:nvSpPr>
        <p:spPr>
          <a:xfrm>
            <a:off x="1319022" y="1325562"/>
            <a:ext cx="8595360" cy="4781550"/>
          </a:xfrm>
        </p:spPr>
        <p:txBody>
          <a:bodyPr>
            <a:noAutofit/>
          </a:bodyPr>
          <a:lstStyle/>
          <a:p>
            <a:r>
              <a:rPr lang="ru-RU" sz="2200" b="1" dirty="0"/>
              <a:t>Системное поражение вен - </a:t>
            </a:r>
            <a:r>
              <a:rPr lang="ru-RU" sz="2200" dirty="0"/>
              <a:t>Когда ФМ охватывает верхнюю полую вену (ВПВ), может происходить прогрессирующее сужение сосудов и обструкция. Синдром ВПВ считается наиболее частым серьезным осложнением ФМ. </a:t>
            </a:r>
          </a:p>
          <a:p>
            <a:r>
              <a:rPr lang="ru-RU" sz="2200" dirty="0"/>
              <a:t>Признаки синдрома ВПВ включают отек лица и верхних конечностей, одышку и кашель. Менее распространенные симптомы включают дисфагию, головную боль и </a:t>
            </a:r>
            <a:r>
              <a:rPr lang="ru-RU" sz="2200" dirty="0" err="1"/>
              <a:t>стридор</a:t>
            </a:r>
            <a:r>
              <a:rPr lang="ru-RU" sz="2200" dirty="0"/>
              <a:t> (от отека надгортанника). </a:t>
            </a:r>
          </a:p>
          <a:p>
            <a:r>
              <a:rPr lang="ru-RU" sz="2200" dirty="0"/>
              <a:t>Обструкция ВПВ приводит к шунтированию крови во множество коллатеральных путей в грудной стенке, средостении и даже в брюшной полости вокруг желудка. Коллатеральные сосуды легко идентифицируются при КТ с контрастным усилением и проявляются как усиление серпантинных структур или варикозного расширения вен различных размеров.</a:t>
            </a:r>
            <a:endParaRPr lang="ru-RU" sz="2200" b="1" dirty="0"/>
          </a:p>
        </p:txBody>
      </p:sp>
      <p:sp>
        <p:nvSpPr>
          <p:cNvPr id="4" name="Заголовок 1">
            <a:extLst>
              <a:ext uri="{FF2B5EF4-FFF2-40B4-BE49-F238E27FC236}">
                <a16:creationId xmlns:a16="http://schemas.microsoft.com/office/drawing/2014/main" id="{EF2AF6B4-1067-401A-BE55-B5528170AEE4}"/>
              </a:ext>
            </a:extLst>
          </p:cNvPr>
          <p:cNvSpPr txBox="1">
            <a:spLocks/>
          </p:cNvSpPr>
          <p:nvPr/>
        </p:nvSpPr>
        <p:spPr>
          <a:xfrm>
            <a:off x="1385697" y="0"/>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ru-RU" dirty="0"/>
              <a:t>Спектр результатов визуализации</a:t>
            </a:r>
          </a:p>
        </p:txBody>
      </p:sp>
    </p:spTree>
    <p:extLst>
      <p:ext uri="{BB962C8B-B14F-4D97-AF65-F5344CB8AC3E}">
        <p14:creationId xmlns:p14="http://schemas.microsoft.com/office/powerpoint/2010/main" val="250448209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A, B. Contrast-enhanced CT shows a partially calcified mediastinal mass that obstructs the superior vena cava (curved arrow) producing superior vena cava syndrome. Note extensive venous collaterals (straight arrows) and reflux of contrast into the inferior vena cava and hepatic veins."/>
          <p:cNvSpPr txBox="1"/>
          <p:nvPr/>
        </p:nvSpPr>
        <p:spPr>
          <a:xfrm>
            <a:off x="1809158" y="5171677"/>
            <a:ext cx="8573684" cy="12841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defTabSz="338328">
              <a:defRPr sz="3256">
                <a:latin typeface="Gill Sans MT"/>
                <a:ea typeface="Gill Sans MT"/>
                <a:cs typeface="Gill Sans MT"/>
                <a:sym typeface="Gill Sans MT"/>
              </a:defRPr>
            </a:pPr>
            <a:r>
              <a:rPr lang="ru-RU" sz="2200" dirty="0">
                <a:sym typeface="Gill Sans MT"/>
              </a:rPr>
              <a:t>A, B. КТ с контрастированием показывает частично кальцинированное образование средостения, которое закупоривает верхнюю полую вену (изогнутая стрелка), вызывая синдром верхней полой вены. Обратите внимание на обширные венозные коллатерали (прямые стрелки) и рефлюкс контраста в нижнюю полую вену и печеночные вены.</a:t>
            </a:r>
            <a:endParaRPr sz="2200" dirty="0"/>
          </a:p>
        </p:txBody>
      </p:sp>
      <p:pic>
        <p:nvPicPr>
          <p:cNvPr id="252" name="Picture 3" descr="Picture 3"/>
          <p:cNvPicPr>
            <a:picLocks/>
          </p:cNvPicPr>
          <p:nvPr/>
        </p:nvPicPr>
        <p:blipFill>
          <a:blip r:embed="rId2"/>
          <a:stretch>
            <a:fillRect/>
          </a:stretch>
        </p:blipFill>
        <p:spPr>
          <a:xfrm>
            <a:off x="6395417" y="940329"/>
            <a:ext cx="3886200" cy="3886200"/>
          </a:xfrm>
          <a:prstGeom prst="rect">
            <a:avLst/>
          </a:prstGeom>
          <a:ln w="12700">
            <a:miter lim="400000"/>
          </a:ln>
        </p:spPr>
      </p:pic>
      <p:pic>
        <p:nvPicPr>
          <p:cNvPr id="253" name="Picture 6" descr="Picture 6"/>
          <p:cNvPicPr>
            <a:picLocks/>
          </p:cNvPicPr>
          <p:nvPr/>
        </p:nvPicPr>
        <p:blipFill>
          <a:blip r:embed="rId3"/>
          <a:srcRect t="3046" r="6430" b="6191"/>
          <a:stretch>
            <a:fillRect/>
          </a:stretch>
        </p:blipFill>
        <p:spPr>
          <a:xfrm>
            <a:off x="1981200" y="940329"/>
            <a:ext cx="3886201" cy="3886201"/>
          </a:xfrm>
          <a:prstGeom prst="rect">
            <a:avLst/>
          </a:prstGeom>
          <a:ln w="12700">
            <a:miter lim="400000"/>
          </a:ln>
        </p:spPr>
      </p:pic>
      <p:grpSp>
        <p:nvGrpSpPr>
          <p:cNvPr id="257" name="Curved Right Arrow 8"/>
          <p:cNvGrpSpPr/>
          <p:nvPr/>
        </p:nvGrpSpPr>
        <p:grpSpPr>
          <a:xfrm>
            <a:off x="3054675" y="1915097"/>
            <a:ext cx="517741" cy="743776"/>
            <a:chOff x="0" y="0"/>
            <a:chExt cx="779295" cy="1214398"/>
          </a:xfrm>
          <a:solidFill>
            <a:srgbClr val="FFC000"/>
          </a:solidFill>
        </p:grpSpPr>
        <p:sp>
          <p:nvSpPr>
            <p:cNvPr id="254" name="Shape"/>
            <p:cNvSpPr/>
            <p:nvPr/>
          </p:nvSpPr>
          <p:spPr>
            <a:xfrm>
              <a:off x="0" y="0"/>
              <a:ext cx="779296" cy="1214399"/>
            </a:xfrm>
            <a:custGeom>
              <a:avLst/>
              <a:gdLst/>
              <a:ahLst/>
              <a:cxnLst>
                <a:cxn ang="0">
                  <a:pos x="wd2" y="hd2"/>
                </a:cxn>
                <a:cxn ang="5400000">
                  <a:pos x="wd2" y="hd2"/>
                </a:cxn>
                <a:cxn ang="10800000">
                  <a:pos x="wd2" y="hd2"/>
                </a:cxn>
                <a:cxn ang="16200000">
                  <a:pos x="wd2" y="hd2"/>
                </a:cxn>
              </a:cxnLst>
              <a:rect l="0" t="0" r="r" b="b"/>
              <a:pathLst>
                <a:path w="19743" h="21600" extrusionOk="0">
                  <a:moveTo>
                    <a:pt x="4" y="8180"/>
                  </a:moveTo>
                  <a:cubicBezTo>
                    <a:pt x="4" y="11911"/>
                    <a:pt x="6093" y="15168"/>
                    <a:pt x="14808" y="16101"/>
                  </a:cubicBezTo>
                  <a:lnTo>
                    <a:pt x="14808" y="14067"/>
                  </a:lnTo>
                  <a:lnTo>
                    <a:pt x="19743" y="18093"/>
                  </a:lnTo>
                  <a:lnTo>
                    <a:pt x="14808" y="21600"/>
                  </a:lnTo>
                  <a:lnTo>
                    <a:pt x="14808" y="19566"/>
                  </a:lnTo>
                  <a:lnTo>
                    <a:pt x="14808" y="19566"/>
                  </a:lnTo>
                  <a:cubicBezTo>
                    <a:pt x="6093" y="18633"/>
                    <a:pt x="4" y="15375"/>
                    <a:pt x="4" y="11645"/>
                  </a:cubicBezTo>
                  <a:close/>
                  <a:moveTo>
                    <a:pt x="19743" y="3465"/>
                  </a:moveTo>
                  <a:cubicBezTo>
                    <a:pt x="10452" y="3465"/>
                    <a:pt x="2419" y="6150"/>
                    <a:pt x="452" y="9913"/>
                  </a:cubicBezTo>
                  <a:lnTo>
                    <a:pt x="452" y="9913"/>
                  </a:lnTo>
                  <a:cubicBezTo>
                    <a:pt x="-1857" y="5497"/>
                    <a:pt x="4909" y="1142"/>
                    <a:pt x="15563" y="186"/>
                  </a:cubicBezTo>
                  <a:cubicBezTo>
                    <a:pt x="16936" y="62"/>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55" name="Shape"/>
            <p:cNvSpPr/>
            <p:nvPr/>
          </p:nvSpPr>
          <p:spPr>
            <a:xfrm>
              <a:off x="0" y="0"/>
              <a:ext cx="779296" cy="557311"/>
            </a:xfrm>
            <a:custGeom>
              <a:avLst/>
              <a:gdLst/>
              <a:ahLst/>
              <a:cxnLst>
                <a:cxn ang="0">
                  <a:pos x="wd2" y="hd2"/>
                </a:cxn>
                <a:cxn ang="5400000">
                  <a:pos x="wd2" y="hd2"/>
                </a:cxn>
                <a:cxn ang="10800000">
                  <a:pos x="wd2" y="hd2"/>
                </a:cxn>
                <a:cxn ang="16200000">
                  <a:pos x="wd2" y="hd2"/>
                </a:cxn>
              </a:cxnLst>
              <a:rect l="0" t="0" r="r" b="b"/>
              <a:pathLst>
                <a:path w="19743" h="21600" extrusionOk="0">
                  <a:moveTo>
                    <a:pt x="19743" y="7549"/>
                  </a:moveTo>
                  <a:cubicBezTo>
                    <a:pt x="10452" y="7549"/>
                    <a:pt x="2419" y="13400"/>
                    <a:pt x="452" y="21600"/>
                  </a:cubicBezTo>
                  <a:lnTo>
                    <a:pt x="452" y="21600"/>
                  </a:lnTo>
                  <a:cubicBezTo>
                    <a:pt x="-1857" y="11979"/>
                    <a:pt x="4909" y="2489"/>
                    <a:pt x="15563" y="404"/>
                  </a:cubicBezTo>
                  <a:cubicBezTo>
                    <a:pt x="16936" y="136"/>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56" name="Line"/>
            <p:cNvSpPr/>
            <p:nvPr/>
          </p:nvSpPr>
          <p:spPr>
            <a:xfrm>
              <a:off x="162" y="0"/>
              <a:ext cx="779134" cy="1214399"/>
            </a:xfrm>
            <a:custGeom>
              <a:avLst/>
              <a:gdLst/>
              <a:ahLst/>
              <a:cxnLst>
                <a:cxn ang="0">
                  <a:pos x="wd2" y="hd2"/>
                </a:cxn>
                <a:cxn ang="5400000">
                  <a:pos x="wd2" y="hd2"/>
                </a:cxn>
                <a:cxn ang="10800000">
                  <a:pos x="wd2" y="hd2"/>
                </a:cxn>
                <a:cxn ang="16200000">
                  <a:pos x="wd2" y="hd2"/>
                </a:cxn>
              </a:cxnLst>
              <a:rect l="0" t="0" r="r" b="b"/>
              <a:pathLst>
                <a:path w="21600" h="21600" extrusionOk="0">
                  <a:moveTo>
                    <a:pt x="0" y="8180"/>
                  </a:moveTo>
                  <a:cubicBezTo>
                    <a:pt x="0" y="11911"/>
                    <a:pt x="6663" y="15168"/>
                    <a:pt x="16200" y="16101"/>
                  </a:cubicBezTo>
                  <a:lnTo>
                    <a:pt x="16200" y="14067"/>
                  </a:lnTo>
                  <a:lnTo>
                    <a:pt x="21600" y="18093"/>
                  </a:lnTo>
                  <a:lnTo>
                    <a:pt x="16200" y="21600"/>
                  </a:lnTo>
                  <a:lnTo>
                    <a:pt x="16200" y="19566"/>
                  </a:lnTo>
                  <a:lnTo>
                    <a:pt x="16200" y="19566"/>
                  </a:lnTo>
                  <a:cubicBezTo>
                    <a:pt x="6663" y="18633"/>
                    <a:pt x="0" y="15375"/>
                    <a:pt x="0" y="11645"/>
                  </a:cubicBezTo>
                  <a:lnTo>
                    <a:pt x="0" y="8180"/>
                  </a:lnTo>
                  <a:cubicBezTo>
                    <a:pt x="0" y="3662"/>
                    <a:pt x="9671" y="0"/>
                    <a:pt x="21600" y="0"/>
                  </a:cubicBezTo>
                  <a:lnTo>
                    <a:pt x="21600" y="3465"/>
                  </a:lnTo>
                  <a:cubicBezTo>
                    <a:pt x="11433" y="3465"/>
                    <a:pt x="2643" y="6150"/>
                    <a:pt x="490" y="9913"/>
                  </a:cubicBezTo>
                </a:path>
              </a:pathLst>
            </a:custGeom>
            <a:grpFill/>
            <a:ln w="25400" cap="flat">
              <a:solidFill>
                <a:srgbClr val="FFC000"/>
              </a:solidFill>
              <a:prstDash val="solid"/>
              <a:round/>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grpSp>
      <p:grpSp>
        <p:nvGrpSpPr>
          <p:cNvPr id="261" name="Curved Right Arrow 8"/>
          <p:cNvGrpSpPr/>
          <p:nvPr/>
        </p:nvGrpSpPr>
        <p:grpSpPr>
          <a:xfrm>
            <a:off x="7416337" y="1457439"/>
            <a:ext cx="389648" cy="607200"/>
            <a:chOff x="0" y="0"/>
            <a:chExt cx="779295" cy="1214398"/>
          </a:xfrm>
          <a:solidFill>
            <a:srgbClr val="FFC000"/>
          </a:solidFill>
        </p:grpSpPr>
        <p:sp>
          <p:nvSpPr>
            <p:cNvPr id="258" name="Shape"/>
            <p:cNvSpPr/>
            <p:nvPr/>
          </p:nvSpPr>
          <p:spPr>
            <a:xfrm>
              <a:off x="0" y="0"/>
              <a:ext cx="779296" cy="1214399"/>
            </a:xfrm>
            <a:custGeom>
              <a:avLst/>
              <a:gdLst/>
              <a:ahLst/>
              <a:cxnLst>
                <a:cxn ang="0">
                  <a:pos x="wd2" y="hd2"/>
                </a:cxn>
                <a:cxn ang="5400000">
                  <a:pos x="wd2" y="hd2"/>
                </a:cxn>
                <a:cxn ang="10800000">
                  <a:pos x="wd2" y="hd2"/>
                </a:cxn>
                <a:cxn ang="16200000">
                  <a:pos x="wd2" y="hd2"/>
                </a:cxn>
              </a:cxnLst>
              <a:rect l="0" t="0" r="r" b="b"/>
              <a:pathLst>
                <a:path w="19743" h="21600" extrusionOk="0">
                  <a:moveTo>
                    <a:pt x="4" y="8180"/>
                  </a:moveTo>
                  <a:cubicBezTo>
                    <a:pt x="4" y="11911"/>
                    <a:pt x="6093" y="15168"/>
                    <a:pt x="14808" y="16101"/>
                  </a:cubicBezTo>
                  <a:lnTo>
                    <a:pt x="14808" y="14067"/>
                  </a:lnTo>
                  <a:lnTo>
                    <a:pt x="19743" y="18093"/>
                  </a:lnTo>
                  <a:lnTo>
                    <a:pt x="14808" y="21600"/>
                  </a:lnTo>
                  <a:lnTo>
                    <a:pt x="14808" y="19566"/>
                  </a:lnTo>
                  <a:lnTo>
                    <a:pt x="14808" y="19566"/>
                  </a:lnTo>
                  <a:cubicBezTo>
                    <a:pt x="6093" y="18633"/>
                    <a:pt x="4" y="15375"/>
                    <a:pt x="4" y="11645"/>
                  </a:cubicBezTo>
                  <a:close/>
                  <a:moveTo>
                    <a:pt x="19743" y="3465"/>
                  </a:moveTo>
                  <a:cubicBezTo>
                    <a:pt x="10452" y="3465"/>
                    <a:pt x="2419" y="6150"/>
                    <a:pt x="452" y="9913"/>
                  </a:cubicBezTo>
                  <a:lnTo>
                    <a:pt x="452" y="9913"/>
                  </a:lnTo>
                  <a:cubicBezTo>
                    <a:pt x="-1857" y="5497"/>
                    <a:pt x="4909" y="1142"/>
                    <a:pt x="15563" y="186"/>
                  </a:cubicBezTo>
                  <a:cubicBezTo>
                    <a:pt x="16936" y="62"/>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59" name="Shape"/>
            <p:cNvSpPr/>
            <p:nvPr/>
          </p:nvSpPr>
          <p:spPr>
            <a:xfrm>
              <a:off x="0" y="0"/>
              <a:ext cx="779296" cy="557311"/>
            </a:xfrm>
            <a:custGeom>
              <a:avLst/>
              <a:gdLst/>
              <a:ahLst/>
              <a:cxnLst>
                <a:cxn ang="0">
                  <a:pos x="wd2" y="hd2"/>
                </a:cxn>
                <a:cxn ang="5400000">
                  <a:pos x="wd2" y="hd2"/>
                </a:cxn>
                <a:cxn ang="10800000">
                  <a:pos x="wd2" y="hd2"/>
                </a:cxn>
                <a:cxn ang="16200000">
                  <a:pos x="wd2" y="hd2"/>
                </a:cxn>
              </a:cxnLst>
              <a:rect l="0" t="0" r="r" b="b"/>
              <a:pathLst>
                <a:path w="19743" h="21600" extrusionOk="0">
                  <a:moveTo>
                    <a:pt x="19743" y="7549"/>
                  </a:moveTo>
                  <a:cubicBezTo>
                    <a:pt x="10452" y="7549"/>
                    <a:pt x="2419" y="13400"/>
                    <a:pt x="452" y="21600"/>
                  </a:cubicBezTo>
                  <a:lnTo>
                    <a:pt x="452" y="21600"/>
                  </a:lnTo>
                  <a:cubicBezTo>
                    <a:pt x="-1857" y="11979"/>
                    <a:pt x="4909" y="2489"/>
                    <a:pt x="15563" y="404"/>
                  </a:cubicBezTo>
                  <a:cubicBezTo>
                    <a:pt x="16936" y="136"/>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60" name="Line"/>
            <p:cNvSpPr/>
            <p:nvPr/>
          </p:nvSpPr>
          <p:spPr>
            <a:xfrm>
              <a:off x="162" y="0"/>
              <a:ext cx="779134" cy="1214399"/>
            </a:xfrm>
            <a:custGeom>
              <a:avLst/>
              <a:gdLst/>
              <a:ahLst/>
              <a:cxnLst>
                <a:cxn ang="0">
                  <a:pos x="wd2" y="hd2"/>
                </a:cxn>
                <a:cxn ang="5400000">
                  <a:pos x="wd2" y="hd2"/>
                </a:cxn>
                <a:cxn ang="10800000">
                  <a:pos x="wd2" y="hd2"/>
                </a:cxn>
                <a:cxn ang="16200000">
                  <a:pos x="wd2" y="hd2"/>
                </a:cxn>
              </a:cxnLst>
              <a:rect l="0" t="0" r="r" b="b"/>
              <a:pathLst>
                <a:path w="21600" h="21600" extrusionOk="0">
                  <a:moveTo>
                    <a:pt x="0" y="8180"/>
                  </a:moveTo>
                  <a:cubicBezTo>
                    <a:pt x="0" y="11911"/>
                    <a:pt x="6663" y="15168"/>
                    <a:pt x="16200" y="16101"/>
                  </a:cubicBezTo>
                  <a:lnTo>
                    <a:pt x="16200" y="14067"/>
                  </a:lnTo>
                  <a:lnTo>
                    <a:pt x="21600" y="18093"/>
                  </a:lnTo>
                  <a:lnTo>
                    <a:pt x="16200" y="21600"/>
                  </a:lnTo>
                  <a:lnTo>
                    <a:pt x="16200" y="19566"/>
                  </a:lnTo>
                  <a:lnTo>
                    <a:pt x="16200" y="19566"/>
                  </a:lnTo>
                  <a:cubicBezTo>
                    <a:pt x="6663" y="18633"/>
                    <a:pt x="0" y="15375"/>
                    <a:pt x="0" y="11645"/>
                  </a:cubicBezTo>
                  <a:lnTo>
                    <a:pt x="0" y="8180"/>
                  </a:lnTo>
                  <a:cubicBezTo>
                    <a:pt x="0" y="3662"/>
                    <a:pt x="9671" y="0"/>
                    <a:pt x="21600" y="0"/>
                  </a:cubicBezTo>
                  <a:lnTo>
                    <a:pt x="21600" y="3465"/>
                  </a:lnTo>
                  <a:cubicBezTo>
                    <a:pt x="11433" y="3465"/>
                    <a:pt x="2643" y="6150"/>
                    <a:pt x="490" y="9913"/>
                  </a:cubicBezTo>
                </a:path>
              </a:pathLst>
            </a:custGeom>
            <a:grpFill/>
            <a:ln w="25400" cap="flat">
              <a:solidFill>
                <a:srgbClr val="FFC000"/>
              </a:solidFill>
              <a:prstDash val="solid"/>
              <a:round/>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grpSp>
      <p:sp>
        <p:nvSpPr>
          <p:cNvPr id="262" name="Straight Arrow Connector 7"/>
          <p:cNvSpPr/>
          <p:nvPr/>
        </p:nvSpPr>
        <p:spPr>
          <a:xfrm flipH="1">
            <a:off x="4676362" y="2256430"/>
            <a:ext cx="517741" cy="273568"/>
          </a:xfrm>
          <a:prstGeom prst="line">
            <a:avLst/>
          </a:prstGeom>
          <a:ln w="127000">
            <a:solidFill>
              <a:srgbClr val="FFC000"/>
            </a:solidFill>
            <a:tailEnd type="triangle"/>
          </a:ln>
        </p:spPr>
        <p:txBody>
          <a:bodyPr lIns="22860" rIns="22860"/>
          <a:lstStyle/>
          <a:p>
            <a:endParaRPr sz="900"/>
          </a:p>
        </p:txBody>
      </p:sp>
      <p:sp>
        <p:nvSpPr>
          <p:cNvPr id="263" name="Straight Arrow Connector 7"/>
          <p:cNvSpPr/>
          <p:nvPr/>
        </p:nvSpPr>
        <p:spPr>
          <a:xfrm flipV="1">
            <a:off x="3202888" y="3460020"/>
            <a:ext cx="667011" cy="381000"/>
          </a:xfrm>
          <a:prstGeom prst="line">
            <a:avLst/>
          </a:prstGeom>
          <a:ln w="127000">
            <a:solidFill>
              <a:srgbClr val="FFC000"/>
            </a:solidFill>
            <a:tailEnd type="triangle"/>
          </a:ln>
        </p:spPr>
        <p:txBody>
          <a:bodyPr lIns="22860" rIns="22860"/>
          <a:lstStyle/>
          <a:p>
            <a:endParaRPr sz="900"/>
          </a:p>
        </p:txBody>
      </p:sp>
      <p:sp>
        <p:nvSpPr>
          <p:cNvPr id="264" name="Straight Arrow Connector 7"/>
          <p:cNvSpPr/>
          <p:nvPr/>
        </p:nvSpPr>
        <p:spPr>
          <a:xfrm flipH="1">
            <a:off x="8744473" y="1521350"/>
            <a:ext cx="640511" cy="393747"/>
          </a:xfrm>
          <a:prstGeom prst="line">
            <a:avLst/>
          </a:prstGeom>
          <a:ln w="127000">
            <a:solidFill>
              <a:srgbClr val="FFC000"/>
            </a:solidFill>
            <a:tailEnd type="triangle"/>
          </a:ln>
        </p:spPr>
        <p:txBody>
          <a:bodyPr lIns="22860" rIns="22860"/>
          <a:lstStyle/>
          <a:p>
            <a:endParaRPr sz="900"/>
          </a:p>
        </p:txBody>
      </p:sp>
      <p:sp>
        <p:nvSpPr>
          <p:cNvPr id="265" name="Straight Arrow Connector 7"/>
          <p:cNvSpPr/>
          <p:nvPr/>
        </p:nvSpPr>
        <p:spPr>
          <a:xfrm flipV="1">
            <a:off x="2739663" y="1288785"/>
            <a:ext cx="630024" cy="451479"/>
          </a:xfrm>
          <a:prstGeom prst="line">
            <a:avLst/>
          </a:prstGeom>
          <a:ln w="127000">
            <a:solidFill>
              <a:srgbClr val="FFC000"/>
            </a:solidFill>
            <a:tailEnd type="triangle"/>
          </a:ln>
        </p:spPr>
        <p:txBody>
          <a:bodyPr lIns="22860" rIns="22860"/>
          <a:lstStyle/>
          <a:p>
            <a:endParaRPr sz="900"/>
          </a:p>
        </p:txBody>
      </p:sp>
      <p:sp>
        <p:nvSpPr>
          <p:cNvPr id="22" name="Заголовок 1">
            <a:extLst>
              <a:ext uri="{FF2B5EF4-FFF2-40B4-BE49-F238E27FC236}">
                <a16:creationId xmlns:a16="http://schemas.microsoft.com/office/drawing/2014/main" id="{9DE67F32-B110-4C07-8345-356E4288BF41}"/>
              </a:ext>
            </a:extLst>
          </p:cNvPr>
          <p:cNvSpPr>
            <a:spLocks noGrp="1"/>
          </p:cNvSpPr>
          <p:nvPr>
            <p:ph type="title"/>
          </p:nvPr>
        </p:nvSpPr>
        <p:spPr>
          <a:xfrm>
            <a:off x="1249680" y="68287"/>
            <a:ext cx="9692640" cy="974768"/>
          </a:xfrm>
        </p:spPr>
        <p:txBody>
          <a:bodyPr/>
          <a:lstStyle/>
          <a:p>
            <a:pPr algn="ctr"/>
            <a:r>
              <a:rPr lang="ru-RU" dirty="0"/>
              <a:t>Системное поражение вен</a:t>
            </a:r>
          </a:p>
        </p:txBody>
      </p:sp>
      <p:sp>
        <p:nvSpPr>
          <p:cNvPr id="23" name="A">
            <a:extLst>
              <a:ext uri="{FF2B5EF4-FFF2-40B4-BE49-F238E27FC236}">
                <a16:creationId xmlns:a16="http://schemas.microsoft.com/office/drawing/2014/main" id="{A073E8BC-9BFE-4293-A66C-EBC5EBB3E93F}"/>
              </a:ext>
            </a:extLst>
          </p:cNvPr>
          <p:cNvSpPr txBox="1"/>
          <p:nvPr/>
        </p:nvSpPr>
        <p:spPr>
          <a:xfrm>
            <a:off x="1981200" y="4463309"/>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24" name="B">
            <a:extLst>
              <a:ext uri="{FF2B5EF4-FFF2-40B4-BE49-F238E27FC236}">
                <a16:creationId xmlns:a16="http://schemas.microsoft.com/office/drawing/2014/main" id="{D5D4773B-8479-43AA-B538-59CE6F20BD51}"/>
              </a:ext>
            </a:extLst>
          </p:cNvPr>
          <p:cNvSpPr txBox="1"/>
          <p:nvPr/>
        </p:nvSpPr>
        <p:spPr>
          <a:xfrm>
            <a:off x="6324600" y="4906214"/>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A. Contrast-enhanced CT shows a locally invasive mediastinal mass (*) that obliterates the superior vena cava and encases and narrows the distal trachea with marked enlargement of the left superior pulmonary vein (white arrow).…"/>
          <p:cNvSpPr txBox="1"/>
          <p:nvPr/>
        </p:nvSpPr>
        <p:spPr>
          <a:xfrm>
            <a:off x="443274" y="5107723"/>
            <a:ext cx="10504170" cy="140415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marL="514350" indent="-514350" defTabSz="274320">
              <a:buAutoNum type="alphaUcPeriod"/>
              <a:defRPr sz="2640">
                <a:latin typeface="Gill Sans MT"/>
                <a:ea typeface="Gill Sans MT"/>
                <a:cs typeface="Gill Sans MT"/>
                <a:sym typeface="Gill Sans MT"/>
              </a:defRPr>
            </a:pPr>
            <a:r>
              <a:rPr lang="ru-RU" sz="2200" dirty="0">
                <a:sym typeface="Gill Sans MT"/>
              </a:rPr>
              <a:t>КТ с контрастным усилением показывает </a:t>
            </a:r>
            <a:r>
              <a:rPr lang="ru-RU" sz="2200" dirty="0" err="1">
                <a:sym typeface="Gill Sans MT"/>
              </a:rPr>
              <a:t>местно</a:t>
            </a:r>
            <a:r>
              <a:rPr lang="ru-RU" sz="2200" dirty="0">
                <a:sym typeface="Gill Sans MT"/>
              </a:rPr>
              <a:t> инвазивное новообразование средостения (*), которое </a:t>
            </a:r>
            <a:r>
              <a:rPr lang="ru-RU" sz="2200" dirty="0" err="1">
                <a:sym typeface="Gill Sans MT"/>
              </a:rPr>
              <a:t>облитерирует</a:t>
            </a:r>
            <a:r>
              <a:rPr lang="ru-RU" sz="2200" dirty="0">
                <a:sym typeface="Gill Sans MT"/>
              </a:rPr>
              <a:t> верхнюю полую вену, охватывает и сужает дистальную часть трахеи с заметным увеличением левой верхней легочной вены (белая стрелка). </a:t>
            </a:r>
          </a:p>
          <a:p>
            <a:pPr marL="514350" indent="-514350" defTabSz="274320">
              <a:buAutoNum type="alphaUcPeriod"/>
              <a:defRPr sz="2640">
                <a:latin typeface="Gill Sans MT"/>
                <a:ea typeface="Gill Sans MT"/>
                <a:cs typeface="Gill Sans MT"/>
                <a:sym typeface="Gill Sans MT"/>
              </a:defRPr>
            </a:pPr>
            <a:r>
              <a:rPr lang="ru-RU" sz="2200" dirty="0" err="1">
                <a:sym typeface="Gill Sans MT"/>
              </a:rPr>
              <a:t>Венограмма</a:t>
            </a:r>
            <a:r>
              <a:rPr lang="ru-RU" sz="2200" dirty="0">
                <a:sym typeface="Gill Sans MT"/>
              </a:rPr>
              <a:t> показывает полную обструкцию верхней полой вены (черная стрелка) и помутнение обширных венозных коллатералей.</a:t>
            </a:r>
            <a:endParaRPr sz="2200" dirty="0"/>
          </a:p>
        </p:txBody>
      </p:sp>
      <p:pic>
        <p:nvPicPr>
          <p:cNvPr id="274" name="WC AX 3 CROPPED.tif" descr="WC AX 3 CROPPED.tif"/>
          <p:cNvPicPr>
            <a:picLocks noChangeAspect="1"/>
          </p:cNvPicPr>
          <p:nvPr/>
        </p:nvPicPr>
        <p:blipFill>
          <a:blip r:embed="rId2"/>
          <a:stretch>
            <a:fillRect/>
          </a:stretch>
        </p:blipFill>
        <p:spPr>
          <a:xfrm>
            <a:off x="1809159" y="948830"/>
            <a:ext cx="3886200" cy="3886200"/>
          </a:xfrm>
          <a:prstGeom prst="rect">
            <a:avLst/>
          </a:prstGeom>
          <a:ln w="12700">
            <a:miter lim="400000"/>
          </a:ln>
        </p:spPr>
      </p:pic>
      <p:pic>
        <p:nvPicPr>
          <p:cNvPr id="275" name="WC angio SVC and collaterals CROPPED.tif" descr="WC angio SVC and collaterals CROPPED.tif"/>
          <p:cNvPicPr>
            <a:picLocks noChangeAspect="1"/>
          </p:cNvPicPr>
          <p:nvPr/>
        </p:nvPicPr>
        <p:blipFill>
          <a:blip r:embed="rId3"/>
          <a:stretch>
            <a:fillRect/>
          </a:stretch>
        </p:blipFill>
        <p:spPr>
          <a:xfrm>
            <a:off x="6324600" y="974768"/>
            <a:ext cx="3886200" cy="3886200"/>
          </a:xfrm>
          <a:prstGeom prst="rect">
            <a:avLst/>
          </a:prstGeom>
          <a:ln w="12700">
            <a:miter lim="400000"/>
          </a:ln>
        </p:spPr>
      </p:pic>
      <p:sp>
        <p:nvSpPr>
          <p:cNvPr id="276" name="*"/>
          <p:cNvSpPr txBox="1"/>
          <p:nvPr/>
        </p:nvSpPr>
        <p:spPr>
          <a:xfrm>
            <a:off x="3118408" y="2307998"/>
            <a:ext cx="360355" cy="846386"/>
          </a:xfrm>
          <a:prstGeom prst="rect">
            <a:avLst/>
          </a:prstGeom>
          <a:ln w="12700">
            <a:miter lim="400000"/>
          </a:ln>
          <a:extLst>
            <a:ext uri="{C572A759-6A51-4108-AA02-DFA0A04FC94B}">
              <ma14:wrappingTextBoxFlag xmlns:ma14="http://schemas.microsoft.com/office/mac/drawingml/2011/main" xmlns="" val="1"/>
            </a:ext>
          </a:extLst>
        </p:spPr>
        <p:txBody>
          <a:bodyPr wrap="none" lIns="22860" rIns="22860">
            <a:spAutoFit/>
          </a:bodyPr>
          <a:lstStyle>
            <a:lvl1pPr>
              <a:defRPr sz="9800"/>
            </a:lvl1pPr>
          </a:lstStyle>
          <a:p>
            <a:r>
              <a:rPr sz="4900" dirty="0"/>
              <a:t>*</a:t>
            </a:r>
          </a:p>
        </p:txBody>
      </p:sp>
      <p:sp>
        <p:nvSpPr>
          <p:cNvPr id="277" name="Straight Arrow Connector 4"/>
          <p:cNvSpPr/>
          <p:nvPr/>
        </p:nvSpPr>
        <p:spPr>
          <a:xfrm flipH="1">
            <a:off x="4491038" y="2756780"/>
            <a:ext cx="697024" cy="1"/>
          </a:xfrm>
          <a:prstGeom prst="line">
            <a:avLst/>
          </a:prstGeom>
          <a:ln w="127000">
            <a:solidFill>
              <a:srgbClr val="FFFFFF"/>
            </a:solidFill>
            <a:tailEnd type="triangle"/>
          </a:ln>
        </p:spPr>
        <p:txBody>
          <a:bodyPr lIns="22860" rIns="22860"/>
          <a:lstStyle/>
          <a:p>
            <a:endParaRPr sz="900"/>
          </a:p>
        </p:txBody>
      </p:sp>
      <p:sp>
        <p:nvSpPr>
          <p:cNvPr id="278" name="Straight Arrow Connector 4"/>
          <p:cNvSpPr/>
          <p:nvPr/>
        </p:nvSpPr>
        <p:spPr>
          <a:xfrm>
            <a:off x="7303825" y="2699630"/>
            <a:ext cx="880197" cy="0"/>
          </a:xfrm>
          <a:prstGeom prst="line">
            <a:avLst/>
          </a:prstGeom>
          <a:ln w="127000">
            <a:solidFill>
              <a:srgbClr val="000000"/>
            </a:solidFill>
            <a:tailEnd type="triangle"/>
          </a:ln>
        </p:spPr>
        <p:txBody>
          <a:bodyPr lIns="22860" rIns="22860"/>
          <a:lstStyle/>
          <a:p>
            <a:endParaRPr sz="900"/>
          </a:p>
        </p:txBody>
      </p:sp>
      <p:sp>
        <p:nvSpPr>
          <p:cNvPr id="11" name="Заголовок 1">
            <a:extLst>
              <a:ext uri="{FF2B5EF4-FFF2-40B4-BE49-F238E27FC236}">
                <a16:creationId xmlns:a16="http://schemas.microsoft.com/office/drawing/2014/main" id="{2B78B53D-FDDC-4145-A7B6-A59429427389}"/>
              </a:ext>
            </a:extLst>
          </p:cNvPr>
          <p:cNvSpPr>
            <a:spLocks noGrp="1"/>
          </p:cNvSpPr>
          <p:nvPr>
            <p:ph type="title"/>
          </p:nvPr>
        </p:nvSpPr>
        <p:spPr>
          <a:xfrm>
            <a:off x="1249680" y="0"/>
            <a:ext cx="9692640" cy="974768"/>
          </a:xfrm>
        </p:spPr>
        <p:txBody>
          <a:bodyPr/>
          <a:lstStyle/>
          <a:p>
            <a:pPr algn="ctr"/>
            <a:r>
              <a:rPr lang="ru-RU" dirty="0"/>
              <a:t>Системное поражение вен</a:t>
            </a:r>
          </a:p>
        </p:txBody>
      </p:sp>
      <p:sp>
        <p:nvSpPr>
          <p:cNvPr id="12" name="A">
            <a:extLst>
              <a:ext uri="{FF2B5EF4-FFF2-40B4-BE49-F238E27FC236}">
                <a16:creationId xmlns:a16="http://schemas.microsoft.com/office/drawing/2014/main" id="{1F0F932E-3EAD-4351-95EF-0D5619EFD3E4}"/>
              </a:ext>
            </a:extLst>
          </p:cNvPr>
          <p:cNvSpPr txBox="1"/>
          <p:nvPr/>
        </p:nvSpPr>
        <p:spPr>
          <a:xfrm>
            <a:off x="1809159" y="4471809"/>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3" name="B">
            <a:extLst>
              <a:ext uri="{FF2B5EF4-FFF2-40B4-BE49-F238E27FC236}">
                <a16:creationId xmlns:a16="http://schemas.microsoft.com/office/drawing/2014/main" id="{0E70286F-BEF2-4CE5-A969-9EA43D6162D1}"/>
              </a:ext>
            </a:extLst>
          </p:cNvPr>
          <p:cNvSpPr txBox="1"/>
          <p:nvPr/>
        </p:nvSpPr>
        <p:spPr>
          <a:xfrm>
            <a:off x="6324600" y="4471808"/>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A, B. Contrast-enhanced CT shows extensive calcified mediastinal/hilar soft tissue that obliterates the right pulmonary artery and its branches, the pulmonary veins (white arrow) and the superior vena cava (curved arrow). Note pulmonary hypertension (*). Note encasement and stenosis of the right tracheobronchial tree with resultant right lung volume loss and a right juxtaphrenic peak (orange arrow)."/>
          <p:cNvSpPr txBox="1"/>
          <p:nvPr/>
        </p:nvSpPr>
        <p:spPr>
          <a:xfrm>
            <a:off x="295275" y="5326972"/>
            <a:ext cx="10647045" cy="13651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2860" tIns="22860" rIns="22860" bIns="22860" numCol="1" anchor="ctr">
            <a:noAutofit/>
          </a:bodyPr>
          <a:lstStyle/>
          <a:p>
            <a:pPr defTabSz="315468">
              <a:lnSpc>
                <a:spcPct val="80000"/>
              </a:lnSpc>
              <a:defRPr sz="3036">
                <a:latin typeface="Gill Sans MT"/>
                <a:ea typeface="Gill Sans MT"/>
                <a:cs typeface="Gill Sans MT"/>
                <a:sym typeface="Gill Sans MT"/>
              </a:defRPr>
            </a:pPr>
            <a:r>
              <a:rPr lang="ru-RU" sz="2200" dirty="0">
                <a:sym typeface="Gill Sans MT"/>
              </a:rPr>
              <a:t>A, B. КТ с контрастным усилением показывает обширную кальцинированную мягкую ткань средостения/корня, которая </a:t>
            </a:r>
            <a:r>
              <a:rPr lang="ru-RU" sz="2200" dirty="0" err="1">
                <a:sym typeface="Gill Sans MT"/>
              </a:rPr>
              <a:t>облитерирует</a:t>
            </a:r>
            <a:r>
              <a:rPr lang="ru-RU" sz="2200" dirty="0">
                <a:sym typeface="Gill Sans MT"/>
              </a:rPr>
              <a:t> правую легочную артерию и ее ветви, легочные вены (белая стрелка) и верхнюю полую вену (изогнутая стрелка). Обратите внимание на легочную гипертензию (*). Обратите внимание на кожный покров и стеноз правого трахеобронхиального дерева с последующей потерей объема правого легкого и правым </a:t>
            </a:r>
            <a:r>
              <a:rPr lang="ru-RU" sz="2200" dirty="0" err="1">
                <a:sym typeface="Gill Sans MT"/>
              </a:rPr>
              <a:t>юкстафреническим</a:t>
            </a:r>
            <a:r>
              <a:rPr lang="ru-RU" sz="2200" dirty="0">
                <a:sym typeface="Gill Sans MT"/>
              </a:rPr>
              <a:t> пиком (оранжевая стрелка).</a:t>
            </a:r>
            <a:endParaRPr sz="2200" dirty="0">
              <a:sym typeface="Helvetica"/>
            </a:endParaRPr>
          </a:p>
        </p:txBody>
      </p:sp>
      <p:pic>
        <p:nvPicPr>
          <p:cNvPr id="283" name="Picture 1" descr="Picture 1"/>
          <p:cNvPicPr>
            <a:picLocks noChangeAspect="1"/>
          </p:cNvPicPr>
          <p:nvPr/>
        </p:nvPicPr>
        <p:blipFill>
          <a:blip r:embed="rId2"/>
          <a:stretch>
            <a:fillRect/>
          </a:stretch>
        </p:blipFill>
        <p:spPr>
          <a:xfrm>
            <a:off x="6324599" y="1016533"/>
            <a:ext cx="3886200" cy="3886201"/>
          </a:xfrm>
          <a:prstGeom prst="rect">
            <a:avLst/>
          </a:prstGeom>
          <a:ln w="12700">
            <a:miter lim="400000"/>
          </a:ln>
        </p:spPr>
      </p:pic>
      <p:pic>
        <p:nvPicPr>
          <p:cNvPr id="285" name="Composite champion case.tif" descr="Composite champion case.tif"/>
          <p:cNvPicPr>
            <a:picLocks noChangeAspect="1"/>
          </p:cNvPicPr>
          <p:nvPr/>
        </p:nvPicPr>
        <p:blipFill>
          <a:blip r:embed="rId3"/>
          <a:stretch>
            <a:fillRect/>
          </a:stretch>
        </p:blipFill>
        <p:spPr>
          <a:xfrm>
            <a:off x="1846422" y="1027992"/>
            <a:ext cx="3886200" cy="3886200"/>
          </a:xfrm>
          <a:prstGeom prst="rect">
            <a:avLst/>
          </a:prstGeom>
          <a:ln w="12700">
            <a:miter lim="400000"/>
          </a:ln>
        </p:spPr>
      </p:pic>
      <p:sp>
        <p:nvSpPr>
          <p:cNvPr id="286" name="Straight Arrow Connector 4"/>
          <p:cNvSpPr/>
          <p:nvPr/>
        </p:nvSpPr>
        <p:spPr>
          <a:xfrm flipV="1">
            <a:off x="3789522" y="3352800"/>
            <a:ext cx="346298" cy="346298"/>
          </a:xfrm>
          <a:prstGeom prst="line">
            <a:avLst/>
          </a:prstGeom>
          <a:ln w="127000">
            <a:solidFill>
              <a:schemeClr val="bg1"/>
            </a:solidFill>
            <a:tailEnd type="triangle"/>
          </a:ln>
        </p:spPr>
        <p:txBody>
          <a:bodyPr lIns="22860" rIns="22860"/>
          <a:lstStyle/>
          <a:p>
            <a:endParaRPr sz="900"/>
          </a:p>
        </p:txBody>
      </p:sp>
      <p:sp>
        <p:nvSpPr>
          <p:cNvPr id="287" name="TextBox 4"/>
          <p:cNvSpPr txBox="1"/>
          <p:nvPr/>
        </p:nvSpPr>
        <p:spPr>
          <a:xfrm>
            <a:off x="2847178" y="2249006"/>
            <a:ext cx="617765" cy="553998"/>
          </a:xfrm>
          <a:prstGeom prst="rect">
            <a:avLst/>
          </a:prstGeom>
          <a:ln w="12700">
            <a:miter lim="400000"/>
          </a:ln>
          <a:extLst>
            <a:ext uri="{C572A759-6A51-4108-AA02-DFA0A04FC94B}">
              <ma14:wrappingTextBoxFlag xmlns:ma14="http://schemas.microsoft.com/office/mac/drawingml/2011/main" xmlns="" val="1"/>
            </a:ext>
          </a:extLst>
        </p:spPr>
        <p:txBody>
          <a:bodyPr lIns="22860" rIns="22860">
            <a:spAutoFit/>
          </a:bodyPr>
          <a:lstStyle>
            <a:lvl1pPr>
              <a:defRPr sz="6000" b="1">
                <a:latin typeface="Gill Sans"/>
                <a:ea typeface="Gill Sans"/>
                <a:cs typeface="Gill Sans"/>
                <a:sym typeface="Gill Sans"/>
              </a:defRPr>
            </a:lvl1pPr>
          </a:lstStyle>
          <a:p>
            <a:r>
              <a:rPr sz="3000" dirty="0"/>
              <a:t>*</a:t>
            </a:r>
          </a:p>
        </p:txBody>
      </p:sp>
      <p:grpSp>
        <p:nvGrpSpPr>
          <p:cNvPr id="291" name="Curved Right Arrow 8"/>
          <p:cNvGrpSpPr/>
          <p:nvPr/>
        </p:nvGrpSpPr>
        <p:grpSpPr>
          <a:xfrm>
            <a:off x="1895403" y="2120352"/>
            <a:ext cx="359797" cy="560681"/>
            <a:chOff x="0" y="0"/>
            <a:chExt cx="719593" cy="1121361"/>
          </a:xfrm>
          <a:solidFill>
            <a:srgbClr val="FFC000"/>
          </a:solidFill>
        </p:grpSpPr>
        <p:sp>
          <p:nvSpPr>
            <p:cNvPr id="288" name="Shape"/>
            <p:cNvSpPr/>
            <p:nvPr/>
          </p:nvSpPr>
          <p:spPr>
            <a:xfrm>
              <a:off x="0" y="0"/>
              <a:ext cx="719594" cy="1121362"/>
            </a:xfrm>
            <a:custGeom>
              <a:avLst/>
              <a:gdLst/>
              <a:ahLst/>
              <a:cxnLst>
                <a:cxn ang="0">
                  <a:pos x="wd2" y="hd2"/>
                </a:cxn>
                <a:cxn ang="5400000">
                  <a:pos x="wd2" y="hd2"/>
                </a:cxn>
                <a:cxn ang="10800000">
                  <a:pos x="wd2" y="hd2"/>
                </a:cxn>
                <a:cxn ang="16200000">
                  <a:pos x="wd2" y="hd2"/>
                </a:cxn>
              </a:cxnLst>
              <a:rect l="0" t="0" r="r" b="b"/>
              <a:pathLst>
                <a:path w="19743" h="21600" extrusionOk="0">
                  <a:moveTo>
                    <a:pt x="4" y="8180"/>
                  </a:moveTo>
                  <a:cubicBezTo>
                    <a:pt x="4" y="11911"/>
                    <a:pt x="6093" y="15168"/>
                    <a:pt x="14808" y="16101"/>
                  </a:cubicBezTo>
                  <a:lnTo>
                    <a:pt x="14808" y="14067"/>
                  </a:lnTo>
                  <a:lnTo>
                    <a:pt x="19743" y="18093"/>
                  </a:lnTo>
                  <a:lnTo>
                    <a:pt x="14808" y="21600"/>
                  </a:lnTo>
                  <a:lnTo>
                    <a:pt x="14808" y="19566"/>
                  </a:lnTo>
                  <a:lnTo>
                    <a:pt x="14808" y="19566"/>
                  </a:lnTo>
                  <a:cubicBezTo>
                    <a:pt x="6093" y="18633"/>
                    <a:pt x="4" y="15375"/>
                    <a:pt x="4" y="11645"/>
                  </a:cubicBezTo>
                  <a:close/>
                  <a:moveTo>
                    <a:pt x="19743" y="3465"/>
                  </a:moveTo>
                  <a:cubicBezTo>
                    <a:pt x="10452" y="3465"/>
                    <a:pt x="2419" y="6150"/>
                    <a:pt x="452" y="9913"/>
                  </a:cubicBezTo>
                  <a:lnTo>
                    <a:pt x="452" y="9913"/>
                  </a:lnTo>
                  <a:cubicBezTo>
                    <a:pt x="-1857" y="5497"/>
                    <a:pt x="4909" y="1142"/>
                    <a:pt x="15563" y="186"/>
                  </a:cubicBezTo>
                  <a:cubicBezTo>
                    <a:pt x="16936" y="62"/>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89" name="Shape"/>
            <p:cNvSpPr/>
            <p:nvPr/>
          </p:nvSpPr>
          <p:spPr>
            <a:xfrm>
              <a:off x="0" y="0"/>
              <a:ext cx="719594" cy="514615"/>
            </a:xfrm>
            <a:custGeom>
              <a:avLst/>
              <a:gdLst/>
              <a:ahLst/>
              <a:cxnLst>
                <a:cxn ang="0">
                  <a:pos x="wd2" y="hd2"/>
                </a:cxn>
                <a:cxn ang="5400000">
                  <a:pos x="wd2" y="hd2"/>
                </a:cxn>
                <a:cxn ang="10800000">
                  <a:pos x="wd2" y="hd2"/>
                </a:cxn>
                <a:cxn ang="16200000">
                  <a:pos x="wd2" y="hd2"/>
                </a:cxn>
              </a:cxnLst>
              <a:rect l="0" t="0" r="r" b="b"/>
              <a:pathLst>
                <a:path w="19743" h="21600" extrusionOk="0">
                  <a:moveTo>
                    <a:pt x="19743" y="7549"/>
                  </a:moveTo>
                  <a:cubicBezTo>
                    <a:pt x="10452" y="7549"/>
                    <a:pt x="2419" y="13400"/>
                    <a:pt x="452" y="21600"/>
                  </a:cubicBezTo>
                  <a:lnTo>
                    <a:pt x="452" y="21600"/>
                  </a:lnTo>
                  <a:cubicBezTo>
                    <a:pt x="-1857" y="11979"/>
                    <a:pt x="4909" y="2489"/>
                    <a:pt x="15563" y="404"/>
                  </a:cubicBezTo>
                  <a:cubicBezTo>
                    <a:pt x="16936" y="136"/>
                    <a:pt x="18338" y="0"/>
                    <a:pt x="19743" y="0"/>
                  </a:cubicBezTo>
                  <a:close/>
                </a:path>
              </a:pathLst>
            </a:custGeom>
            <a:grpFill/>
            <a:ln w="12700" cap="flat">
              <a:solidFill>
                <a:srgbClr val="FFC000"/>
              </a:solidFill>
              <a:miter lim="400000"/>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sp>
          <p:nvSpPr>
            <p:cNvPr id="290" name="Line"/>
            <p:cNvSpPr/>
            <p:nvPr/>
          </p:nvSpPr>
          <p:spPr>
            <a:xfrm>
              <a:off x="150" y="0"/>
              <a:ext cx="719444" cy="1121362"/>
            </a:xfrm>
            <a:custGeom>
              <a:avLst/>
              <a:gdLst/>
              <a:ahLst/>
              <a:cxnLst>
                <a:cxn ang="0">
                  <a:pos x="wd2" y="hd2"/>
                </a:cxn>
                <a:cxn ang="5400000">
                  <a:pos x="wd2" y="hd2"/>
                </a:cxn>
                <a:cxn ang="10800000">
                  <a:pos x="wd2" y="hd2"/>
                </a:cxn>
                <a:cxn ang="16200000">
                  <a:pos x="wd2" y="hd2"/>
                </a:cxn>
              </a:cxnLst>
              <a:rect l="0" t="0" r="r" b="b"/>
              <a:pathLst>
                <a:path w="21600" h="21600" extrusionOk="0">
                  <a:moveTo>
                    <a:pt x="0" y="8180"/>
                  </a:moveTo>
                  <a:cubicBezTo>
                    <a:pt x="0" y="11911"/>
                    <a:pt x="6663" y="15168"/>
                    <a:pt x="16200" y="16101"/>
                  </a:cubicBezTo>
                  <a:lnTo>
                    <a:pt x="16200" y="14067"/>
                  </a:lnTo>
                  <a:lnTo>
                    <a:pt x="21600" y="18093"/>
                  </a:lnTo>
                  <a:lnTo>
                    <a:pt x="16200" y="21600"/>
                  </a:lnTo>
                  <a:lnTo>
                    <a:pt x="16200" y="19566"/>
                  </a:lnTo>
                  <a:lnTo>
                    <a:pt x="16200" y="19566"/>
                  </a:lnTo>
                  <a:cubicBezTo>
                    <a:pt x="6663" y="18633"/>
                    <a:pt x="0" y="15375"/>
                    <a:pt x="0" y="11645"/>
                  </a:cubicBezTo>
                  <a:lnTo>
                    <a:pt x="0" y="8180"/>
                  </a:lnTo>
                  <a:cubicBezTo>
                    <a:pt x="0" y="3662"/>
                    <a:pt x="9671" y="0"/>
                    <a:pt x="21600" y="0"/>
                  </a:cubicBezTo>
                  <a:lnTo>
                    <a:pt x="21600" y="3465"/>
                  </a:lnTo>
                  <a:cubicBezTo>
                    <a:pt x="11433" y="3465"/>
                    <a:pt x="2643" y="6150"/>
                    <a:pt x="490" y="9913"/>
                  </a:cubicBezTo>
                </a:path>
              </a:pathLst>
            </a:custGeom>
            <a:grpFill/>
            <a:ln w="25400" cap="flat">
              <a:solidFill>
                <a:srgbClr val="FFC000"/>
              </a:solidFill>
              <a:prstDash val="solid"/>
              <a:round/>
            </a:ln>
            <a:effectLst/>
          </p:spPr>
          <p:txBody>
            <a:bodyPr wrap="square" lIns="22860" tIns="22860" rIns="22860" bIns="22860" numCol="1" anchor="t">
              <a:noAutofit/>
            </a:bodyPr>
            <a:lstStyle/>
            <a:p>
              <a:pPr algn="ctr">
                <a:defRPr sz="3000">
                  <a:latin typeface="Gill Sans"/>
                  <a:ea typeface="Gill Sans"/>
                  <a:cs typeface="Gill Sans"/>
                  <a:sym typeface="Gill Sans"/>
                </a:defRPr>
              </a:pPr>
              <a:endParaRPr sz="1500"/>
            </a:p>
          </p:txBody>
        </p:sp>
      </p:grpSp>
      <p:sp>
        <p:nvSpPr>
          <p:cNvPr id="292" name="Straight Arrow Connector 7"/>
          <p:cNvSpPr/>
          <p:nvPr/>
        </p:nvSpPr>
        <p:spPr>
          <a:xfrm flipH="1">
            <a:off x="7514011" y="3941914"/>
            <a:ext cx="617765" cy="1"/>
          </a:xfrm>
          <a:prstGeom prst="line">
            <a:avLst/>
          </a:prstGeom>
          <a:ln w="127000">
            <a:solidFill>
              <a:srgbClr val="FFC000"/>
            </a:solidFill>
            <a:tailEnd type="triangle"/>
          </a:ln>
        </p:spPr>
        <p:txBody>
          <a:bodyPr lIns="22860" rIns="22860"/>
          <a:lstStyle/>
          <a:p>
            <a:endParaRPr sz="900"/>
          </a:p>
        </p:txBody>
      </p:sp>
      <p:sp>
        <p:nvSpPr>
          <p:cNvPr id="17" name="Заголовок 1">
            <a:extLst>
              <a:ext uri="{FF2B5EF4-FFF2-40B4-BE49-F238E27FC236}">
                <a16:creationId xmlns:a16="http://schemas.microsoft.com/office/drawing/2014/main" id="{C526EF5C-0967-4D2B-A35C-C942E440DAD4}"/>
              </a:ext>
            </a:extLst>
          </p:cNvPr>
          <p:cNvSpPr>
            <a:spLocks noGrp="1"/>
          </p:cNvSpPr>
          <p:nvPr>
            <p:ph type="title"/>
          </p:nvPr>
        </p:nvSpPr>
        <p:spPr>
          <a:xfrm>
            <a:off x="1249680" y="41765"/>
            <a:ext cx="9692640" cy="974768"/>
          </a:xfrm>
        </p:spPr>
        <p:txBody>
          <a:bodyPr/>
          <a:lstStyle/>
          <a:p>
            <a:pPr algn="ctr"/>
            <a:r>
              <a:rPr lang="ru-RU" dirty="0"/>
              <a:t>Поражение артерий и вен</a:t>
            </a:r>
          </a:p>
        </p:txBody>
      </p:sp>
      <p:sp>
        <p:nvSpPr>
          <p:cNvPr id="18" name="A">
            <a:extLst>
              <a:ext uri="{FF2B5EF4-FFF2-40B4-BE49-F238E27FC236}">
                <a16:creationId xmlns:a16="http://schemas.microsoft.com/office/drawing/2014/main" id="{8B162165-7DA5-48A3-A9B0-3456F35650A2}"/>
              </a:ext>
            </a:extLst>
          </p:cNvPr>
          <p:cNvSpPr txBox="1"/>
          <p:nvPr/>
        </p:nvSpPr>
        <p:spPr>
          <a:xfrm>
            <a:off x="1830629" y="4562430"/>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A</a:t>
            </a:r>
          </a:p>
        </p:txBody>
      </p:sp>
      <p:sp>
        <p:nvSpPr>
          <p:cNvPr id="19" name="B">
            <a:extLst>
              <a:ext uri="{FF2B5EF4-FFF2-40B4-BE49-F238E27FC236}">
                <a16:creationId xmlns:a16="http://schemas.microsoft.com/office/drawing/2014/main" id="{FD81393F-5AA9-4A7E-86C5-B79B076E15E8}"/>
              </a:ext>
            </a:extLst>
          </p:cNvPr>
          <p:cNvSpPr txBox="1"/>
          <p:nvPr/>
        </p:nvSpPr>
        <p:spPr>
          <a:xfrm>
            <a:off x="6324600" y="4906214"/>
            <a:ext cx="489345" cy="726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solidFill>
                  <a:srgbClr val="FFFFFF"/>
                </a:solidFill>
                <a:latin typeface="+mn-lt"/>
                <a:ea typeface="+mn-ea"/>
                <a:cs typeface="+mn-cs"/>
                <a:sym typeface="Helvetica"/>
              </a:defRPr>
            </a:lvl1pPr>
          </a:lstStyle>
          <a:p>
            <a:r>
              <a:rPr dirty="0"/>
              <a:t>B</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26DE52-F650-40B7-8FC1-3182AF503286}"/>
              </a:ext>
            </a:extLst>
          </p:cNvPr>
          <p:cNvSpPr>
            <a:spLocks noGrp="1"/>
          </p:cNvSpPr>
          <p:nvPr>
            <p:ph type="title"/>
          </p:nvPr>
        </p:nvSpPr>
        <p:spPr/>
        <p:txBody>
          <a:bodyPr/>
          <a:lstStyle/>
          <a:p>
            <a:pPr algn="ctr"/>
            <a:r>
              <a:rPr lang="ru-RU" dirty="0"/>
              <a:t>Цель</a:t>
            </a:r>
          </a:p>
        </p:txBody>
      </p:sp>
      <p:sp>
        <p:nvSpPr>
          <p:cNvPr id="3" name="Объект 2">
            <a:extLst>
              <a:ext uri="{FF2B5EF4-FFF2-40B4-BE49-F238E27FC236}">
                <a16:creationId xmlns:a16="http://schemas.microsoft.com/office/drawing/2014/main" id="{53387112-D10A-4055-8729-A9969DCDC022}"/>
              </a:ext>
            </a:extLst>
          </p:cNvPr>
          <p:cNvSpPr>
            <a:spLocks noGrp="1"/>
          </p:cNvSpPr>
          <p:nvPr>
            <p:ph idx="1"/>
          </p:nvPr>
        </p:nvSpPr>
        <p:spPr/>
        <p:txBody>
          <a:bodyPr>
            <a:normAutofit/>
          </a:bodyPr>
          <a:lstStyle/>
          <a:p>
            <a:r>
              <a:rPr lang="ru-RU" sz="2200" dirty="0"/>
              <a:t>При помощи методов лучевой диагностики раскрыть ход верификации </a:t>
            </a:r>
            <a:r>
              <a:rPr lang="ru-RU" sz="2200" dirty="0" err="1"/>
              <a:t>фиброзирующего</a:t>
            </a:r>
            <a:r>
              <a:rPr lang="ru-RU" sz="2200" dirty="0"/>
              <a:t> медиастинита,</a:t>
            </a:r>
            <a:r>
              <a:rPr lang="en-US" sz="2200" dirty="0"/>
              <a:t> </a:t>
            </a:r>
            <a:r>
              <a:rPr lang="ru-RU" sz="2200" dirty="0"/>
              <a:t>дифференциальной диагностики его подтипов, выбора вариантов лечения, коррекции осложнений, установлении прогноза для пациента.</a:t>
            </a:r>
          </a:p>
        </p:txBody>
      </p:sp>
    </p:spTree>
    <p:extLst>
      <p:ext uri="{BB962C8B-B14F-4D97-AF65-F5344CB8AC3E}">
        <p14:creationId xmlns:p14="http://schemas.microsoft.com/office/powerpoint/2010/main" val="217252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832720-AAAE-4CCA-819C-80C6243A6A27}"/>
              </a:ext>
            </a:extLst>
          </p:cNvPr>
          <p:cNvSpPr>
            <a:spLocks noGrp="1"/>
          </p:cNvSpPr>
          <p:nvPr>
            <p:ph type="title"/>
          </p:nvPr>
        </p:nvSpPr>
        <p:spPr/>
        <p:txBody>
          <a:bodyPr/>
          <a:lstStyle/>
          <a:p>
            <a:pPr algn="ctr"/>
            <a:r>
              <a:rPr lang="ru-RU" dirty="0"/>
              <a:t>Задачи</a:t>
            </a:r>
          </a:p>
        </p:txBody>
      </p:sp>
      <p:sp>
        <p:nvSpPr>
          <p:cNvPr id="3" name="Объект 2">
            <a:extLst>
              <a:ext uri="{FF2B5EF4-FFF2-40B4-BE49-F238E27FC236}">
                <a16:creationId xmlns:a16="http://schemas.microsoft.com/office/drawing/2014/main" id="{CB7A7CFA-9AAD-4B11-ADD8-6BBA17FA3C31}"/>
              </a:ext>
            </a:extLst>
          </p:cNvPr>
          <p:cNvSpPr>
            <a:spLocks noGrp="1"/>
          </p:cNvSpPr>
          <p:nvPr>
            <p:ph idx="1"/>
          </p:nvPr>
        </p:nvSpPr>
        <p:spPr/>
        <p:txBody>
          <a:bodyPr>
            <a:normAutofit/>
          </a:bodyPr>
          <a:lstStyle/>
          <a:p>
            <a:r>
              <a:rPr lang="ru-RU" sz="2200" dirty="0"/>
              <a:t>Изучить два подтипа </a:t>
            </a:r>
            <a:r>
              <a:rPr lang="ru-RU" sz="2200" dirty="0" err="1"/>
              <a:t>фиброзирующего</a:t>
            </a:r>
            <a:r>
              <a:rPr lang="ru-RU" sz="2200" dirty="0"/>
              <a:t> медиастинита, включая этиологию, диагностику и лечение заболевания</a:t>
            </a:r>
          </a:p>
          <a:p>
            <a:r>
              <a:rPr lang="ru-RU" sz="2200" dirty="0"/>
              <a:t>Описать проявления </a:t>
            </a:r>
            <a:r>
              <a:rPr lang="ru-RU" sz="2200" dirty="0" err="1"/>
              <a:t>фиброзирующего</a:t>
            </a:r>
            <a:r>
              <a:rPr lang="ru-RU" sz="2200" dirty="0"/>
              <a:t> медиастинита, а также особенности для дифференциальной диагностики с другими заболеваниями</a:t>
            </a:r>
          </a:p>
          <a:p>
            <a:r>
              <a:rPr lang="ru-RU" sz="2200" dirty="0"/>
              <a:t>Распознать связанные с компрессией средостения и грудных структур последствия </a:t>
            </a:r>
            <a:r>
              <a:rPr lang="ru-RU" sz="2200" dirty="0" err="1"/>
              <a:t>фиброзирующего</a:t>
            </a:r>
            <a:r>
              <a:rPr lang="ru-RU" sz="2200" dirty="0"/>
              <a:t> медиастинита, а также рассмотреть методы лечения таких пациентов. </a:t>
            </a:r>
          </a:p>
        </p:txBody>
      </p:sp>
    </p:spTree>
    <p:extLst>
      <p:ext uri="{BB962C8B-B14F-4D97-AF65-F5344CB8AC3E}">
        <p14:creationId xmlns:p14="http://schemas.microsoft.com/office/powerpoint/2010/main" val="428568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2FBA6-27D9-49A6-BCD1-DC26ACBA55FC}"/>
              </a:ext>
            </a:extLst>
          </p:cNvPr>
          <p:cNvSpPr>
            <a:spLocks noGrp="1"/>
          </p:cNvSpPr>
          <p:nvPr>
            <p:ph type="title"/>
          </p:nvPr>
        </p:nvSpPr>
        <p:spPr/>
        <p:txBody>
          <a:bodyPr/>
          <a:lstStyle/>
          <a:p>
            <a:pPr algn="ctr"/>
            <a:r>
              <a:rPr lang="ru-RU" dirty="0"/>
              <a:t>Материалы и методы</a:t>
            </a:r>
          </a:p>
        </p:txBody>
      </p:sp>
      <p:sp>
        <p:nvSpPr>
          <p:cNvPr id="3" name="Объект 2">
            <a:extLst>
              <a:ext uri="{FF2B5EF4-FFF2-40B4-BE49-F238E27FC236}">
                <a16:creationId xmlns:a16="http://schemas.microsoft.com/office/drawing/2014/main" id="{A20C9EF7-F65C-4304-BBB3-36E2BDE67B38}"/>
              </a:ext>
            </a:extLst>
          </p:cNvPr>
          <p:cNvSpPr>
            <a:spLocks noGrp="1"/>
          </p:cNvSpPr>
          <p:nvPr>
            <p:ph idx="1"/>
          </p:nvPr>
        </p:nvSpPr>
        <p:spPr/>
        <p:txBody>
          <a:bodyPr>
            <a:normAutofit/>
          </a:bodyPr>
          <a:lstStyle/>
          <a:p>
            <a:r>
              <a:rPr lang="ru-RU" sz="2200" dirty="0"/>
              <a:t>Рентгенография грудной клетки</a:t>
            </a:r>
          </a:p>
          <a:p>
            <a:r>
              <a:rPr lang="ru-RU" sz="2200" dirty="0"/>
              <a:t>Компьютерная томография с контрастным усилением</a:t>
            </a:r>
          </a:p>
          <a:p>
            <a:r>
              <a:rPr lang="ru-RU" sz="2200" dirty="0"/>
              <a:t>МРТ</a:t>
            </a:r>
          </a:p>
          <a:p>
            <a:r>
              <a:rPr lang="ru-RU" sz="2200" dirty="0"/>
              <a:t>ПЭТ</a:t>
            </a:r>
            <a:r>
              <a:rPr lang="en-US" sz="2200" dirty="0"/>
              <a:t>/</a:t>
            </a:r>
            <a:r>
              <a:rPr lang="ru-RU" sz="2200" dirty="0"/>
              <a:t>КТ</a:t>
            </a:r>
          </a:p>
          <a:p>
            <a:r>
              <a:rPr lang="ru-RU" sz="2200" dirty="0"/>
              <a:t>КТ-ангиография, МР-ангиография</a:t>
            </a:r>
          </a:p>
        </p:txBody>
      </p:sp>
    </p:spTree>
    <p:extLst>
      <p:ext uri="{BB962C8B-B14F-4D97-AF65-F5344CB8AC3E}">
        <p14:creationId xmlns:p14="http://schemas.microsoft.com/office/powerpoint/2010/main" val="228997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1B8D0C-9058-4908-9157-C458993D839D}"/>
              </a:ext>
            </a:extLst>
          </p:cNvPr>
          <p:cNvSpPr>
            <a:spLocks noGrp="1"/>
          </p:cNvSpPr>
          <p:nvPr>
            <p:ph type="title"/>
          </p:nvPr>
        </p:nvSpPr>
        <p:spPr/>
        <p:txBody>
          <a:bodyPr/>
          <a:lstStyle/>
          <a:p>
            <a:pPr algn="ctr"/>
            <a:r>
              <a:rPr lang="ru-RU" dirty="0"/>
              <a:t>Определение</a:t>
            </a:r>
          </a:p>
        </p:txBody>
      </p:sp>
      <p:sp>
        <p:nvSpPr>
          <p:cNvPr id="3" name="Объект 2">
            <a:extLst>
              <a:ext uri="{FF2B5EF4-FFF2-40B4-BE49-F238E27FC236}">
                <a16:creationId xmlns:a16="http://schemas.microsoft.com/office/drawing/2014/main" id="{9AA7739A-93CC-42DF-BA07-3C1904798718}"/>
              </a:ext>
            </a:extLst>
          </p:cNvPr>
          <p:cNvSpPr>
            <a:spLocks noGrp="1"/>
          </p:cNvSpPr>
          <p:nvPr>
            <p:ph idx="1"/>
          </p:nvPr>
        </p:nvSpPr>
        <p:spPr/>
        <p:txBody>
          <a:bodyPr>
            <a:normAutofit/>
          </a:bodyPr>
          <a:lstStyle/>
          <a:p>
            <a:r>
              <a:rPr lang="ru-RU" sz="2200" dirty="0" err="1"/>
              <a:t>Фиброзирующий</a:t>
            </a:r>
            <a:r>
              <a:rPr lang="ru-RU" sz="2200" dirty="0"/>
              <a:t> медиастинит (ФМ), - также известный как </a:t>
            </a:r>
            <a:r>
              <a:rPr lang="ru-RU" sz="2200" dirty="0" err="1"/>
              <a:t>склерозирующий</a:t>
            </a:r>
            <a:r>
              <a:rPr lang="ru-RU" sz="2200" dirty="0"/>
              <a:t> медиастинит или фиброз средостения, является редким доброкачественным, но потенциально опасным для жизни фиброзно-воспалительным процессом, при котором прогрессирующая пролиферация плотной фиброзной ткани в средостении замещает нормальный медиастинальный жир и потенциально покрывает структуры средостения и грудной полости.</a:t>
            </a:r>
          </a:p>
          <a:p>
            <a:pPr marL="0" indent="0">
              <a:buNone/>
            </a:pPr>
            <a:r>
              <a:rPr lang="ru-RU" sz="2200" dirty="0"/>
              <a:t>Подтипы </a:t>
            </a:r>
            <a:r>
              <a:rPr lang="ru-RU" sz="2200" dirty="0" err="1"/>
              <a:t>фиброзирующего</a:t>
            </a:r>
            <a:r>
              <a:rPr lang="ru-RU" sz="2200" dirty="0"/>
              <a:t> медиастинита:</a:t>
            </a:r>
            <a:br>
              <a:rPr lang="ru-RU" sz="2200" dirty="0"/>
            </a:br>
            <a:r>
              <a:rPr lang="ru-RU" sz="2200" dirty="0"/>
              <a:t>- Гранулематозный ФМ (80–90%)</a:t>
            </a:r>
            <a:br>
              <a:rPr lang="ru-RU" sz="2200" dirty="0"/>
            </a:br>
            <a:r>
              <a:rPr lang="ru-RU" sz="2200" dirty="0"/>
              <a:t>- </a:t>
            </a:r>
            <a:r>
              <a:rPr lang="ru-RU" sz="2200" dirty="0" err="1"/>
              <a:t>Негранулематозный</a:t>
            </a:r>
            <a:r>
              <a:rPr lang="ru-RU" sz="2200" dirty="0"/>
              <a:t> ФМ (10–20%)</a:t>
            </a:r>
          </a:p>
        </p:txBody>
      </p:sp>
    </p:spTree>
    <p:extLst>
      <p:ext uri="{BB962C8B-B14F-4D97-AF65-F5344CB8AC3E}">
        <p14:creationId xmlns:p14="http://schemas.microsoft.com/office/powerpoint/2010/main" val="146523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E0DF23-B036-48E7-B284-B8CD8E3CEE40}"/>
              </a:ext>
            </a:extLst>
          </p:cNvPr>
          <p:cNvSpPr>
            <a:spLocks noGrp="1"/>
          </p:cNvSpPr>
          <p:nvPr>
            <p:ph type="title"/>
          </p:nvPr>
        </p:nvSpPr>
        <p:spPr/>
        <p:txBody>
          <a:bodyPr/>
          <a:lstStyle/>
          <a:p>
            <a:pPr algn="ctr"/>
            <a:r>
              <a:rPr lang="ru-RU" dirty="0"/>
              <a:t>Гранулематозный ФМ</a:t>
            </a:r>
          </a:p>
        </p:txBody>
      </p:sp>
      <p:sp>
        <p:nvSpPr>
          <p:cNvPr id="3" name="Объект 2">
            <a:extLst>
              <a:ext uri="{FF2B5EF4-FFF2-40B4-BE49-F238E27FC236}">
                <a16:creationId xmlns:a16="http://schemas.microsoft.com/office/drawing/2014/main" id="{7C848E31-79AC-42A3-9626-B0CCBCB900B4}"/>
              </a:ext>
            </a:extLst>
          </p:cNvPr>
          <p:cNvSpPr>
            <a:spLocks noGrp="1"/>
          </p:cNvSpPr>
          <p:nvPr>
            <p:ph idx="1"/>
          </p:nvPr>
        </p:nvSpPr>
        <p:spPr>
          <a:xfrm>
            <a:off x="1261872" y="1580225"/>
            <a:ext cx="8595360" cy="4912015"/>
          </a:xfrm>
        </p:spPr>
        <p:txBody>
          <a:bodyPr>
            <a:normAutofit lnSpcReduction="10000"/>
          </a:bodyPr>
          <a:lstStyle/>
          <a:p>
            <a:r>
              <a:rPr lang="ru-RU" sz="2200" dirty="0"/>
              <a:t>Гранулематозный или фокальный ФМ - самый распространенный вид диагностируемый в США. Он составляет 80–90% всех случаев ФМ с распространенностью 3 на 100 000 человек. Средний возраст заболевших пациентов 35-46 лет. </a:t>
            </a:r>
          </a:p>
          <a:p>
            <a:r>
              <a:rPr lang="ru-RU" sz="2200" dirty="0"/>
              <a:t>Гранулематозный ФМ характеризуется аномальным иммунологическим ответом на антигенную стимуляцию, что приводит к разрастанию </a:t>
            </a:r>
            <a:r>
              <a:rPr lang="ru-RU" sz="2200" dirty="0" err="1"/>
              <a:t>фибровоспалительной</a:t>
            </a:r>
            <a:r>
              <a:rPr lang="ru-RU" sz="2200" dirty="0"/>
              <a:t> ткани в средостении. </a:t>
            </a:r>
          </a:p>
          <a:p>
            <a:r>
              <a:rPr lang="ru-RU" sz="2200" dirty="0"/>
              <a:t>Основной этиологический фактор - </a:t>
            </a:r>
            <a:r>
              <a:rPr lang="en-US" sz="2200" dirty="0"/>
              <a:t>Histoplasma capsulatum(</a:t>
            </a:r>
            <a:r>
              <a:rPr lang="ru-RU" sz="2200" dirty="0" err="1"/>
              <a:t>возб.гистоплазмоза</a:t>
            </a:r>
            <a:r>
              <a:rPr lang="ru-RU" sz="2200" dirty="0"/>
              <a:t>)</a:t>
            </a:r>
          </a:p>
          <a:p>
            <a:r>
              <a:rPr lang="ru-RU" sz="2200" dirty="0"/>
              <a:t>Вторичные факторы - туберкулез, бластомикоз, </a:t>
            </a:r>
            <a:r>
              <a:rPr lang="ru-RU" sz="2200" dirty="0" err="1"/>
              <a:t>мукоромикоз</a:t>
            </a:r>
            <a:r>
              <a:rPr lang="ru-RU" sz="2200" dirty="0"/>
              <a:t> или </a:t>
            </a:r>
            <a:r>
              <a:rPr lang="ru-RU" sz="2200" dirty="0" err="1"/>
              <a:t>криптококкоз</a:t>
            </a:r>
            <a:r>
              <a:rPr lang="ru-RU" sz="2200" dirty="0"/>
              <a:t>. Также саркоидоз в редких случаях связан с развитием ФМ.</a:t>
            </a:r>
          </a:p>
          <a:p>
            <a:endParaRPr lang="ru-RU" sz="2200" dirty="0"/>
          </a:p>
        </p:txBody>
      </p:sp>
    </p:spTree>
    <p:extLst>
      <p:ext uri="{BB962C8B-B14F-4D97-AF65-F5344CB8AC3E}">
        <p14:creationId xmlns:p14="http://schemas.microsoft.com/office/powerpoint/2010/main" val="219768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6ED5E3E-F6AC-4CA2-93FA-3B5C21877661}"/>
              </a:ext>
            </a:extLst>
          </p:cNvPr>
          <p:cNvSpPr>
            <a:spLocks noGrp="1"/>
          </p:cNvSpPr>
          <p:nvPr>
            <p:ph idx="1"/>
          </p:nvPr>
        </p:nvSpPr>
        <p:spPr>
          <a:xfrm>
            <a:off x="1261872" y="328474"/>
            <a:ext cx="8595360" cy="6027938"/>
          </a:xfrm>
        </p:spPr>
        <p:txBody>
          <a:bodyPr>
            <a:noAutofit/>
          </a:bodyPr>
          <a:lstStyle/>
          <a:p>
            <a:r>
              <a:rPr lang="ru-RU" sz="2200" dirty="0"/>
              <a:t>Респираторный </a:t>
            </a:r>
            <a:r>
              <a:rPr lang="ru-RU" sz="2200" dirty="0" err="1"/>
              <a:t>гистоплазмоз</a:t>
            </a:r>
            <a:r>
              <a:rPr lang="ru-RU" sz="2200" dirty="0"/>
              <a:t> обычно протекает бессимптомно. У некоторых пациентов возникает клеточно-опосредованный иммунный ответ, при котором инфильтративная фиброзная ткань и бесклеточный коллаген развивается и замещает нормальный жир средостения, что приводит к ФМ. Тяжесть симптомов ФМ зависит от степени </a:t>
            </a:r>
            <a:r>
              <a:rPr lang="ru-RU" sz="2200" dirty="0" err="1"/>
              <a:t>фибровоспалительного</a:t>
            </a:r>
            <a:r>
              <a:rPr lang="ru-RU" sz="2200" dirty="0"/>
              <a:t> ответа.</a:t>
            </a:r>
          </a:p>
        </p:txBody>
      </p:sp>
    </p:spTree>
    <p:extLst>
      <p:ext uri="{BB962C8B-B14F-4D97-AF65-F5344CB8AC3E}">
        <p14:creationId xmlns:p14="http://schemas.microsoft.com/office/powerpoint/2010/main" val="522358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CE28C2-2C7A-458F-8D80-45764C5A2879}"/>
              </a:ext>
            </a:extLst>
          </p:cNvPr>
          <p:cNvSpPr>
            <a:spLocks noGrp="1"/>
          </p:cNvSpPr>
          <p:nvPr>
            <p:ph type="title"/>
          </p:nvPr>
        </p:nvSpPr>
        <p:spPr>
          <a:xfrm>
            <a:off x="1249680" y="111687"/>
            <a:ext cx="9692640" cy="1325562"/>
          </a:xfrm>
        </p:spPr>
        <p:txBody>
          <a:bodyPr/>
          <a:lstStyle/>
          <a:p>
            <a:pPr algn="ctr"/>
            <a:r>
              <a:rPr lang="ru-RU" dirty="0"/>
              <a:t>Микропрепараты гранулематозного ФМ</a:t>
            </a:r>
          </a:p>
        </p:txBody>
      </p:sp>
      <p:pic>
        <p:nvPicPr>
          <p:cNvPr id="4" name="med fibrosis 1 cropped.tif" descr="med fibrosis 1 cropped.tif">
            <a:extLst>
              <a:ext uri="{FF2B5EF4-FFF2-40B4-BE49-F238E27FC236}">
                <a16:creationId xmlns:a16="http://schemas.microsoft.com/office/drawing/2014/main" id="{9F4D432A-E134-446C-AD91-5BE336D421B6}"/>
              </a:ext>
            </a:extLst>
          </p:cNvPr>
          <p:cNvPicPr>
            <a:picLocks noGrp="1" noChangeAspect="1"/>
          </p:cNvPicPr>
          <p:nvPr>
            <p:ph idx="1"/>
          </p:nvPr>
        </p:nvPicPr>
        <p:blipFill>
          <a:blip r:embed="rId2"/>
          <a:stretch>
            <a:fillRect/>
          </a:stretch>
        </p:blipFill>
        <p:spPr>
          <a:xfrm>
            <a:off x="1434961" y="1597404"/>
            <a:ext cx="3657600" cy="3657600"/>
          </a:xfrm>
          <a:prstGeom prst="rect">
            <a:avLst/>
          </a:prstGeom>
          <a:ln w="12700">
            <a:miter lim="400000"/>
          </a:ln>
        </p:spPr>
      </p:pic>
      <p:pic>
        <p:nvPicPr>
          <p:cNvPr id="5" name="med fibrosis 2 cropped.tif" descr="med fibrosis 2 cropped.tif">
            <a:extLst>
              <a:ext uri="{FF2B5EF4-FFF2-40B4-BE49-F238E27FC236}">
                <a16:creationId xmlns:a16="http://schemas.microsoft.com/office/drawing/2014/main" id="{0358EAD6-480F-4A1F-85B3-17C7B3ED7E1D}"/>
              </a:ext>
            </a:extLst>
          </p:cNvPr>
          <p:cNvPicPr>
            <a:picLocks noChangeAspect="1"/>
          </p:cNvPicPr>
          <p:nvPr/>
        </p:nvPicPr>
        <p:blipFill>
          <a:blip r:embed="rId3"/>
          <a:stretch>
            <a:fillRect/>
          </a:stretch>
        </p:blipFill>
        <p:spPr>
          <a:xfrm>
            <a:off x="6149094" y="1600200"/>
            <a:ext cx="3657600" cy="3657600"/>
          </a:xfrm>
          <a:prstGeom prst="rect">
            <a:avLst/>
          </a:prstGeom>
          <a:ln w="12700">
            <a:miter lim="400000"/>
          </a:ln>
        </p:spPr>
      </p:pic>
      <p:sp>
        <p:nvSpPr>
          <p:cNvPr id="6" name="Photomicrographs (H&amp;E stain) show typical findings of granulomatous FM. A. Paucicellular fibrosis (*) with adjacent mononuclear cell infiltrate. B. Fibrous tissue (arrow) infiltrates adjacent mediastinal adipose tissue and may mimic invasive fibrosing malignancy.">
            <a:extLst>
              <a:ext uri="{FF2B5EF4-FFF2-40B4-BE49-F238E27FC236}">
                <a16:creationId xmlns:a16="http://schemas.microsoft.com/office/drawing/2014/main" id="{72A8C0B3-3542-47DE-9E26-89C0C967CE8C}"/>
              </a:ext>
            </a:extLst>
          </p:cNvPr>
          <p:cNvSpPr txBox="1"/>
          <p:nvPr/>
        </p:nvSpPr>
        <p:spPr>
          <a:xfrm>
            <a:off x="229855" y="5424154"/>
            <a:ext cx="10712465" cy="13255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noAutofit/>
          </a:bodyPr>
          <a:lstStyle/>
          <a:p>
            <a:pPr defTabSz="685800">
              <a:defRPr sz="3300">
                <a:latin typeface="Gill Sans MT"/>
                <a:ea typeface="Gill Sans MT"/>
                <a:cs typeface="Gill Sans MT"/>
                <a:sym typeface="Gill Sans MT"/>
              </a:defRPr>
            </a:pPr>
            <a:r>
              <a:rPr lang="ru-RU" sz="2200" dirty="0">
                <a:sym typeface="Gill Sans MT"/>
              </a:rPr>
              <a:t>Окраска Г+Э. На микропрепаратах типичные признаки гранулематозного ФМ. </a:t>
            </a:r>
          </a:p>
          <a:p>
            <a:pPr marL="514350" indent="-514350" defTabSz="685800">
              <a:buAutoNum type="alphaUcPeriod"/>
              <a:defRPr sz="3300">
                <a:latin typeface="Gill Sans MT"/>
                <a:ea typeface="Gill Sans MT"/>
                <a:cs typeface="Gill Sans MT"/>
                <a:sym typeface="Gill Sans MT"/>
              </a:defRPr>
            </a:pPr>
            <a:r>
              <a:rPr lang="ru-RU" sz="2200" dirty="0" err="1">
                <a:sym typeface="Gill Sans MT"/>
              </a:rPr>
              <a:t>Мелколеточный</a:t>
            </a:r>
            <a:r>
              <a:rPr lang="ru-RU" sz="2200">
                <a:sym typeface="Gill Sans MT"/>
              </a:rPr>
              <a:t> </a:t>
            </a:r>
            <a:r>
              <a:rPr lang="ru-RU" sz="2200" dirty="0">
                <a:sym typeface="Gill Sans MT"/>
              </a:rPr>
              <a:t>фиброз (*) с инфильтрацией соседних </a:t>
            </a:r>
            <a:r>
              <a:rPr lang="ru-RU" sz="2200" dirty="0" err="1">
                <a:sym typeface="Gill Sans MT"/>
              </a:rPr>
              <a:t>мононуклеарных</a:t>
            </a:r>
            <a:r>
              <a:rPr lang="ru-RU" sz="2200" dirty="0">
                <a:sym typeface="Gill Sans MT"/>
              </a:rPr>
              <a:t> клеток. </a:t>
            </a:r>
          </a:p>
          <a:p>
            <a:pPr marL="514350" indent="-514350" defTabSz="685800">
              <a:buAutoNum type="alphaUcPeriod"/>
              <a:defRPr sz="3300">
                <a:latin typeface="Gill Sans MT"/>
                <a:ea typeface="Gill Sans MT"/>
                <a:cs typeface="Gill Sans MT"/>
                <a:sym typeface="Gill Sans MT"/>
              </a:defRPr>
            </a:pPr>
            <a:r>
              <a:rPr lang="ru-RU" sz="2200" dirty="0">
                <a:sym typeface="Gill Sans MT"/>
              </a:rPr>
              <a:t>Фиброзная ткань (стрелка) инфильтрирует соседнюю жировую ткань средостения и может имитировать инвазивное фиброзное злокачественное новообразование.</a:t>
            </a:r>
            <a:endParaRPr sz="2200" dirty="0"/>
          </a:p>
        </p:txBody>
      </p:sp>
      <p:sp>
        <p:nvSpPr>
          <p:cNvPr id="7" name="A">
            <a:extLst>
              <a:ext uri="{FF2B5EF4-FFF2-40B4-BE49-F238E27FC236}">
                <a16:creationId xmlns:a16="http://schemas.microsoft.com/office/drawing/2014/main" id="{6C3F525C-2535-4F18-84A5-DD143120E9E6}"/>
              </a:ext>
            </a:extLst>
          </p:cNvPr>
          <p:cNvSpPr txBox="1"/>
          <p:nvPr/>
        </p:nvSpPr>
        <p:spPr>
          <a:xfrm>
            <a:off x="1484615" y="4673487"/>
            <a:ext cx="399496" cy="52322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b="1">
                <a:latin typeface="+mn-lt"/>
                <a:ea typeface="+mn-ea"/>
                <a:cs typeface="+mn-cs"/>
                <a:sym typeface="Helvetica"/>
              </a:defRPr>
            </a:lvl1pPr>
          </a:lstStyle>
          <a:p>
            <a:r>
              <a:rPr sz="2800" dirty="0"/>
              <a:t>A</a:t>
            </a:r>
          </a:p>
        </p:txBody>
      </p:sp>
      <p:sp>
        <p:nvSpPr>
          <p:cNvPr id="8" name="*">
            <a:extLst>
              <a:ext uri="{FF2B5EF4-FFF2-40B4-BE49-F238E27FC236}">
                <a16:creationId xmlns:a16="http://schemas.microsoft.com/office/drawing/2014/main" id="{9F20AFC7-590C-4BC1-8A8F-5B290EFA030C}"/>
              </a:ext>
            </a:extLst>
          </p:cNvPr>
          <p:cNvSpPr txBox="1"/>
          <p:nvPr/>
        </p:nvSpPr>
        <p:spPr>
          <a:xfrm>
            <a:off x="2753450" y="3569203"/>
            <a:ext cx="546931" cy="144655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13200"/>
            </a:lvl1pPr>
          </a:lstStyle>
          <a:p>
            <a:r>
              <a:rPr sz="8800" dirty="0"/>
              <a:t>*</a:t>
            </a:r>
          </a:p>
        </p:txBody>
      </p:sp>
      <p:sp>
        <p:nvSpPr>
          <p:cNvPr id="10" name="Straight Arrow Connector 4">
            <a:extLst>
              <a:ext uri="{FF2B5EF4-FFF2-40B4-BE49-F238E27FC236}">
                <a16:creationId xmlns:a16="http://schemas.microsoft.com/office/drawing/2014/main" id="{54697212-80ED-4908-BBF2-85DFE29041A8}"/>
              </a:ext>
            </a:extLst>
          </p:cNvPr>
          <p:cNvSpPr/>
          <p:nvPr/>
        </p:nvSpPr>
        <p:spPr>
          <a:xfrm>
            <a:off x="6604222" y="3644569"/>
            <a:ext cx="916862" cy="4616"/>
          </a:xfrm>
          <a:prstGeom prst="line">
            <a:avLst/>
          </a:prstGeom>
          <a:ln w="127000">
            <a:solidFill>
              <a:srgbClr val="000000"/>
            </a:solidFill>
            <a:tailEnd type="triangle"/>
          </a:ln>
        </p:spPr>
        <p:txBody>
          <a:bodyPr lIns="45719" rIns="45719"/>
          <a:lstStyle/>
          <a:p>
            <a:endParaRPr sz="1200" dirty="0"/>
          </a:p>
        </p:txBody>
      </p:sp>
      <p:sp>
        <p:nvSpPr>
          <p:cNvPr id="11" name="B">
            <a:extLst>
              <a:ext uri="{FF2B5EF4-FFF2-40B4-BE49-F238E27FC236}">
                <a16:creationId xmlns:a16="http://schemas.microsoft.com/office/drawing/2014/main" id="{BB4F95C3-2353-440C-8768-ED79B27F83BE}"/>
              </a:ext>
            </a:extLst>
          </p:cNvPr>
          <p:cNvSpPr txBox="1"/>
          <p:nvPr/>
        </p:nvSpPr>
        <p:spPr>
          <a:xfrm>
            <a:off x="6149094" y="4673487"/>
            <a:ext cx="371253" cy="52322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atin typeface="+mn-lt"/>
                <a:ea typeface="+mn-ea"/>
                <a:cs typeface="+mn-cs"/>
                <a:sym typeface="Helvetica"/>
              </a:defRPr>
            </a:lvl1pPr>
          </a:lstStyle>
          <a:p>
            <a:r>
              <a:rPr sz="2800" dirty="0"/>
              <a:t>B</a:t>
            </a:r>
          </a:p>
        </p:txBody>
      </p:sp>
    </p:spTree>
    <p:extLst>
      <p:ext uri="{BB962C8B-B14F-4D97-AF65-F5344CB8AC3E}">
        <p14:creationId xmlns:p14="http://schemas.microsoft.com/office/powerpoint/2010/main" val="4240236784"/>
      </p:ext>
    </p:extLst>
  </p:cSld>
  <p:clrMapOvr>
    <a:masterClrMapping/>
  </p:clrMapOvr>
</p:sld>
</file>

<file path=ppt/theme/theme1.xml><?xml version="1.0" encoding="utf-8"?>
<a:theme xmlns:a="http://schemas.openxmlformats.org/drawingml/2006/main" name="Вид">
  <a:themeElements>
    <a:clrScheme name="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TM03457515[[fn=Вид]]</Template>
  <TotalTime>1485</TotalTime>
  <Words>1088</Words>
  <Application>Microsoft Office PowerPoint</Application>
  <PresentationFormat>Широкоэкранный</PresentationFormat>
  <Paragraphs>99</Paragraphs>
  <Slides>24</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Century Schoolbook</vt:lpstr>
      <vt:lpstr>Gill Sans</vt:lpstr>
      <vt:lpstr>Gill Sans MT</vt:lpstr>
      <vt:lpstr>Wingdings 2</vt:lpstr>
      <vt:lpstr>Вид</vt:lpstr>
      <vt:lpstr>Мультимодальная визуализация фокального и диффузного фиброзирующего медиастинита</vt:lpstr>
      <vt:lpstr>Актуальность</vt:lpstr>
      <vt:lpstr>Цель</vt:lpstr>
      <vt:lpstr>Задачи</vt:lpstr>
      <vt:lpstr>Материалы и методы</vt:lpstr>
      <vt:lpstr>Определение</vt:lpstr>
      <vt:lpstr>Гранулематозный ФМ</vt:lpstr>
      <vt:lpstr>Презентация PowerPoint</vt:lpstr>
      <vt:lpstr>Микропрепараты гранулематозного ФМ</vt:lpstr>
      <vt:lpstr>Гранулематозный ФМ</vt:lpstr>
      <vt:lpstr>Негранулематозный ФМ</vt:lpstr>
      <vt:lpstr>Презентация PowerPoint</vt:lpstr>
      <vt:lpstr>Негранулематозный ФМ</vt:lpstr>
      <vt:lpstr>Спектр результатов визуализации</vt:lpstr>
      <vt:lpstr>Поражение дыхательных путей</vt:lpstr>
      <vt:lpstr>Поражение дыхательных путей</vt:lpstr>
      <vt:lpstr>Поражение дыхательных путей</vt:lpstr>
      <vt:lpstr>Спектр результатов визуализации</vt:lpstr>
      <vt:lpstr>Поражение лёгочных артерий</vt:lpstr>
      <vt:lpstr>Поражение лёгочных вен</vt:lpstr>
      <vt:lpstr>Презентация PowerPoint</vt:lpstr>
      <vt:lpstr>Системное поражение вен</vt:lpstr>
      <vt:lpstr>Системное поражение вен</vt:lpstr>
      <vt:lpstr>Поражение артерий и вен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Красненко</dc:creator>
  <cp:lastModifiedBy>Андрей Красненко</cp:lastModifiedBy>
  <cp:revision>154</cp:revision>
  <dcterms:created xsi:type="dcterms:W3CDTF">2021-02-07T08:28:55Z</dcterms:created>
  <dcterms:modified xsi:type="dcterms:W3CDTF">2021-02-26T06:34:37Z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845998</vt:lpwstr>
  </property>
  <property fmtid="{D5CDD505-2E9C-101B-9397-08002B2CF9AE}" pid="3" name="NXPowerLiteSettings">
    <vt:lpwstr>C700052003A000</vt:lpwstr>
  </property>
  <property fmtid="{D5CDD505-2E9C-101B-9397-08002B2CF9AE}" pid="4" name="NXPowerLiteVersion">
    <vt:lpwstr>D9.0.3</vt:lpwstr>
  </property>
</Properties>
</file>