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notesMasterIdLst>
    <p:notesMasterId r:id="rId49"/>
  </p:notesMasterIdLst>
  <p:sldIdLst>
    <p:sldId id="411" r:id="rId2"/>
    <p:sldId id="412" r:id="rId3"/>
    <p:sldId id="276" r:id="rId4"/>
    <p:sldId id="300" r:id="rId5"/>
    <p:sldId id="302" r:id="rId6"/>
    <p:sldId id="417" r:id="rId7"/>
    <p:sldId id="303" r:id="rId8"/>
    <p:sldId id="305" r:id="rId9"/>
    <p:sldId id="314" r:id="rId10"/>
    <p:sldId id="307" r:id="rId11"/>
    <p:sldId id="309" r:id="rId12"/>
    <p:sldId id="310" r:id="rId13"/>
    <p:sldId id="387" r:id="rId14"/>
    <p:sldId id="308" r:id="rId15"/>
    <p:sldId id="311" r:id="rId16"/>
    <p:sldId id="301" r:id="rId17"/>
    <p:sldId id="419" r:id="rId18"/>
    <p:sldId id="418" r:id="rId19"/>
    <p:sldId id="317" r:id="rId20"/>
    <p:sldId id="328" r:id="rId21"/>
    <p:sldId id="286" r:id="rId22"/>
    <p:sldId id="318" r:id="rId23"/>
    <p:sldId id="413" r:id="rId24"/>
    <p:sldId id="390" r:id="rId25"/>
    <p:sldId id="389" r:id="rId26"/>
    <p:sldId id="420" r:id="rId27"/>
    <p:sldId id="394" r:id="rId28"/>
    <p:sldId id="404" r:id="rId29"/>
    <p:sldId id="406" r:id="rId30"/>
    <p:sldId id="407" r:id="rId31"/>
    <p:sldId id="408" r:id="rId32"/>
    <p:sldId id="415" r:id="rId33"/>
    <p:sldId id="391" r:id="rId34"/>
    <p:sldId id="376" r:id="rId35"/>
    <p:sldId id="377" r:id="rId36"/>
    <p:sldId id="372" r:id="rId37"/>
    <p:sldId id="380" r:id="rId38"/>
    <p:sldId id="381" r:id="rId39"/>
    <p:sldId id="384" r:id="rId40"/>
    <p:sldId id="367" r:id="rId41"/>
    <p:sldId id="370" r:id="rId42"/>
    <p:sldId id="337" r:id="rId43"/>
    <p:sldId id="400" r:id="rId44"/>
    <p:sldId id="401" r:id="rId45"/>
    <p:sldId id="402" r:id="rId46"/>
    <p:sldId id="409" r:id="rId47"/>
    <p:sldId id="421" r:id="rId4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CC"/>
    <a:srgbClr val="0000FF"/>
    <a:srgbClr val="99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493" autoAdjust="0"/>
  </p:normalViewPr>
  <p:slideViewPr>
    <p:cSldViewPr>
      <p:cViewPr varScale="1">
        <p:scale>
          <a:sx n="81" d="100"/>
          <a:sy n="81" d="100"/>
        </p:scale>
        <p:origin x="1498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693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B52D47-6DFA-4AB5-B42E-C45763808C33}" type="datetimeFigureOut">
              <a:rPr lang="ru-RU" smtClean="0"/>
              <a:pPr/>
              <a:t>24.03.2020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EBFE43-AAD3-4370-91A7-D1920F86C94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97322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EBFE43-AAD3-4370-91A7-D1920F86C940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0778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EBFE43-AAD3-4370-91A7-D1920F86C940}" type="slidenum">
              <a:rPr lang="ru-RU" smtClean="0"/>
              <a:pPr/>
              <a:t>40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94475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1C9BA1B-B60C-4F3C-9128-1AD98210AD63}" type="slidenum">
              <a:rPr lang="ru-RU" smtClean="0"/>
              <a:pPr/>
              <a:t>41</a:t>
            </a:fld>
            <a:endParaRPr lang="ru-RU"/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54CCE11-77DA-43A9-9FB3-C32133B4F77F}" type="slidenum">
              <a:rPr lang="ru-RU" smtClean="0"/>
              <a:pPr/>
              <a:t>46</a:t>
            </a:fld>
            <a:endParaRPr lang="ru-RU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наружная сонная артерия</a:t>
            </a:r>
          </a:p>
          <a:p>
            <a:r>
              <a:rPr lang="ru-RU" dirty="0"/>
              <a:t>-  </a:t>
            </a:r>
            <a:r>
              <a:rPr lang="en-US" dirty="0"/>
              <a:t>a. </a:t>
            </a:r>
            <a:r>
              <a:rPr lang="en-US" dirty="0" err="1"/>
              <a:t>sphenopalatina</a:t>
            </a:r>
            <a:endParaRPr lang="en-US" dirty="0"/>
          </a:p>
          <a:p>
            <a:r>
              <a:rPr lang="en-US" dirty="0"/>
              <a:t>-  a. </a:t>
            </a:r>
            <a:r>
              <a:rPr lang="en-US" dirty="0" err="1"/>
              <a:t>palatina</a:t>
            </a:r>
            <a:r>
              <a:rPr lang="en-US" dirty="0"/>
              <a:t> major</a:t>
            </a:r>
          </a:p>
          <a:p>
            <a:r>
              <a:rPr lang="en-US" dirty="0"/>
              <a:t>-  a. </a:t>
            </a:r>
            <a:r>
              <a:rPr lang="en-US" dirty="0" err="1"/>
              <a:t>labialis</a:t>
            </a:r>
            <a:r>
              <a:rPr lang="en-US" dirty="0"/>
              <a:t> superior </a:t>
            </a:r>
          </a:p>
          <a:p>
            <a:r>
              <a:rPr lang="ru-RU" dirty="0"/>
              <a:t>внутренняя сонная артерия </a:t>
            </a:r>
          </a:p>
          <a:p>
            <a:pPr marL="171450" indent="-171450">
              <a:buFontTx/>
              <a:buChar char="-"/>
            </a:pPr>
            <a:r>
              <a:rPr lang="en-US" dirty="0" err="1"/>
              <a:t>a.a</a:t>
            </a:r>
            <a:r>
              <a:rPr lang="en-US" dirty="0"/>
              <a:t>. </a:t>
            </a:r>
            <a:r>
              <a:rPr lang="en-US" dirty="0" err="1"/>
              <a:t>ethmoidales</a:t>
            </a:r>
            <a:r>
              <a:rPr lang="en-US" dirty="0"/>
              <a:t> anterior et posterior </a:t>
            </a:r>
            <a:endParaRPr lang="ru-RU" dirty="0"/>
          </a:p>
          <a:p>
            <a:pPr marL="171450" indent="-171450">
              <a:buFontTx/>
              <a:buChar char="-"/>
            </a:pPr>
            <a:r>
              <a:rPr lang="ru-RU" dirty="0"/>
              <a:t>верхнечелюстной нерв</a:t>
            </a:r>
          </a:p>
          <a:p>
            <a:pPr marL="171450" indent="-171450">
              <a:buFontTx/>
              <a:buChar char="-"/>
            </a:pPr>
            <a:r>
              <a:rPr lang="ru-RU" dirty="0"/>
              <a:t>-  </a:t>
            </a:r>
            <a:r>
              <a:rPr lang="en-US" dirty="0"/>
              <a:t>n. </a:t>
            </a:r>
            <a:r>
              <a:rPr lang="en-US" dirty="0" err="1"/>
              <a:t>nasopalatinus</a:t>
            </a:r>
            <a:r>
              <a:rPr lang="en-US" dirty="0"/>
              <a:t> </a:t>
            </a:r>
            <a:r>
              <a:rPr lang="en-US" dirty="0" err="1"/>
              <a:t>Scarpae</a:t>
            </a:r>
            <a:endParaRPr lang="en-US" dirty="0"/>
          </a:p>
          <a:p>
            <a:pPr marL="171450" indent="-171450">
              <a:buFontTx/>
              <a:buChar char="-"/>
            </a:pPr>
            <a:r>
              <a:rPr lang="en-US" dirty="0"/>
              <a:t>-  </a:t>
            </a:r>
            <a:r>
              <a:rPr lang="en-US" dirty="0" err="1"/>
              <a:t>n.n</a:t>
            </a:r>
            <a:r>
              <a:rPr lang="en-US" dirty="0"/>
              <a:t>. </a:t>
            </a:r>
            <a:r>
              <a:rPr lang="en-US" dirty="0" err="1"/>
              <a:t>alveolares</a:t>
            </a:r>
            <a:r>
              <a:rPr lang="en-US" dirty="0"/>
              <a:t> </a:t>
            </a:r>
            <a:r>
              <a:rPr lang="en-US" dirty="0" err="1"/>
              <a:t>superiores</a:t>
            </a:r>
            <a:r>
              <a:rPr lang="en-US" dirty="0"/>
              <a:t> </a:t>
            </a:r>
          </a:p>
          <a:p>
            <a:pPr marL="171450" indent="-171450">
              <a:buFontTx/>
              <a:buChar char="-"/>
            </a:pPr>
            <a:r>
              <a:rPr lang="ru-RU" dirty="0"/>
              <a:t>глазничный нерв</a:t>
            </a:r>
          </a:p>
          <a:p>
            <a:pPr marL="171450" indent="-171450">
              <a:buFontTx/>
              <a:buChar char="-"/>
            </a:pPr>
            <a:r>
              <a:rPr lang="ru-RU" dirty="0"/>
              <a:t>-  </a:t>
            </a:r>
            <a:r>
              <a:rPr lang="en-US" dirty="0" err="1"/>
              <a:t>n.n</a:t>
            </a:r>
            <a:r>
              <a:rPr lang="en-US" dirty="0"/>
              <a:t>. </a:t>
            </a:r>
            <a:r>
              <a:rPr lang="en-US" dirty="0" err="1"/>
              <a:t>ethmoidales</a:t>
            </a:r>
            <a:r>
              <a:rPr lang="en-US" dirty="0"/>
              <a:t> anterior et posterior</a:t>
            </a:r>
          </a:p>
          <a:p>
            <a:pPr marL="171450" indent="-171450">
              <a:buFontTx/>
              <a:buChar char="-"/>
            </a:pPr>
            <a:r>
              <a:rPr lang="ru-RU" dirty="0"/>
              <a:t>обонятельный нерв </a:t>
            </a:r>
          </a:p>
          <a:p>
            <a:pPr marL="171450" indent="-171450">
              <a:buFontTx/>
              <a:buChar char="-"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EBFE43-AAD3-4370-91A7-D1920F86C940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08629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Нижний этаж - от середины средней раковины и идет книзу до дна полости носа, занимая таким образом часть средней раковины, нижнюю раковину, средний и нижний носовые ходы и противолежащую часть перегородки носа – респираторная зона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EBFE43-AAD3-4370-91A7-D1920F86C940}" type="slidenum">
              <a:rPr lang="ru-RU" smtClean="0"/>
              <a:pPr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51361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ru-RU" dirty="0"/>
              <a:t>От функционального состояния носа и ОНП зависят функции всех остальных ЛОР-органов. Заболевания носа и ОНП в большинстве своем вовлекают в патологический процесс  другие ЛОР-органы. Воздушная струя в фазе вдоха дифференцируется на три потока. Основной поток (1) на вдохе проходит через средний носовой ход, в который открываются лобная и верхнечелюстная пазухи. При прохождении воздуха через средний носовой ход создается разряжение воздуха в зоне, прилегающей к выводным отверстиям пазух. Это приводит к выходу из пазух согретого, увлажненного и содержащего иммунные клетки воздуха и смешению его с общим потоком. </a:t>
            </a:r>
          </a:p>
          <a:p>
            <a:r>
              <a:rPr lang="ru-RU" dirty="0"/>
              <a:t>Нижний воздушный поток (3) (добавочный) проходит вдоль нижнего и общего носовых ходов. </a:t>
            </a:r>
          </a:p>
          <a:p>
            <a:r>
              <a:rPr lang="ru-RU" dirty="0"/>
              <a:t>Верхний воздушный поток (2) (</a:t>
            </a:r>
            <a:r>
              <a:rPr lang="ru-RU" dirty="0" err="1"/>
              <a:t>ольфакторный</a:t>
            </a:r>
            <a:r>
              <a:rPr lang="ru-RU" dirty="0"/>
              <a:t>) направляется в область обонятельной щели.</a:t>
            </a:r>
          </a:p>
          <a:p>
            <a:endParaRPr lang="ru-RU" dirty="0"/>
          </a:p>
          <a:p>
            <a:r>
              <a:rPr lang="ru-RU" dirty="0"/>
              <a:t>Естественные сужения в полости носа  создают  условия для  вентиляции  легких.</a:t>
            </a:r>
          </a:p>
          <a:p>
            <a:r>
              <a:rPr lang="ru-RU" dirty="0"/>
              <a:t> Постоянно меняющееся давление воздушного столба в дыхательных путях (от фазы «отрицательного» при вдохе до фазы «положительного» при выдохе) является обязательным условием для осуществления функции внешнего дыхания.</a:t>
            </a:r>
          </a:p>
          <a:p>
            <a:endParaRPr lang="ru-RU" dirty="0"/>
          </a:p>
          <a:p>
            <a:r>
              <a:rPr lang="ru-RU" dirty="0"/>
              <a:t>Нарушение физиологических функций носа может приводить к аномалиям развития зубочелюстной области, </a:t>
            </a:r>
            <a:r>
              <a:rPr lang="ru-RU" dirty="0" err="1"/>
              <a:t>неврозоподобным</a:t>
            </a:r>
            <a:r>
              <a:rPr lang="ru-RU" dirty="0"/>
              <a:t> состояниям, нарушению голосовой, вкусовой и обонятельной функций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EBFE43-AAD3-4370-91A7-D1920F86C940}" type="slidenum">
              <a:rPr lang="ru-RU" smtClean="0"/>
              <a:pPr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16613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54CCE11-77DA-43A9-9FB3-C32133B4F77F}" type="slidenum">
              <a:rPr lang="ru-RU" smtClean="0"/>
              <a:pPr/>
              <a:t>28</a:t>
            </a:fld>
            <a:endParaRPr lang="ru-RU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EBFE43-AAD3-4370-91A7-D1920F86C940}" type="slidenum">
              <a:rPr lang="ru-RU" smtClean="0"/>
              <a:pPr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81255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698F96E-8AFE-48F3-BD36-D4E7360BCD44}" type="slidenum">
              <a:rPr lang="ru-RU" smtClean="0"/>
              <a:pPr/>
              <a:t>36</a:t>
            </a:fld>
            <a:endParaRPr lang="ru-RU"/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22760EC-A7F9-4B7E-80E8-0086F8755BEC}" type="slidenum">
              <a:rPr lang="en-US" smtClean="0"/>
              <a:pPr/>
              <a:t>38</a:t>
            </a:fld>
            <a:endParaRPr lang="en-US"/>
          </a:p>
        </p:txBody>
      </p:sp>
      <p:sp>
        <p:nvSpPr>
          <p:cNvPr id="1064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5800"/>
            <a:ext cx="4572000" cy="3429000"/>
          </a:xfrm>
          <a:ln/>
        </p:spPr>
      </p:sp>
      <p:sp>
        <p:nvSpPr>
          <p:cNvPr id="1065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algn="just" eaLnBrk="1" hangingPunct="1"/>
            <a:r>
              <a:rPr lang="ru-RU" sz="1100" b="1" u="sng"/>
              <a:t>Слайд 20</a:t>
            </a:r>
            <a:endParaRPr lang="ru-RU" sz="1100">
              <a:latin typeface="Arial Narrow" pitchFamily="34" charset="0"/>
              <a:cs typeface="Times New Roman" pitchFamily="18" charset="0"/>
            </a:endParaRPr>
          </a:p>
          <a:p>
            <a:pPr algn="just" eaLnBrk="1" hangingPunct="1"/>
            <a:endParaRPr lang="ru-RU" sz="1100">
              <a:latin typeface="Arial Narrow" pitchFamily="34" charset="0"/>
              <a:cs typeface="Times New Roman" pitchFamily="18" charset="0"/>
            </a:endParaRPr>
          </a:p>
          <a:p>
            <a:pPr algn="just" eaLnBrk="1" hangingPunct="1"/>
            <a:r>
              <a:rPr lang="ru-RU" sz="1100"/>
              <a:t>В заключении данной программы несколько слов о Биопароксе, представляющем собой рациональное решение местного лечения инфекционных заболеваний верхних дыхательных путей.</a:t>
            </a:r>
            <a:endParaRPr lang="ru-RU" sz="1100">
              <a:latin typeface="Arial Narrow" pitchFamily="34" charset="0"/>
              <a:cs typeface="Times New Roman" pitchFamily="18" charset="0"/>
            </a:endParaRPr>
          </a:p>
          <a:p>
            <a:pPr algn="just" eaLnBrk="1" hangingPunct="1"/>
            <a:r>
              <a:rPr lang="ru-RU" sz="1100"/>
              <a:t> </a:t>
            </a:r>
            <a:endParaRPr lang="ru-RU" sz="1100">
              <a:latin typeface="Arial Narrow" pitchFamily="34" charset="0"/>
              <a:cs typeface="Times New Roman" pitchFamily="18" charset="0"/>
            </a:endParaRPr>
          </a:p>
          <a:p>
            <a:pPr algn="just" eaLnBrk="1" hangingPunct="1"/>
            <a:r>
              <a:rPr lang="ru-RU" sz="1100"/>
              <a:t>В комплект препарата Биопарокс входит две насадки: носовая и ротовая. Препарат Биопарокс воздействует на все отделы ротоглотки. Данная удобная лекарственная форма позволяет проводить лечение заболеваний и носа, и глотки, что способствует предотвращению распространения инфекционного процесса</a:t>
            </a:r>
            <a:endParaRPr lang="ru-RU" sz="1100">
              <a:latin typeface="Arial Narrow" pitchFamily="34" charset="0"/>
              <a:cs typeface="Times New Roman" pitchFamily="18" charset="0"/>
            </a:endParaRPr>
          </a:p>
          <a:p>
            <a:pPr eaLnBrk="1" hangingPunct="1"/>
            <a:br>
              <a:rPr lang="ru-RU" sz="1100"/>
            </a:br>
            <a:endParaRPr lang="fr-FR" sz="110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5779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/>
          </a:p>
        </p:txBody>
      </p:sp>
      <p:sp>
        <p:nvSpPr>
          <p:cNvPr id="75780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FDD991B-10FA-4407-87BE-028E7C052CDC}" type="slidenum">
              <a:rPr lang="ru-RU"/>
              <a:pPr/>
              <a:t>39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99395427-8768-4CEB-94A8-352BEBF79B62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D76896EB-8A41-46B2-95C2-3F81BEB21B7B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8AC1B2F5-0645-40CF-AB5F-AA407A738577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24.03.2020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24.03.2020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24.03.2020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24.03.2020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wmf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1.png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7.jpe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png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35.png"/><Relationship Id="rId5" Type="http://schemas.openxmlformats.org/officeDocument/2006/relationships/image" Target="../media/image34.jpeg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4.png"/><Relationship Id="rId4" Type="http://schemas.openxmlformats.org/officeDocument/2006/relationships/image" Target="../media/image4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4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.png"/><Relationship Id="rId5" Type="http://schemas.openxmlformats.org/officeDocument/2006/relationships/oleObject" Target="../embeddings/oleObject1.bin"/><Relationship Id="rId4" Type="http://schemas.openxmlformats.org/officeDocument/2006/relationships/image" Target="../media/image3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 txBox="1">
            <a:spLocks/>
          </p:cNvSpPr>
          <p:nvPr/>
        </p:nvSpPr>
        <p:spPr bwMode="auto">
          <a:xfrm>
            <a:off x="179388" y="476250"/>
            <a:ext cx="8964612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800">
                <a:solidFill>
                  <a:schemeClr val="tx1"/>
                </a:solidFill>
                <a:latin typeface="HelveticaNeueCyr" charset="0"/>
                <a:ea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NeueCyr" charset="0"/>
                <a:ea typeface="Arial" charset="0"/>
              </a:defRPr>
            </a:lvl2pPr>
            <a:lvl3pPr>
              <a:defRPr sz="2000">
                <a:solidFill>
                  <a:schemeClr val="tx1"/>
                </a:solidFill>
                <a:latin typeface="HelveticaNeueCyr" charset="0"/>
                <a:ea typeface="Arial" charset="0"/>
              </a:defRPr>
            </a:lvl3pPr>
            <a:lvl4pPr>
              <a:defRPr>
                <a:solidFill>
                  <a:schemeClr val="tx1"/>
                </a:solidFill>
                <a:latin typeface="HelveticaNeueCyr" charset="0"/>
                <a:ea typeface="Arial" charset="0"/>
              </a:defRPr>
            </a:lvl4pPr>
            <a:lvl5pPr>
              <a:defRPr>
                <a:solidFill>
                  <a:schemeClr val="tx1"/>
                </a:solidFill>
                <a:latin typeface="HelveticaNeueCyr" charset="0"/>
                <a:ea typeface="Arial" charset="0"/>
              </a:defRPr>
            </a:lvl5pPr>
            <a:lvl6pPr fontAlgn="base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HelveticaNeueCyr" charset="0"/>
                <a:ea typeface="Arial" charset="0"/>
              </a:defRPr>
            </a:lvl6pPr>
            <a:lvl7pPr fontAlgn="base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HelveticaNeueCyr" charset="0"/>
                <a:ea typeface="Arial" charset="0"/>
              </a:defRPr>
            </a:lvl7pPr>
            <a:lvl8pPr fontAlgn="base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HelveticaNeueCyr" charset="0"/>
                <a:ea typeface="Arial" charset="0"/>
              </a:defRPr>
            </a:lvl8pPr>
            <a:lvl9pPr fontAlgn="base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HelveticaNeueCyr" charset="0"/>
                <a:ea typeface="Arial" charset="0"/>
              </a:defRPr>
            </a:lvl9pPr>
          </a:lstStyle>
          <a:p>
            <a:pPr>
              <a:lnSpc>
                <a:spcPct val="90000"/>
              </a:lnSpc>
            </a:pPr>
            <a:endParaRPr lang="en-US" sz="3200" b="1" dirty="0">
              <a:solidFill>
                <a:schemeClr val="tx2"/>
              </a:solidFill>
            </a:endParaRPr>
          </a:p>
          <a:p>
            <a:pPr>
              <a:lnSpc>
                <a:spcPct val="90000"/>
              </a:lnSpc>
            </a:pPr>
            <a:endParaRPr lang="en-US" sz="3200" b="1" dirty="0">
              <a:solidFill>
                <a:schemeClr val="tx2"/>
              </a:solidFill>
            </a:endParaRPr>
          </a:p>
          <a:p>
            <a:pPr>
              <a:lnSpc>
                <a:spcPct val="90000"/>
              </a:lnSpc>
            </a:pPr>
            <a:endParaRPr lang="en-US" sz="3200" b="1" dirty="0">
              <a:solidFill>
                <a:schemeClr val="tx2"/>
              </a:solidFill>
            </a:endParaRPr>
          </a:p>
          <a:p>
            <a:pPr>
              <a:lnSpc>
                <a:spcPct val="90000"/>
              </a:lnSpc>
            </a:pPr>
            <a:r>
              <a:rPr lang="ru-RU" sz="3200" b="1" dirty="0">
                <a:solidFill>
                  <a:schemeClr val="tx2"/>
                </a:solidFill>
              </a:rPr>
              <a:t>1</a:t>
            </a:r>
            <a:r>
              <a:rPr lang="en-US" sz="3200" b="1" dirty="0">
                <a:solidFill>
                  <a:schemeClr val="tx2"/>
                </a:solidFill>
              </a:rPr>
              <a:t>.</a:t>
            </a:r>
            <a:r>
              <a:rPr lang="ru-RU" sz="3200" b="1" dirty="0">
                <a:solidFill>
                  <a:schemeClr val="tx2"/>
                </a:solidFill>
              </a:rPr>
              <a:t> Методы исследования, клиническая анатомия и физиология глотки, пищевода, носа и ОНП</a:t>
            </a:r>
          </a:p>
          <a:p>
            <a:pPr>
              <a:lnSpc>
                <a:spcPct val="90000"/>
              </a:lnSpc>
            </a:pPr>
            <a:r>
              <a:rPr lang="ru-RU" sz="3200" b="1" dirty="0"/>
              <a:t> </a:t>
            </a:r>
            <a:endParaRPr lang="en-IE" sz="3200" b="1" dirty="0">
              <a:solidFill>
                <a:schemeClr val="tx2"/>
              </a:solidFill>
            </a:endParaRPr>
          </a:p>
        </p:txBody>
      </p:sp>
      <p:sp>
        <p:nvSpPr>
          <p:cNvPr id="5" name="Подзаголовок 2"/>
          <p:cNvSpPr txBox="1">
            <a:spLocks/>
          </p:cNvSpPr>
          <p:nvPr/>
        </p:nvSpPr>
        <p:spPr>
          <a:xfrm>
            <a:off x="323850" y="2205038"/>
            <a:ext cx="6243638" cy="1241425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HelveticaNeueCyr" charset="0"/>
                <a:ea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NeueCyr" charset="0"/>
                <a:ea typeface="Arial" charset="0"/>
              </a:defRPr>
            </a:lvl2pPr>
            <a:lvl3pPr>
              <a:defRPr sz="2000">
                <a:solidFill>
                  <a:schemeClr val="tx1"/>
                </a:solidFill>
                <a:latin typeface="HelveticaNeueCyr" charset="0"/>
                <a:ea typeface="Arial" charset="0"/>
              </a:defRPr>
            </a:lvl3pPr>
            <a:lvl4pPr>
              <a:defRPr>
                <a:solidFill>
                  <a:schemeClr val="tx1"/>
                </a:solidFill>
                <a:latin typeface="HelveticaNeueCyr" charset="0"/>
                <a:ea typeface="Arial" charset="0"/>
              </a:defRPr>
            </a:lvl4pPr>
            <a:lvl5pPr>
              <a:defRPr>
                <a:solidFill>
                  <a:schemeClr val="tx1"/>
                </a:solidFill>
                <a:latin typeface="HelveticaNeueCyr" charset="0"/>
                <a:ea typeface="Arial" charset="0"/>
              </a:defRPr>
            </a:lvl5pPr>
            <a:lvl6pPr fontAlgn="base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HelveticaNeueCyr" charset="0"/>
                <a:ea typeface="Arial" charset="0"/>
              </a:defRPr>
            </a:lvl6pPr>
            <a:lvl7pPr fontAlgn="base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HelveticaNeueCyr" charset="0"/>
                <a:ea typeface="Arial" charset="0"/>
              </a:defRPr>
            </a:lvl7pPr>
            <a:lvl8pPr fontAlgn="base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HelveticaNeueCyr" charset="0"/>
                <a:ea typeface="Arial" charset="0"/>
              </a:defRPr>
            </a:lvl8pPr>
            <a:lvl9pPr fontAlgn="base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HelveticaNeueCyr" charset="0"/>
                <a:ea typeface="Arial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charset="0"/>
              <a:buNone/>
            </a:pPr>
            <a:r>
              <a:rPr lang="ru-RU" sz="2400" b="1" dirty="0">
                <a:solidFill>
                  <a:srgbClr val="242D33"/>
                </a:solidFill>
              </a:rPr>
              <a:t>Кафедра болезней уха, горла и носа</a:t>
            </a:r>
            <a:endParaRPr lang="en-US" sz="2400" dirty="0">
              <a:solidFill>
                <a:srgbClr val="242D33"/>
              </a:solidFill>
            </a:endParaRPr>
          </a:p>
          <a:p>
            <a:pPr eaLnBrk="1" hangingPunct="1">
              <a:spcBef>
                <a:spcPct val="20000"/>
              </a:spcBef>
              <a:buFont typeface="Arial" charset="0"/>
              <a:buNone/>
            </a:pPr>
            <a:r>
              <a:rPr lang="ru-RU" sz="2400" b="1" dirty="0" err="1">
                <a:solidFill>
                  <a:srgbClr val="242D33"/>
                </a:solidFill>
              </a:rPr>
              <a:t>Сеченовский</a:t>
            </a:r>
            <a:r>
              <a:rPr lang="ru-RU" sz="2400" b="1" dirty="0">
                <a:solidFill>
                  <a:srgbClr val="242D33"/>
                </a:solidFill>
              </a:rPr>
              <a:t> Университет</a:t>
            </a:r>
            <a:endParaRPr lang="en-US" sz="2400" b="1" dirty="0">
              <a:solidFill>
                <a:srgbClr val="242D33"/>
              </a:solidFill>
            </a:endParaRPr>
          </a:p>
          <a:p>
            <a:pPr eaLnBrk="1" hangingPunct="1">
              <a:spcBef>
                <a:spcPct val="20000"/>
              </a:spcBef>
              <a:buFont typeface="Arial" charset="0"/>
              <a:buNone/>
            </a:pPr>
            <a:r>
              <a:rPr lang="ru-RU" sz="2400" dirty="0">
                <a:solidFill>
                  <a:srgbClr val="242D33"/>
                </a:solidFill>
              </a:rPr>
              <a:t>Москва, Россия</a:t>
            </a:r>
          </a:p>
        </p:txBody>
      </p:sp>
    </p:spTree>
    <p:extLst>
      <p:ext uri="{BB962C8B-B14F-4D97-AF65-F5344CB8AC3E}">
        <p14:creationId xmlns:p14="http://schemas.microsoft.com/office/powerpoint/2010/main" val="16207216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764704"/>
          </a:xfrm>
        </p:spPr>
        <p:txBody>
          <a:bodyPr>
            <a:noAutofit/>
          </a:bodyPr>
          <a:lstStyle/>
          <a:p>
            <a:r>
              <a:rPr lang="ru-RU" sz="3200" b="1" dirty="0" err="1">
                <a:solidFill>
                  <a:srgbClr val="1F497D"/>
                </a:solidFill>
                <a:latin typeface="Helvetica CY"/>
                <a:cs typeface="Helvetica CY"/>
              </a:rPr>
              <a:t>Остиомеатальный</a:t>
            </a:r>
            <a:r>
              <a:rPr lang="ru-RU" sz="3200" b="1" dirty="0">
                <a:solidFill>
                  <a:srgbClr val="1F497D"/>
                </a:solidFill>
                <a:latin typeface="Helvetica CY"/>
                <a:cs typeface="Helvetica CY"/>
              </a:rPr>
              <a:t> комплекс</a:t>
            </a:r>
          </a:p>
        </p:txBody>
      </p:sp>
      <p:sp>
        <p:nvSpPr>
          <p:cNvPr id="21511" name="Rectangle 7"/>
          <p:cNvSpPr>
            <a:spLocks noGrp="1" noChangeArrowheads="1"/>
          </p:cNvSpPr>
          <p:nvPr>
            <p:ph type="body" sz="half" idx="2"/>
          </p:nvPr>
        </p:nvSpPr>
        <p:spPr>
          <a:xfrm>
            <a:off x="33600" y="3140968"/>
            <a:ext cx="5328592" cy="3528392"/>
          </a:xfrm>
          <a:noFill/>
          <a:ln/>
        </p:spPr>
        <p:txBody>
          <a:bodyPr>
            <a:norm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800" b="1" dirty="0"/>
              <a:t> </a:t>
            </a:r>
            <a:r>
              <a:rPr lang="ru-RU" sz="1800" dirty="0">
                <a:latin typeface="Helvetica CY"/>
                <a:cs typeface="Helvetica CY"/>
              </a:rPr>
              <a:t>Анатомическое образование, в состав</a:t>
            </a:r>
          </a:p>
          <a:p>
            <a:pPr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800" dirty="0">
                <a:latin typeface="Helvetica CY"/>
                <a:cs typeface="Helvetica CY"/>
              </a:rPr>
              <a:t>которого входят:</a:t>
            </a:r>
          </a:p>
          <a:p>
            <a:pPr marL="0" lvl="1" indent="0">
              <a:lnSpc>
                <a:spcPct val="120000"/>
              </a:lnSpc>
              <a:spcBef>
                <a:spcPts val="0"/>
              </a:spcBef>
              <a:buFont typeface="Arial" pitchFamily="34" charset="0"/>
              <a:buChar char="•"/>
            </a:pPr>
            <a:r>
              <a:rPr lang="ru-RU" sz="1800" dirty="0">
                <a:latin typeface="Helvetica CY"/>
                <a:cs typeface="Helvetica CY"/>
              </a:rPr>
              <a:t> Передний конец средней </a:t>
            </a:r>
            <a:r>
              <a:rPr lang="ru-RU" sz="1800" dirty="0" err="1">
                <a:latin typeface="Helvetica CY"/>
                <a:cs typeface="Helvetica CY"/>
              </a:rPr>
              <a:t>н</a:t>
            </a:r>
            <a:r>
              <a:rPr lang="ru-RU" sz="1800" dirty="0">
                <a:latin typeface="Helvetica CY"/>
                <a:cs typeface="Helvetica CY"/>
              </a:rPr>
              <a:t>/раковины (СР)</a:t>
            </a:r>
            <a:endParaRPr lang="en-US" sz="1800" dirty="0">
              <a:latin typeface="Helvetica CY"/>
              <a:cs typeface="Helvetica CY"/>
            </a:endParaRPr>
          </a:p>
          <a:p>
            <a:pPr marL="0" lvl="1" indent="0">
              <a:lnSpc>
                <a:spcPct val="120000"/>
              </a:lnSpc>
              <a:spcBef>
                <a:spcPts val="0"/>
              </a:spcBef>
              <a:buFont typeface="Arial" pitchFamily="34" charset="0"/>
              <a:buChar char="•"/>
            </a:pPr>
            <a:r>
              <a:rPr lang="ru-RU" sz="1800" dirty="0">
                <a:latin typeface="Helvetica CY"/>
                <a:cs typeface="Helvetica CY"/>
              </a:rPr>
              <a:t> Верхняя поверхность нижней </a:t>
            </a:r>
            <a:r>
              <a:rPr lang="ru-RU" sz="1800" dirty="0" err="1">
                <a:latin typeface="Helvetica CY"/>
                <a:cs typeface="Helvetica CY"/>
              </a:rPr>
              <a:t>н</a:t>
            </a:r>
            <a:r>
              <a:rPr lang="ru-RU" sz="1800" dirty="0">
                <a:latin typeface="Helvetica CY"/>
                <a:cs typeface="Helvetica CY"/>
              </a:rPr>
              <a:t>/раковины</a:t>
            </a:r>
          </a:p>
          <a:p>
            <a:pPr marL="0" lvl="1" indent="0">
              <a:lnSpc>
                <a:spcPct val="120000"/>
              </a:lnSpc>
              <a:spcBef>
                <a:spcPts val="0"/>
              </a:spcBef>
              <a:buFont typeface="Arial" pitchFamily="34" charset="0"/>
              <a:buChar char="•"/>
            </a:pPr>
            <a:r>
              <a:rPr lang="ru-RU" sz="1800" dirty="0">
                <a:latin typeface="Helvetica CY"/>
                <a:cs typeface="Helvetica CY"/>
              </a:rPr>
              <a:t> Крючковидный отросток (К)</a:t>
            </a:r>
          </a:p>
          <a:p>
            <a:pPr marL="0" lvl="1" indent="0">
              <a:lnSpc>
                <a:spcPct val="120000"/>
              </a:lnSpc>
              <a:spcBef>
                <a:spcPts val="0"/>
              </a:spcBef>
              <a:buFont typeface="Arial" pitchFamily="34" charset="0"/>
              <a:buChar char="•"/>
            </a:pPr>
            <a:r>
              <a:rPr lang="ru-RU" sz="1800" dirty="0">
                <a:latin typeface="Helvetica CY"/>
                <a:cs typeface="Helvetica CY"/>
              </a:rPr>
              <a:t> Клетки </a:t>
            </a:r>
            <a:r>
              <a:rPr lang="en-US" sz="1800" dirty="0" err="1">
                <a:latin typeface="Helvetica CY"/>
                <a:cs typeface="Helvetica CY"/>
              </a:rPr>
              <a:t>agger</a:t>
            </a:r>
            <a:r>
              <a:rPr lang="en-US" sz="1800" dirty="0">
                <a:latin typeface="Helvetica CY"/>
                <a:cs typeface="Helvetica CY"/>
              </a:rPr>
              <a:t> </a:t>
            </a:r>
            <a:r>
              <a:rPr lang="en-US" sz="1800" dirty="0" err="1">
                <a:latin typeface="Helvetica CY"/>
                <a:cs typeface="Helvetica CY"/>
              </a:rPr>
              <a:t>nasi</a:t>
            </a:r>
            <a:endParaRPr lang="ru-RU" sz="1800" dirty="0">
              <a:latin typeface="Helvetica CY"/>
              <a:cs typeface="Helvetica CY"/>
            </a:endParaRPr>
          </a:p>
          <a:p>
            <a:pPr marL="0" lvl="1" indent="0">
              <a:lnSpc>
                <a:spcPct val="120000"/>
              </a:lnSpc>
              <a:spcBef>
                <a:spcPts val="0"/>
              </a:spcBef>
              <a:buFont typeface="Arial" pitchFamily="34" charset="0"/>
              <a:buChar char="•"/>
            </a:pPr>
            <a:r>
              <a:rPr lang="ru-RU" sz="1800" dirty="0">
                <a:latin typeface="Helvetica CY"/>
                <a:cs typeface="Helvetica CY"/>
              </a:rPr>
              <a:t> Полулунная щель</a:t>
            </a:r>
          </a:p>
          <a:p>
            <a:pPr marL="0" lvl="1" indent="0">
              <a:lnSpc>
                <a:spcPct val="120000"/>
              </a:lnSpc>
              <a:spcBef>
                <a:spcPts val="0"/>
              </a:spcBef>
              <a:buFont typeface="Arial" pitchFamily="34" charset="0"/>
              <a:buChar char="•"/>
            </a:pPr>
            <a:r>
              <a:rPr lang="ru-RU" sz="1800" dirty="0">
                <a:latin typeface="Helvetica CY"/>
                <a:cs typeface="Helvetica CY"/>
              </a:rPr>
              <a:t> Решетчатая булла и пространство между ней</a:t>
            </a:r>
          </a:p>
          <a:p>
            <a:pPr marL="0" lvl="1" indent="0">
              <a:lnSpc>
                <a:spcPct val="120000"/>
              </a:lnSpc>
              <a:spcBef>
                <a:spcPts val="0"/>
              </a:spcBef>
              <a:buFont typeface="Arial" pitchFamily="34" charset="0"/>
              <a:buChar char="•"/>
            </a:pPr>
            <a:r>
              <a:rPr lang="ru-RU" sz="1800" dirty="0">
                <a:latin typeface="Helvetica CY"/>
                <a:cs typeface="Helvetica CY"/>
              </a:rPr>
              <a:t>   и основной пластинкой средней </a:t>
            </a:r>
            <a:r>
              <a:rPr lang="ru-RU" sz="1800" dirty="0" err="1">
                <a:latin typeface="Helvetica CY"/>
                <a:cs typeface="Helvetica CY"/>
              </a:rPr>
              <a:t>н</a:t>
            </a:r>
            <a:r>
              <a:rPr lang="ru-RU" sz="1800" dirty="0">
                <a:latin typeface="Helvetica CY"/>
                <a:cs typeface="Helvetica CY"/>
              </a:rPr>
              <a:t>/раковины</a:t>
            </a:r>
          </a:p>
        </p:txBody>
      </p:sp>
      <p:pic>
        <p:nvPicPr>
          <p:cNvPr id="21514" name="Picture 10" descr="P8240014"/>
          <p:cNvPicPr>
            <a:picLocks noChangeAspect="1" noChangeArrowheads="1"/>
          </p:cNvPicPr>
          <p:nvPr/>
        </p:nvPicPr>
        <p:blipFill>
          <a:blip r:embed="rId2" cstate="print"/>
          <a:srcRect l="6415" r="5917" b="5655"/>
          <a:stretch>
            <a:fillRect/>
          </a:stretch>
        </p:blipFill>
        <p:spPr bwMode="auto">
          <a:xfrm>
            <a:off x="2123728" y="836712"/>
            <a:ext cx="3168352" cy="2376264"/>
          </a:xfrm>
          <a:prstGeom prst="rect">
            <a:avLst/>
          </a:prstGeom>
          <a:noFill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 l="13870" t="22443" r="24603" b="10095"/>
          <a:stretch>
            <a:fillRect/>
          </a:stretch>
        </p:blipFill>
        <p:spPr bwMode="auto">
          <a:xfrm>
            <a:off x="5292080" y="764704"/>
            <a:ext cx="3385550" cy="298437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sp>
        <p:nvSpPr>
          <p:cNvPr id="10" name="TextBox 9"/>
          <p:cNvSpPr txBox="1"/>
          <p:nvPr/>
        </p:nvSpPr>
        <p:spPr>
          <a:xfrm>
            <a:off x="205417" y="6262790"/>
            <a:ext cx="616678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>
                <a:latin typeface="Helvetica CY"/>
                <a:cs typeface="Helvetica CY"/>
              </a:rPr>
              <a:t>Клиническая ринология / Г.З. Пискунов, С.З. Пискунов. — 3-е изд., доп. — Москва : ООО «Медицинское </a:t>
            </a:r>
          </a:p>
          <a:p>
            <a:r>
              <a:rPr lang="ru-RU" sz="1100" b="1" dirty="0">
                <a:latin typeface="Helvetica CY"/>
                <a:cs typeface="Helvetica CY"/>
              </a:rPr>
              <a:t>информационное агентство», 2017. — 750 с. : </a:t>
            </a:r>
            <a:r>
              <a:rPr lang="ru-RU" sz="1100" b="1" dirty="0" err="1">
                <a:latin typeface="Helvetica CY"/>
                <a:cs typeface="Helvetica CY"/>
              </a:rPr>
              <a:t>ил.ISBN</a:t>
            </a:r>
            <a:endParaRPr lang="ru-RU" sz="1100" b="1" dirty="0">
              <a:latin typeface="Helvetica CY"/>
              <a:cs typeface="Helvetica CY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683568" y="260648"/>
            <a:ext cx="7772400" cy="764704"/>
          </a:xfrm>
        </p:spPr>
        <p:txBody>
          <a:bodyPr>
            <a:noAutofit/>
          </a:bodyPr>
          <a:lstStyle/>
          <a:p>
            <a:r>
              <a:rPr lang="ru-RU" sz="3200" b="1" dirty="0">
                <a:solidFill>
                  <a:srgbClr val="1F497D"/>
                </a:solidFill>
                <a:latin typeface="Helvetica CY"/>
                <a:cs typeface="Helvetica CY"/>
              </a:rPr>
              <a:t>Верхнечелюстная пазуха</a:t>
            </a:r>
          </a:p>
        </p:txBody>
      </p:sp>
      <p:graphicFrame>
        <p:nvGraphicFramePr>
          <p:cNvPr id="33792" name="Object 0"/>
          <p:cNvGraphicFramePr>
            <a:graphicFrameLocks noGrp="1" noChangeAspect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458840656"/>
              </p:ext>
            </p:extLst>
          </p:nvPr>
        </p:nvGraphicFramePr>
        <p:xfrm>
          <a:off x="4788024" y="1196752"/>
          <a:ext cx="3120581" cy="33116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74" name="CorelPhotoPaint.Image.9" r:id="rId3" imgW="2273016" imgH="2412698" progId="">
                  <p:embed/>
                </p:oleObj>
              </mc:Choice>
              <mc:Fallback>
                <p:oleObj name="CorelPhotoPaint.Image.9" r:id="rId3" imgW="2273016" imgH="2412698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88024" y="1196752"/>
                        <a:ext cx="3120581" cy="331169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3560" name="Picture 8" descr="P8250018"/>
          <p:cNvPicPr>
            <a:picLocks noChangeAspect="1" noChangeArrowheads="1"/>
          </p:cNvPicPr>
          <p:nvPr/>
        </p:nvPicPr>
        <p:blipFill>
          <a:blip r:embed="rId5" cstate="print"/>
          <a:srcRect l="4890" t="9741" b="5210"/>
          <a:stretch>
            <a:fillRect/>
          </a:stretch>
        </p:blipFill>
        <p:spPr bwMode="auto">
          <a:xfrm>
            <a:off x="179512" y="1124744"/>
            <a:ext cx="4536504" cy="3299276"/>
          </a:xfrm>
          <a:prstGeom prst="rect">
            <a:avLst/>
          </a:prstGeom>
          <a:noFill/>
        </p:spPr>
      </p:pic>
      <p:sp>
        <p:nvSpPr>
          <p:cNvPr id="23563" name="Text Box 11"/>
          <p:cNvSpPr txBox="1">
            <a:spLocks noChangeArrowheads="1"/>
          </p:cNvSpPr>
          <p:nvPr/>
        </p:nvSpPr>
        <p:spPr bwMode="auto">
          <a:xfrm>
            <a:off x="3635896" y="3212976"/>
            <a:ext cx="2286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1</a:t>
            </a:r>
          </a:p>
        </p:txBody>
      </p:sp>
      <p:sp>
        <p:nvSpPr>
          <p:cNvPr id="23564" name="Text Box 12"/>
          <p:cNvSpPr txBox="1">
            <a:spLocks noChangeArrowheads="1"/>
          </p:cNvSpPr>
          <p:nvPr/>
        </p:nvSpPr>
        <p:spPr bwMode="auto">
          <a:xfrm>
            <a:off x="7020272" y="3429000"/>
            <a:ext cx="457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1</a:t>
            </a:r>
          </a:p>
        </p:txBody>
      </p:sp>
      <p:sp>
        <p:nvSpPr>
          <p:cNvPr id="23565" name="Text Box 13"/>
          <p:cNvSpPr txBox="1">
            <a:spLocks noChangeArrowheads="1"/>
          </p:cNvSpPr>
          <p:nvPr/>
        </p:nvSpPr>
        <p:spPr bwMode="auto">
          <a:xfrm>
            <a:off x="5868144" y="1916832"/>
            <a:ext cx="381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2</a:t>
            </a:r>
          </a:p>
        </p:txBody>
      </p:sp>
      <p:sp>
        <p:nvSpPr>
          <p:cNvPr id="23566" name="Text Box 14"/>
          <p:cNvSpPr txBox="1">
            <a:spLocks noChangeArrowheads="1"/>
          </p:cNvSpPr>
          <p:nvPr/>
        </p:nvSpPr>
        <p:spPr bwMode="auto">
          <a:xfrm>
            <a:off x="2411760" y="2492896"/>
            <a:ext cx="1841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2</a:t>
            </a:r>
          </a:p>
        </p:txBody>
      </p:sp>
      <p:sp>
        <p:nvSpPr>
          <p:cNvPr id="23567" name="Text Box 15"/>
          <p:cNvSpPr txBox="1">
            <a:spLocks noChangeArrowheads="1"/>
          </p:cNvSpPr>
          <p:nvPr/>
        </p:nvSpPr>
        <p:spPr bwMode="auto">
          <a:xfrm>
            <a:off x="3923928" y="2996952"/>
            <a:ext cx="2286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3</a:t>
            </a:r>
          </a:p>
        </p:txBody>
      </p:sp>
      <p:sp>
        <p:nvSpPr>
          <p:cNvPr id="23568" name="Text Box 16"/>
          <p:cNvSpPr txBox="1">
            <a:spLocks noChangeArrowheads="1"/>
          </p:cNvSpPr>
          <p:nvPr/>
        </p:nvSpPr>
        <p:spPr bwMode="auto">
          <a:xfrm>
            <a:off x="7308304" y="2996952"/>
            <a:ext cx="2286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3</a:t>
            </a:r>
          </a:p>
        </p:txBody>
      </p:sp>
      <p:sp>
        <p:nvSpPr>
          <p:cNvPr id="23569" name="Text Box 17"/>
          <p:cNvSpPr txBox="1">
            <a:spLocks noChangeArrowheads="1"/>
          </p:cNvSpPr>
          <p:nvPr/>
        </p:nvSpPr>
        <p:spPr bwMode="auto">
          <a:xfrm>
            <a:off x="6804248" y="4365104"/>
            <a:ext cx="28803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ru-RU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4</a:t>
            </a:r>
          </a:p>
        </p:txBody>
      </p:sp>
      <p:sp>
        <p:nvSpPr>
          <p:cNvPr id="23570" name="Text Box 18"/>
          <p:cNvSpPr txBox="1">
            <a:spLocks noChangeArrowheads="1"/>
          </p:cNvSpPr>
          <p:nvPr/>
        </p:nvSpPr>
        <p:spPr bwMode="auto">
          <a:xfrm>
            <a:off x="3347864" y="3861048"/>
            <a:ext cx="28803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ru-RU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4</a:t>
            </a:r>
          </a:p>
        </p:txBody>
      </p:sp>
      <p:sp>
        <p:nvSpPr>
          <p:cNvPr id="23571" name="Text Box 19"/>
          <p:cNvSpPr txBox="1">
            <a:spLocks noChangeArrowheads="1"/>
          </p:cNvSpPr>
          <p:nvPr/>
        </p:nvSpPr>
        <p:spPr bwMode="auto">
          <a:xfrm>
            <a:off x="6012160" y="3645024"/>
            <a:ext cx="2286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5</a:t>
            </a:r>
          </a:p>
        </p:txBody>
      </p:sp>
      <p:sp>
        <p:nvSpPr>
          <p:cNvPr id="23572" name="Text Box 20"/>
          <p:cNvSpPr txBox="1">
            <a:spLocks noChangeArrowheads="1"/>
          </p:cNvSpPr>
          <p:nvPr/>
        </p:nvSpPr>
        <p:spPr bwMode="auto">
          <a:xfrm>
            <a:off x="3275856" y="3429000"/>
            <a:ext cx="25615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ru-RU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5</a:t>
            </a:r>
          </a:p>
        </p:txBody>
      </p:sp>
      <p:sp>
        <p:nvSpPr>
          <p:cNvPr id="23573" name="Text Box 21"/>
          <p:cNvSpPr txBox="1">
            <a:spLocks noChangeArrowheads="1"/>
          </p:cNvSpPr>
          <p:nvPr/>
        </p:nvSpPr>
        <p:spPr bwMode="auto">
          <a:xfrm>
            <a:off x="5652120" y="3861048"/>
            <a:ext cx="28803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ru-RU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6</a:t>
            </a:r>
          </a:p>
        </p:txBody>
      </p:sp>
      <p:sp>
        <p:nvSpPr>
          <p:cNvPr id="23574" name="Text Box 22"/>
          <p:cNvSpPr txBox="1">
            <a:spLocks noChangeArrowheads="1"/>
          </p:cNvSpPr>
          <p:nvPr/>
        </p:nvSpPr>
        <p:spPr bwMode="auto">
          <a:xfrm>
            <a:off x="3059832" y="3356992"/>
            <a:ext cx="25615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ru-RU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6</a:t>
            </a:r>
          </a:p>
        </p:txBody>
      </p:sp>
      <p:sp>
        <p:nvSpPr>
          <p:cNvPr id="23575" name="Text Box 23"/>
          <p:cNvSpPr txBox="1">
            <a:spLocks noChangeArrowheads="1"/>
          </p:cNvSpPr>
          <p:nvPr/>
        </p:nvSpPr>
        <p:spPr bwMode="auto">
          <a:xfrm>
            <a:off x="2915816" y="2780928"/>
            <a:ext cx="25615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ru-RU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7</a:t>
            </a:r>
          </a:p>
        </p:txBody>
      </p:sp>
      <p:sp>
        <p:nvSpPr>
          <p:cNvPr id="23576" name="Text Box 24"/>
          <p:cNvSpPr txBox="1">
            <a:spLocks noChangeArrowheads="1"/>
          </p:cNvSpPr>
          <p:nvPr/>
        </p:nvSpPr>
        <p:spPr bwMode="auto">
          <a:xfrm>
            <a:off x="5364088" y="2636912"/>
            <a:ext cx="2286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7</a:t>
            </a:r>
          </a:p>
        </p:txBody>
      </p:sp>
      <p:sp>
        <p:nvSpPr>
          <p:cNvPr id="23577" name="Text Box 25"/>
          <p:cNvSpPr txBox="1">
            <a:spLocks noChangeArrowheads="1"/>
          </p:cNvSpPr>
          <p:nvPr/>
        </p:nvSpPr>
        <p:spPr bwMode="auto">
          <a:xfrm>
            <a:off x="5652120" y="2636912"/>
            <a:ext cx="32742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ru-RU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8</a:t>
            </a:r>
          </a:p>
        </p:txBody>
      </p:sp>
      <p:sp>
        <p:nvSpPr>
          <p:cNvPr id="23578" name="Text Box 26"/>
          <p:cNvSpPr txBox="1">
            <a:spLocks noChangeArrowheads="1"/>
          </p:cNvSpPr>
          <p:nvPr/>
        </p:nvSpPr>
        <p:spPr bwMode="auto">
          <a:xfrm>
            <a:off x="3131840" y="2708920"/>
            <a:ext cx="2286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8</a:t>
            </a:r>
          </a:p>
        </p:txBody>
      </p:sp>
      <p:sp>
        <p:nvSpPr>
          <p:cNvPr id="23579" name="Text Box 27"/>
          <p:cNvSpPr txBox="1">
            <a:spLocks noChangeArrowheads="1"/>
          </p:cNvSpPr>
          <p:nvPr/>
        </p:nvSpPr>
        <p:spPr bwMode="auto">
          <a:xfrm>
            <a:off x="2627784" y="3212976"/>
            <a:ext cx="28803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ru-RU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9</a:t>
            </a:r>
          </a:p>
        </p:txBody>
      </p:sp>
      <p:sp>
        <p:nvSpPr>
          <p:cNvPr id="23580" name="Text Box 28"/>
          <p:cNvSpPr txBox="1">
            <a:spLocks noChangeArrowheads="1"/>
          </p:cNvSpPr>
          <p:nvPr/>
        </p:nvSpPr>
        <p:spPr bwMode="auto">
          <a:xfrm>
            <a:off x="5004048" y="3356992"/>
            <a:ext cx="34582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ru-RU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9</a:t>
            </a:r>
          </a:p>
        </p:txBody>
      </p:sp>
      <p:sp>
        <p:nvSpPr>
          <p:cNvPr id="23581" name="Text Box 29"/>
          <p:cNvSpPr txBox="1">
            <a:spLocks noChangeArrowheads="1"/>
          </p:cNvSpPr>
          <p:nvPr/>
        </p:nvSpPr>
        <p:spPr bwMode="auto">
          <a:xfrm>
            <a:off x="457200" y="4724400"/>
            <a:ext cx="80772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 sz="320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</a:endParaRPr>
          </a:p>
        </p:txBody>
      </p:sp>
      <p:sp>
        <p:nvSpPr>
          <p:cNvPr id="23582" name="Text Box 30"/>
          <p:cNvSpPr txBox="1">
            <a:spLocks noChangeArrowheads="1"/>
          </p:cNvSpPr>
          <p:nvPr/>
        </p:nvSpPr>
        <p:spPr bwMode="auto">
          <a:xfrm>
            <a:off x="0" y="4509120"/>
            <a:ext cx="7092280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600" dirty="0">
                <a:latin typeface="Helvetica CY"/>
                <a:cs typeface="Helvetica CY"/>
              </a:rPr>
              <a:t>1 – верхнечелюстная пазуха;  2 – решетчатый лабиринт;   3 – </a:t>
            </a:r>
            <a:r>
              <a:rPr lang="en-US" sz="1600" dirty="0" err="1">
                <a:latin typeface="Helvetica CY"/>
                <a:cs typeface="Helvetica CY"/>
              </a:rPr>
              <a:t>canalis</a:t>
            </a:r>
            <a:r>
              <a:rPr lang="en-US" sz="1600" dirty="0">
                <a:latin typeface="Helvetica CY"/>
                <a:cs typeface="Helvetica CY"/>
              </a:rPr>
              <a:t> </a:t>
            </a:r>
            <a:r>
              <a:rPr lang="en-US" sz="1600" dirty="0" err="1">
                <a:latin typeface="Helvetica CY"/>
                <a:cs typeface="Helvetica CY"/>
              </a:rPr>
              <a:t>infraorbitalis</a:t>
            </a:r>
            <a:r>
              <a:rPr lang="en-US" sz="1600" dirty="0">
                <a:latin typeface="Helvetica CY"/>
                <a:cs typeface="Helvetica CY"/>
              </a:rPr>
              <a:t> (</a:t>
            </a:r>
            <a:r>
              <a:rPr lang="ru-RU" sz="1600" dirty="0">
                <a:latin typeface="Helvetica CY"/>
                <a:cs typeface="Helvetica CY"/>
              </a:rPr>
              <a:t>с одноименными артерией, веной и нервом); 4 –</a:t>
            </a:r>
            <a:r>
              <a:rPr lang="ru-RU" sz="1600" dirty="0" err="1">
                <a:latin typeface="Helvetica CY"/>
                <a:cs typeface="Helvetica CY"/>
              </a:rPr>
              <a:t>альвео</a:t>
            </a:r>
            <a:r>
              <a:rPr lang="ru-RU" sz="1600" dirty="0">
                <a:latin typeface="Helvetica CY"/>
                <a:cs typeface="Helvetica CY"/>
              </a:rPr>
              <a:t> </a:t>
            </a:r>
            <a:r>
              <a:rPr lang="ru-RU" sz="1600" dirty="0" err="1">
                <a:latin typeface="Helvetica CY"/>
                <a:cs typeface="Helvetica CY"/>
              </a:rPr>
              <a:t>лярная</a:t>
            </a:r>
            <a:r>
              <a:rPr lang="ru-RU" sz="1600" dirty="0">
                <a:latin typeface="Helvetica CY"/>
                <a:cs typeface="Helvetica CY"/>
              </a:rPr>
              <a:t> бухта в/ч пазухи; 5 – нижний носовой ход;  6 – нижняя носовая раковина; 7 – средняя носовая раковина; 8 – средний носовой ход;  9 – перегородка носа;   10 – орбита</a:t>
            </a:r>
          </a:p>
          <a:p>
            <a:pPr>
              <a:spcBef>
                <a:spcPct val="50000"/>
              </a:spcBef>
            </a:pPr>
            <a:endParaRPr lang="ru-RU" sz="2400" dirty="0">
              <a:latin typeface="Helvetica CY"/>
              <a:cs typeface="Helvetica CY"/>
            </a:endParaRPr>
          </a:p>
        </p:txBody>
      </p:sp>
      <p:sp>
        <p:nvSpPr>
          <p:cNvPr id="23583" name="Text Box 31"/>
          <p:cNvSpPr txBox="1">
            <a:spLocks noChangeArrowheads="1"/>
          </p:cNvSpPr>
          <p:nvPr/>
        </p:nvSpPr>
        <p:spPr bwMode="auto">
          <a:xfrm>
            <a:off x="3923928" y="2132856"/>
            <a:ext cx="44114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10</a:t>
            </a:r>
          </a:p>
        </p:txBody>
      </p:sp>
      <p:sp>
        <p:nvSpPr>
          <p:cNvPr id="23584" name="Text Box 32"/>
          <p:cNvSpPr txBox="1">
            <a:spLocks noChangeArrowheads="1"/>
          </p:cNvSpPr>
          <p:nvPr/>
        </p:nvSpPr>
        <p:spPr bwMode="auto">
          <a:xfrm>
            <a:off x="7308304" y="1484784"/>
            <a:ext cx="457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10</a:t>
            </a:r>
          </a:p>
        </p:txBody>
      </p:sp>
      <p:pic>
        <p:nvPicPr>
          <p:cNvPr id="27" name="Рисунок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6597650"/>
            <a:ext cx="6986588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188640"/>
            <a:ext cx="8219256" cy="1008112"/>
          </a:xfrm>
        </p:spPr>
        <p:txBody>
          <a:bodyPr>
            <a:noAutofit/>
          </a:bodyPr>
          <a:lstStyle/>
          <a:p>
            <a:pPr>
              <a:lnSpc>
                <a:spcPct val="70000"/>
              </a:lnSpc>
            </a:pPr>
            <a:r>
              <a:rPr lang="ru-RU" sz="3200" b="1" dirty="0">
                <a:solidFill>
                  <a:srgbClr val="1F497D"/>
                </a:solidFill>
                <a:latin typeface="Helvetica CY"/>
                <a:cs typeface="Helvetica CY"/>
              </a:rPr>
              <a:t>Верхнечелюстная пазуха: соустья</a:t>
            </a:r>
          </a:p>
        </p:txBody>
      </p:sp>
      <p:graphicFrame>
        <p:nvGraphicFramePr>
          <p:cNvPr id="24583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45638290"/>
              </p:ext>
            </p:extLst>
          </p:nvPr>
        </p:nvGraphicFramePr>
        <p:xfrm>
          <a:off x="107504" y="1268760"/>
          <a:ext cx="4164120" cy="3600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503" name="CorelPhotoPaint.Image.9" r:id="rId3" imgW="3671323" imgH="3040386" progId="">
                  <p:embed/>
                </p:oleObj>
              </mc:Choice>
              <mc:Fallback>
                <p:oleObj name="CorelPhotoPaint.Image.9" r:id="rId3" imgW="3671323" imgH="3040386" progId="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504" y="1268760"/>
                        <a:ext cx="4164120" cy="3600400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FFFFFF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Picture 2" descr="http://vrachfree.ru/images/iz-yazvlenie-nosovoj-peregorodki2.jpg"/>
          <p:cNvPicPr>
            <a:picLocks noChangeAspect="1" noChangeArrowheads="1"/>
          </p:cNvPicPr>
          <p:nvPr/>
        </p:nvPicPr>
        <p:blipFill>
          <a:blip r:embed="rId5" cstate="print"/>
          <a:srcRect l="9804" r="8824" b="6553"/>
          <a:stretch>
            <a:fillRect/>
          </a:stretch>
        </p:blipFill>
        <p:spPr bwMode="auto">
          <a:xfrm>
            <a:off x="4283968" y="1196752"/>
            <a:ext cx="3891728" cy="36004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1" y="5949280"/>
            <a:ext cx="572412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>
                <a:latin typeface="Helvetica CY"/>
                <a:cs typeface="Helvetica CY"/>
              </a:rPr>
              <a:t>Клиническая ринология / Г.З. Пискунов, С.З. Пискунов. — 3-е изд., доп. — Москва : ООО «Медицинское информационное агентство», 2017. — 750 с. : </a:t>
            </a:r>
            <a:r>
              <a:rPr lang="ru-RU" sz="1100" b="1" dirty="0" err="1">
                <a:latin typeface="Helvetica CY"/>
                <a:cs typeface="Helvetica CY"/>
              </a:rPr>
              <a:t>ил.ISBN</a:t>
            </a:r>
            <a:endParaRPr lang="ru-RU" sz="1100" b="1" dirty="0">
              <a:latin typeface="Helvetica CY"/>
              <a:cs typeface="Helvetica CY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27584" y="260648"/>
            <a:ext cx="7772400" cy="1470025"/>
          </a:xfrm>
        </p:spPr>
        <p:txBody>
          <a:bodyPr>
            <a:noAutofit/>
          </a:bodyPr>
          <a:lstStyle/>
          <a:p>
            <a:pPr>
              <a:lnSpc>
                <a:spcPct val="70000"/>
              </a:lnSpc>
            </a:pPr>
            <a:r>
              <a:rPr lang="ru-RU" sz="3200" b="1" dirty="0">
                <a:solidFill>
                  <a:srgbClr val="1F497D"/>
                </a:solidFill>
                <a:latin typeface="Helvetica CY"/>
                <a:cs typeface="Helvetica CY"/>
              </a:rPr>
              <a:t>Верхнечелюстная пазуха: </a:t>
            </a:r>
            <a:r>
              <a:rPr lang="ru-RU" sz="3200" b="1" dirty="0" err="1">
                <a:solidFill>
                  <a:srgbClr val="1F497D"/>
                </a:solidFill>
                <a:latin typeface="Helvetica CY"/>
                <a:cs typeface="Helvetica CY"/>
              </a:rPr>
              <a:t>эндофото</a:t>
            </a:r>
            <a:r>
              <a:rPr lang="ru-RU" sz="3200" b="1" dirty="0">
                <a:solidFill>
                  <a:srgbClr val="1F497D"/>
                </a:solidFill>
                <a:latin typeface="Helvetica CY"/>
                <a:cs typeface="Helvetica CY"/>
              </a:rPr>
              <a:t> со стороны синуса</a:t>
            </a:r>
          </a:p>
        </p:txBody>
      </p:sp>
      <p:pic>
        <p:nvPicPr>
          <p:cNvPr id="5" name="Picture 13" descr="38"/>
          <p:cNvPicPr>
            <a:picLocks noChangeAspect="1" noChangeArrowheads="1"/>
          </p:cNvPicPr>
          <p:nvPr/>
        </p:nvPicPr>
        <p:blipFill>
          <a:blip r:embed="rId2" cstate="print"/>
          <a:srcRect l="9354" r="9132"/>
          <a:stretch>
            <a:fillRect/>
          </a:stretch>
        </p:blipFill>
        <p:spPr bwMode="auto">
          <a:xfrm>
            <a:off x="395536" y="1484784"/>
            <a:ext cx="5256584" cy="3655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0" y="5949280"/>
            <a:ext cx="621716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b="1" dirty="0">
                <a:latin typeface="Helvetica CY"/>
                <a:cs typeface="Helvetica CY"/>
              </a:rPr>
              <a:t>Клиническая ринология / Г.З. Пискунов, С.З. Пискунов. — 3-е изд., доп. — Москва : ООО «Медицинское </a:t>
            </a:r>
          </a:p>
          <a:p>
            <a:r>
              <a:rPr lang="ru-RU" sz="1100" b="1" dirty="0">
                <a:latin typeface="Helvetica CY"/>
                <a:cs typeface="Helvetica CY"/>
              </a:rPr>
              <a:t>информационное агентство», 2017. — 750 с. : </a:t>
            </a:r>
            <a:r>
              <a:rPr lang="ru-RU" sz="1100" b="1" dirty="0" err="1">
                <a:latin typeface="Helvetica CY"/>
                <a:cs typeface="Helvetica CY"/>
              </a:rPr>
              <a:t>ил.ISBN</a:t>
            </a:r>
            <a:endParaRPr lang="ru-RU" sz="1100" b="1" dirty="0">
              <a:latin typeface="Helvetica CY"/>
              <a:cs typeface="Helvetica CY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683568" y="116632"/>
            <a:ext cx="7774632" cy="648072"/>
          </a:xfrm>
        </p:spPr>
        <p:txBody>
          <a:bodyPr>
            <a:noAutofit/>
          </a:bodyPr>
          <a:lstStyle/>
          <a:p>
            <a:r>
              <a:rPr lang="ru-RU" sz="3200" b="1" dirty="0">
                <a:solidFill>
                  <a:srgbClr val="1F497D"/>
                </a:solidFill>
                <a:latin typeface="Helvetica CY"/>
                <a:cs typeface="Helvetica CY"/>
              </a:rPr>
              <a:t>Решетчатый лабиринт</a:t>
            </a:r>
          </a:p>
        </p:txBody>
      </p:sp>
      <p:graphicFrame>
        <p:nvGraphicFramePr>
          <p:cNvPr id="32768" name="Object 0"/>
          <p:cNvGraphicFramePr>
            <a:graphicFrameLocks noGrp="1" noChangeAspect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10935890"/>
              </p:ext>
            </p:extLst>
          </p:nvPr>
        </p:nvGraphicFramePr>
        <p:xfrm>
          <a:off x="603250" y="981075"/>
          <a:ext cx="2816622" cy="3240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450" name="CorelPhotoPaint.Image.9" r:id="rId3" imgW="2592000" imgH="3397003" progId="">
                  <p:embed/>
                </p:oleObj>
              </mc:Choice>
              <mc:Fallback>
                <p:oleObj name="CorelPhotoPaint.Image.9" r:id="rId3" imgW="2592000" imgH="3397003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3250" y="981075"/>
                        <a:ext cx="2816622" cy="3240013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2532" name="Picture 4" descr="P8250016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3419872" y="980728"/>
            <a:ext cx="3744416" cy="3265880"/>
          </a:xfrm>
          <a:noFill/>
          <a:ln/>
        </p:spPr>
      </p:pic>
      <p:sp>
        <p:nvSpPr>
          <p:cNvPr id="22533" name="Text Box 5"/>
          <p:cNvSpPr txBox="1">
            <a:spLocks noChangeArrowheads="1"/>
          </p:cNvSpPr>
          <p:nvPr/>
        </p:nvSpPr>
        <p:spPr bwMode="auto">
          <a:xfrm>
            <a:off x="152400" y="4876800"/>
            <a:ext cx="8991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 sz="180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2534" name="Text Box 6"/>
          <p:cNvSpPr txBox="1">
            <a:spLocks noChangeArrowheads="1"/>
          </p:cNvSpPr>
          <p:nvPr/>
        </p:nvSpPr>
        <p:spPr bwMode="auto">
          <a:xfrm>
            <a:off x="5292080" y="1340768"/>
            <a:ext cx="57532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FS</a:t>
            </a:r>
            <a:endParaRPr lang="ru-RU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535" name="Text Box 7"/>
          <p:cNvSpPr txBox="1">
            <a:spLocks noChangeArrowheads="1"/>
          </p:cNvSpPr>
          <p:nvPr/>
        </p:nvSpPr>
        <p:spPr bwMode="auto">
          <a:xfrm>
            <a:off x="5220072" y="2348880"/>
            <a:ext cx="47641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</a:t>
            </a:r>
            <a:endParaRPr lang="ru-RU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536" name="Text Box 8"/>
          <p:cNvSpPr txBox="1">
            <a:spLocks noChangeArrowheads="1"/>
          </p:cNvSpPr>
          <p:nvPr/>
        </p:nvSpPr>
        <p:spPr bwMode="auto">
          <a:xfrm>
            <a:off x="5724128" y="2132856"/>
            <a:ext cx="3048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  <a:endParaRPr lang="ru-RU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537" name="Text Box 9"/>
          <p:cNvSpPr txBox="1">
            <a:spLocks noChangeArrowheads="1"/>
          </p:cNvSpPr>
          <p:nvPr/>
        </p:nvSpPr>
        <p:spPr bwMode="auto">
          <a:xfrm>
            <a:off x="6012160" y="2852936"/>
            <a:ext cx="2286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</a:t>
            </a:r>
            <a:endParaRPr lang="ru-RU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538" name="Text Box 10"/>
          <p:cNvSpPr txBox="1">
            <a:spLocks noChangeArrowheads="1"/>
          </p:cNvSpPr>
          <p:nvPr/>
        </p:nvSpPr>
        <p:spPr bwMode="auto">
          <a:xfrm>
            <a:off x="6876256" y="2564904"/>
            <a:ext cx="1841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</a:t>
            </a:r>
            <a:endParaRPr lang="ru-RU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539" name="Text Box 11"/>
          <p:cNvSpPr txBox="1">
            <a:spLocks noChangeArrowheads="1"/>
          </p:cNvSpPr>
          <p:nvPr/>
        </p:nvSpPr>
        <p:spPr bwMode="auto">
          <a:xfrm>
            <a:off x="6012160" y="2348880"/>
            <a:ext cx="457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BL</a:t>
            </a:r>
            <a:endParaRPr lang="ru-RU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540" name="Text Box 12"/>
          <p:cNvSpPr txBox="1">
            <a:spLocks noChangeArrowheads="1"/>
          </p:cNvSpPr>
          <p:nvPr/>
        </p:nvSpPr>
        <p:spPr bwMode="auto">
          <a:xfrm>
            <a:off x="7812360" y="2780928"/>
            <a:ext cx="457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SS</a:t>
            </a:r>
            <a:endParaRPr lang="ru-RU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541" name="Text Box 13"/>
          <p:cNvSpPr txBox="1">
            <a:spLocks noChangeArrowheads="1"/>
          </p:cNvSpPr>
          <p:nvPr/>
        </p:nvSpPr>
        <p:spPr bwMode="auto">
          <a:xfrm>
            <a:off x="5868144" y="3645024"/>
            <a:ext cx="381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>
                <a:solidFill>
                  <a:srgbClr val="FFFF00"/>
                </a:solidFill>
              </a:rPr>
              <a:t>IT</a:t>
            </a:r>
            <a:endParaRPr lang="ru-RU" b="1" dirty="0">
              <a:solidFill>
                <a:srgbClr val="FFFF00"/>
              </a:solidFill>
            </a:endParaRPr>
          </a:p>
        </p:txBody>
      </p:sp>
      <p:sp>
        <p:nvSpPr>
          <p:cNvPr id="22542" name="Text Box 14"/>
          <p:cNvSpPr txBox="1">
            <a:spLocks noChangeArrowheads="1"/>
          </p:cNvSpPr>
          <p:nvPr/>
        </p:nvSpPr>
        <p:spPr bwMode="auto">
          <a:xfrm>
            <a:off x="0" y="4221088"/>
            <a:ext cx="7164288" cy="1754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dirty="0">
                <a:latin typeface="Helvetica CY"/>
                <a:cs typeface="Helvetica CY"/>
              </a:rPr>
              <a:t>FS – sinus </a:t>
            </a:r>
            <a:r>
              <a:rPr lang="en-US" sz="1800" dirty="0" err="1">
                <a:latin typeface="Helvetica CY"/>
                <a:cs typeface="Helvetica CY"/>
              </a:rPr>
              <a:t>frontalis</a:t>
            </a:r>
            <a:r>
              <a:rPr lang="en-US" sz="1800" dirty="0">
                <a:latin typeface="Helvetica CY"/>
                <a:cs typeface="Helvetica CY"/>
              </a:rPr>
              <a:t> </a:t>
            </a:r>
            <a:r>
              <a:rPr lang="ru-RU" sz="1800" dirty="0">
                <a:latin typeface="Helvetica CY"/>
                <a:cs typeface="Helvetica CY"/>
              </a:rPr>
              <a:t>(лобная пазуха</a:t>
            </a:r>
            <a:r>
              <a:rPr lang="en-US" sz="1800" dirty="0">
                <a:latin typeface="Helvetica CY"/>
                <a:cs typeface="Helvetica CY"/>
              </a:rPr>
              <a:t>)</a:t>
            </a:r>
            <a:r>
              <a:rPr lang="ru-RU" sz="1800" dirty="0">
                <a:latin typeface="Helvetica CY"/>
                <a:cs typeface="Helvetica CY"/>
              </a:rPr>
              <a:t>;       </a:t>
            </a:r>
            <a:r>
              <a:rPr lang="en-US" sz="1800" dirty="0">
                <a:latin typeface="Helvetica CY"/>
                <a:cs typeface="Helvetica CY"/>
              </a:rPr>
              <a:t>SS </a:t>
            </a:r>
            <a:r>
              <a:rPr lang="ru-RU" sz="1800" dirty="0">
                <a:latin typeface="Helvetica CY"/>
                <a:cs typeface="Helvetica CY"/>
              </a:rPr>
              <a:t>– </a:t>
            </a:r>
            <a:r>
              <a:rPr lang="en-US" sz="1800" dirty="0">
                <a:latin typeface="Helvetica CY"/>
                <a:cs typeface="Helvetica CY"/>
              </a:rPr>
              <a:t>sinus </a:t>
            </a:r>
            <a:r>
              <a:rPr lang="en-US" sz="1800" dirty="0" err="1">
                <a:latin typeface="Helvetica CY"/>
                <a:cs typeface="Helvetica CY"/>
              </a:rPr>
              <a:t>sphenoidalis</a:t>
            </a:r>
            <a:r>
              <a:rPr lang="en-US" sz="1800" dirty="0">
                <a:latin typeface="Helvetica CY"/>
                <a:cs typeface="Helvetica CY"/>
              </a:rPr>
              <a:t> (</a:t>
            </a:r>
            <a:r>
              <a:rPr lang="ru-RU" sz="1800" dirty="0">
                <a:latin typeface="Helvetica CY"/>
                <a:cs typeface="Helvetica CY"/>
              </a:rPr>
              <a:t>клиновидная пазуха);            </a:t>
            </a:r>
            <a:r>
              <a:rPr lang="en-US" sz="1800" dirty="0">
                <a:latin typeface="Helvetica CY"/>
                <a:cs typeface="Helvetica CY"/>
              </a:rPr>
              <a:t>A – </a:t>
            </a:r>
            <a:r>
              <a:rPr lang="ru-RU" sz="1800" dirty="0">
                <a:latin typeface="Helvetica CY"/>
                <a:cs typeface="Helvetica CY"/>
              </a:rPr>
              <a:t>передние клетки</a:t>
            </a:r>
            <a:r>
              <a:rPr lang="en-US" sz="1800" dirty="0">
                <a:latin typeface="Helvetica CY"/>
                <a:cs typeface="Helvetica CY"/>
              </a:rPr>
              <a:t> </a:t>
            </a:r>
            <a:r>
              <a:rPr lang="ru-RU" sz="1800" dirty="0">
                <a:latin typeface="Helvetica CY"/>
                <a:cs typeface="Helvetica CY"/>
              </a:rPr>
              <a:t>решетчатого лабиринта;  </a:t>
            </a:r>
            <a:r>
              <a:rPr lang="en-US" sz="1800" dirty="0">
                <a:latin typeface="Helvetica CY"/>
                <a:cs typeface="Helvetica CY"/>
              </a:rPr>
              <a:t>AN – </a:t>
            </a:r>
            <a:r>
              <a:rPr lang="en-US" sz="1800" dirty="0" err="1">
                <a:latin typeface="Helvetica CY"/>
                <a:cs typeface="Helvetica CY"/>
              </a:rPr>
              <a:t>agger</a:t>
            </a:r>
            <a:r>
              <a:rPr lang="en-US" sz="1800" dirty="0">
                <a:latin typeface="Helvetica CY"/>
                <a:cs typeface="Helvetica CY"/>
              </a:rPr>
              <a:t> </a:t>
            </a:r>
            <a:r>
              <a:rPr lang="en-US" sz="1800" dirty="0" err="1">
                <a:latin typeface="Helvetica CY"/>
                <a:cs typeface="Helvetica CY"/>
              </a:rPr>
              <a:t>nasi</a:t>
            </a:r>
            <a:r>
              <a:rPr lang="en-US" sz="1800" dirty="0">
                <a:latin typeface="Helvetica CY"/>
                <a:cs typeface="Helvetica CY"/>
              </a:rPr>
              <a:t> (</a:t>
            </a:r>
            <a:r>
              <a:rPr lang="ru-RU" sz="1800" dirty="0">
                <a:latin typeface="Helvetica CY"/>
                <a:cs typeface="Helvetica CY"/>
              </a:rPr>
              <a:t>бугорок носа -р</a:t>
            </a:r>
            <a:r>
              <a:rPr lang="ru-RU" dirty="0">
                <a:latin typeface="Helvetica CY"/>
                <a:cs typeface="Helvetica CY"/>
              </a:rPr>
              <a:t>удимент передней носовой раковины, имеющейся у некоторых животных</a:t>
            </a:r>
            <a:r>
              <a:rPr lang="en-US" sz="1800" dirty="0">
                <a:latin typeface="Helvetica CY"/>
                <a:cs typeface="Helvetica CY"/>
              </a:rPr>
              <a:t>)</a:t>
            </a:r>
            <a:r>
              <a:rPr lang="ru-RU" sz="1800" dirty="0">
                <a:latin typeface="Helvetica CY"/>
                <a:cs typeface="Helvetica CY"/>
              </a:rPr>
              <a:t>; </a:t>
            </a:r>
            <a:r>
              <a:rPr lang="en-US" sz="1800" dirty="0">
                <a:latin typeface="Helvetica CY"/>
                <a:cs typeface="Helvetica CY"/>
              </a:rPr>
              <a:t>P – </a:t>
            </a:r>
            <a:r>
              <a:rPr lang="ru-RU" sz="1800" dirty="0">
                <a:latin typeface="Helvetica CY"/>
                <a:cs typeface="Helvetica CY"/>
              </a:rPr>
              <a:t>задние клетки решетчатого лабиринта;</a:t>
            </a:r>
            <a:r>
              <a:rPr lang="en-US" sz="1800" dirty="0">
                <a:latin typeface="Helvetica CY"/>
                <a:cs typeface="Helvetica CY"/>
              </a:rPr>
              <a:t> </a:t>
            </a:r>
            <a:r>
              <a:rPr lang="ru-RU" sz="1800" dirty="0">
                <a:latin typeface="Helvetica CY"/>
                <a:cs typeface="Helvetica CY"/>
              </a:rPr>
              <a:t>   </a:t>
            </a:r>
            <a:r>
              <a:rPr lang="en-US" sz="1800" dirty="0">
                <a:latin typeface="Helvetica CY"/>
                <a:cs typeface="Helvetica CY"/>
              </a:rPr>
              <a:t>IT – </a:t>
            </a:r>
            <a:r>
              <a:rPr lang="ru-RU" sz="1800" dirty="0">
                <a:latin typeface="Helvetica CY"/>
                <a:cs typeface="Helvetica CY"/>
              </a:rPr>
              <a:t>нижняя носовая раковина;  </a:t>
            </a:r>
            <a:r>
              <a:rPr lang="en-US" sz="1800" dirty="0">
                <a:latin typeface="Helvetica CY"/>
                <a:cs typeface="Helvetica CY"/>
              </a:rPr>
              <a:t>BL – </a:t>
            </a:r>
            <a:r>
              <a:rPr lang="ru-RU" sz="1800" dirty="0">
                <a:latin typeface="Helvetica CY"/>
                <a:cs typeface="Helvetica CY"/>
              </a:rPr>
              <a:t>базальная пластинка средней носовой раковины;    </a:t>
            </a:r>
            <a:r>
              <a:rPr lang="en-US" sz="1800" dirty="0">
                <a:latin typeface="Helvetica CY"/>
                <a:cs typeface="Helvetica CY"/>
              </a:rPr>
              <a:t>B – bulla </a:t>
            </a:r>
            <a:r>
              <a:rPr lang="en-US" sz="1800" dirty="0" err="1">
                <a:latin typeface="Helvetica CY"/>
                <a:cs typeface="Helvetica CY"/>
              </a:rPr>
              <a:t>ethmoidalis</a:t>
            </a:r>
            <a:r>
              <a:rPr lang="en-US" sz="1800" dirty="0">
                <a:latin typeface="Helvetica CY"/>
                <a:cs typeface="Helvetica CY"/>
              </a:rPr>
              <a:t> </a:t>
            </a:r>
            <a:r>
              <a:rPr lang="ru-RU" sz="1800" dirty="0">
                <a:latin typeface="Helvetica CY"/>
                <a:cs typeface="Helvetica CY"/>
              </a:rPr>
              <a:t>(решетчатый пузырь).</a:t>
            </a:r>
            <a:r>
              <a:rPr lang="en-US" sz="1800" dirty="0">
                <a:latin typeface="Helvetica CY"/>
                <a:cs typeface="Helvetica CY"/>
              </a:rPr>
              <a:t> </a:t>
            </a:r>
            <a:endParaRPr lang="ru-RU" sz="1800" dirty="0">
              <a:latin typeface="Helvetica CY"/>
              <a:cs typeface="Helvetica CY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7504" y="6396335"/>
            <a:ext cx="69127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latin typeface="Helvetica CY"/>
                <a:cs typeface="Helvetica CY"/>
              </a:rPr>
              <a:t>Клиническая ринология / Г.З. Пискунов, С.З. Пискунов. — 3-е изд., доп. — Москва : ООО «Медицинское информационное агентство», 2017. — 750 с. : </a:t>
            </a:r>
            <a:r>
              <a:rPr lang="ru-RU" sz="1200" b="1" dirty="0" err="1">
                <a:latin typeface="Helvetica CY"/>
                <a:cs typeface="Helvetica CY"/>
              </a:rPr>
              <a:t>ил.ISBN</a:t>
            </a:r>
            <a:endParaRPr lang="ru-RU" sz="1200" b="1" dirty="0">
              <a:latin typeface="Helvetica CY"/>
              <a:cs typeface="Helvetica CY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755576" y="116632"/>
            <a:ext cx="7702624" cy="576064"/>
          </a:xfrm>
        </p:spPr>
        <p:txBody>
          <a:bodyPr>
            <a:noAutofit/>
          </a:bodyPr>
          <a:lstStyle/>
          <a:p>
            <a:r>
              <a:rPr lang="ru-RU" sz="3200" b="1" dirty="0">
                <a:solidFill>
                  <a:srgbClr val="1F497D"/>
                </a:solidFill>
                <a:latin typeface="Helvetica CY"/>
                <a:cs typeface="Helvetica CY"/>
              </a:rPr>
              <a:t>Лобные пазухи, клетки </a:t>
            </a:r>
            <a:r>
              <a:rPr lang="en-US" sz="3200" b="1" dirty="0" err="1">
                <a:solidFill>
                  <a:srgbClr val="1F497D"/>
                </a:solidFill>
                <a:latin typeface="Helvetica CY"/>
                <a:cs typeface="Helvetica CY"/>
              </a:rPr>
              <a:t>agger</a:t>
            </a:r>
            <a:r>
              <a:rPr lang="en-US" sz="3200" b="1" dirty="0">
                <a:solidFill>
                  <a:srgbClr val="1F497D"/>
                </a:solidFill>
                <a:latin typeface="Helvetica CY"/>
                <a:cs typeface="Helvetica CY"/>
              </a:rPr>
              <a:t> </a:t>
            </a:r>
            <a:r>
              <a:rPr lang="en-US" sz="3200" b="1" dirty="0" err="1">
                <a:solidFill>
                  <a:srgbClr val="1F497D"/>
                </a:solidFill>
                <a:latin typeface="Helvetica CY"/>
                <a:cs typeface="Helvetica CY"/>
              </a:rPr>
              <a:t>nasi</a:t>
            </a:r>
            <a:endParaRPr lang="ru-RU" sz="3200" b="1" dirty="0">
              <a:solidFill>
                <a:srgbClr val="1F497D"/>
              </a:solidFill>
              <a:latin typeface="Helvetica CY"/>
              <a:cs typeface="Helvetica CY"/>
            </a:endParaRPr>
          </a:p>
        </p:txBody>
      </p:sp>
      <p:graphicFrame>
        <p:nvGraphicFramePr>
          <p:cNvPr id="26627" name="Object 3"/>
          <p:cNvGraphicFramePr>
            <a:graphicFrameLocks noGrp="1" noChangeAspect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48386460"/>
              </p:ext>
            </p:extLst>
          </p:nvPr>
        </p:nvGraphicFramePr>
        <p:xfrm>
          <a:off x="246063" y="908051"/>
          <a:ext cx="3749873" cy="3529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524" name="CorelPhotoPaint.Image.9" r:id="rId3" imgW="2958730" imgH="3161905" progId="">
                  <p:embed/>
                </p:oleObj>
              </mc:Choice>
              <mc:Fallback>
                <p:oleObj name="CorelPhotoPaint.Image.9" r:id="rId3" imgW="2958730" imgH="3161905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6063" y="908051"/>
                        <a:ext cx="3749873" cy="3529062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FFFFFF"/>
                        </a:solidFill>
                        <a:miter lim="800000"/>
                        <a:headEnd/>
                        <a:tailEnd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6628" name="Picture 4" descr="P8270033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4499992" y="908720"/>
            <a:ext cx="3680752" cy="3456384"/>
          </a:xfrm>
          <a:noFill/>
          <a:ln/>
        </p:spPr>
      </p:pic>
      <p:sp>
        <p:nvSpPr>
          <p:cNvPr id="26632" name="Text Box 8"/>
          <p:cNvSpPr txBox="1">
            <a:spLocks noChangeArrowheads="1"/>
          </p:cNvSpPr>
          <p:nvPr/>
        </p:nvSpPr>
        <p:spPr bwMode="auto">
          <a:xfrm>
            <a:off x="3347864" y="908720"/>
            <a:ext cx="2286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>
                <a:solidFill>
                  <a:schemeClr val="tx1"/>
                </a:solidFill>
              </a:rPr>
              <a:t>1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26633" name="Text Box 9"/>
          <p:cNvSpPr txBox="1">
            <a:spLocks noChangeArrowheads="1"/>
          </p:cNvSpPr>
          <p:nvPr/>
        </p:nvSpPr>
        <p:spPr bwMode="auto">
          <a:xfrm>
            <a:off x="8460432" y="2276872"/>
            <a:ext cx="2286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>
                <a:solidFill>
                  <a:schemeClr val="tx1"/>
                </a:solidFill>
              </a:rPr>
              <a:t>2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26634" name="Text Box 10"/>
          <p:cNvSpPr txBox="1">
            <a:spLocks noChangeArrowheads="1"/>
          </p:cNvSpPr>
          <p:nvPr/>
        </p:nvSpPr>
        <p:spPr bwMode="auto">
          <a:xfrm>
            <a:off x="8460432" y="2924944"/>
            <a:ext cx="3048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>
                <a:solidFill>
                  <a:schemeClr val="tx1"/>
                </a:solidFill>
              </a:rPr>
              <a:t>3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26635" name="Text Box 11"/>
          <p:cNvSpPr txBox="1">
            <a:spLocks noChangeArrowheads="1"/>
          </p:cNvSpPr>
          <p:nvPr/>
        </p:nvSpPr>
        <p:spPr bwMode="auto">
          <a:xfrm>
            <a:off x="8604448" y="3645024"/>
            <a:ext cx="28803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>
                <a:solidFill>
                  <a:schemeClr val="tx1"/>
                </a:solidFill>
              </a:rPr>
              <a:t>4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26636" name="Text Box 12"/>
          <p:cNvSpPr txBox="1">
            <a:spLocks noChangeArrowheads="1"/>
          </p:cNvSpPr>
          <p:nvPr/>
        </p:nvSpPr>
        <p:spPr bwMode="auto">
          <a:xfrm>
            <a:off x="8604448" y="4293096"/>
            <a:ext cx="36004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>
                <a:solidFill>
                  <a:schemeClr val="tx1"/>
                </a:solidFill>
              </a:rPr>
              <a:t>5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26637" name="Text Box 13"/>
          <p:cNvSpPr txBox="1">
            <a:spLocks noChangeArrowheads="1"/>
          </p:cNvSpPr>
          <p:nvPr/>
        </p:nvSpPr>
        <p:spPr bwMode="auto">
          <a:xfrm>
            <a:off x="1331640" y="2204864"/>
            <a:ext cx="36004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>
                <a:solidFill>
                  <a:schemeClr val="tx1"/>
                </a:solidFill>
              </a:rPr>
              <a:t>4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26638" name="Text Box 14"/>
          <p:cNvSpPr txBox="1">
            <a:spLocks noChangeArrowheads="1"/>
          </p:cNvSpPr>
          <p:nvPr/>
        </p:nvSpPr>
        <p:spPr bwMode="auto">
          <a:xfrm>
            <a:off x="2699792" y="2204864"/>
            <a:ext cx="3281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>
                <a:solidFill>
                  <a:schemeClr val="tx1"/>
                </a:solidFill>
              </a:rPr>
              <a:t>4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26639" name="Text Box 15"/>
          <p:cNvSpPr txBox="1">
            <a:spLocks noChangeArrowheads="1"/>
          </p:cNvSpPr>
          <p:nvPr/>
        </p:nvSpPr>
        <p:spPr bwMode="auto">
          <a:xfrm>
            <a:off x="107504" y="4509120"/>
            <a:ext cx="8784976" cy="6176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en-US" sz="1600" b="1" dirty="0">
                <a:latin typeface="Helvetica CY"/>
                <a:cs typeface="Helvetica CY"/>
              </a:rPr>
              <a:t>1 – </a:t>
            </a:r>
            <a:r>
              <a:rPr lang="ru-RU" sz="1600" b="1" dirty="0">
                <a:latin typeface="Helvetica CY"/>
                <a:cs typeface="Helvetica CY"/>
              </a:rPr>
              <a:t>лобная пазуха;    2 – соустье лобной пазухи;</a:t>
            </a:r>
          </a:p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ru-RU" sz="1600" b="1" dirty="0">
                <a:latin typeface="Helvetica CY"/>
                <a:cs typeface="Helvetica CY"/>
              </a:rPr>
              <a:t>3 – лобный карман;   4 – клетки </a:t>
            </a:r>
            <a:r>
              <a:rPr lang="en-US" sz="1600" b="1" dirty="0" err="1">
                <a:latin typeface="Helvetica CY"/>
                <a:cs typeface="Helvetica CY"/>
              </a:rPr>
              <a:t>agger</a:t>
            </a:r>
            <a:r>
              <a:rPr lang="en-US" sz="1600" b="1" dirty="0">
                <a:latin typeface="Helvetica CY"/>
                <a:cs typeface="Helvetica CY"/>
              </a:rPr>
              <a:t> </a:t>
            </a:r>
            <a:r>
              <a:rPr lang="en-US" sz="1600" b="1" dirty="0" err="1">
                <a:latin typeface="Helvetica CY"/>
                <a:cs typeface="Helvetica CY"/>
              </a:rPr>
              <a:t>nasi</a:t>
            </a:r>
            <a:r>
              <a:rPr lang="ru-RU" sz="1600" b="1" dirty="0">
                <a:latin typeface="Helvetica CY"/>
                <a:cs typeface="Helvetica CY"/>
              </a:rPr>
              <a:t>;  5 – </a:t>
            </a:r>
            <a:r>
              <a:rPr lang="en-US" sz="1600" b="1" dirty="0">
                <a:latin typeface="Helvetica CY"/>
                <a:cs typeface="Helvetica CY"/>
              </a:rPr>
              <a:t>bulla </a:t>
            </a:r>
            <a:r>
              <a:rPr lang="en-US" sz="1600" b="1" dirty="0" err="1">
                <a:latin typeface="Helvetica CY"/>
                <a:cs typeface="Helvetica CY"/>
              </a:rPr>
              <a:t>ethmoidalis</a:t>
            </a:r>
            <a:r>
              <a:rPr lang="en-US" sz="16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 CY"/>
                <a:cs typeface="Helvetica CY"/>
              </a:rPr>
              <a:t>.</a:t>
            </a:r>
            <a:endParaRPr lang="ru-RU" sz="1600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Helvetica CY"/>
              <a:cs typeface="Helvetica CY"/>
            </a:endParaRPr>
          </a:p>
        </p:txBody>
      </p:sp>
      <p:sp>
        <p:nvSpPr>
          <p:cNvPr id="26640" name="Text Box 16"/>
          <p:cNvSpPr txBox="1">
            <a:spLocks noChangeArrowheads="1"/>
          </p:cNvSpPr>
          <p:nvPr/>
        </p:nvSpPr>
        <p:spPr bwMode="auto">
          <a:xfrm>
            <a:off x="1259632" y="1124744"/>
            <a:ext cx="36004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>
                <a:solidFill>
                  <a:schemeClr val="tx1"/>
                </a:solidFill>
              </a:rPr>
              <a:t>1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740352" y="1916832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FFC000"/>
                </a:solidFill>
              </a:rPr>
              <a:t>1</a:t>
            </a:r>
          </a:p>
        </p:txBody>
      </p:sp>
      <p:pic>
        <p:nvPicPr>
          <p:cNvPr id="63495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65304"/>
            <a:ext cx="4786313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7772400" cy="609600"/>
          </a:xfrm>
        </p:spPr>
        <p:txBody>
          <a:bodyPr>
            <a:noAutofit/>
          </a:bodyPr>
          <a:lstStyle/>
          <a:p>
            <a:r>
              <a:rPr lang="ru-RU" sz="3200" b="1" dirty="0">
                <a:solidFill>
                  <a:srgbClr val="1F497D"/>
                </a:solidFill>
                <a:latin typeface="Helvetica CY"/>
                <a:cs typeface="Helvetica CY"/>
              </a:rPr>
              <a:t>Кровоснабжение наружного носа </a:t>
            </a:r>
          </a:p>
        </p:txBody>
      </p:sp>
      <p:pic>
        <p:nvPicPr>
          <p:cNvPr id="10243" name="Picture 3" descr="сосуды лица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68512" y="908721"/>
            <a:ext cx="3327424" cy="3456384"/>
          </a:xfrm>
          <a:noFill/>
          <a:ln/>
        </p:spPr>
      </p:pic>
      <p:pic>
        <p:nvPicPr>
          <p:cNvPr id="10244" name="Picture 4" descr="сосуды лица фас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644008" y="905277"/>
            <a:ext cx="3433192" cy="3315811"/>
          </a:xfrm>
          <a:noFill/>
          <a:ln/>
        </p:spPr>
      </p:pic>
      <p:sp>
        <p:nvSpPr>
          <p:cNvPr id="10247" name="Text Box 7"/>
          <p:cNvSpPr txBox="1">
            <a:spLocks noChangeArrowheads="1"/>
          </p:cNvSpPr>
          <p:nvPr/>
        </p:nvSpPr>
        <p:spPr bwMode="auto">
          <a:xfrm>
            <a:off x="395536" y="4365104"/>
            <a:ext cx="3886200" cy="13619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ru-RU" dirty="0">
                <a:effectLst/>
                <a:latin typeface="Helvetica CY"/>
                <a:cs typeface="Helvetica CY"/>
              </a:rPr>
              <a:t>Ветви </a:t>
            </a:r>
            <a:r>
              <a:rPr lang="en-US" dirty="0">
                <a:effectLst/>
                <a:latin typeface="Helvetica CY"/>
                <a:cs typeface="Helvetica CY"/>
              </a:rPr>
              <a:t>a. </a:t>
            </a:r>
            <a:r>
              <a:rPr lang="en-US" dirty="0" err="1">
                <a:effectLst/>
                <a:latin typeface="Helvetica CY"/>
                <a:cs typeface="Helvetica CY"/>
              </a:rPr>
              <a:t>facialis</a:t>
            </a:r>
            <a:r>
              <a:rPr lang="en-US" dirty="0">
                <a:effectLst/>
                <a:latin typeface="Helvetica CY"/>
                <a:cs typeface="Helvetica CY"/>
              </a:rPr>
              <a:t> </a:t>
            </a:r>
            <a:r>
              <a:rPr lang="ru-RU" dirty="0">
                <a:effectLst/>
                <a:latin typeface="Helvetica CY"/>
                <a:cs typeface="Helvetica CY"/>
              </a:rPr>
              <a:t>                                              </a:t>
            </a:r>
            <a:endParaRPr lang="ru-RU" dirty="0">
              <a:latin typeface="Helvetica CY"/>
              <a:cs typeface="Helvetica CY"/>
            </a:endParaRP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 dirty="0">
                <a:effectLst/>
                <a:latin typeface="Helvetica CY"/>
                <a:cs typeface="Helvetica CY"/>
              </a:rPr>
              <a:t>(</a:t>
            </a:r>
            <a:r>
              <a:rPr lang="ru-RU" dirty="0">
                <a:effectLst/>
                <a:latin typeface="Helvetica CY"/>
                <a:cs typeface="Helvetica CY"/>
              </a:rPr>
              <a:t>от наружной сонной артерии):</a:t>
            </a:r>
          </a:p>
          <a:p>
            <a:pPr>
              <a:lnSpc>
                <a:spcPct val="50000"/>
              </a:lnSpc>
              <a:spcBef>
                <a:spcPct val="50000"/>
              </a:spcBef>
              <a:buFont typeface="Arial" pitchFamily="34" charset="0"/>
              <a:buChar char="•"/>
            </a:pPr>
            <a:r>
              <a:rPr lang="ru-RU" dirty="0">
                <a:effectLst/>
                <a:latin typeface="Helvetica CY"/>
                <a:cs typeface="Helvetica CY"/>
              </a:rPr>
              <a:t> </a:t>
            </a:r>
            <a:r>
              <a:rPr lang="ru-RU" dirty="0" err="1">
                <a:effectLst/>
                <a:latin typeface="Helvetica CY"/>
                <a:cs typeface="Helvetica CY"/>
              </a:rPr>
              <a:t>a</a:t>
            </a:r>
            <a:r>
              <a:rPr lang="ru-RU" dirty="0">
                <a:effectLst/>
                <a:latin typeface="Helvetica CY"/>
                <a:cs typeface="Helvetica CY"/>
              </a:rPr>
              <a:t>. </a:t>
            </a:r>
            <a:r>
              <a:rPr lang="ru-RU" dirty="0" err="1">
                <a:effectLst/>
                <a:latin typeface="Helvetica CY"/>
                <a:cs typeface="Helvetica CY"/>
              </a:rPr>
              <a:t>labialis</a:t>
            </a:r>
            <a:r>
              <a:rPr lang="ru-RU" dirty="0">
                <a:effectLst/>
                <a:latin typeface="Helvetica CY"/>
                <a:cs typeface="Helvetica CY"/>
              </a:rPr>
              <a:t> </a:t>
            </a:r>
            <a:r>
              <a:rPr lang="ru-RU" dirty="0" err="1">
                <a:effectLst/>
                <a:latin typeface="Helvetica CY"/>
                <a:cs typeface="Helvetica CY"/>
              </a:rPr>
              <a:t>superior</a:t>
            </a:r>
            <a:endParaRPr lang="ru-RU" dirty="0">
              <a:effectLst/>
              <a:latin typeface="Helvetica CY"/>
              <a:cs typeface="Helvetica CY"/>
            </a:endParaRPr>
          </a:p>
          <a:p>
            <a:pPr>
              <a:lnSpc>
                <a:spcPct val="50000"/>
              </a:lnSpc>
              <a:spcBef>
                <a:spcPct val="50000"/>
              </a:spcBef>
              <a:buFont typeface="Arial" pitchFamily="34" charset="0"/>
              <a:buChar char="•"/>
            </a:pPr>
            <a:r>
              <a:rPr lang="ru-RU" dirty="0">
                <a:effectLst/>
                <a:latin typeface="Helvetica CY"/>
                <a:cs typeface="Helvetica CY"/>
              </a:rPr>
              <a:t> </a:t>
            </a:r>
            <a:r>
              <a:rPr lang="en-US" dirty="0">
                <a:effectLst/>
                <a:latin typeface="Helvetica CY"/>
                <a:cs typeface="Helvetica CY"/>
              </a:rPr>
              <a:t>a. </a:t>
            </a:r>
            <a:r>
              <a:rPr lang="en-US" dirty="0" err="1">
                <a:effectLst/>
                <a:latin typeface="Helvetica CY"/>
                <a:cs typeface="Helvetica CY"/>
              </a:rPr>
              <a:t>angularis</a:t>
            </a:r>
            <a:endParaRPr lang="en-US" dirty="0">
              <a:effectLst/>
              <a:latin typeface="Helvetica CY"/>
              <a:cs typeface="Helvetica CY"/>
            </a:endParaRPr>
          </a:p>
          <a:p>
            <a:pPr>
              <a:lnSpc>
                <a:spcPct val="50000"/>
              </a:lnSpc>
              <a:spcBef>
                <a:spcPct val="50000"/>
              </a:spcBef>
              <a:buFont typeface="Arial" pitchFamily="34" charset="0"/>
              <a:buChar char="•"/>
            </a:pPr>
            <a:r>
              <a:rPr lang="en-US" dirty="0">
                <a:effectLst/>
                <a:latin typeface="Helvetica CY"/>
                <a:cs typeface="Helvetica CY"/>
              </a:rPr>
              <a:t> a. </a:t>
            </a:r>
            <a:r>
              <a:rPr lang="en-US" dirty="0" err="1">
                <a:effectLst/>
                <a:latin typeface="Helvetica CY"/>
                <a:cs typeface="Helvetica CY"/>
              </a:rPr>
              <a:t>nasalis</a:t>
            </a:r>
            <a:r>
              <a:rPr lang="en-US" dirty="0">
                <a:effectLst/>
                <a:latin typeface="Helvetica CY"/>
                <a:cs typeface="Helvetica CY"/>
              </a:rPr>
              <a:t> </a:t>
            </a:r>
            <a:r>
              <a:rPr lang="en-US" dirty="0" err="1">
                <a:effectLst/>
                <a:latin typeface="Helvetica CY"/>
                <a:cs typeface="Helvetica CY"/>
              </a:rPr>
              <a:t>lateralis</a:t>
            </a:r>
            <a:endParaRPr lang="ru-RU" dirty="0">
              <a:effectLst/>
              <a:latin typeface="Helvetica CY"/>
              <a:cs typeface="Helvetica CY"/>
            </a:endParaRPr>
          </a:p>
        </p:txBody>
      </p:sp>
      <p:sp>
        <p:nvSpPr>
          <p:cNvPr id="10248" name="Text Box 8"/>
          <p:cNvSpPr txBox="1">
            <a:spLocks noChangeArrowheads="1"/>
          </p:cNvSpPr>
          <p:nvPr/>
        </p:nvSpPr>
        <p:spPr bwMode="auto">
          <a:xfrm>
            <a:off x="4644008" y="4437112"/>
            <a:ext cx="4263008" cy="887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ru-RU" sz="2000" dirty="0">
                <a:effectLst/>
                <a:latin typeface="Helvetica CY"/>
                <a:cs typeface="Helvetica CY"/>
              </a:rPr>
              <a:t>Ветвь </a:t>
            </a:r>
            <a:r>
              <a:rPr lang="en-US" sz="2000" dirty="0">
                <a:effectLst/>
                <a:latin typeface="Helvetica CY"/>
                <a:cs typeface="Helvetica CY"/>
              </a:rPr>
              <a:t>a. </a:t>
            </a:r>
            <a:r>
              <a:rPr lang="en-US" sz="2000" dirty="0" err="1">
                <a:effectLst/>
                <a:latin typeface="Helvetica CY"/>
                <a:cs typeface="Helvetica CY"/>
              </a:rPr>
              <a:t>ophthalmica</a:t>
            </a:r>
            <a:r>
              <a:rPr lang="en-US" sz="2000" dirty="0">
                <a:effectLst/>
                <a:latin typeface="Helvetica CY"/>
                <a:cs typeface="Helvetica CY"/>
              </a:rPr>
              <a:t> </a:t>
            </a:r>
            <a:endParaRPr lang="ru-RU" sz="2000" dirty="0">
              <a:effectLst/>
              <a:latin typeface="Helvetica CY"/>
              <a:cs typeface="Helvetica CY"/>
            </a:endParaRP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 sz="2000" dirty="0">
                <a:effectLst/>
                <a:latin typeface="Helvetica CY"/>
                <a:cs typeface="Helvetica CY"/>
              </a:rPr>
              <a:t>(</a:t>
            </a:r>
            <a:r>
              <a:rPr lang="ru-RU" sz="2000" dirty="0">
                <a:effectLst/>
                <a:latin typeface="Helvetica CY"/>
                <a:cs typeface="Helvetica CY"/>
              </a:rPr>
              <a:t>от внутренней сонной артерии):</a:t>
            </a:r>
          </a:p>
          <a:p>
            <a:pPr>
              <a:lnSpc>
                <a:spcPct val="50000"/>
              </a:lnSpc>
              <a:spcBef>
                <a:spcPct val="50000"/>
              </a:spcBef>
              <a:buFontTx/>
              <a:buChar char="•"/>
            </a:pPr>
            <a:r>
              <a:rPr lang="ru-RU" sz="2000" dirty="0">
                <a:effectLst/>
                <a:latin typeface="Helvetica CY"/>
                <a:cs typeface="Helvetica CY"/>
              </a:rPr>
              <a:t> </a:t>
            </a:r>
            <a:r>
              <a:rPr lang="en-US" sz="2000" dirty="0">
                <a:effectLst/>
                <a:latin typeface="Helvetica CY"/>
                <a:cs typeface="Helvetica CY"/>
              </a:rPr>
              <a:t>a. </a:t>
            </a:r>
            <a:r>
              <a:rPr lang="en-US" sz="2000" dirty="0" err="1">
                <a:effectLst/>
                <a:latin typeface="Helvetica CY"/>
                <a:cs typeface="Helvetica CY"/>
              </a:rPr>
              <a:t>dorsalis</a:t>
            </a:r>
            <a:r>
              <a:rPr lang="en-US" sz="2000" dirty="0">
                <a:effectLst/>
                <a:latin typeface="Helvetica CY"/>
                <a:cs typeface="Helvetica CY"/>
              </a:rPr>
              <a:t> </a:t>
            </a:r>
            <a:r>
              <a:rPr lang="en-US" sz="2000" dirty="0" err="1">
                <a:effectLst/>
                <a:latin typeface="Helvetica CY"/>
                <a:cs typeface="Helvetica CY"/>
              </a:rPr>
              <a:t>nasi</a:t>
            </a:r>
            <a:endParaRPr lang="ru-RU" sz="2000" dirty="0">
              <a:effectLst/>
              <a:latin typeface="Helvetica CY"/>
              <a:cs typeface="Helvetica CY"/>
            </a:endParaRPr>
          </a:p>
        </p:txBody>
      </p:sp>
      <p:pic>
        <p:nvPicPr>
          <p:cNvPr id="15155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5805264"/>
            <a:ext cx="6063208" cy="7224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67544" y="5949280"/>
            <a:ext cx="47251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/>
              <a:t>Анатомия человека, Том 2, </a:t>
            </a:r>
            <a:r>
              <a:rPr lang="ru-RU" b="1" dirty="0" err="1"/>
              <a:t>Сапин</a:t>
            </a:r>
            <a:r>
              <a:rPr lang="ru-RU" b="1" dirty="0"/>
              <a:t> М.Р., 2001. 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499511" y="60832"/>
            <a:ext cx="8229600" cy="648072"/>
          </a:xfrm>
        </p:spPr>
        <p:txBody>
          <a:bodyPr>
            <a:noAutofit/>
          </a:bodyPr>
          <a:lstStyle/>
          <a:p>
            <a:r>
              <a:rPr lang="ru-RU" sz="3200" b="1" dirty="0">
                <a:solidFill>
                  <a:srgbClr val="1F497D"/>
                </a:solidFill>
                <a:latin typeface="Helvetica CY"/>
                <a:cs typeface="Helvetica CY"/>
              </a:rPr>
              <a:t>Кровоснабжение и иннервация перегородки носа и латеральной полости носа </a:t>
            </a:r>
          </a:p>
        </p:txBody>
      </p:sp>
      <p:pic>
        <p:nvPicPr>
          <p:cNvPr id="18436" name="Picture 4" descr="сосуды носовой перегородки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87284" y="856687"/>
            <a:ext cx="3670300" cy="2827461"/>
          </a:xfrm>
          <a:noFill/>
          <a:ln w="3175" cap="flat" algn="ctr">
            <a:solidFill>
              <a:schemeClr val="tx1"/>
            </a:solidFill>
          </a:ln>
        </p:spPr>
      </p:pic>
      <p:pic>
        <p:nvPicPr>
          <p:cNvPr id="18437" name="Picture 5" descr="обонятельный нерв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30468" y="832189"/>
            <a:ext cx="4147728" cy="2827461"/>
          </a:xfrm>
          <a:prstGeom prst="rect">
            <a:avLst/>
          </a:prstGeom>
          <a:noFill/>
          <a:ln w="3175" algn="ctr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18438" name="Rectangle 6"/>
          <p:cNvSpPr>
            <a:spLocks noChangeArrowheads="1"/>
          </p:cNvSpPr>
          <p:nvPr/>
        </p:nvSpPr>
        <p:spPr bwMode="auto">
          <a:xfrm>
            <a:off x="4456147" y="4677728"/>
            <a:ext cx="4464496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SzPct val="120000"/>
              <a:buFont typeface="Arial" pitchFamily="34" charset="0"/>
              <a:buChar char="•"/>
            </a:pPr>
            <a:endParaRPr lang="ru-RU" b="1" dirty="0"/>
          </a:p>
        </p:txBody>
      </p:sp>
      <p:pic>
        <p:nvPicPr>
          <p:cNvPr id="15053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6403" y="-201586"/>
            <a:ext cx="6059487" cy="72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053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5001" y="6237313"/>
            <a:ext cx="6059487" cy="504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053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906684"/>
            <a:ext cx="6059487" cy="72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0535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6263" y="3373438"/>
            <a:ext cx="6059487" cy="72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0536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204" y="6165304"/>
            <a:ext cx="4786313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08520" y="3573016"/>
            <a:ext cx="4243184" cy="228619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27984" y="3501008"/>
            <a:ext cx="4535817" cy="2054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8735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6408712" cy="850106"/>
          </a:xfrm>
        </p:spPr>
        <p:txBody>
          <a:bodyPr>
            <a:normAutofit/>
          </a:bodyPr>
          <a:lstStyle/>
          <a:p>
            <a:r>
              <a:rPr lang="ru-RU" sz="3200" b="1" dirty="0">
                <a:solidFill>
                  <a:srgbClr val="1F497D"/>
                </a:solidFill>
                <a:latin typeface="Helvetica CY"/>
                <a:cs typeface="Helvetica CY"/>
              </a:rPr>
              <a:t>Полость носа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1412776"/>
            <a:ext cx="5040560" cy="2448272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</a:pPr>
            <a:r>
              <a:rPr lang="ru-RU" sz="2400" b="1" dirty="0" err="1">
                <a:latin typeface="Helvetica CY"/>
                <a:cs typeface="Helvetica CY"/>
              </a:rPr>
              <a:t>regio</a:t>
            </a:r>
            <a:r>
              <a:rPr lang="ru-RU" sz="2400" b="1" dirty="0">
                <a:latin typeface="Helvetica CY"/>
                <a:cs typeface="Helvetica CY"/>
              </a:rPr>
              <a:t> </a:t>
            </a:r>
            <a:r>
              <a:rPr lang="ru-RU" sz="2400" b="1" dirty="0" err="1">
                <a:latin typeface="Helvetica CY"/>
                <a:cs typeface="Helvetica CY"/>
              </a:rPr>
              <a:t>olfactoria</a:t>
            </a:r>
            <a:endParaRPr lang="ru-RU" sz="2400" b="1" dirty="0">
              <a:latin typeface="Helvetica CY"/>
              <a:cs typeface="Helvetica CY"/>
            </a:endParaRPr>
          </a:p>
          <a:p>
            <a:pPr marL="0" indent="0">
              <a:spcBef>
                <a:spcPts val="0"/>
              </a:spcBef>
            </a:pPr>
            <a:r>
              <a:rPr lang="ru-RU" sz="2800" b="1" dirty="0" err="1">
                <a:latin typeface="Helvetica CY"/>
                <a:cs typeface="Helvetica CY"/>
              </a:rPr>
              <a:t>regio</a:t>
            </a:r>
            <a:r>
              <a:rPr lang="ru-RU" sz="2800" b="1" dirty="0">
                <a:latin typeface="Helvetica CY"/>
                <a:cs typeface="Helvetica CY"/>
              </a:rPr>
              <a:t> </a:t>
            </a:r>
            <a:r>
              <a:rPr lang="ru-RU" sz="2800" b="1" dirty="0" err="1">
                <a:latin typeface="Helvetica CY"/>
                <a:cs typeface="Helvetica CY"/>
              </a:rPr>
              <a:t>respiratoria</a:t>
            </a:r>
            <a:endParaRPr lang="ru-RU" sz="2800" b="1" dirty="0">
              <a:latin typeface="Helvetica CY"/>
              <a:cs typeface="Helvetica CY"/>
            </a:endParaRPr>
          </a:p>
        </p:txBody>
      </p:sp>
      <p:pic>
        <p:nvPicPr>
          <p:cNvPr id="92164" name="Picture 4" descr="Картинки по запросу полость носа картинки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1268760"/>
            <a:ext cx="4326285" cy="2376264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107504" y="4437112"/>
            <a:ext cx="591519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Анатомия человека, Том 2, </a:t>
            </a:r>
            <a:r>
              <a:rPr lang="ru-RU" dirty="0" err="1"/>
              <a:t>Сапин</a:t>
            </a:r>
            <a:r>
              <a:rPr lang="ru-RU" dirty="0"/>
              <a:t> М.Р., 2001. </a:t>
            </a:r>
          </a:p>
        </p:txBody>
      </p:sp>
    </p:spTree>
    <p:extLst>
      <p:ext uri="{BB962C8B-B14F-4D97-AF65-F5344CB8AC3E}">
        <p14:creationId xmlns:p14="http://schemas.microsoft.com/office/powerpoint/2010/main" val="31194057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8568952" cy="850106"/>
          </a:xfrm>
        </p:spPr>
        <p:txBody>
          <a:bodyPr>
            <a:normAutofit/>
          </a:bodyPr>
          <a:lstStyle/>
          <a:p>
            <a:r>
              <a:rPr lang="ru-RU" sz="3200" b="1" dirty="0">
                <a:solidFill>
                  <a:srgbClr val="1F497D"/>
                </a:solidFill>
                <a:latin typeface="Helvetica CY"/>
                <a:cs typeface="Helvetica CY"/>
              </a:rPr>
              <a:t>Слизистая оболочка полости носа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528" y="908720"/>
            <a:ext cx="8373616" cy="5616624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</a:pPr>
            <a:r>
              <a:rPr lang="ru-RU" sz="2000" dirty="0"/>
              <a:t> </a:t>
            </a:r>
            <a:r>
              <a:rPr lang="ru-RU" sz="2400" dirty="0">
                <a:latin typeface="Helvetica CY"/>
                <a:cs typeface="Helvetica CY"/>
              </a:rPr>
              <a:t>Слизистая оболочка </a:t>
            </a:r>
            <a:r>
              <a:rPr lang="ru-RU" sz="2400" dirty="0" err="1">
                <a:latin typeface="Helvetica CY"/>
                <a:cs typeface="Helvetica CY"/>
              </a:rPr>
              <a:t>regio</a:t>
            </a:r>
            <a:r>
              <a:rPr lang="ru-RU" sz="2400" dirty="0">
                <a:latin typeface="Helvetica CY"/>
                <a:cs typeface="Helvetica CY"/>
              </a:rPr>
              <a:t> </a:t>
            </a:r>
            <a:r>
              <a:rPr lang="ru-RU" sz="2400" dirty="0" err="1">
                <a:latin typeface="Helvetica CY"/>
                <a:cs typeface="Helvetica CY"/>
              </a:rPr>
              <a:t>olfactoria</a:t>
            </a:r>
            <a:r>
              <a:rPr lang="ru-RU" sz="2400" dirty="0">
                <a:latin typeface="Helvetica CY"/>
                <a:cs typeface="Helvetica CY"/>
              </a:rPr>
              <a:t> покрыта специфическим эпителием, состоящим из опорных, базальных и обонятельных </a:t>
            </a:r>
            <a:r>
              <a:rPr lang="ru-RU" sz="2400" dirty="0" err="1">
                <a:latin typeface="Helvetica CY"/>
                <a:cs typeface="Helvetica CY"/>
              </a:rPr>
              <a:t>нейросенсорных</a:t>
            </a:r>
            <a:r>
              <a:rPr lang="ru-RU" sz="2400" dirty="0">
                <a:latin typeface="Helvetica CY"/>
                <a:cs typeface="Helvetica CY"/>
              </a:rPr>
              <a:t> клеток</a:t>
            </a:r>
          </a:p>
          <a:p>
            <a:pPr marL="0" indent="0">
              <a:spcBef>
                <a:spcPts val="0"/>
              </a:spcBef>
              <a:buNone/>
            </a:pPr>
            <a:endParaRPr lang="ru-RU" sz="2400" dirty="0">
              <a:latin typeface="Helvetica CY"/>
              <a:cs typeface="Helvetica CY"/>
            </a:endParaRPr>
          </a:p>
          <a:p>
            <a:pPr marL="0" indent="0">
              <a:spcBef>
                <a:spcPts val="0"/>
              </a:spcBef>
            </a:pPr>
            <a:r>
              <a:rPr lang="en-US" sz="2400" dirty="0">
                <a:latin typeface="Helvetica CY"/>
                <a:cs typeface="Helvetica CY"/>
              </a:rPr>
              <a:t> </a:t>
            </a:r>
            <a:r>
              <a:rPr lang="ru-RU" sz="2400" dirty="0">
                <a:latin typeface="Helvetica CY"/>
                <a:cs typeface="Helvetica CY"/>
              </a:rPr>
              <a:t>Центральные отростки обонятельных клеток (аксоны) образуют обонятельные нити (</a:t>
            </a:r>
            <a:r>
              <a:rPr lang="en-US" sz="2400" b="1" dirty="0" err="1">
                <a:latin typeface="Helvetica CY"/>
                <a:cs typeface="Helvetica CY"/>
              </a:rPr>
              <a:t>F</a:t>
            </a:r>
            <a:r>
              <a:rPr lang="ru-RU" sz="2400" b="1" dirty="0" err="1">
                <a:latin typeface="Helvetica CY"/>
                <a:cs typeface="Helvetica CY"/>
              </a:rPr>
              <a:t>ila</a:t>
            </a:r>
            <a:r>
              <a:rPr lang="ru-RU" sz="2400" b="1" dirty="0">
                <a:latin typeface="Helvetica CY"/>
                <a:cs typeface="Helvetica CY"/>
              </a:rPr>
              <a:t> </a:t>
            </a:r>
            <a:r>
              <a:rPr lang="ru-RU" sz="2400" b="1" dirty="0" err="1">
                <a:latin typeface="Helvetica CY"/>
                <a:cs typeface="Helvetica CY"/>
              </a:rPr>
              <a:t>olfactoria</a:t>
            </a:r>
            <a:r>
              <a:rPr lang="ru-RU" sz="2400" dirty="0">
                <a:latin typeface="Helvetica CY"/>
                <a:cs typeface="Helvetica CY"/>
              </a:rPr>
              <a:t>), которые через </a:t>
            </a:r>
            <a:r>
              <a:rPr lang="ru-RU" sz="2400" dirty="0" err="1">
                <a:latin typeface="Helvetica CY"/>
                <a:cs typeface="Helvetica CY"/>
              </a:rPr>
              <a:t>lamina</a:t>
            </a:r>
            <a:r>
              <a:rPr lang="ru-RU" sz="2400" dirty="0">
                <a:latin typeface="Helvetica CY"/>
                <a:cs typeface="Helvetica CY"/>
              </a:rPr>
              <a:t> </a:t>
            </a:r>
            <a:r>
              <a:rPr lang="ru-RU" sz="2400" dirty="0" err="1">
                <a:latin typeface="Helvetica CY"/>
                <a:cs typeface="Helvetica CY"/>
              </a:rPr>
              <a:t>cribrosa</a:t>
            </a:r>
            <a:r>
              <a:rPr lang="ru-RU" sz="2400" dirty="0">
                <a:latin typeface="Helvetica CY"/>
                <a:cs typeface="Helvetica CY"/>
              </a:rPr>
              <a:t> </a:t>
            </a:r>
            <a:r>
              <a:rPr lang="ru-RU" sz="2400" dirty="0" err="1">
                <a:latin typeface="Helvetica CY"/>
                <a:cs typeface="Helvetica CY"/>
              </a:rPr>
              <a:t>ossis</a:t>
            </a:r>
            <a:r>
              <a:rPr lang="ru-RU" sz="2400" dirty="0">
                <a:latin typeface="Helvetica CY"/>
                <a:cs typeface="Helvetica CY"/>
              </a:rPr>
              <a:t> </a:t>
            </a:r>
            <a:r>
              <a:rPr lang="ru-RU" sz="2400" dirty="0" err="1">
                <a:latin typeface="Helvetica CY"/>
                <a:cs typeface="Helvetica CY"/>
              </a:rPr>
              <a:t>ethmoidalis</a:t>
            </a:r>
            <a:r>
              <a:rPr lang="ru-RU" sz="2400" dirty="0">
                <a:latin typeface="Helvetica CY"/>
                <a:cs typeface="Helvetica CY"/>
              </a:rPr>
              <a:t> выходят из полости носа и вступают в полость черепа, ее переднюю черепную ямку, концентрируясь в </a:t>
            </a:r>
            <a:r>
              <a:rPr lang="ru-RU" sz="2400" dirty="0" err="1">
                <a:latin typeface="Helvetica CY"/>
                <a:cs typeface="Helvetica CY"/>
              </a:rPr>
              <a:t>bulbus</a:t>
            </a:r>
            <a:r>
              <a:rPr lang="ru-RU" sz="2400" dirty="0">
                <a:latin typeface="Helvetica CY"/>
                <a:cs typeface="Helvetica CY"/>
              </a:rPr>
              <a:t> </a:t>
            </a:r>
            <a:r>
              <a:rPr lang="ru-RU" sz="2400" dirty="0" err="1">
                <a:latin typeface="Helvetica CY"/>
                <a:cs typeface="Helvetica CY"/>
              </a:rPr>
              <a:t>olfactorius</a:t>
            </a:r>
            <a:endParaRPr lang="ru-RU" sz="2400" dirty="0">
              <a:latin typeface="Helvetica CY"/>
              <a:cs typeface="Helvetica CY"/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2400" dirty="0">
              <a:latin typeface="Helvetica CY"/>
              <a:cs typeface="Helvetica CY"/>
            </a:endParaRPr>
          </a:p>
          <a:p>
            <a:pPr marL="0" indent="0">
              <a:spcBef>
                <a:spcPts val="0"/>
              </a:spcBef>
              <a:buNone/>
            </a:pPr>
            <a:br>
              <a:rPr lang="ru-RU" sz="2400" dirty="0">
                <a:latin typeface="Helvetica CY"/>
                <a:cs typeface="Helvetica CY"/>
              </a:rPr>
            </a:br>
            <a:br>
              <a:rPr lang="ru-RU" sz="2400" dirty="0">
                <a:latin typeface="Helvetica CY"/>
                <a:cs typeface="Helvetica CY"/>
              </a:rPr>
            </a:br>
            <a:br>
              <a:rPr lang="ru-RU" sz="2400" dirty="0"/>
            </a:br>
            <a:br>
              <a:rPr lang="ru-RU" sz="2000" dirty="0"/>
            </a:br>
            <a:endParaRPr lang="ru-RU" sz="20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2"/>
          <p:cNvSpPr txBox="1">
            <a:spLocks/>
          </p:cNvSpPr>
          <p:nvPr/>
        </p:nvSpPr>
        <p:spPr>
          <a:xfrm>
            <a:off x="323850" y="2276475"/>
            <a:ext cx="6243638" cy="1243013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HelveticaNeueCyr" charset="0"/>
                <a:ea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NeueCyr" charset="0"/>
                <a:ea typeface="Arial" charset="0"/>
              </a:defRPr>
            </a:lvl2pPr>
            <a:lvl3pPr>
              <a:defRPr sz="2000">
                <a:solidFill>
                  <a:schemeClr val="tx1"/>
                </a:solidFill>
                <a:latin typeface="HelveticaNeueCyr" charset="0"/>
                <a:ea typeface="Arial" charset="0"/>
              </a:defRPr>
            </a:lvl3pPr>
            <a:lvl4pPr>
              <a:defRPr>
                <a:solidFill>
                  <a:schemeClr val="tx1"/>
                </a:solidFill>
                <a:latin typeface="HelveticaNeueCyr" charset="0"/>
                <a:ea typeface="Arial" charset="0"/>
              </a:defRPr>
            </a:lvl4pPr>
            <a:lvl5pPr>
              <a:defRPr>
                <a:solidFill>
                  <a:schemeClr val="tx1"/>
                </a:solidFill>
                <a:latin typeface="HelveticaNeueCyr" charset="0"/>
                <a:ea typeface="Arial" charset="0"/>
              </a:defRPr>
            </a:lvl5pPr>
            <a:lvl6pPr fontAlgn="base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HelveticaNeueCyr" charset="0"/>
                <a:ea typeface="Arial" charset="0"/>
              </a:defRPr>
            </a:lvl6pPr>
            <a:lvl7pPr fontAlgn="base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HelveticaNeueCyr" charset="0"/>
                <a:ea typeface="Arial" charset="0"/>
              </a:defRPr>
            </a:lvl7pPr>
            <a:lvl8pPr fontAlgn="base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HelveticaNeueCyr" charset="0"/>
                <a:ea typeface="Arial" charset="0"/>
              </a:defRPr>
            </a:lvl8pPr>
            <a:lvl9pPr fontAlgn="base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HelveticaNeueCyr" charset="0"/>
                <a:ea typeface="Arial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charset="0"/>
              <a:buNone/>
            </a:pPr>
            <a:endParaRPr lang="ru-RU" sz="2400" b="1" dirty="0">
              <a:solidFill>
                <a:srgbClr val="242D33"/>
              </a:solidFill>
            </a:endParaRPr>
          </a:p>
          <a:p>
            <a:pPr eaLnBrk="1" hangingPunct="1">
              <a:spcBef>
                <a:spcPct val="20000"/>
              </a:spcBef>
              <a:buFont typeface="Arial" charset="0"/>
              <a:buNone/>
            </a:pPr>
            <a:r>
              <a:rPr lang="ru-RU" sz="2400" b="1" dirty="0">
                <a:solidFill>
                  <a:srgbClr val="242D33"/>
                </a:solidFill>
              </a:rPr>
              <a:t>Кафедра болезней уха, горла и носа</a:t>
            </a:r>
            <a:endParaRPr lang="en-US" sz="2400" dirty="0">
              <a:solidFill>
                <a:srgbClr val="242D33"/>
              </a:solidFill>
            </a:endParaRPr>
          </a:p>
          <a:p>
            <a:pPr eaLnBrk="1" hangingPunct="1">
              <a:spcBef>
                <a:spcPct val="20000"/>
              </a:spcBef>
              <a:buFont typeface="Arial" charset="0"/>
              <a:buNone/>
            </a:pPr>
            <a:r>
              <a:rPr lang="ru-RU" sz="2400" b="1" dirty="0" err="1">
                <a:solidFill>
                  <a:srgbClr val="242D33"/>
                </a:solidFill>
              </a:rPr>
              <a:t>Сеченовский</a:t>
            </a:r>
            <a:r>
              <a:rPr lang="ru-RU" sz="2400" b="1" dirty="0">
                <a:solidFill>
                  <a:srgbClr val="242D33"/>
                </a:solidFill>
              </a:rPr>
              <a:t> Университет</a:t>
            </a:r>
            <a:endParaRPr lang="en-US" sz="2400" b="1" dirty="0">
              <a:solidFill>
                <a:srgbClr val="242D33"/>
              </a:solidFill>
            </a:endParaRPr>
          </a:p>
          <a:p>
            <a:pPr eaLnBrk="1" hangingPunct="1">
              <a:spcBef>
                <a:spcPct val="20000"/>
              </a:spcBef>
              <a:buFont typeface="Arial" charset="0"/>
              <a:buNone/>
            </a:pPr>
            <a:r>
              <a:rPr lang="ru-RU" sz="2400" dirty="0">
                <a:solidFill>
                  <a:srgbClr val="242D33"/>
                </a:solidFill>
              </a:rPr>
              <a:t>Москва, Россия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23850" y="1557338"/>
            <a:ext cx="758412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dirty="0"/>
          </a:p>
          <a:p>
            <a:r>
              <a:rPr lang="ru-RU" sz="2400" dirty="0"/>
              <a:t>Лектор </a:t>
            </a:r>
            <a:r>
              <a:rPr lang="en-US" sz="2400" dirty="0"/>
              <a:t> </a:t>
            </a:r>
            <a:r>
              <a:rPr lang="ru-RU" sz="2400" dirty="0"/>
              <a:t>Славский Александр Николаевич, к.м.н., доцент</a:t>
            </a:r>
            <a:endParaRPr lang="en-US" sz="2400" dirty="0">
              <a:solidFill>
                <a:srgbClr val="242D33"/>
              </a:solidFill>
            </a:endParaRPr>
          </a:p>
        </p:txBody>
      </p:sp>
      <p:sp>
        <p:nvSpPr>
          <p:cNvPr id="10244" name="Title 1"/>
          <p:cNvSpPr txBox="1">
            <a:spLocks/>
          </p:cNvSpPr>
          <p:nvPr/>
        </p:nvSpPr>
        <p:spPr bwMode="auto">
          <a:xfrm>
            <a:off x="146050" y="333375"/>
            <a:ext cx="8964613" cy="122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800">
                <a:solidFill>
                  <a:schemeClr val="tx1"/>
                </a:solidFill>
                <a:latin typeface="HelveticaNeueCyr" charset="0"/>
                <a:ea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NeueCyr" charset="0"/>
                <a:ea typeface="Arial" charset="0"/>
              </a:defRPr>
            </a:lvl2pPr>
            <a:lvl3pPr>
              <a:defRPr sz="2000">
                <a:solidFill>
                  <a:schemeClr val="tx1"/>
                </a:solidFill>
                <a:latin typeface="HelveticaNeueCyr" charset="0"/>
                <a:ea typeface="Arial" charset="0"/>
              </a:defRPr>
            </a:lvl3pPr>
            <a:lvl4pPr>
              <a:defRPr>
                <a:solidFill>
                  <a:schemeClr val="tx1"/>
                </a:solidFill>
                <a:latin typeface="HelveticaNeueCyr" charset="0"/>
                <a:ea typeface="Arial" charset="0"/>
              </a:defRPr>
            </a:lvl4pPr>
            <a:lvl5pPr>
              <a:defRPr>
                <a:solidFill>
                  <a:schemeClr val="tx1"/>
                </a:solidFill>
                <a:latin typeface="HelveticaNeueCyr" charset="0"/>
                <a:ea typeface="Arial" charset="0"/>
              </a:defRPr>
            </a:lvl5pPr>
            <a:lvl6pPr fontAlgn="base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HelveticaNeueCyr" charset="0"/>
                <a:ea typeface="Arial" charset="0"/>
              </a:defRPr>
            </a:lvl6pPr>
            <a:lvl7pPr fontAlgn="base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HelveticaNeueCyr" charset="0"/>
                <a:ea typeface="Arial" charset="0"/>
              </a:defRPr>
            </a:lvl7pPr>
            <a:lvl8pPr fontAlgn="base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HelveticaNeueCyr" charset="0"/>
                <a:ea typeface="Arial" charset="0"/>
              </a:defRPr>
            </a:lvl8pPr>
            <a:lvl9pPr fontAlgn="base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HelveticaNeueCyr" charset="0"/>
                <a:ea typeface="Arial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ru-RU" sz="3200" b="1" dirty="0">
                <a:solidFill>
                  <a:schemeClr val="tx2"/>
                </a:solidFill>
              </a:rPr>
              <a:t>1.1. Часть 1 лекции методы исследования, клиническая анатомия и физиология глотки, пищевода, носа и ОНП</a:t>
            </a:r>
          </a:p>
        </p:txBody>
      </p:sp>
    </p:spTree>
    <p:extLst>
      <p:ext uri="{BB962C8B-B14F-4D97-AF65-F5344CB8AC3E}">
        <p14:creationId xmlns:p14="http://schemas.microsoft.com/office/powerpoint/2010/main" val="21556684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386" name="Object 3"/>
          <p:cNvGraphicFramePr>
            <a:graphicFrameLocks noGrp="1" noChangeAspect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val="3601640106"/>
              </p:ext>
            </p:extLst>
          </p:nvPr>
        </p:nvGraphicFramePr>
        <p:xfrm>
          <a:off x="0" y="2060848"/>
          <a:ext cx="3962400" cy="3733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124" name="Bitmap Image" r:id="rId3" imgW="20352381" imgH="16666667" progId="PBrush">
                  <p:embed/>
                </p:oleObj>
              </mc:Choice>
              <mc:Fallback>
                <p:oleObj name="Bitmap Image" r:id="rId3" imgW="20352381" imgH="16666667" progId="PBrush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7547" t="6572" r="7547" b="5574"/>
                      <a:stretch>
                        <a:fillRect/>
                      </a:stretch>
                    </p:blipFill>
                    <p:spPr bwMode="auto">
                      <a:xfrm>
                        <a:off x="0" y="2060848"/>
                        <a:ext cx="3962400" cy="3733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6387" name="Picture 4" descr="BIOP_sl_6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5" cstate="print"/>
          <a:srcRect r="5574"/>
          <a:stretch>
            <a:fillRect/>
          </a:stretch>
        </p:blipFill>
        <p:spPr>
          <a:xfrm>
            <a:off x="4283968" y="2204864"/>
            <a:ext cx="3875087" cy="2880320"/>
          </a:xfrm>
        </p:spPr>
      </p:pic>
      <p:sp>
        <p:nvSpPr>
          <p:cNvPr id="200709" name="Rectangle 5"/>
          <p:cNvSpPr>
            <a:spLocks noChangeArrowheads="1"/>
          </p:cNvSpPr>
          <p:nvPr/>
        </p:nvSpPr>
        <p:spPr bwMode="auto">
          <a:xfrm>
            <a:off x="5105400" y="1828800"/>
            <a:ext cx="381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endParaRPr lang="ru-RU" sz="2400">
              <a:solidFill>
                <a:srgbClr val="FFFF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200710" name="Rectangle 6"/>
          <p:cNvSpPr>
            <a:spLocks noChangeArrowheads="1"/>
          </p:cNvSpPr>
          <p:nvPr/>
        </p:nvSpPr>
        <p:spPr bwMode="auto">
          <a:xfrm>
            <a:off x="228600" y="304800"/>
            <a:ext cx="86868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3200" b="1" dirty="0">
                <a:solidFill>
                  <a:srgbClr val="1F497D"/>
                </a:solidFill>
                <a:latin typeface="Helvetica CY"/>
                <a:cs typeface="Helvetica CY"/>
              </a:rPr>
              <a:t>Направление движения ресничек мерцательного эпителия</a:t>
            </a:r>
          </a:p>
        </p:txBody>
      </p:sp>
      <p:sp>
        <p:nvSpPr>
          <p:cNvPr id="200711" name="Text Box 7"/>
          <p:cNvSpPr txBox="1">
            <a:spLocks noChangeArrowheads="1"/>
          </p:cNvSpPr>
          <p:nvPr/>
        </p:nvSpPr>
        <p:spPr bwMode="auto">
          <a:xfrm>
            <a:off x="914400" y="1792288"/>
            <a:ext cx="29892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ru-RU" sz="2400" b="1" dirty="0">
                <a:latin typeface="Helvetica CY"/>
                <a:cs typeface="Helvetica CY"/>
              </a:rPr>
              <a:t>в полости носа</a:t>
            </a:r>
          </a:p>
        </p:txBody>
      </p:sp>
      <p:sp>
        <p:nvSpPr>
          <p:cNvPr id="200712" name="Text Box 8"/>
          <p:cNvSpPr txBox="1">
            <a:spLocks noChangeArrowheads="1"/>
          </p:cNvSpPr>
          <p:nvPr/>
        </p:nvSpPr>
        <p:spPr bwMode="auto">
          <a:xfrm>
            <a:off x="4953000" y="1752600"/>
            <a:ext cx="3886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ru-RU" sz="2400" b="1" dirty="0">
                <a:latin typeface="Helvetica CY"/>
                <a:cs typeface="Helvetica CY"/>
              </a:rPr>
              <a:t>в верхнечелюстной пазухе</a:t>
            </a:r>
          </a:p>
        </p:txBody>
      </p:sp>
      <p:pic>
        <p:nvPicPr>
          <p:cNvPr id="89095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165304"/>
            <a:ext cx="4926013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850106"/>
          </a:xfrm>
        </p:spPr>
        <p:txBody>
          <a:bodyPr>
            <a:normAutofit/>
          </a:bodyPr>
          <a:lstStyle/>
          <a:p>
            <a:r>
              <a:rPr lang="ru-RU" sz="3200" b="1" dirty="0">
                <a:solidFill>
                  <a:srgbClr val="1F497D"/>
                </a:solidFill>
                <a:latin typeface="Helvetica CY"/>
                <a:cs typeface="Helvetica CY"/>
              </a:rPr>
              <a:t>Мукоцилиарный транспорт</a:t>
            </a:r>
          </a:p>
        </p:txBody>
      </p:sp>
      <p:pic>
        <p:nvPicPr>
          <p:cNvPr id="43010" name="Picture 2" descr="http://medbe.ru.images.1c-bitrix-cdn.ru/upload/medialibrary/508/%D0%94%D0%B2%D0%B8%D0%B6%D0%B5%D0%BD%D0%B8%D0%B5%20%D1%80%D0%B5%D1%81%D0%BD%D0%B8%D1%87%D0%B5%D0%BA.jpg?14224735776844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052736"/>
            <a:ext cx="8136904" cy="3897509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467544" y="2132856"/>
            <a:ext cx="3161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i="1" dirty="0"/>
              <a:t>а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51520" y="6021288"/>
            <a:ext cx="49078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/>
              <a:t>В.И. </a:t>
            </a:r>
            <a:r>
              <a:rPr lang="ru-RU" sz="1400" b="1" dirty="0" err="1"/>
              <a:t>Бабияк</a:t>
            </a:r>
            <a:r>
              <a:rPr lang="ru-RU" sz="1400" b="1" dirty="0"/>
              <a:t>, М.И. Говорун, Я.А. </a:t>
            </a:r>
            <a:r>
              <a:rPr lang="ru-RU" sz="1400" b="1" dirty="0" err="1"/>
              <a:t>Накатис</a:t>
            </a:r>
            <a:r>
              <a:rPr lang="ru-RU" sz="1400" b="1" dirty="0"/>
              <a:t>, А.Н. </a:t>
            </a:r>
            <a:r>
              <a:rPr lang="ru-RU" sz="1400" b="1" dirty="0" err="1"/>
              <a:t>Пащинин</a:t>
            </a:r>
            <a:r>
              <a:rPr lang="ru-RU" sz="1400" b="1" dirty="0"/>
              <a:t>, 2014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8568952" cy="850106"/>
          </a:xfrm>
        </p:spPr>
        <p:txBody>
          <a:bodyPr>
            <a:normAutofit/>
          </a:bodyPr>
          <a:lstStyle/>
          <a:p>
            <a:r>
              <a:rPr lang="ru-RU" sz="3200" b="1" dirty="0">
                <a:solidFill>
                  <a:srgbClr val="1F497D"/>
                </a:solidFill>
                <a:latin typeface="Helvetica CY"/>
                <a:cs typeface="Helvetica CY"/>
              </a:rPr>
              <a:t>Иннервация носа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1412776"/>
            <a:ext cx="4608512" cy="5073427"/>
          </a:xfrm>
        </p:spPr>
        <p:txBody>
          <a:bodyPr>
            <a:noAutofit/>
          </a:bodyPr>
          <a:lstStyle/>
          <a:p>
            <a:r>
              <a:rPr lang="ru-RU" sz="2400" dirty="0">
                <a:latin typeface="Helvetica CY"/>
                <a:cs typeface="Helvetica CY"/>
              </a:rPr>
              <a:t>Двигательная иннервация мышц носа обеспечивается </a:t>
            </a:r>
            <a:r>
              <a:rPr lang="ru-RU" sz="2400" b="1" dirty="0">
                <a:latin typeface="Helvetica CY"/>
                <a:cs typeface="Helvetica CY"/>
              </a:rPr>
              <a:t>лицевым нервом</a:t>
            </a:r>
          </a:p>
          <a:p>
            <a:r>
              <a:rPr lang="ru-RU" sz="2400" dirty="0">
                <a:latin typeface="Helvetica CY"/>
                <a:cs typeface="Helvetica CY"/>
              </a:rPr>
              <a:t> Чувствительная иннервация носа обеспечивается </a:t>
            </a:r>
            <a:r>
              <a:rPr lang="ru-RU" sz="2400" b="1" dirty="0">
                <a:latin typeface="Helvetica CY"/>
                <a:cs typeface="Helvetica CY"/>
              </a:rPr>
              <a:t>первой и второй ветвями тройничного нерва</a:t>
            </a:r>
          </a:p>
          <a:p>
            <a:r>
              <a:rPr lang="ru-RU" sz="2400" dirty="0">
                <a:latin typeface="Helvetica CY"/>
                <a:cs typeface="Helvetica CY"/>
              </a:rPr>
              <a:t>Сосудистая и секреторная иннервация осуществляется из </a:t>
            </a:r>
            <a:r>
              <a:rPr lang="ru-RU" sz="2400" b="1" dirty="0" err="1">
                <a:latin typeface="Helvetica CY"/>
                <a:cs typeface="Helvetica CY"/>
              </a:rPr>
              <a:t>gangl</a:t>
            </a:r>
            <a:r>
              <a:rPr lang="ru-RU" sz="2400" b="1" dirty="0">
                <a:latin typeface="Helvetica CY"/>
                <a:cs typeface="Helvetica CY"/>
              </a:rPr>
              <a:t>. </a:t>
            </a:r>
            <a:r>
              <a:rPr lang="ru-RU" sz="2400" b="1" dirty="0" err="1">
                <a:latin typeface="Helvetica CY"/>
                <a:cs typeface="Helvetica CY"/>
              </a:rPr>
              <a:t>pterygopalatinum</a:t>
            </a:r>
            <a:r>
              <a:rPr lang="ru-RU" sz="2400" b="1" dirty="0">
                <a:latin typeface="Helvetica CY"/>
                <a:cs typeface="Helvetica CY"/>
              </a:rPr>
              <a:t> </a:t>
            </a:r>
            <a:r>
              <a:rPr lang="ru-RU" sz="2400" dirty="0">
                <a:latin typeface="Helvetica CY"/>
                <a:cs typeface="Helvetica CY"/>
              </a:rPr>
              <a:t>и из </a:t>
            </a:r>
            <a:r>
              <a:rPr lang="ru-RU" sz="2400" b="1" dirty="0" err="1">
                <a:latin typeface="Helvetica CY"/>
                <a:cs typeface="Helvetica CY"/>
              </a:rPr>
              <a:t>gangl</a:t>
            </a:r>
            <a:r>
              <a:rPr lang="ru-RU" sz="2400" b="1" dirty="0">
                <a:latin typeface="Helvetica CY"/>
                <a:cs typeface="Helvetica CY"/>
              </a:rPr>
              <a:t>. </a:t>
            </a:r>
            <a:r>
              <a:rPr lang="ru-RU" sz="2400" b="1" dirty="0" err="1">
                <a:latin typeface="Helvetica CY"/>
                <a:cs typeface="Helvetica CY"/>
              </a:rPr>
              <a:t>cervicale</a:t>
            </a:r>
            <a:r>
              <a:rPr lang="ru-RU" sz="2400" b="1" dirty="0">
                <a:latin typeface="Helvetica CY"/>
                <a:cs typeface="Helvetica CY"/>
              </a:rPr>
              <a:t> </a:t>
            </a:r>
            <a:r>
              <a:rPr lang="ru-RU" sz="2400" b="1" dirty="0" err="1">
                <a:latin typeface="Helvetica CY"/>
                <a:cs typeface="Helvetica CY"/>
              </a:rPr>
              <a:t>superius</a:t>
            </a:r>
            <a:br>
              <a:rPr lang="ru-RU" sz="2400" b="1" dirty="0">
                <a:latin typeface="Helvetica CY"/>
                <a:cs typeface="Helvetica CY"/>
              </a:rPr>
            </a:br>
            <a:endParaRPr lang="ru-RU" sz="2400" b="1" dirty="0">
              <a:latin typeface="Helvetica CY"/>
              <a:cs typeface="Helvetica CY"/>
            </a:endParaRPr>
          </a:p>
        </p:txBody>
      </p:sp>
      <p:pic>
        <p:nvPicPr>
          <p:cNvPr id="200706" name="Picture 2" descr="http://cs623219.vk.me/v623219015/3cad/8vsx4kl7_zo.jpg"/>
          <p:cNvPicPr>
            <a:picLocks noChangeAspect="1" noChangeArrowheads="1"/>
          </p:cNvPicPr>
          <p:nvPr/>
        </p:nvPicPr>
        <p:blipFill>
          <a:blip r:embed="rId2" cstate="print"/>
          <a:srcRect l="19727" t="1867" r="52438" b="28350"/>
          <a:stretch>
            <a:fillRect/>
          </a:stretch>
        </p:blipFill>
        <p:spPr bwMode="auto">
          <a:xfrm>
            <a:off x="4716016" y="908721"/>
            <a:ext cx="3384376" cy="4075065"/>
          </a:xfrm>
          <a:prstGeom prst="rect">
            <a:avLst/>
          </a:prstGeom>
          <a:noFill/>
        </p:spPr>
      </p:pic>
      <p:sp>
        <p:nvSpPr>
          <p:cNvPr id="9" name="Овал 8"/>
          <p:cNvSpPr/>
          <p:nvPr/>
        </p:nvSpPr>
        <p:spPr>
          <a:xfrm>
            <a:off x="5292080" y="908720"/>
            <a:ext cx="1368152" cy="57606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9" name="Прямая со стрелкой 18"/>
          <p:cNvCxnSpPr/>
          <p:nvPr/>
        </p:nvCxnSpPr>
        <p:spPr>
          <a:xfrm flipH="1" flipV="1">
            <a:off x="5868144" y="2852936"/>
            <a:ext cx="2376264" cy="1224136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8028384" y="3068960"/>
            <a:ext cx="10081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Крыло</a:t>
            </a:r>
          </a:p>
          <a:p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нёбный узел</a:t>
            </a:r>
          </a:p>
        </p:txBody>
      </p:sp>
      <p:sp>
        <p:nvSpPr>
          <p:cNvPr id="22" name="Прямоугольный треугольник 21"/>
          <p:cNvSpPr/>
          <p:nvPr/>
        </p:nvSpPr>
        <p:spPr>
          <a:xfrm rot="21051307">
            <a:off x="7851411" y="4189723"/>
            <a:ext cx="1253540" cy="591667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2"/>
          <p:cNvSpPr txBox="1">
            <a:spLocks/>
          </p:cNvSpPr>
          <p:nvPr/>
        </p:nvSpPr>
        <p:spPr>
          <a:xfrm>
            <a:off x="323850" y="2276475"/>
            <a:ext cx="6243638" cy="1243013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HelveticaNeueCyr" charset="0"/>
                <a:ea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NeueCyr" charset="0"/>
                <a:ea typeface="Arial" charset="0"/>
              </a:defRPr>
            </a:lvl2pPr>
            <a:lvl3pPr>
              <a:defRPr sz="2000">
                <a:solidFill>
                  <a:schemeClr val="tx1"/>
                </a:solidFill>
                <a:latin typeface="HelveticaNeueCyr" charset="0"/>
                <a:ea typeface="Arial" charset="0"/>
              </a:defRPr>
            </a:lvl3pPr>
            <a:lvl4pPr>
              <a:defRPr>
                <a:solidFill>
                  <a:schemeClr val="tx1"/>
                </a:solidFill>
                <a:latin typeface="HelveticaNeueCyr" charset="0"/>
                <a:ea typeface="Arial" charset="0"/>
              </a:defRPr>
            </a:lvl4pPr>
            <a:lvl5pPr>
              <a:defRPr>
                <a:solidFill>
                  <a:schemeClr val="tx1"/>
                </a:solidFill>
                <a:latin typeface="HelveticaNeueCyr" charset="0"/>
                <a:ea typeface="Arial" charset="0"/>
              </a:defRPr>
            </a:lvl5pPr>
            <a:lvl6pPr fontAlgn="base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HelveticaNeueCyr" charset="0"/>
                <a:ea typeface="Arial" charset="0"/>
              </a:defRPr>
            </a:lvl6pPr>
            <a:lvl7pPr fontAlgn="base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HelveticaNeueCyr" charset="0"/>
                <a:ea typeface="Arial" charset="0"/>
              </a:defRPr>
            </a:lvl7pPr>
            <a:lvl8pPr fontAlgn="base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HelveticaNeueCyr" charset="0"/>
                <a:ea typeface="Arial" charset="0"/>
              </a:defRPr>
            </a:lvl8pPr>
            <a:lvl9pPr fontAlgn="base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HelveticaNeueCyr" charset="0"/>
                <a:ea typeface="Arial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charset="0"/>
              <a:buNone/>
            </a:pPr>
            <a:endParaRPr lang="ru-RU" sz="2400" b="1" dirty="0">
              <a:solidFill>
                <a:srgbClr val="242D33"/>
              </a:solidFill>
            </a:endParaRPr>
          </a:p>
          <a:p>
            <a:pPr eaLnBrk="1" hangingPunct="1">
              <a:spcBef>
                <a:spcPct val="20000"/>
              </a:spcBef>
              <a:buFont typeface="Arial" charset="0"/>
              <a:buNone/>
            </a:pPr>
            <a:r>
              <a:rPr lang="ru-RU" sz="2400" b="1" dirty="0">
                <a:solidFill>
                  <a:srgbClr val="242D33"/>
                </a:solidFill>
              </a:rPr>
              <a:t>Кафедра болезней уха, горла и носа</a:t>
            </a:r>
            <a:endParaRPr lang="en-US" sz="2400" dirty="0">
              <a:solidFill>
                <a:srgbClr val="242D33"/>
              </a:solidFill>
            </a:endParaRPr>
          </a:p>
          <a:p>
            <a:pPr eaLnBrk="1" hangingPunct="1">
              <a:spcBef>
                <a:spcPct val="20000"/>
              </a:spcBef>
              <a:buFont typeface="Arial" charset="0"/>
              <a:buNone/>
            </a:pPr>
            <a:r>
              <a:rPr lang="ru-RU" sz="2400" b="1" dirty="0" err="1">
                <a:solidFill>
                  <a:srgbClr val="242D33"/>
                </a:solidFill>
              </a:rPr>
              <a:t>Сеченовский</a:t>
            </a:r>
            <a:r>
              <a:rPr lang="ru-RU" sz="2400" b="1" dirty="0">
                <a:solidFill>
                  <a:srgbClr val="242D33"/>
                </a:solidFill>
              </a:rPr>
              <a:t> Университет</a:t>
            </a:r>
            <a:endParaRPr lang="en-US" sz="2400" b="1" dirty="0">
              <a:solidFill>
                <a:srgbClr val="242D33"/>
              </a:solidFill>
            </a:endParaRPr>
          </a:p>
          <a:p>
            <a:pPr eaLnBrk="1" hangingPunct="1">
              <a:spcBef>
                <a:spcPct val="20000"/>
              </a:spcBef>
              <a:buFont typeface="Arial" charset="0"/>
              <a:buNone/>
            </a:pPr>
            <a:r>
              <a:rPr lang="ru-RU" sz="2400" dirty="0">
                <a:solidFill>
                  <a:srgbClr val="242D33"/>
                </a:solidFill>
              </a:rPr>
              <a:t>Москва, Россия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23850" y="1557338"/>
            <a:ext cx="758412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dirty="0"/>
          </a:p>
          <a:p>
            <a:r>
              <a:rPr lang="ru-RU" sz="2400" dirty="0"/>
              <a:t>Лектор </a:t>
            </a:r>
            <a:r>
              <a:rPr lang="en-US" sz="2400" dirty="0"/>
              <a:t> </a:t>
            </a:r>
            <a:r>
              <a:rPr lang="ru-RU" sz="2400" dirty="0"/>
              <a:t>Славский Александр Николаевич, к.м.н., доцент</a:t>
            </a:r>
            <a:endParaRPr lang="en-US" sz="2400" dirty="0">
              <a:solidFill>
                <a:srgbClr val="242D33"/>
              </a:solidFill>
            </a:endParaRPr>
          </a:p>
        </p:txBody>
      </p:sp>
      <p:sp>
        <p:nvSpPr>
          <p:cNvPr id="10244" name="Title 1"/>
          <p:cNvSpPr txBox="1">
            <a:spLocks/>
          </p:cNvSpPr>
          <p:nvPr/>
        </p:nvSpPr>
        <p:spPr bwMode="auto">
          <a:xfrm>
            <a:off x="146050" y="333375"/>
            <a:ext cx="8964613" cy="122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800">
                <a:solidFill>
                  <a:schemeClr val="tx1"/>
                </a:solidFill>
                <a:latin typeface="HelveticaNeueCyr" charset="0"/>
                <a:ea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NeueCyr" charset="0"/>
                <a:ea typeface="Arial" charset="0"/>
              </a:defRPr>
            </a:lvl2pPr>
            <a:lvl3pPr>
              <a:defRPr sz="2000">
                <a:solidFill>
                  <a:schemeClr val="tx1"/>
                </a:solidFill>
                <a:latin typeface="HelveticaNeueCyr" charset="0"/>
                <a:ea typeface="Arial" charset="0"/>
              </a:defRPr>
            </a:lvl3pPr>
            <a:lvl4pPr>
              <a:defRPr>
                <a:solidFill>
                  <a:schemeClr val="tx1"/>
                </a:solidFill>
                <a:latin typeface="HelveticaNeueCyr" charset="0"/>
                <a:ea typeface="Arial" charset="0"/>
              </a:defRPr>
            </a:lvl4pPr>
            <a:lvl5pPr>
              <a:defRPr>
                <a:solidFill>
                  <a:schemeClr val="tx1"/>
                </a:solidFill>
                <a:latin typeface="HelveticaNeueCyr" charset="0"/>
                <a:ea typeface="Arial" charset="0"/>
              </a:defRPr>
            </a:lvl5pPr>
            <a:lvl6pPr fontAlgn="base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HelveticaNeueCyr" charset="0"/>
                <a:ea typeface="Arial" charset="0"/>
              </a:defRPr>
            </a:lvl6pPr>
            <a:lvl7pPr fontAlgn="base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HelveticaNeueCyr" charset="0"/>
                <a:ea typeface="Arial" charset="0"/>
              </a:defRPr>
            </a:lvl7pPr>
            <a:lvl8pPr fontAlgn="base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HelveticaNeueCyr" charset="0"/>
                <a:ea typeface="Arial" charset="0"/>
              </a:defRPr>
            </a:lvl8pPr>
            <a:lvl9pPr fontAlgn="base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HelveticaNeueCyr" charset="0"/>
                <a:ea typeface="Arial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ru-RU" sz="3200" b="1" dirty="0">
                <a:solidFill>
                  <a:schemeClr val="tx2"/>
                </a:solidFill>
              </a:rPr>
              <a:t>1.2. Часть 2 лекции методы исследования, клиническая анатомия и физиология глотки, пищевода, носа и ОНП</a:t>
            </a:r>
          </a:p>
        </p:txBody>
      </p:sp>
    </p:spTree>
    <p:extLst>
      <p:ext uri="{BB962C8B-B14F-4D97-AF65-F5344CB8AC3E}">
        <p14:creationId xmlns:p14="http://schemas.microsoft.com/office/powerpoint/2010/main" val="355100460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r>
              <a:rPr lang="ru-RU" sz="3200" b="1" dirty="0">
                <a:solidFill>
                  <a:srgbClr val="1F497D"/>
                </a:solidFill>
                <a:latin typeface="Helvetica CY"/>
                <a:cs typeface="Helvetica CY"/>
              </a:rPr>
              <a:t>Функции носа</a:t>
            </a:r>
            <a:endParaRPr lang="ru-RU" sz="3200" dirty="0">
              <a:solidFill>
                <a:srgbClr val="1F497D"/>
              </a:solidFill>
              <a:latin typeface="Helvetica CY"/>
              <a:cs typeface="Helvetica CY"/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sz="half" idx="1"/>
          </p:nvPr>
        </p:nvSpPr>
        <p:spPr>
          <a:xfrm>
            <a:off x="457200" y="908720"/>
            <a:ext cx="4038600" cy="5217443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ru-RU" sz="2400" b="1" dirty="0">
                <a:latin typeface="Helvetica CY"/>
                <a:cs typeface="Helvetica CY"/>
              </a:rPr>
              <a:t>Дыхательная</a:t>
            </a:r>
          </a:p>
          <a:p>
            <a:pPr>
              <a:lnSpc>
                <a:spcPct val="120000"/>
              </a:lnSpc>
            </a:pPr>
            <a:r>
              <a:rPr lang="ru-RU" sz="2400" b="1" dirty="0">
                <a:latin typeface="Helvetica CY"/>
                <a:cs typeface="Helvetica CY"/>
              </a:rPr>
              <a:t>Защитная</a:t>
            </a:r>
          </a:p>
          <a:p>
            <a:pPr>
              <a:lnSpc>
                <a:spcPct val="120000"/>
              </a:lnSpc>
            </a:pPr>
            <a:r>
              <a:rPr lang="ru-RU" sz="2400" b="1" dirty="0">
                <a:latin typeface="Helvetica CY"/>
                <a:cs typeface="Helvetica CY"/>
              </a:rPr>
              <a:t>Всасывательная</a:t>
            </a:r>
            <a:endParaRPr lang="en-US" sz="2400" b="1" dirty="0">
              <a:latin typeface="Helvetica CY"/>
              <a:cs typeface="Helvetica CY"/>
            </a:endParaRPr>
          </a:p>
          <a:p>
            <a:pPr>
              <a:lnSpc>
                <a:spcPct val="120000"/>
              </a:lnSpc>
            </a:pPr>
            <a:r>
              <a:rPr lang="ru-RU" sz="2400" b="1" dirty="0">
                <a:latin typeface="Helvetica CY"/>
                <a:cs typeface="Helvetica CY"/>
              </a:rPr>
              <a:t>Выделительная</a:t>
            </a:r>
          </a:p>
          <a:p>
            <a:pPr>
              <a:lnSpc>
                <a:spcPct val="120000"/>
              </a:lnSpc>
            </a:pPr>
            <a:r>
              <a:rPr lang="ru-RU" sz="2400" b="1" dirty="0">
                <a:latin typeface="Helvetica CY"/>
                <a:cs typeface="Helvetica CY"/>
              </a:rPr>
              <a:t>Информативная</a:t>
            </a:r>
          </a:p>
          <a:p>
            <a:pPr>
              <a:lnSpc>
                <a:spcPct val="120000"/>
              </a:lnSpc>
            </a:pPr>
            <a:r>
              <a:rPr lang="ru-RU" sz="2400" b="1" dirty="0">
                <a:latin typeface="Helvetica CY"/>
                <a:cs typeface="Helvetica CY"/>
              </a:rPr>
              <a:t>Обонятельная</a:t>
            </a:r>
          </a:p>
          <a:p>
            <a:pPr>
              <a:lnSpc>
                <a:spcPct val="120000"/>
              </a:lnSpc>
            </a:pPr>
            <a:r>
              <a:rPr lang="ru-RU" sz="2400" b="1" dirty="0">
                <a:latin typeface="Helvetica CY"/>
                <a:cs typeface="Helvetica CY"/>
              </a:rPr>
              <a:t>Вкусовая</a:t>
            </a:r>
          </a:p>
          <a:p>
            <a:pPr>
              <a:lnSpc>
                <a:spcPct val="120000"/>
              </a:lnSpc>
            </a:pPr>
            <a:r>
              <a:rPr lang="ru-RU" sz="2400" b="1" dirty="0">
                <a:latin typeface="Helvetica CY"/>
                <a:cs typeface="Helvetica CY"/>
              </a:rPr>
              <a:t>Резонаторная</a:t>
            </a:r>
          </a:p>
          <a:p>
            <a:pPr>
              <a:lnSpc>
                <a:spcPct val="120000"/>
              </a:lnSpc>
            </a:pPr>
            <a:r>
              <a:rPr lang="ru-RU" sz="2400" b="1" dirty="0" err="1">
                <a:latin typeface="Helvetica CY"/>
                <a:cs typeface="Helvetica CY"/>
              </a:rPr>
              <a:t>Слезоотведящая</a:t>
            </a:r>
            <a:endParaRPr lang="ru-RU" sz="2400" b="1" dirty="0">
              <a:latin typeface="Helvetica CY"/>
              <a:cs typeface="Helvetica CY"/>
            </a:endParaRPr>
          </a:p>
          <a:p>
            <a:pPr>
              <a:lnSpc>
                <a:spcPct val="120000"/>
              </a:lnSpc>
            </a:pPr>
            <a:r>
              <a:rPr lang="ru-RU" sz="2400" b="1" dirty="0">
                <a:latin typeface="Helvetica CY"/>
                <a:cs typeface="Helvetica CY"/>
              </a:rPr>
              <a:t>Мимическая</a:t>
            </a:r>
          </a:p>
          <a:p>
            <a:pPr>
              <a:lnSpc>
                <a:spcPct val="120000"/>
              </a:lnSpc>
            </a:pPr>
            <a:r>
              <a:rPr lang="ru-RU" sz="2400" b="1" dirty="0">
                <a:latin typeface="Helvetica CY"/>
                <a:cs typeface="Helvetica CY"/>
              </a:rPr>
              <a:t>Косметическая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half" idx="2"/>
          </p:nvPr>
        </p:nvSpPr>
        <p:spPr>
          <a:xfrm>
            <a:off x="4648200" y="1844824"/>
            <a:ext cx="4038600" cy="4281339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38242" name="Picture 2" descr="http://www.syl.ru/misc/i/ai/170270/645593.jpg"/>
          <p:cNvPicPr>
            <a:picLocks noChangeAspect="1" noChangeArrowheads="1"/>
          </p:cNvPicPr>
          <p:nvPr/>
        </p:nvPicPr>
        <p:blipFill>
          <a:blip r:embed="rId2" cstate="print"/>
          <a:srcRect l="2351" t="1286" r="15348" b="3573"/>
          <a:stretch>
            <a:fillRect/>
          </a:stretch>
        </p:blipFill>
        <p:spPr bwMode="auto">
          <a:xfrm>
            <a:off x="3419872" y="1484784"/>
            <a:ext cx="4248472" cy="3813165"/>
          </a:xfrm>
          <a:prstGeom prst="rect">
            <a:avLst/>
          </a:prstGeom>
          <a:noFill/>
        </p:spPr>
      </p:pic>
      <p:pic>
        <p:nvPicPr>
          <p:cNvPr id="7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6597352"/>
            <a:ext cx="6986588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/>
          </a:bodyPr>
          <a:lstStyle/>
          <a:p>
            <a:r>
              <a:rPr lang="ru-RU" sz="3200" b="1" dirty="0">
                <a:solidFill>
                  <a:srgbClr val="1F497D"/>
                </a:solidFill>
                <a:latin typeface="Helvetica CY"/>
                <a:cs typeface="Helvetica CY"/>
              </a:rPr>
              <a:t>Аэродинамика полости носа</a:t>
            </a:r>
            <a:endParaRPr lang="ru-RU" sz="3200" dirty="0">
              <a:solidFill>
                <a:srgbClr val="1F497D"/>
              </a:solidFill>
              <a:latin typeface="Helvetica CY"/>
              <a:cs typeface="Helvetica CY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528" y="980728"/>
            <a:ext cx="4752528" cy="5112568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ru-RU" sz="2400" dirty="0">
                <a:latin typeface="Helvetica CY"/>
                <a:cs typeface="Helvetica CY"/>
              </a:rPr>
              <a:t>При </a:t>
            </a:r>
            <a:r>
              <a:rPr lang="ru-RU" sz="2400" i="1" dirty="0">
                <a:latin typeface="Helvetica CY"/>
                <a:cs typeface="Helvetica CY"/>
              </a:rPr>
              <a:t>выдохе </a:t>
            </a:r>
            <a:r>
              <a:rPr lang="ru-RU" sz="2400" dirty="0">
                <a:latin typeface="Helvetica CY"/>
                <a:cs typeface="Helvetica CY"/>
              </a:rPr>
              <a:t>создаются вихревые движения воздуха, благодаря которым выдыхаемый воздух несколько раз контактирует со слизистой оболочкой полости носа. Тем самым обеспечивается более длительный контакт рецепторных зон носа с выдыхаемым воздухом</a:t>
            </a:r>
          </a:p>
        </p:txBody>
      </p:sp>
      <p:pic>
        <p:nvPicPr>
          <p:cNvPr id="4" name="Содержимое 3" descr="Траектория воздушных потоков"/>
          <p:cNvPicPr>
            <a:picLocks/>
          </p:cNvPicPr>
          <p:nvPr/>
        </p:nvPicPr>
        <p:blipFill>
          <a:blip r:embed="rId2" cstate="print"/>
          <a:srcRect t="47692" b="1"/>
          <a:stretch>
            <a:fillRect/>
          </a:stretch>
        </p:blipFill>
        <p:spPr bwMode="auto">
          <a:xfrm>
            <a:off x="5004048" y="1340768"/>
            <a:ext cx="3960440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0" y="6165304"/>
            <a:ext cx="57606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В.И. </a:t>
            </a:r>
            <a:r>
              <a:rPr lang="ru-RU" dirty="0" err="1"/>
              <a:t>Бабияк</a:t>
            </a:r>
            <a:r>
              <a:rPr lang="ru-RU" dirty="0"/>
              <a:t>, М.И. Говорун, Я.А. </a:t>
            </a:r>
            <a:r>
              <a:rPr lang="ru-RU" dirty="0" err="1"/>
              <a:t>Накатис</a:t>
            </a:r>
            <a:r>
              <a:rPr lang="ru-RU" dirty="0"/>
              <a:t>, А.Н. </a:t>
            </a:r>
            <a:r>
              <a:rPr lang="ru-RU" dirty="0" err="1"/>
              <a:t>Пащинин</a:t>
            </a:r>
            <a:endParaRPr lang="ru-RU" dirty="0"/>
          </a:p>
        </p:txBody>
      </p:sp>
      <p:sp>
        <p:nvSpPr>
          <p:cNvPr id="6" name="Овал 5"/>
          <p:cNvSpPr/>
          <p:nvPr/>
        </p:nvSpPr>
        <p:spPr>
          <a:xfrm>
            <a:off x="6660232" y="4221088"/>
            <a:ext cx="914400" cy="4320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Autofit/>
          </a:bodyPr>
          <a:lstStyle/>
          <a:p>
            <a:r>
              <a:rPr lang="ru-RU" sz="3200" b="1" dirty="0">
                <a:solidFill>
                  <a:srgbClr val="1F497D"/>
                </a:solidFill>
                <a:latin typeface="Helvetica CY"/>
                <a:cs typeface="Helvetica CY"/>
              </a:rPr>
              <a:t>ФИЗИОЛОГИЯ НОСА И ОКОЛОНОСОВЫХ ПАЗУХ, АЭРОДИНАМИКА ПОЛОСТИ НОСА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1484783"/>
            <a:ext cx="5400600" cy="230425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dirty="0">
                <a:latin typeface="Helvetica CY"/>
                <a:cs typeface="Helvetica CY"/>
              </a:rPr>
              <a:t>Нос и ОНП -  </a:t>
            </a:r>
            <a:r>
              <a:rPr lang="ru-RU" sz="2400" i="1" dirty="0">
                <a:latin typeface="Helvetica CY"/>
                <a:cs typeface="Helvetica CY"/>
              </a:rPr>
              <a:t>единая анатомо-функциональная система</a:t>
            </a:r>
            <a:r>
              <a:rPr lang="ru-RU" sz="2400" dirty="0">
                <a:latin typeface="Helvetica CY"/>
                <a:cs typeface="Helvetica CY"/>
              </a:rPr>
              <a:t>, отличающаяся общностью не только функций, но и развивающихся патологических процессов </a:t>
            </a:r>
          </a:p>
          <a:p>
            <a:pPr marL="0" indent="0">
              <a:buNone/>
            </a:pPr>
            <a:r>
              <a:rPr lang="ru-RU" sz="2400" dirty="0">
                <a:latin typeface="Helvetica CY"/>
                <a:cs typeface="Helvetica CY"/>
              </a:rPr>
              <a:t> при вдохе</a:t>
            </a:r>
          </a:p>
        </p:txBody>
      </p:sp>
      <p:pic>
        <p:nvPicPr>
          <p:cNvPr id="1495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9" y="1340768"/>
            <a:ext cx="3456384" cy="23768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2067970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720080"/>
          </a:xfrm>
        </p:spPr>
        <p:txBody>
          <a:bodyPr>
            <a:normAutofit/>
          </a:bodyPr>
          <a:lstStyle/>
          <a:p>
            <a:r>
              <a:rPr lang="ru-RU" sz="3200" b="1" dirty="0">
                <a:solidFill>
                  <a:srgbClr val="1F497D"/>
                </a:solidFill>
                <a:latin typeface="Helvetica CY"/>
                <a:cs typeface="Helvetica CY"/>
              </a:rPr>
              <a:t>Обоняние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836713"/>
            <a:ext cx="8712968" cy="792087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ru-RU" sz="2400" dirty="0"/>
              <a:t>Обонятельный эпителий включает в себя три вида клеток: </a:t>
            </a:r>
            <a:r>
              <a:rPr lang="ru-RU" sz="2400" b="1" dirty="0"/>
              <a:t>обонятельные, опорные и базальные.</a:t>
            </a:r>
          </a:p>
          <a:p>
            <a:pPr marL="0" indent="0">
              <a:spcBef>
                <a:spcPts val="0"/>
              </a:spcBef>
              <a:buNone/>
            </a:pPr>
            <a:endParaRPr lang="ru-RU" sz="2400" dirty="0">
              <a:latin typeface="Helvetica CY"/>
              <a:cs typeface="Helvetica CY"/>
            </a:endParaRPr>
          </a:p>
        </p:txBody>
      </p:sp>
      <p:pic>
        <p:nvPicPr>
          <p:cNvPr id="143362" name="Picture 2" descr="http://medbiol.ru/medbiol/anatomia/images/237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23928" y="1340768"/>
            <a:ext cx="4824536" cy="3543673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5004048" y="5445224"/>
            <a:ext cx="2952328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323528" y="1772816"/>
            <a:ext cx="4572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000" dirty="0">
              <a:latin typeface="Helvetica CY"/>
              <a:cs typeface="Helvetica CY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1103" y="2204864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dirty="0"/>
              <a:t>Пучки аксонов (15-20)</a:t>
            </a:r>
            <a:r>
              <a:rPr lang="en-US" dirty="0"/>
              <a:t> </a:t>
            </a:r>
            <a:r>
              <a:rPr lang="ru-RU" dirty="0"/>
              <a:t>рецепторных клеток образуют обонятельные нервы </a:t>
            </a:r>
            <a:r>
              <a:rPr lang="ru-RU" b="1" i="1" dirty="0"/>
              <a:t>(</a:t>
            </a:r>
            <a:r>
              <a:rPr lang="ru-RU" b="1" i="1" dirty="0" err="1"/>
              <a:t>nervi</a:t>
            </a:r>
            <a:r>
              <a:rPr lang="ru-RU" b="1" i="1" dirty="0"/>
              <a:t> </a:t>
            </a:r>
            <a:r>
              <a:rPr lang="ru-RU" b="1" i="1" dirty="0" err="1"/>
              <a:t>olfactorii</a:t>
            </a:r>
            <a:r>
              <a:rPr lang="ru-RU" b="1" i="1" dirty="0"/>
              <a:t>)</a:t>
            </a:r>
            <a:r>
              <a:rPr lang="ru-RU" b="1" dirty="0"/>
              <a:t>. </a:t>
            </a:r>
          </a:p>
          <a:p>
            <a:pPr>
              <a:buFont typeface="Arial" pitchFamily="34" charset="0"/>
              <a:buChar char="•"/>
            </a:pPr>
            <a:r>
              <a:rPr lang="ru-RU" dirty="0"/>
              <a:t>Короткие периферические отростки обонятельных клеток - дендриты -заканчиваются выступающими над поверхностью утолщениями - обонятельными булавами. 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67544" y="188640"/>
            <a:ext cx="8229600" cy="1278979"/>
          </a:xfrm>
        </p:spPr>
        <p:txBody>
          <a:bodyPr lIns="92075" tIns="46038" rIns="92075" bIns="46038">
            <a:normAutofit/>
          </a:bodyPr>
          <a:lstStyle/>
          <a:p>
            <a:pPr eaLnBrk="1" hangingPunct="1">
              <a:defRPr/>
            </a:pPr>
            <a:r>
              <a:rPr lang="ru-RU" sz="3200" b="1" dirty="0">
                <a:solidFill>
                  <a:srgbClr val="1F497D"/>
                </a:solidFill>
                <a:latin typeface="Helvetica CY"/>
                <a:cs typeface="Helvetica CY"/>
              </a:rPr>
              <a:t>Методы исследования полости носа и околоносовых пазух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51520" y="1412776"/>
            <a:ext cx="8424936" cy="4759424"/>
          </a:xfrm>
        </p:spPr>
        <p:txBody>
          <a:bodyPr>
            <a:normAutofit/>
          </a:bodyPr>
          <a:lstStyle/>
          <a:p>
            <a:pPr marL="514350" indent="-514350" eaLnBrk="1" hangingPunct="1">
              <a:lnSpc>
                <a:spcPct val="90000"/>
              </a:lnSpc>
              <a:buClr>
                <a:schemeClr val="tx1"/>
              </a:buClr>
              <a:buFont typeface="Wingdings" pitchFamily="2" charset="2"/>
              <a:buAutoNum type="arabicPeriod"/>
              <a:defRPr/>
            </a:pPr>
            <a:r>
              <a:rPr lang="ru-RU" sz="2200" dirty="0">
                <a:latin typeface="Helvetica CY"/>
                <a:cs typeface="Helvetica CY"/>
              </a:rPr>
              <a:t>Передняя и задняя риноскопия</a:t>
            </a:r>
          </a:p>
          <a:p>
            <a:pPr marL="514350" indent="-514350" eaLnBrk="1" hangingPunct="1">
              <a:lnSpc>
                <a:spcPct val="90000"/>
              </a:lnSpc>
              <a:buClr>
                <a:schemeClr val="tx1"/>
              </a:buClr>
              <a:buFont typeface="Wingdings" pitchFamily="2" charset="2"/>
              <a:buAutoNum type="arabicPeriod"/>
              <a:defRPr/>
            </a:pPr>
            <a:r>
              <a:rPr lang="ru-RU" sz="2200" dirty="0">
                <a:latin typeface="Helvetica CY"/>
                <a:cs typeface="Helvetica CY"/>
              </a:rPr>
              <a:t>Эндоскопическое исследование полости носа</a:t>
            </a:r>
          </a:p>
          <a:p>
            <a:pPr marL="514350" indent="-514350">
              <a:lnSpc>
                <a:spcPct val="90000"/>
              </a:lnSpc>
              <a:buClr>
                <a:schemeClr val="tx1"/>
              </a:buClr>
              <a:buFont typeface="Wingdings" pitchFamily="2" charset="2"/>
              <a:buAutoNum type="arabicPeriod"/>
              <a:defRPr/>
            </a:pPr>
            <a:r>
              <a:rPr lang="ru-RU" sz="2200" dirty="0">
                <a:latin typeface="Helvetica CY"/>
                <a:cs typeface="Helvetica CY"/>
              </a:rPr>
              <a:t>Передняя активная </a:t>
            </a:r>
            <a:r>
              <a:rPr lang="ru-RU" sz="2200" dirty="0" err="1">
                <a:latin typeface="Helvetica CY"/>
                <a:cs typeface="Helvetica CY"/>
              </a:rPr>
              <a:t>риноманометрия</a:t>
            </a:r>
            <a:r>
              <a:rPr lang="ru-RU" sz="2200" dirty="0">
                <a:latin typeface="Helvetica CY"/>
                <a:cs typeface="Helvetica CY"/>
              </a:rPr>
              <a:t>, акустическая </a:t>
            </a:r>
            <a:r>
              <a:rPr lang="ru-RU" sz="2200" dirty="0" err="1">
                <a:latin typeface="Helvetica CY"/>
                <a:cs typeface="Helvetica CY"/>
              </a:rPr>
              <a:t>ринометрия</a:t>
            </a:r>
            <a:endParaRPr lang="ru-RU" sz="2200" dirty="0">
              <a:latin typeface="Helvetica CY"/>
              <a:cs typeface="Helvetica CY"/>
            </a:endParaRPr>
          </a:p>
          <a:p>
            <a:pPr marL="514350" indent="-514350">
              <a:lnSpc>
                <a:spcPct val="90000"/>
              </a:lnSpc>
              <a:buClr>
                <a:schemeClr val="tx1"/>
              </a:buClr>
              <a:buFont typeface="Wingdings" pitchFamily="2" charset="2"/>
              <a:buAutoNum type="arabicPeriod"/>
              <a:defRPr/>
            </a:pPr>
            <a:r>
              <a:rPr lang="ru-RU" sz="2200" dirty="0">
                <a:latin typeface="Helvetica CY"/>
                <a:cs typeface="Helvetica CY"/>
              </a:rPr>
              <a:t>Ольфактометрия</a:t>
            </a:r>
          </a:p>
          <a:p>
            <a:pPr marL="514350" indent="-514350">
              <a:lnSpc>
                <a:spcPct val="90000"/>
              </a:lnSpc>
              <a:buClr>
                <a:schemeClr val="tx1"/>
              </a:buClr>
              <a:buFont typeface="Wingdings" pitchFamily="2" charset="2"/>
              <a:buAutoNum type="arabicPeriod"/>
              <a:defRPr/>
            </a:pPr>
            <a:r>
              <a:rPr lang="ru-RU" sz="2200" dirty="0">
                <a:latin typeface="Helvetica CY"/>
                <a:cs typeface="Helvetica CY"/>
              </a:rPr>
              <a:t>Исследование </a:t>
            </a:r>
            <a:r>
              <a:rPr lang="ru-RU" sz="2200" dirty="0" err="1">
                <a:latin typeface="Helvetica CY"/>
                <a:cs typeface="Helvetica CY"/>
              </a:rPr>
              <a:t>мукоцилиарного</a:t>
            </a:r>
            <a:r>
              <a:rPr lang="ru-RU" sz="2200" dirty="0">
                <a:latin typeface="Helvetica CY"/>
                <a:cs typeface="Helvetica CY"/>
              </a:rPr>
              <a:t> транспорта</a:t>
            </a:r>
          </a:p>
          <a:p>
            <a:pPr marL="514350" indent="-514350">
              <a:lnSpc>
                <a:spcPct val="90000"/>
              </a:lnSpc>
              <a:buClr>
                <a:schemeClr val="tx1"/>
              </a:buClr>
              <a:buFont typeface="Wingdings" pitchFamily="2" charset="2"/>
              <a:buAutoNum type="arabicPeriod"/>
              <a:defRPr/>
            </a:pPr>
            <a:r>
              <a:rPr lang="en-US" sz="2200" dirty="0">
                <a:latin typeface="Helvetica CY"/>
                <a:cs typeface="Helvetica CY"/>
              </a:rPr>
              <a:t>R-</a:t>
            </a:r>
            <a:r>
              <a:rPr lang="ru-RU" sz="2200" dirty="0">
                <a:latin typeface="Helvetica CY"/>
                <a:cs typeface="Helvetica CY"/>
              </a:rPr>
              <a:t>графия околоносовых пазух</a:t>
            </a:r>
          </a:p>
          <a:p>
            <a:pPr marL="514350" indent="-514350" eaLnBrk="1" hangingPunct="1">
              <a:lnSpc>
                <a:spcPct val="90000"/>
              </a:lnSpc>
              <a:buClr>
                <a:schemeClr val="tx1"/>
              </a:buClr>
              <a:buFont typeface="Wingdings" pitchFamily="2" charset="2"/>
              <a:buAutoNum type="arabicPeriod"/>
              <a:defRPr/>
            </a:pPr>
            <a:r>
              <a:rPr lang="ru-RU" sz="2200" dirty="0">
                <a:latin typeface="Helvetica CY"/>
                <a:cs typeface="Helvetica CY"/>
              </a:rPr>
              <a:t>Компьютерная томография, цифровая объемная томография, конусная томография</a:t>
            </a:r>
          </a:p>
          <a:p>
            <a:pPr marL="514350" indent="-514350" eaLnBrk="1" hangingPunct="1">
              <a:lnSpc>
                <a:spcPct val="90000"/>
              </a:lnSpc>
              <a:buClr>
                <a:schemeClr val="tx1"/>
              </a:buClr>
              <a:buFont typeface="Wingdings" pitchFamily="2" charset="2"/>
              <a:buAutoNum type="arabicPeriod"/>
              <a:defRPr/>
            </a:pPr>
            <a:r>
              <a:rPr lang="ru-RU" sz="2200" dirty="0">
                <a:latin typeface="Helvetica CY"/>
                <a:cs typeface="Helvetica CY"/>
              </a:rPr>
              <a:t>Магнитно-резонансная томография</a:t>
            </a:r>
          </a:p>
          <a:p>
            <a:pPr marL="514350" indent="-514350" eaLnBrk="1" hangingPunct="1">
              <a:lnSpc>
                <a:spcPct val="90000"/>
              </a:lnSpc>
              <a:buClr>
                <a:schemeClr val="tx1"/>
              </a:buClr>
              <a:buFont typeface="Wingdings" pitchFamily="2" charset="2"/>
              <a:buAutoNum type="arabicPeriod"/>
              <a:defRPr/>
            </a:pPr>
            <a:r>
              <a:rPr lang="ru-RU" sz="2200" dirty="0">
                <a:latin typeface="Helvetica CY"/>
                <a:cs typeface="Helvetica CY"/>
              </a:rPr>
              <a:t>Бактериологическое исследование</a:t>
            </a:r>
          </a:p>
          <a:p>
            <a:pPr marL="514350" indent="-514350" eaLnBrk="1" hangingPunct="1">
              <a:lnSpc>
                <a:spcPct val="90000"/>
              </a:lnSpc>
              <a:buClr>
                <a:schemeClr val="tx1"/>
              </a:buClr>
              <a:buFont typeface="Wingdings" pitchFamily="2" charset="2"/>
              <a:buAutoNum type="arabicPeriod"/>
              <a:defRPr/>
            </a:pPr>
            <a:r>
              <a:rPr lang="ru-RU" sz="2200" dirty="0">
                <a:latin typeface="Helvetica CY"/>
                <a:cs typeface="Helvetica CY"/>
              </a:rPr>
              <a:t>Морфология (цитология, гистология)</a:t>
            </a:r>
          </a:p>
          <a:p>
            <a:pPr marL="514350" indent="-514350" eaLnBrk="1" hangingPunct="1">
              <a:lnSpc>
                <a:spcPct val="90000"/>
              </a:lnSpc>
              <a:buClr>
                <a:schemeClr val="tx1"/>
              </a:buClr>
              <a:buNone/>
              <a:defRPr/>
            </a:pPr>
            <a:r>
              <a:rPr lang="ru-RU" sz="2200" b="1" dirty="0">
                <a:solidFill>
                  <a:srgbClr val="3333CC"/>
                </a:solidFill>
                <a:latin typeface="Helvetica CY"/>
                <a:cs typeface="Helvetica CY"/>
              </a:rPr>
              <a:t>Устаревшие и (или) малоинформативные</a:t>
            </a:r>
          </a:p>
          <a:p>
            <a:pPr marL="514350" indent="-514350" eaLnBrk="1" hangingPunct="1">
              <a:lnSpc>
                <a:spcPct val="90000"/>
              </a:lnSpc>
              <a:buClr>
                <a:schemeClr val="tx1"/>
              </a:buClr>
              <a:buNone/>
              <a:defRPr/>
            </a:pPr>
            <a:r>
              <a:rPr lang="ru-RU" sz="2200" dirty="0">
                <a:latin typeface="Helvetica CY"/>
                <a:cs typeface="Helvetica CY"/>
              </a:rPr>
              <a:t>- диафаноскопия, </a:t>
            </a:r>
            <a:r>
              <a:rPr lang="ru-RU" sz="2200" dirty="0" err="1">
                <a:latin typeface="Helvetica CY"/>
                <a:cs typeface="Helvetica CY"/>
              </a:rPr>
              <a:t>термография</a:t>
            </a:r>
            <a:r>
              <a:rPr lang="ru-RU" sz="2200" dirty="0">
                <a:latin typeface="Helvetica CY"/>
                <a:cs typeface="Helvetica CY"/>
              </a:rPr>
              <a:t>, </a:t>
            </a:r>
            <a:r>
              <a:rPr lang="ru-RU" sz="2200" dirty="0" err="1">
                <a:latin typeface="Helvetica CY"/>
                <a:cs typeface="Helvetica CY"/>
              </a:rPr>
              <a:t>УЗ-исследование</a:t>
            </a:r>
            <a:r>
              <a:rPr lang="ru-RU" sz="2200" dirty="0">
                <a:latin typeface="Helvetica CY"/>
                <a:cs typeface="Helvetica CY"/>
              </a:rPr>
              <a:t> ОНП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96487" y="1341120"/>
            <a:ext cx="7772400" cy="1470025"/>
          </a:xfrm>
        </p:spPr>
        <p:txBody>
          <a:bodyPr>
            <a:normAutofit/>
          </a:bodyPr>
          <a:lstStyle/>
          <a:p>
            <a:pPr algn="l">
              <a:defRPr/>
            </a:pPr>
            <a:endParaRPr lang="fr-FR" sz="2400" dirty="0">
              <a:latin typeface="Helvetica CY"/>
              <a:cs typeface="Helvetica CY"/>
            </a:endParaRPr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3555" name="Picture 2" descr="J:\Учебная и переводческая работа\Материалы по обонянию и носу\Ольфактометрия\Сниф. стикс тест\2009-07-17\Рис. 1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1196752"/>
            <a:ext cx="4611688" cy="2849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6" name="Picture 3" descr="J:\Учебная и переводческая работа\Материалы по обонянию и носу\Ольфактометрия\Сниф. стикс тест\2009-07-17\Рис. 1б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2" y="1196752"/>
            <a:ext cx="4000500" cy="300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755576" y="332656"/>
            <a:ext cx="8001000" cy="58477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3200" b="1" dirty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CY"/>
                <a:cs typeface="Helvetica CY"/>
              </a:rPr>
              <a:t>Субъективная ольфактометрия </a:t>
            </a:r>
          </a:p>
        </p:txBody>
      </p:sp>
      <p:pic>
        <p:nvPicPr>
          <p:cNvPr id="15360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877272"/>
            <a:ext cx="2901950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480927" y="54213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67544" y="4365104"/>
            <a:ext cx="27238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latin typeface="Helvetica CY"/>
                <a:cs typeface="Helvetica CY"/>
              </a:rPr>
              <a:t>Sniffin</a:t>
            </a:r>
            <a:r>
              <a:rPr lang="en-US" dirty="0">
                <a:latin typeface="Helvetica CY"/>
                <a:cs typeface="Helvetica CY"/>
              </a:rPr>
              <a:t>’</a:t>
            </a:r>
            <a:r>
              <a:rPr lang="fr-FR" dirty="0">
                <a:latin typeface="Helvetica CY"/>
                <a:cs typeface="Helvetica CY"/>
              </a:rPr>
              <a:t> Sticks Test (</a:t>
            </a:r>
            <a:r>
              <a:rPr lang="ru-RU" i="1" dirty="0">
                <a:solidFill>
                  <a:srgbClr val="FF0000"/>
                </a:solidFill>
                <a:latin typeface="Helvetica CY"/>
                <a:cs typeface="Helvetica CY"/>
              </a:rPr>
              <a:t>Германия</a:t>
            </a:r>
            <a:endParaRPr lang="ru-RU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352928" cy="648072"/>
          </a:xfrm>
        </p:spPr>
        <p:txBody>
          <a:bodyPr>
            <a:normAutofit/>
          </a:bodyPr>
          <a:lstStyle/>
          <a:p>
            <a:r>
              <a:rPr lang="ru-RU" sz="3200" b="1" dirty="0">
                <a:solidFill>
                  <a:schemeClr val="tx2"/>
                </a:solidFill>
                <a:latin typeface="Helvetica CY"/>
                <a:cs typeface="Helvetica CY"/>
              </a:rPr>
              <a:t>Наружный нос</a:t>
            </a:r>
          </a:p>
        </p:txBody>
      </p:sp>
      <p:pic>
        <p:nvPicPr>
          <p:cNvPr id="4" name="Содержимое 3" descr="Нос"/>
          <p:cNvPicPr>
            <a:picLocks noGrp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0" y="1844824"/>
            <a:ext cx="3384376" cy="4032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79512" y="692696"/>
            <a:ext cx="8784976" cy="1200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400" dirty="0">
              <a:latin typeface="Helvetica CY"/>
              <a:cs typeface="Helvetica CY"/>
            </a:endParaRPr>
          </a:p>
          <a:p>
            <a:pPr algn="ctr"/>
            <a:r>
              <a:rPr lang="ru-RU" sz="2400" dirty="0">
                <a:latin typeface="Helvetica CY"/>
                <a:cs typeface="Helvetica CY"/>
              </a:rPr>
              <a:t>имеет форму трёхгранной пирамиды, состоит из костной и хрящевой частей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923928" y="1484784"/>
            <a:ext cx="489654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200" dirty="0">
              <a:latin typeface="Helvetica CY"/>
              <a:cs typeface="Helvetica CY"/>
            </a:endParaRPr>
          </a:p>
          <a:p>
            <a:endParaRPr lang="ru-RU" sz="2200" dirty="0">
              <a:latin typeface="Helvetica CY"/>
              <a:cs typeface="Helvetica CY"/>
            </a:endParaRPr>
          </a:p>
          <a:p>
            <a:r>
              <a:rPr lang="ru-RU" sz="2200" dirty="0">
                <a:latin typeface="Helvetica CY"/>
                <a:cs typeface="Helvetica CY"/>
              </a:rPr>
              <a:t>Различают </a:t>
            </a:r>
            <a:r>
              <a:rPr lang="ru-RU" sz="2200" b="1" dirty="0">
                <a:latin typeface="Helvetica CY"/>
                <a:cs typeface="Helvetica CY"/>
              </a:rPr>
              <a:t>корень носа </a:t>
            </a:r>
            <a:r>
              <a:rPr lang="en-US" sz="2200" b="1" dirty="0">
                <a:solidFill>
                  <a:srgbClr val="3333CC"/>
                </a:solidFill>
                <a:latin typeface="Helvetica CY"/>
                <a:cs typeface="Helvetica CY"/>
              </a:rPr>
              <a:t>radix </a:t>
            </a:r>
            <a:r>
              <a:rPr lang="en-US" sz="2200" b="1" dirty="0" err="1">
                <a:solidFill>
                  <a:srgbClr val="3333CC"/>
                </a:solidFill>
                <a:latin typeface="Helvetica CY"/>
                <a:cs typeface="Helvetica CY"/>
              </a:rPr>
              <a:t>nasi</a:t>
            </a:r>
            <a:r>
              <a:rPr lang="ru-RU" sz="2200" dirty="0">
                <a:solidFill>
                  <a:srgbClr val="3333CC"/>
                </a:solidFill>
                <a:latin typeface="Helvetica CY"/>
                <a:cs typeface="Helvetica CY"/>
              </a:rPr>
              <a:t>, </a:t>
            </a:r>
            <a:r>
              <a:rPr lang="ru-RU" sz="2200" b="1" dirty="0">
                <a:latin typeface="Helvetica CY"/>
                <a:cs typeface="Helvetica CY"/>
              </a:rPr>
              <a:t>кончик (верхушка) носа</a:t>
            </a:r>
            <a:r>
              <a:rPr lang="en-US" sz="2200" b="1" dirty="0">
                <a:latin typeface="Helvetica CY"/>
                <a:cs typeface="Helvetica CY"/>
              </a:rPr>
              <a:t> </a:t>
            </a:r>
            <a:r>
              <a:rPr lang="en-US" sz="2200" b="1" dirty="0">
                <a:solidFill>
                  <a:srgbClr val="3333CC"/>
                </a:solidFill>
                <a:latin typeface="Helvetica CY"/>
                <a:cs typeface="Helvetica CY"/>
              </a:rPr>
              <a:t>apex </a:t>
            </a:r>
            <a:r>
              <a:rPr lang="en-US" sz="2200" b="1" dirty="0" err="1">
                <a:solidFill>
                  <a:srgbClr val="3333CC"/>
                </a:solidFill>
                <a:latin typeface="Helvetica CY"/>
                <a:cs typeface="Helvetica CY"/>
              </a:rPr>
              <a:t>nasi</a:t>
            </a:r>
            <a:r>
              <a:rPr lang="ru-RU" sz="2200" dirty="0">
                <a:solidFill>
                  <a:srgbClr val="3333CC"/>
                </a:solidFill>
                <a:latin typeface="Helvetica CY"/>
                <a:cs typeface="Helvetica CY"/>
              </a:rPr>
              <a:t>, </a:t>
            </a:r>
            <a:r>
              <a:rPr lang="ru-RU" sz="2200" b="1" dirty="0">
                <a:latin typeface="Helvetica CY"/>
                <a:cs typeface="Helvetica CY"/>
              </a:rPr>
              <a:t>спинка носа</a:t>
            </a:r>
            <a:r>
              <a:rPr lang="en-US" sz="2200" b="1" dirty="0">
                <a:latin typeface="Helvetica CY"/>
                <a:cs typeface="Helvetica CY"/>
              </a:rPr>
              <a:t> </a:t>
            </a:r>
            <a:r>
              <a:rPr lang="en-US" sz="2200" b="1" dirty="0">
                <a:solidFill>
                  <a:srgbClr val="3333CC"/>
                </a:solidFill>
                <a:latin typeface="Helvetica CY"/>
                <a:cs typeface="Helvetica CY"/>
              </a:rPr>
              <a:t>dorsum </a:t>
            </a:r>
            <a:r>
              <a:rPr lang="en-US" sz="2200" b="1" dirty="0" err="1">
                <a:solidFill>
                  <a:srgbClr val="3333CC"/>
                </a:solidFill>
                <a:latin typeface="Helvetica CY"/>
                <a:cs typeface="Helvetica CY"/>
              </a:rPr>
              <a:t>nasi</a:t>
            </a:r>
            <a:r>
              <a:rPr lang="ru-RU" sz="2200" b="1" dirty="0">
                <a:solidFill>
                  <a:srgbClr val="3333CC"/>
                </a:solidFill>
                <a:latin typeface="Helvetica CY"/>
                <a:cs typeface="Helvetica CY"/>
              </a:rPr>
              <a:t>, </a:t>
            </a:r>
            <a:r>
              <a:rPr lang="ru-RU" sz="2200" b="1" dirty="0">
                <a:latin typeface="Helvetica CY"/>
                <a:cs typeface="Helvetica CY"/>
              </a:rPr>
              <a:t>боковые стороны и крылья носа, ноздри (ограничены крыльями носа)</a:t>
            </a:r>
            <a:r>
              <a:rPr lang="en-US" sz="2200" b="1" dirty="0">
                <a:latin typeface="Helvetica CY"/>
                <a:cs typeface="Helvetica CY"/>
              </a:rPr>
              <a:t> </a:t>
            </a:r>
            <a:r>
              <a:rPr lang="en-US" sz="2200" b="1" dirty="0" err="1">
                <a:solidFill>
                  <a:srgbClr val="3333CC"/>
                </a:solidFill>
                <a:latin typeface="Helvetica CY"/>
                <a:cs typeface="Helvetica CY"/>
              </a:rPr>
              <a:t>nares</a:t>
            </a:r>
            <a:r>
              <a:rPr lang="ru-RU" sz="2200" b="1" dirty="0">
                <a:solidFill>
                  <a:srgbClr val="3333CC"/>
                </a:solidFill>
                <a:latin typeface="Helvetica CY"/>
                <a:cs typeface="Helvetica CY"/>
              </a:rPr>
              <a:t>, </a:t>
            </a:r>
            <a:r>
              <a:rPr lang="ru-RU" sz="2200" b="1" dirty="0">
                <a:latin typeface="Helvetica CY"/>
                <a:cs typeface="Helvetica CY"/>
              </a:rPr>
              <a:t>перегородку носа</a:t>
            </a:r>
          </a:p>
          <a:p>
            <a:endParaRPr lang="ru-RU" sz="2200" b="1" dirty="0">
              <a:latin typeface="Helvetica CY"/>
              <a:cs typeface="Helvetica CY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6398129"/>
            <a:ext cx="56166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latin typeface="Helvetica CY"/>
                <a:cs typeface="Helvetica CY"/>
              </a:rPr>
              <a:t>Клиническая ринология / Г.З. Пискунов, С.З. Пискунов. — 3-е изд., доп. — Москва : ООО «Медицинское информационное агентство», 2017. — 750 с. : </a:t>
            </a:r>
            <a:r>
              <a:rPr lang="ru-RU" sz="1200" b="1" dirty="0" err="1">
                <a:latin typeface="Helvetica CY"/>
                <a:cs typeface="Helvetica CY"/>
              </a:rPr>
              <a:t>ил.ISBN</a:t>
            </a:r>
            <a:endParaRPr lang="ru-RU" sz="1200" b="1" dirty="0">
              <a:latin typeface="Helvetica CY"/>
              <a:cs typeface="Helvetica CY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ru-RU" sz="3200" b="1" dirty="0">
                <a:solidFill>
                  <a:srgbClr val="1F497D"/>
                </a:solidFill>
                <a:latin typeface="Helvetica CY"/>
                <a:cs typeface="Helvetica CY"/>
              </a:rPr>
              <a:t>Объективная ольфактометрия</a:t>
            </a:r>
            <a:endParaRPr lang="fr-FR" sz="3200" b="1" dirty="0">
              <a:solidFill>
                <a:srgbClr val="1F497D"/>
              </a:solidFill>
              <a:latin typeface="Helvetica CY"/>
              <a:cs typeface="Helvetica CY"/>
            </a:endParaRPr>
          </a:p>
        </p:txBody>
      </p:sp>
      <p:sp>
        <p:nvSpPr>
          <p:cNvPr id="24579" name="Прямоугольник 10"/>
          <p:cNvSpPr>
            <a:spLocks noChangeArrowheads="1"/>
          </p:cNvSpPr>
          <p:nvPr/>
        </p:nvSpPr>
        <p:spPr bwMode="auto">
          <a:xfrm>
            <a:off x="4572000" y="1412776"/>
            <a:ext cx="4572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ru-RU" sz="2400" dirty="0">
                <a:latin typeface="Helvetica CY"/>
                <a:cs typeface="Helvetica CY"/>
              </a:rPr>
              <a:t>Обонятельные</a:t>
            </a:r>
          </a:p>
          <a:p>
            <a:pPr eaLnBrk="0" hangingPunct="0"/>
            <a:r>
              <a:rPr lang="ru-RU" sz="2400" dirty="0">
                <a:latin typeface="Helvetica CY"/>
                <a:cs typeface="Helvetica CY"/>
              </a:rPr>
              <a:t>вызванные потенциалы</a:t>
            </a:r>
          </a:p>
        </p:txBody>
      </p:sp>
      <p:pic>
        <p:nvPicPr>
          <p:cNvPr id="24580" name="Picture 3" descr="fig7"/>
          <p:cNvPicPr>
            <a:picLocks noChangeAspect="1" noChangeArrowheads="1"/>
          </p:cNvPicPr>
          <p:nvPr/>
        </p:nvPicPr>
        <p:blipFill>
          <a:blip r:embed="rId2" cstate="print"/>
          <a:srcRect l="1105" t="6981" r="4420" b="6981"/>
          <a:stretch>
            <a:fillRect/>
          </a:stretch>
        </p:blipFill>
        <p:spPr bwMode="auto">
          <a:xfrm>
            <a:off x="0" y="1340768"/>
            <a:ext cx="4032448" cy="346205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4581" name="Прямоугольник 6"/>
          <p:cNvSpPr>
            <a:spLocks noChangeArrowheads="1"/>
          </p:cNvSpPr>
          <p:nvPr/>
        </p:nvSpPr>
        <p:spPr bwMode="auto">
          <a:xfrm>
            <a:off x="323528" y="5445224"/>
            <a:ext cx="284827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fr-FR" b="1" dirty="0"/>
              <a:t>Ph. Rombaux</a:t>
            </a:r>
            <a:r>
              <a:rPr lang="ru-RU" b="1" dirty="0"/>
              <a:t>, 2008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152" descr="C:\Users\Дарья\Desktop\Мои презентации\Dascha\Keros 3a - копия.jpg"/>
          <p:cNvPicPr>
            <a:picLocks noChangeAspect="1" noChangeArrowheads="1"/>
          </p:cNvPicPr>
          <p:nvPr/>
        </p:nvPicPr>
        <p:blipFill>
          <a:blip r:embed="rId2" cstate="print">
            <a:lum bright="-4000" contrast="-6000"/>
          </a:blip>
          <a:srcRect/>
          <a:stretch>
            <a:fillRect/>
          </a:stretch>
        </p:blipFill>
        <p:spPr bwMode="auto">
          <a:xfrm>
            <a:off x="179512" y="2204864"/>
            <a:ext cx="2767013" cy="26431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5603" name="Прямоугольник 13"/>
          <p:cNvSpPr>
            <a:spLocks noChangeArrowheads="1"/>
          </p:cNvSpPr>
          <p:nvPr/>
        </p:nvSpPr>
        <p:spPr bwMode="auto">
          <a:xfrm>
            <a:off x="323528" y="4941168"/>
            <a:ext cx="19748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de-DE" dirty="0"/>
              <a:t>D</a:t>
            </a:r>
            <a:r>
              <a:rPr lang="en-US" dirty="0"/>
              <a:t>.</a:t>
            </a:r>
            <a:r>
              <a:rPr lang="de-DE" dirty="0"/>
              <a:t>M</a:t>
            </a:r>
            <a:r>
              <a:rPr lang="en-US" dirty="0"/>
              <a:t>. </a:t>
            </a:r>
            <a:r>
              <a:rPr lang="de-DE" dirty="0" err="1"/>
              <a:t>Savvateeva</a:t>
            </a:r>
            <a:r>
              <a:rPr lang="de-DE" dirty="0"/>
              <a:t> </a:t>
            </a:r>
            <a:r>
              <a:rPr lang="en-US" dirty="0"/>
              <a:t>et al., 2010</a:t>
            </a:r>
            <a:endParaRPr lang="ru-RU" dirty="0"/>
          </a:p>
        </p:txBody>
      </p:sp>
      <p:sp>
        <p:nvSpPr>
          <p:cNvPr id="25604" name="Прямоугольник 14"/>
          <p:cNvSpPr>
            <a:spLocks noChangeArrowheads="1"/>
          </p:cNvSpPr>
          <p:nvPr/>
        </p:nvSpPr>
        <p:spPr bwMode="auto">
          <a:xfrm>
            <a:off x="29247" y="1556792"/>
            <a:ext cx="342900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ru-RU" sz="1600" dirty="0">
                <a:latin typeface="Helvetica CY"/>
                <a:cs typeface="Helvetica CY"/>
              </a:rPr>
              <a:t>Цифровая объемная томография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28625" y="404665"/>
            <a:ext cx="835818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3200" b="1" dirty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CY"/>
                <a:cs typeface="Helvetica CY"/>
              </a:rPr>
              <a:t>МЕТОДЫ ВИЗУАЛИЗАЦИИ СТРУКТУР ПОЛОСТИ НОСА И ОКОЛОНОСОВЫХ ПАЗУХ</a:t>
            </a:r>
          </a:p>
        </p:txBody>
      </p:sp>
      <p:pic>
        <p:nvPicPr>
          <p:cNvPr id="2560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59832" y="2132856"/>
            <a:ext cx="2847975" cy="2690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7" name="Прямоугольник 12"/>
          <p:cNvSpPr>
            <a:spLocks noChangeArrowheads="1"/>
          </p:cNvSpPr>
          <p:nvPr/>
        </p:nvSpPr>
        <p:spPr bwMode="auto">
          <a:xfrm>
            <a:off x="3131840" y="4941168"/>
            <a:ext cx="1747837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dirty="0"/>
              <a:t>Ph. </a:t>
            </a:r>
            <a:r>
              <a:rPr lang="en-US" dirty="0" err="1"/>
              <a:t>Rombaux</a:t>
            </a:r>
            <a:r>
              <a:rPr lang="ru-RU" dirty="0"/>
              <a:t> </a:t>
            </a:r>
            <a:r>
              <a:rPr lang="en-US" dirty="0"/>
              <a:t>et al.</a:t>
            </a:r>
            <a:r>
              <a:rPr lang="ru-RU" dirty="0"/>
              <a:t>, 2009</a:t>
            </a:r>
          </a:p>
        </p:txBody>
      </p:sp>
      <p:sp>
        <p:nvSpPr>
          <p:cNvPr id="25608" name="Прямоугольник 10"/>
          <p:cNvSpPr>
            <a:spLocks noChangeArrowheads="1"/>
          </p:cNvSpPr>
          <p:nvPr/>
        </p:nvSpPr>
        <p:spPr bwMode="auto">
          <a:xfrm>
            <a:off x="3347864" y="1556792"/>
            <a:ext cx="27860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ru-RU" sz="1600" dirty="0">
                <a:latin typeface="Helvetica CY"/>
                <a:cs typeface="Helvetica CY"/>
              </a:rPr>
              <a:t>Магнитно-резонансная</a:t>
            </a:r>
          </a:p>
          <a:p>
            <a:pPr algn="ctr" eaLnBrk="0" hangingPunct="0"/>
            <a:r>
              <a:rPr lang="ru-RU" sz="1600" dirty="0">
                <a:latin typeface="Helvetica CY"/>
                <a:cs typeface="Helvetica CY"/>
              </a:rPr>
              <a:t> томография</a:t>
            </a:r>
          </a:p>
        </p:txBody>
      </p:sp>
      <p:pic>
        <p:nvPicPr>
          <p:cNvPr id="25609" name="Picture 4" descr="ct_gaim_4"/>
          <p:cNvPicPr>
            <a:picLocks noGrp="1" noChangeAspect="1" noChangeArrowheads="1"/>
          </p:cNvPicPr>
          <p:nvPr>
            <p:ph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6084168" y="2132856"/>
            <a:ext cx="2816225" cy="2643187"/>
          </a:xfrm>
          <a:noFill/>
        </p:spPr>
      </p:pic>
      <p:sp>
        <p:nvSpPr>
          <p:cNvPr id="25610" name="Прямоугольник 12"/>
          <p:cNvSpPr>
            <a:spLocks noChangeArrowheads="1"/>
          </p:cNvSpPr>
          <p:nvPr/>
        </p:nvSpPr>
        <p:spPr bwMode="auto">
          <a:xfrm>
            <a:off x="6155502" y="1628800"/>
            <a:ext cx="300037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ru-RU" sz="1600" dirty="0">
                <a:latin typeface="Helvetica CY"/>
                <a:cs typeface="Helvetica CY"/>
              </a:rPr>
              <a:t>Компьютерная томография</a:t>
            </a:r>
          </a:p>
        </p:txBody>
      </p:sp>
      <p:sp>
        <p:nvSpPr>
          <p:cNvPr id="25611" name="Прямоугольник 13"/>
          <p:cNvSpPr>
            <a:spLocks noChangeArrowheads="1"/>
          </p:cNvSpPr>
          <p:nvPr/>
        </p:nvSpPr>
        <p:spPr bwMode="auto">
          <a:xfrm>
            <a:off x="6228184" y="4941168"/>
            <a:ext cx="160496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ru-RU" dirty="0"/>
              <a:t>П.А. Кочетков, 2009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2"/>
          <p:cNvSpPr txBox="1">
            <a:spLocks/>
          </p:cNvSpPr>
          <p:nvPr/>
        </p:nvSpPr>
        <p:spPr>
          <a:xfrm>
            <a:off x="323850" y="2276475"/>
            <a:ext cx="6243638" cy="1243013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HelveticaNeueCyr" charset="0"/>
                <a:ea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NeueCyr" charset="0"/>
                <a:ea typeface="Arial" charset="0"/>
              </a:defRPr>
            </a:lvl2pPr>
            <a:lvl3pPr>
              <a:defRPr sz="2000">
                <a:solidFill>
                  <a:schemeClr val="tx1"/>
                </a:solidFill>
                <a:latin typeface="HelveticaNeueCyr" charset="0"/>
                <a:ea typeface="Arial" charset="0"/>
              </a:defRPr>
            </a:lvl3pPr>
            <a:lvl4pPr>
              <a:defRPr>
                <a:solidFill>
                  <a:schemeClr val="tx1"/>
                </a:solidFill>
                <a:latin typeface="HelveticaNeueCyr" charset="0"/>
                <a:ea typeface="Arial" charset="0"/>
              </a:defRPr>
            </a:lvl4pPr>
            <a:lvl5pPr>
              <a:defRPr>
                <a:solidFill>
                  <a:schemeClr val="tx1"/>
                </a:solidFill>
                <a:latin typeface="HelveticaNeueCyr" charset="0"/>
                <a:ea typeface="Arial" charset="0"/>
              </a:defRPr>
            </a:lvl5pPr>
            <a:lvl6pPr fontAlgn="base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HelveticaNeueCyr" charset="0"/>
                <a:ea typeface="Arial" charset="0"/>
              </a:defRPr>
            </a:lvl6pPr>
            <a:lvl7pPr fontAlgn="base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HelveticaNeueCyr" charset="0"/>
                <a:ea typeface="Arial" charset="0"/>
              </a:defRPr>
            </a:lvl7pPr>
            <a:lvl8pPr fontAlgn="base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HelveticaNeueCyr" charset="0"/>
                <a:ea typeface="Arial" charset="0"/>
              </a:defRPr>
            </a:lvl8pPr>
            <a:lvl9pPr fontAlgn="base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HelveticaNeueCyr" charset="0"/>
                <a:ea typeface="Arial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charset="0"/>
              <a:buNone/>
            </a:pPr>
            <a:endParaRPr lang="ru-RU" sz="2400" b="1" dirty="0">
              <a:solidFill>
                <a:srgbClr val="242D33"/>
              </a:solidFill>
            </a:endParaRPr>
          </a:p>
          <a:p>
            <a:pPr eaLnBrk="1" hangingPunct="1">
              <a:spcBef>
                <a:spcPct val="20000"/>
              </a:spcBef>
              <a:buFont typeface="Arial" charset="0"/>
              <a:buNone/>
            </a:pPr>
            <a:r>
              <a:rPr lang="ru-RU" sz="2400" b="1" dirty="0">
                <a:solidFill>
                  <a:srgbClr val="242D33"/>
                </a:solidFill>
              </a:rPr>
              <a:t>Кафедра болезней уха, горла и носа</a:t>
            </a:r>
            <a:endParaRPr lang="en-US" sz="2400" dirty="0">
              <a:solidFill>
                <a:srgbClr val="242D33"/>
              </a:solidFill>
            </a:endParaRPr>
          </a:p>
          <a:p>
            <a:pPr eaLnBrk="1" hangingPunct="1">
              <a:spcBef>
                <a:spcPct val="20000"/>
              </a:spcBef>
              <a:buFont typeface="Arial" charset="0"/>
              <a:buNone/>
            </a:pPr>
            <a:r>
              <a:rPr lang="ru-RU" sz="2400" b="1" dirty="0" err="1">
                <a:solidFill>
                  <a:srgbClr val="242D33"/>
                </a:solidFill>
              </a:rPr>
              <a:t>Сеченовский</a:t>
            </a:r>
            <a:r>
              <a:rPr lang="ru-RU" sz="2400" b="1" dirty="0">
                <a:solidFill>
                  <a:srgbClr val="242D33"/>
                </a:solidFill>
              </a:rPr>
              <a:t> Университет</a:t>
            </a:r>
            <a:endParaRPr lang="en-US" sz="2400" b="1" dirty="0">
              <a:solidFill>
                <a:srgbClr val="242D33"/>
              </a:solidFill>
            </a:endParaRPr>
          </a:p>
          <a:p>
            <a:pPr eaLnBrk="1" hangingPunct="1">
              <a:spcBef>
                <a:spcPct val="20000"/>
              </a:spcBef>
              <a:buFont typeface="Arial" charset="0"/>
              <a:buNone/>
            </a:pPr>
            <a:r>
              <a:rPr lang="ru-RU" sz="2400" dirty="0">
                <a:solidFill>
                  <a:srgbClr val="242D33"/>
                </a:solidFill>
              </a:rPr>
              <a:t>Москва, Россия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23850" y="1557338"/>
            <a:ext cx="758412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dirty="0"/>
          </a:p>
          <a:p>
            <a:r>
              <a:rPr lang="ru-RU" sz="2400" dirty="0"/>
              <a:t>Лектор </a:t>
            </a:r>
            <a:r>
              <a:rPr lang="en-US" sz="2400" dirty="0"/>
              <a:t> </a:t>
            </a:r>
            <a:r>
              <a:rPr lang="ru-RU" sz="2400" dirty="0"/>
              <a:t>Славский Александр Николаевич, к.м.н., доцент</a:t>
            </a:r>
            <a:endParaRPr lang="en-US" sz="2400" dirty="0">
              <a:solidFill>
                <a:srgbClr val="242D33"/>
              </a:solidFill>
            </a:endParaRPr>
          </a:p>
        </p:txBody>
      </p:sp>
      <p:sp>
        <p:nvSpPr>
          <p:cNvPr id="10244" name="Title 1"/>
          <p:cNvSpPr txBox="1">
            <a:spLocks/>
          </p:cNvSpPr>
          <p:nvPr/>
        </p:nvSpPr>
        <p:spPr bwMode="auto">
          <a:xfrm>
            <a:off x="146050" y="333375"/>
            <a:ext cx="8964613" cy="122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800">
                <a:solidFill>
                  <a:schemeClr val="tx1"/>
                </a:solidFill>
                <a:latin typeface="HelveticaNeueCyr" charset="0"/>
                <a:ea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NeueCyr" charset="0"/>
                <a:ea typeface="Arial" charset="0"/>
              </a:defRPr>
            </a:lvl2pPr>
            <a:lvl3pPr>
              <a:defRPr sz="2000">
                <a:solidFill>
                  <a:schemeClr val="tx1"/>
                </a:solidFill>
                <a:latin typeface="HelveticaNeueCyr" charset="0"/>
                <a:ea typeface="Arial" charset="0"/>
              </a:defRPr>
            </a:lvl3pPr>
            <a:lvl4pPr>
              <a:defRPr>
                <a:solidFill>
                  <a:schemeClr val="tx1"/>
                </a:solidFill>
                <a:latin typeface="HelveticaNeueCyr" charset="0"/>
                <a:ea typeface="Arial" charset="0"/>
              </a:defRPr>
            </a:lvl4pPr>
            <a:lvl5pPr>
              <a:defRPr>
                <a:solidFill>
                  <a:schemeClr val="tx1"/>
                </a:solidFill>
                <a:latin typeface="HelveticaNeueCyr" charset="0"/>
                <a:ea typeface="Arial" charset="0"/>
              </a:defRPr>
            </a:lvl5pPr>
            <a:lvl6pPr fontAlgn="base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HelveticaNeueCyr" charset="0"/>
                <a:ea typeface="Arial" charset="0"/>
              </a:defRPr>
            </a:lvl6pPr>
            <a:lvl7pPr fontAlgn="base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HelveticaNeueCyr" charset="0"/>
                <a:ea typeface="Arial" charset="0"/>
              </a:defRPr>
            </a:lvl7pPr>
            <a:lvl8pPr fontAlgn="base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HelveticaNeueCyr" charset="0"/>
                <a:ea typeface="Arial" charset="0"/>
              </a:defRPr>
            </a:lvl8pPr>
            <a:lvl9pPr fontAlgn="base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HelveticaNeueCyr" charset="0"/>
                <a:ea typeface="Arial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ru-RU" sz="3200" b="1" dirty="0">
                <a:solidFill>
                  <a:schemeClr val="tx2"/>
                </a:solidFill>
              </a:rPr>
              <a:t>1.3. Часть 3 лекции методы исследования, клиническая анатомия и физиология глотки, пищевода, носа и ОНП</a:t>
            </a:r>
          </a:p>
        </p:txBody>
      </p:sp>
    </p:spTree>
    <p:extLst>
      <p:ext uri="{BB962C8B-B14F-4D97-AF65-F5344CB8AC3E}">
        <p14:creationId xmlns:p14="http://schemas.microsoft.com/office/powerpoint/2010/main" val="207728640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>
                <a:solidFill>
                  <a:srgbClr val="1F497D"/>
                </a:solidFill>
                <a:latin typeface="Helvetica CY"/>
                <a:cs typeface="Helvetica CY"/>
              </a:rPr>
              <a:t>ГЛОТКА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ru-RU" sz="2800" b="1" dirty="0">
                <a:latin typeface="Helvetica CY"/>
                <a:cs typeface="Helvetica CY"/>
              </a:rPr>
              <a:t>Глотка (</a:t>
            </a:r>
            <a:r>
              <a:rPr lang="ru-RU" sz="2800" b="1" dirty="0" err="1">
                <a:latin typeface="Helvetica CY"/>
                <a:cs typeface="Helvetica CY"/>
              </a:rPr>
              <a:t>pharyngs</a:t>
            </a:r>
            <a:r>
              <a:rPr lang="ru-RU" sz="2800" b="1" dirty="0">
                <a:latin typeface="Helvetica CY"/>
                <a:cs typeface="Helvetica CY"/>
              </a:rPr>
              <a:t>) - расширенный в верхнем отделе и несколько сплющенный спереди назад мышечно-перепончатый мешок длиной 12-14 см, расположенный перед позвоночным столбом от основания черепа до уровня CVI, где он, воронкообразно сужаясь, переходит в пищевод. </a:t>
            </a:r>
          </a:p>
          <a:p>
            <a:endParaRPr lang="ru-RU" b="1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550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8229600" cy="990600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ru-RU" sz="3200" b="1" dirty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CY"/>
                <a:cs typeface="Helvetica CY"/>
              </a:rPr>
              <a:t>Отделы глотки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idx="1"/>
          </p:nvPr>
        </p:nvSpPr>
        <p:spPr>
          <a:xfrm>
            <a:off x="4932363" y="1268413"/>
            <a:ext cx="3024013" cy="3456731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  <a:buSzPct val="135000"/>
              <a:buFont typeface="Wingdings" pitchFamily="2" charset="2"/>
              <a:buNone/>
            </a:pPr>
            <a:endParaRPr lang="ru-RU" b="1" i="1" dirty="0"/>
          </a:p>
          <a:p>
            <a:pPr eaLnBrk="1" hangingPunct="1">
              <a:lnSpc>
                <a:spcPct val="80000"/>
              </a:lnSpc>
              <a:buClrTx/>
            </a:pPr>
            <a:r>
              <a:rPr lang="ru-RU" b="1" i="1" dirty="0"/>
              <a:t> </a:t>
            </a:r>
            <a:r>
              <a:rPr lang="ru-RU" sz="2100" dirty="0">
                <a:latin typeface="Helvetica CY"/>
                <a:cs typeface="Helvetica CY"/>
              </a:rPr>
              <a:t>верхний   -</a:t>
            </a:r>
            <a:r>
              <a:rPr lang="ru-RU" sz="2100" i="1" dirty="0">
                <a:latin typeface="Helvetica CY"/>
                <a:cs typeface="Helvetica CY"/>
              </a:rPr>
              <a:t> </a:t>
            </a:r>
            <a:r>
              <a:rPr lang="ru-RU" sz="2100" b="1" i="1" u="sng" dirty="0">
                <a:latin typeface="Helvetica CY"/>
                <a:cs typeface="Helvetica CY"/>
              </a:rPr>
              <a:t>носоглотка</a:t>
            </a:r>
            <a:r>
              <a:rPr lang="ru-RU" sz="2100" b="1" i="1" dirty="0">
                <a:latin typeface="Helvetica CY"/>
                <a:cs typeface="Helvetica CY"/>
              </a:rPr>
              <a:t> </a:t>
            </a:r>
            <a:r>
              <a:rPr lang="ru-RU" sz="2100" i="1" dirty="0">
                <a:latin typeface="Helvetica CY"/>
                <a:cs typeface="Helvetica CY"/>
              </a:rPr>
              <a:t>(</a:t>
            </a:r>
            <a:r>
              <a:rPr lang="ru-RU" sz="2100" i="1" dirty="0" err="1">
                <a:latin typeface="Helvetica CY"/>
                <a:cs typeface="Helvetica CY"/>
              </a:rPr>
              <a:t>pars</a:t>
            </a:r>
            <a:r>
              <a:rPr lang="ru-RU" sz="2100" i="1" dirty="0">
                <a:latin typeface="Helvetica CY"/>
                <a:cs typeface="Helvetica CY"/>
              </a:rPr>
              <a:t> nasalis, </a:t>
            </a:r>
            <a:r>
              <a:rPr lang="ru-RU" sz="2100" i="1" dirty="0" err="1">
                <a:latin typeface="Helvetica CY"/>
                <a:cs typeface="Helvetica CY"/>
              </a:rPr>
              <a:t>epipharynx</a:t>
            </a:r>
            <a:r>
              <a:rPr lang="ru-RU" sz="2100" i="1" dirty="0">
                <a:latin typeface="Helvetica CY"/>
                <a:cs typeface="Helvetica CY"/>
              </a:rPr>
              <a:t>)</a:t>
            </a:r>
            <a:endParaRPr lang="ru-RU" sz="2100" dirty="0">
              <a:latin typeface="Helvetica CY"/>
              <a:cs typeface="Helvetica CY"/>
            </a:endParaRPr>
          </a:p>
          <a:p>
            <a:pPr eaLnBrk="1" hangingPunct="1">
              <a:lnSpc>
                <a:spcPct val="80000"/>
              </a:lnSpc>
              <a:buClrTx/>
            </a:pPr>
            <a:r>
              <a:rPr lang="ru-RU" sz="2100" dirty="0">
                <a:latin typeface="Helvetica CY"/>
                <a:cs typeface="Helvetica CY"/>
              </a:rPr>
              <a:t>средний – </a:t>
            </a:r>
            <a:r>
              <a:rPr lang="ru-RU" sz="2100" i="1" dirty="0">
                <a:latin typeface="Helvetica CY"/>
                <a:cs typeface="Helvetica CY"/>
              </a:rPr>
              <a:t>  </a:t>
            </a:r>
            <a:r>
              <a:rPr lang="ru-RU" sz="2100" b="1" i="1" u="sng" dirty="0">
                <a:latin typeface="Helvetica CY"/>
                <a:cs typeface="Helvetica CY"/>
              </a:rPr>
              <a:t>ротоглотка</a:t>
            </a:r>
          </a:p>
          <a:p>
            <a:pPr eaLnBrk="1" hangingPunct="1">
              <a:lnSpc>
                <a:spcPct val="80000"/>
              </a:lnSpc>
              <a:buClrTx/>
              <a:buFontTx/>
              <a:buNone/>
            </a:pPr>
            <a:r>
              <a:rPr lang="ru-RU" sz="2100" i="1" dirty="0">
                <a:latin typeface="Helvetica CY"/>
                <a:cs typeface="Helvetica CY"/>
              </a:rPr>
              <a:t>    (</a:t>
            </a:r>
            <a:r>
              <a:rPr lang="ru-RU" sz="2100" i="1" dirty="0" err="1">
                <a:latin typeface="Helvetica CY"/>
                <a:cs typeface="Helvetica CY"/>
              </a:rPr>
              <a:t>pars</a:t>
            </a:r>
            <a:r>
              <a:rPr lang="ru-RU" sz="2100" i="1" dirty="0">
                <a:latin typeface="Helvetica CY"/>
                <a:cs typeface="Helvetica CY"/>
              </a:rPr>
              <a:t> </a:t>
            </a:r>
            <a:r>
              <a:rPr lang="ru-RU" sz="2100" i="1" dirty="0" err="1">
                <a:latin typeface="Helvetica CY"/>
                <a:cs typeface="Helvetica CY"/>
              </a:rPr>
              <a:t>oralis</a:t>
            </a:r>
            <a:r>
              <a:rPr lang="ru-RU" sz="2100" i="1" dirty="0">
                <a:latin typeface="Helvetica CY"/>
                <a:cs typeface="Helvetica CY"/>
              </a:rPr>
              <a:t>, </a:t>
            </a:r>
            <a:r>
              <a:rPr lang="ru-RU" sz="2100" i="1" dirty="0" err="1">
                <a:latin typeface="Helvetica CY"/>
                <a:cs typeface="Helvetica CY"/>
              </a:rPr>
              <a:t>mesopharynx</a:t>
            </a:r>
            <a:r>
              <a:rPr lang="ru-RU" sz="2100" i="1" dirty="0">
                <a:latin typeface="Helvetica CY"/>
                <a:cs typeface="Helvetica CY"/>
              </a:rPr>
              <a:t>) </a:t>
            </a:r>
            <a:endParaRPr lang="ru-RU" sz="2100" dirty="0">
              <a:latin typeface="Helvetica CY"/>
              <a:cs typeface="Helvetica CY"/>
            </a:endParaRPr>
          </a:p>
          <a:p>
            <a:pPr eaLnBrk="1" hangingPunct="1">
              <a:lnSpc>
                <a:spcPct val="80000"/>
              </a:lnSpc>
              <a:buClrTx/>
            </a:pPr>
            <a:r>
              <a:rPr lang="ru-RU" sz="2100" dirty="0">
                <a:latin typeface="Helvetica CY"/>
                <a:cs typeface="Helvetica CY"/>
              </a:rPr>
              <a:t> нижний – </a:t>
            </a:r>
            <a:r>
              <a:rPr lang="ru-RU" sz="2100" i="1" dirty="0">
                <a:latin typeface="Helvetica CY"/>
                <a:cs typeface="Helvetica CY"/>
              </a:rPr>
              <a:t>  </a:t>
            </a:r>
            <a:r>
              <a:rPr lang="ru-RU" sz="2100" b="1" i="1" u="sng" dirty="0">
                <a:latin typeface="Helvetica CY"/>
                <a:cs typeface="Helvetica CY"/>
              </a:rPr>
              <a:t>гортаноглотка</a:t>
            </a:r>
            <a:r>
              <a:rPr lang="ru-RU" sz="2100" i="1" u="sng" dirty="0">
                <a:latin typeface="Helvetica CY"/>
                <a:cs typeface="Helvetica CY"/>
              </a:rPr>
              <a:t> </a:t>
            </a:r>
            <a:r>
              <a:rPr lang="ru-RU" sz="2100" i="1" dirty="0">
                <a:latin typeface="Helvetica CY"/>
                <a:cs typeface="Helvetica CY"/>
              </a:rPr>
              <a:t> (</a:t>
            </a:r>
            <a:r>
              <a:rPr lang="ru-RU" sz="2100" i="1" dirty="0" err="1">
                <a:latin typeface="Helvetica CY"/>
                <a:cs typeface="Helvetica CY"/>
              </a:rPr>
              <a:t>pars</a:t>
            </a:r>
            <a:r>
              <a:rPr lang="ru-RU" sz="2100" i="1" dirty="0">
                <a:latin typeface="Helvetica CY"/>
                <a:cs typeface="Helvetica CY"/>
              </a:rPr>
              <a:t> </a:t>
            </a:r>
            <a:r>
              <a:rPr lang="ru-RU" sz="2100" i="1" dirty="0" err="1">
                <a:latin typeface="Helvetica CY"/>
                <a:cs typeface="Helvetica CY"/>
              </a:rPr>
              <a:t>laryngea</a:t>
            </a:r>
            <a:r>
              <a:rPr lang="ru-RU" sz="2100" i="1" dirty="0">
                <a:latin typeface="Helvetica CY"/>
                <a:cs typeface="Helvetica CY"/>
              </a:rPr>
              <a:t>, </a:t>
            </a:r>
            <a:r>
              <a:rPr lang="ru-RU" sz="2100" i="1" dirty="0" err="1">
                <a:latin typeface="Helvetica CY"/>
                <a:cs typeface="Helvetica CY"/>
              </a:rPr>
              <a:t>hypopharynx</a:t>
            </a:r>
            <a:r>
              <a:rPr lang="ru-RU" sz="2100" i="1" dirty="0">
                <a:latin typeface="Helvetica CY"/>
                <a:cs typeface="Helvetica CY"/>
              </a:rPr>
              <a:t>).</a:t>
            </a:r>
            <a:r>
              <a:rPr lang="en-US" sz="2100" dirty="0">
                <a:latin typeface="Helvetica CY"/>
                <a:cs typeface="Helvetica CY"/>
              </a:rPr>
              <a:t> </a:t>
            </a:r>
            <a:endParaRPr lang="ru-RU" sz="2100" dirty="0">
              <a:latin typeface="Helvetica CY"/>
              <a:cs typeface="Helvetica CY"/>
            </a:endParaRPr>
          </a:p>
          <a:p>
            <a:pPr eaLnBrk="1" hangingPunct="1">
              <a:lnSpc>
                <a:spcPct val="80000"/>
              </a:lnSpc>
            </a:pPr>
            <a:endParaRPr lang="ru-RU" dirty="0">
              <a:latin typeface="Helvetica CY"/>
              <a:cs typeface="Helvetica CY"/>
            </a:endParaRPr>
          </a:p>
        </p:txBody>
      </p:sp>
      <p:pic>
        <p:nvPicPr>
          <p:cNvPr id="26628" name="Picture 4" descr="Ан"/>
          <p:cNvPicPr>
            <a:picLocks noChangeAspect="1" noChangeArrowheads="1"/>
          </p:cNvPicPr>
          <p:nvPr/>
        </p:nvPicPr>
        <p:blipFill>
          <a:blip r:embed="rId2" cstate="print"/>
          <a:srcRect r="10396"/>
          <a:stretch>
            <a:fillRect/>
          </a:stretch>
        </p:blipFill>
        <p:spPr bwMode="auto">
          <a:xfrm>
            <a:off x="395288" y="1295400"/>
            <a:ext cx="3672656" cy="42526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323528" y="6021288"/>
            <a:ext cx="4660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/>
              <a:t>Анатомия человека, Том 2, </a:t>
            </a:r>
            <a:r>
              <a:rPr lang="ru-RU" b="1" dirty="0" err="1"/>
              <a:t>Сапин</a:t>
            </a:r>
            <a:r>
              <a:rPr lang="ru-RU" b="1" dirty="0"/>
              <a:t> М.Р., 2001</a:t>
            </a:r>
            <a:endParaRPr lang="ru-RU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267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179388" y="404813"/>
            <a:ext cx="8662987" cy="966787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ru-RU" sz="3200" b="1" dirty="0">
                <a:solidFill>
                  <a:srgbClr val="1F497D"/>
                </a:solidFill>
                <a:latin typeface="Helvetica CY"/>
                <a:cs typeface="Helvetica CY"/>
              </a:rPr>
              <a:t>Строение стенки глотки</a:t>
            </a:r>
          </a:p>
        </p:txBody>
      </p:sp>
      <p:sp>
        <p:nvSpPr>
          <p:cNvPr id="1052675" name="Rectangle 3"/>
          <p:cNvSpPr>
            <a:spLocks noGrp="1" noRot="1" noChangeArrowheads="1"/>
          </p:cNvSpPr>
          <p:nvPr>
            <p:ph sz="half" idx="1"/>
          </p:nvPr>
        </p:nvSpPr>
        <p:spPr>
          <a:xfrm>
            <a:off x="301625" y="1600200"/>
            <a:ext cx="3766319" cy="3845024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  <a:buFont typeface="Arial" charset="0"/>
              <a:buNone/>
              <a:defRPr/>
            </a:pPr>
            <a:r>
              <a:rPr lang="ru-RU" sz="2000" dirty="0">
                <a:latin typeface="Helvetica CY"/>
                <a:cs typeface="Helvetica CY"/>
              </a:rPr>
              <a:t>Оболочки глотки:</a:t>
            </a:r>
          </a:p>
          <a:p>
            <a:pPr eaLnBrk="1" hangingPunct="1">
              <a:lnSpc>
                <a:spcPct val="80000"/>
              </a:lnSpc>
              <a:buFont typeface="Arial" charset="0"/>
              <a:buNone/>
              <a:defRPr/>
            </a:pPr>
            <a:endParaRPr lang="ru-RU" sz="2000" dirty="0">
              <a:latin typeface="Helvetica CY"/>
              <a:cs typeface="Helvetica CY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ru-RU" sz="2000" dirty="0">
                <a:latin typeface="Helvetica CY"/>
                <a:cs typeface="Helvetica CY"/>
              </a:rPr>
              <a:t>Фиброзная</a:t>
            </a:r>
            <a:r>
              <a:rPr lang="en-US" sz="2000" dirty="0">
                <a:latin typeface="Helvetica CY"/>
                <a:cs typeface="Helvetica CY"/>
              </a:rPr>
              <a:t> (</a:t>
            </a:r>
            <a:r>
              <a:rPr lang="en-US" sz="2000" dirty="0" err="1">
                <a:latin typeface="Helvetica CY"/>
                <a:cs typeface="Helvetica CY"/>
              </a:rPr>
              <a:t>tunika</a:t>
            </a:r>
            <a:r>
              <a:rPr lang="en-US" sz="2000" dirty="0">
                <a:latin typeface="Helvetica CY"/>
                <a:cs typeface="Helvetica CY"/>
              </a:rPr>
              <a:t> </a:t>
            </a:r>
            <a:r>
              <a:rPr lang="en-US" sz="2000" dirty="0" err="1">
                <a:latin typeface="Helvetica CY"/>
                <a:cs typeface="Helvetica CY"/>
              </a:rPr>
              <a:t>fibrosa</a:t>
            </a:r>
            <a:r>
              <a:rPr lang="en-US" sz="2000" dirty="0">
                <a:latin typeface="Helvetica CY"/>
                <a:cs typeface="Helvetica CY"/>
              </a:rPr>
              <a:t>)</a:t>
            </a:r>
            <a:endParaRPr lang="ru-RU" sz="2000" dirty="0">
              <a:latin typeface="Helvetica CY"/>
              <a:cs typeface="Helvetica CY"/>
            </a:endParaRPr>
          </a:p>
          <a:p>
            <a:pPr eaLnBrk="1" hangingPunct="1">
              <a:lnSpc>
                <a:spcPct val="80000"/>
              </a:lnSpc>
              <a:buFont typeface="Arial" charset="0"/>
              <a:buNone/>
              <a:defRPr/>
            </a:pPr>
            <a:endParaRPr lang="ru-RU" sz="2000" dirty="0">
              <a:latin typeface="Helvetica CY"/>
              <a:cs typeface="Helvetica CY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ru-RU" sz="2000" dirty="0">
                <a:latin typeface="Helvetica CY"/>
                <a:cs typeface="Helvetica CY"/>
              </a:rPr>
              <a:t>Соединительно-тканная</a:t>
            </a:r>
            <a:r>
              <a:rPr lang="en-US" sz="2000" dirty="0">
                <a:latin typeface="Helvetica CY"/>
                <a:cs typeface="Helvetica CY"/>
              </a:rPr>
              <a:t> (</a:t>
            </a:r>
            <a:r>
              <a:rPr lang="en-US" sz="2000" dirty="0" err="1">
                <a:latin typeface="Helvetica CY"/>
                <a:cs typeface="Helvetica CY"/>
              </a:rPr>
              <a:t>tunika</a:t>
            </a:r>
            <a:r>
              <a:rPr lang="en-US" sz="2000" dirty="0">
                <a:latin typeface="Helvetica CY"/>
                <a:cs typeface="Helvetica CY"/>
              </a:rPr>
              <a:t> adventitia)</a:t>
            </a:r>
            <a:endParaRPr lang="ru-RU" sz="2000" dirty="0">
              <a:latin typeface="Helvetica CY"/>
              <a:cs typeface="Helvetica CY"/>
            </a:endParaRPr>
          </a:p>
          <a:p>
            <a:pPr eaLnBrk="1" hangingPunct="1">
              <a:lnSpc>
                <a:spcPct val="80000"/>
              </a:lnSpc>
              <a:buFont typeface="Arial" charset="0"/>
              <a:buNone/>
              <a:defRPr/>
            </a:pPr>
            <a:endParaRPr lang="ru-RU" sz="2000" dirty="0">
              <a:latin typeface="Helvetica CY"/>
              <a:cs typeface="Helvetica CY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ru-RU" sz="2000" dirty="0">
                <a:latin typeface="Helvetica CY"/>
                <a:cs typeface="Helvetica CY"/>
              </a:rPr>
              <a:t>Мышечная </a:t>
            </a:r>
            <a:endParaRPr lang="en-US" sz="2000" dirty="0">
              <a:latin typeface="Helvetica CY"/>
              <a:cs typeface="Helvetica CY"/>
            </a:endParaRPr>
          </a:p>
          <a:p>
            <a:pPr eaLnBrk="1" hangingPunct="1">
              <a:lnSpc>
                <a:spcPct val="80000"/>
              </a:lnSpc>
              <a:buFont typeface="Arial" charset="0"/>
              <a:buNone/>
              <a:defRPr/>
            </a:pPr>
            <a:r>
              <a:rPr lang="en-US" sz="2000" dirty="0">
                <a:latin typeface="Helvetica CY"/>
                <a:cs typeface="Helvetica CY"/>
              </a:rPr>
              <a:t>    (</a:t>
            </a:r>
            <a:r>
              <a:rPr lang="en-US" sz="2000" dirty="0" err="1">
                <a:latin typeface="Helvetica CY"/>
                <a:cs typeface="Helvetica CY"/>
              </a:rPr>
              <a:t>tunika</a:t>
            </a:r>
            <a:r>
              <a:rPr lang="en-US" sz="2000" dirty="0">
                <a:latin typeface="Helvetica CY"/>
                <a:cs typeface="Helvetica CY"/>
              </a:rPr>
              <a:t> </a:t>
            </a:r>
            <a:r>
              <a:rPr lang="en-US" sz="2000" dirty="0" err="1">
                <a:latin typeface="Helvetica CY"/>
                <a:cs typeface="Helvetica CY"/>
              </a:rPr>
              <a:t>muskularis</a:t>
            </a:r>
            <a:r>
              <a:rPr lang="en-US" sz="2000" dirty="0">
                <a:latin typeface="Helvetica CY"/>
                <a:cs typeface="Helvetica CY"/>
              </a:rPr>
              <a:t>)</a:t>
            </a:r>
            <a:endParaRPr lang="ru-RU" sz="2000" dirty="0">
              <a:latin typeface="Helvetica CY"/>
              <a:cs typeface="Helvetica CY"/>
            </a:endParaRPr>
          </a:p>
          <a:p>
            <a:pPr eaLnBrk="1" hangingPunct="1">
              <a:lnSpc>
                <a:spcPct val="80000"/>
              </a:lnSpc>
              <a:buFont typeface="Arial" charset="0"/>
              <a:buNone/>
              <a:defRPr/>
            </a:pPr>
            <a:endParaRPr lang="ru-RU" sz="2000" dirty="0">
              <a:latin typeface="Helvetica CY"/>
              <a:cs typeface="Helvetica CY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ru-RU" sz="2000" dirty="0">
                <a:latin typeface="Helvetica CY"/>
                <a:cs typeface="Helvetica CY"/>
              </a:rPr>
              <a:t>слизистая </a:t>
            </a:r>
            <a:r>
              <a:rPr lang="en-US" sz="2000" dirty="0">
                <a:latin typeface="Helvetica CY"/>
                <a:cs typeface="Helvetica CY"/>
              </a:rPr>
              <a:t>(</a:t>
            </a:r>
            <a:r>
              <a:rPr lang="en-US" sz="2000" dirty="0" err="1">
                <a:latin typeface="Helvetica CY"/>
                <a:cs typeface="Helvetica CY"/>
              </a:rPr>
              <a:t>tunika</a:t>
            </a:r>
            <a:r>
              <a:rPr lang="en-US" sz="2000" dirty="0">
                <a:latin typeface="Helvetica CY"/>
                <a:cs typeface="Helvetica CY"/>
              </a:rPr>
              <a:t> mucosa)</a:t>
            </a:r>
            <a:endParaRPr lang="ru-RU" sz="2000" dirty="0">
              <a:latin typeface="Helvetica CY"/>
              <a:cs typeface="Helvetica CY"/>
            </a:endParaRPr>
          </a:p>
        </p:txBody>
      </p:sp>
      <p:sp>
        <p:nvSpPr>
          <p:cNvPr id="1052676" name="Rectangle 4"/>
          <p:cNvSpPr>
            <a:spLocks noGrp="1" noRot="1" noChangeArrowheads="1"/>
          </p:cNvSpPr>
          <p:nvPr>
            <p:ph sz="half" idx="2"/>
          </p:nvPr>
        </p:nvSpPr>
        <p:spPr>
          <a:xfrm>
            <a:off x="4859338" y="1628775"/>
            <a:ext cx="3097038" cy="3744441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  <a:buFont typeface="Arial" charset="0"/>
              <a:buNone/>
              <a:defRPr/>
            </a:pPr>
            <a:r>
              <a:rPr lang="ru-RU" sz="2000" dirty="0">
                <a:latin typeface="Helvetica CY"/>
                <a:cs typeface="Helvetica CY"/>
              </a:rPr>
              <a:t>Мышцы глотки:</a:t>
            </a:r>
          </a:p>
          <a:p>
            <a:pPr eaLnBrk="1" hangingPunct="1">
              <a:lnSpc>
                <a:spcPct val="80000"/>
              </a:lnSpc>
              <a:buFont typeface="Arial" charset="0"/>
              <a:buNone/>
              <a:defRPr/>
            </a:pPr>
            <a:endParaRPr lang="ru-RU" sz="2000" dirty="0">
              <a:latin typeface="Helvetica CY"/>
              <a:cs typeface="Helvetica CY"/>
            </a:endParaRPr>
          </a:p>
          <a:p>
            <a:pPr eaLnBrk="1" hangingPunct="1">
              <a:lnSpc>
                <a:spcPct val="80000"/>
              </a:lnSpc>
              <a:buFont typeface="Arial" charset="0"/>
              <a:buNone/>
              <a:defRPr/>
            </a:pPr>
            <a:r>
              <a:rPr lang="ru-RU" sz="2000" i="1" dirty="0">
                <a:latin typeface="Helvetica CY"/>
                <a:cs typeface="Helvetica CY"/>
              </a:rPr>
              <a:t>Констрикторы: </a:t>
            </a:r>
          </a:p>
          <a:p>
            <a:pPr algn="ctr" eaLnBrk="1" hangingPunct="1">
              <a:lnSpc>
                <a:spcPct val="80000"/>
              </a:lnSpc>
              <a:buFont typeface="Arial" charset="0"/>
              <a:buNone/>
              <a:defRPr/>
            </a:pPr>
            <a:r>
              <a:rPr lang="ru-RU" sz="2000" dirty="0">
                <a:latin typeface="Helvetica CY"/>
                <a:cs typeface="Helvetica CY"/>
              </a:rPr>
              <a:t> </a:t>
            </a:r>
            <a:r>
              <a:rPr lang="en-US" sz="2000" dirty="0">
                <a:latin typeface="Helvetica CY"/>
                <a:cs typeface="Helvetica CY"/>
              </a:rPr>
              <a:t>   </a:t>
            </a:r>
            <a:r>
              <a:rPr lang="ru-RU" sz="2000" dirty="0">
                <a:latin typeface="Helvetica CY"/>
                <a:cs typeface="Helvetica CY"/>
              </a:rPr>
              <a:t>верхний, </a:t>
            </a:r>
          </a:p>
          <a:p>
            <a:pPr algn="ctr" eaLnBrk="1" hangingPunct="1">
              <a:lnSpc>
                <a:spcPct val="80000"/>
              </a:lnSpc>
              <a:buFont typeface="Arial" charset="0"/>
              <a:buNone/>
              <a:defRPr/>
            </a:pPr>
            <a:r>
              <a:rPr lang="ru-RU" sz="2000" dirty="0">
                <a:latin typeface="Helvetica CY"/>
                <a:cs typeface="Helvetica CY"/>
              </a:rPr>
              <a:t>     средний,</a:t>
            </a:r>
          </a:p>
          <a:p>
            <a:pPr algn="ctr" eaLnBrk="1" hangingPunct="1">
              <a:lnSpc>
                <a:spcPct val="80000"/>
              </a:lnSpc>
              <a:buFont typeface="Arial" charset="0"/>
              <a:buNone/>
              <a:defRPr/>
            </a:pPr>
            <a:r>
              <a:rPr lang="ru-RU" sz="2000" dirty="0">
                <a:latin typeface="Helvetica CY"/>
                <a:cs typeface="Helvetica CY"/>
              </a:rPr>
              <a:t>      нижний;</a:t>
            </a:r>
          </a:p>
          <a:p>
            <a:pPr eaLnBrk="1" hangingPunct="1">
              <a:lnSpc>
                <a:spcPct val="80000"/>
              </a:lnSpc>
              <a:buFont typeface="Arial" charset="0"/>
              <a:buNone/>
              <a:defRPr/>
            </a:pPr>
            <a:r>
              <a:rPr lang="ru-RU" sz="2000" dirty="0">
                <a:latin typeface="Helvetica CY"/>
                <a:cs typeface="Helvetica CY"/>
              </a:rPr>
              <a:t>Шилоглоточная</a:t>
            </a:r>
            <a:r>
              <a:rPr lang="en-US" sz="2000" dirty="0">
                <a:latin typeface="Helvetica CY"/>
                <a:cs typeface="Helvetica CY"/>
              </a:rPr>
              <a:t>                  </a:t>
            </a:r>
            <a:r>
              <a:rPr lang="ru-RU" sz="2000" dirty="0">
                <a:latin typeface="Helvetica CY"/>
                <a:cs typeface="Helvetica CY"/>
              </a:rPr>
              <a:t>(</a:t>
            </a:r>
            <a:r>
              <a:rPr lang="en-US" sz="2000" dirty="0" err="1">
                <a:latin typeface="Helvetica CY"/>
                <a:cs typeface="Helvetica CY"/>
              </a:rPr>
              <a:t>m.stylopharyngeus</a:t>
            </a:r>
            <a:r>
              <a:rPr lang="ru-RU" sz="2000" dirty="0">
                <a:latin typeface="Helvetica CY"/>
                <a:cs typeface="Helvetica CY"/>
              </a:rPr>
              <a:t>),</a:t>
            </a:r>
          </a:p>
          <a:p>
            <a:pPr eaLnBrk="1" hangingPunct="1">
              <a:lnSpc>
                <a:spcPct val="80000"/>
              </a:lnSpc>
              <a:buFont typeface="Arial" charset="0"/>
              <a:buNone/>
              <a:defRPr/>
            </a:pPr>
            <a:r>
              <a:rPr lang="en-US" sz="2000" dirty="0">
                <a:latin typeface="Helvetica CY"/>
                <a:cs typeface="Helvetica CY"/>
              </a:rPr>
              <a:t> </a:t>
            </a:r>
            <a:r>
              <a:rPr lang="ru-RU" sz="2000" dirty="0" err="1">
                <a:latin typeface="Helvetica CY"/>
                <a:cs typeface="Helvetica CY"/>
              </a:rPr>
              <a:t>Нёбноглоточная</a:t>
            </a:r>
            <a:r>
              <a:rPr lang="en-US" sz="2000" dirty="0">
                <a:latin typeface="Helvetica CY"/>
                <a:cs typeface="Helvetica CY"/>
              </a:rPr>
              <a:t>                </a:t>
            </a:r>
            <a:r>
              <a:rPr lang="ru-RU" sz="2000" dirty="0">
                <a:latin typeface="Helvetica CY"/>
                <a:cs typeface="Helvetica CY"/>
              </a:rPr>
              <a:t>(</a:t>
            </a:r>
            <a:r>
              <a:rPr lang="en-US" sz="2000" dirty="0" err="1">
                <a:latin typeface="Helvetica CY"/>
                <a:cs typeface="Helvetica CY"/>
              </a:rPr>
              <a:t>m.pharyngopalatinus</a:t>
            </a:r>
            <a:r>
              <a:rPr lang="ru-RU" sz="2000" dirty="0">
                <a:latin typeface="Helvetica CY"/>
                <a:cs typeface="Helvetica CY"/>
              </a:rPr>
              <a:t>)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2" name="Picture 4" descr="Кровоснабжение небных миндалинкопирование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/>
          <a:srcRect t="1508" b="20051"/>
          <a:stretch>
            <a:fillRect/>
          </a:stretch>
        </p:blipFill>
        <p:spPr>
          <a:xfrm>
            <a:off x="179512" y="1412776"/>
            <a:ext cx="8064897" cy="46085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/>
          <p:cNvSpPr txBox="1"/>
          <p:nvPr/>
        </p:nvSpPr>
        <p:spPr>
          <a:xfrm>
            <a:off x="251521" y="6340678"/>
            <a:ext cx="12240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395536" y="6165304"/>
            <a:ext cx="583264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>
                <a:latin typeface="Helvetica CY"/>
                <a:cs typeface="Helvetica CY"/>
              </a:rPr>
              <a:t>Пальчун В.Т., Крюков А.И. Оториноларингология: Руководство для врачей  2010, </a:t>
            </a:r>
            <a:r>
              <a:rPr lang="ru-RU" sz="1100" dirty="0" err="1">
                <a:latin typeface="Helvetica CY"/>
                <a:cs typeface="Helvetica CY"/>
              </a:rPr>
              <a:t>крововснабжение</a:t>
            </a:r>
            <a:r>
              <a:rPr lang="ru-RU" sz="1100" dirty="0">
                <a:latin typeface="Helvetica CY"/>
                <a:cs typeface="Helvetica CY"/>
              </a:rPr>
              <a:t> небных миндалин по </a:t>
            </a:r>
            <a:r>
              <a:rPr lang="ru-RU" sz="1100" dirty="0" err="1">
                <a:latin typeface="Helvetica CY"/>
                <a:cs typeface="Helvetica CY"/>
              </a:rPr>
              <a:t>И.Булатникову</a:t>
            </a:r>
            <a:endParaRPr lang="ru-RU" sz="1100" dirty="0">
              <a:latin typeface="Helvetica CY"/>
              <a:cs typeface="Helvetica CY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548680"/>
            <a:ext cx="903649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1F497D"/>
                </a:solidFill>
                <a:latin typeface="Helvetica CY"/>
                <a:cs typeface="Helvetica CY"/>
              </a:rPr>
              <a:t>Кровоснабжение глотки и  небных миндалин </a:t>
            </a:r>
          </a:p>
        </p:txBody>
      </p:sp>
    </p:spTree>
  </p:cSld>
  <p:clrMapOvr>
    <a:masterClrMapping/>
  </p:clrMapOvr>
  <p:transition spd="slow"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32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32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574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68313" y="260350"/>
            <a:ext cx="8229600" cy="792163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ru-RU" sz="3200" b="1" dirty="0">
                <a:solidFill>
                  <a:srgbClr val="1F497D"/>
                </a:solidFill>
                <a:latin typeface="Helvetica CY"/>
                <a:cs typeface="Helvetica CY"/>
              </a:rPr>
              <a:t>Иннервация глотки</a:t>
            </a:r>
            <a:r>
              <a:rPr lang="ru-RU" sz="3200" dirty="0">
                <a:solidFill>
                  <a:srgbClr val="1F497D"/>
                </a:solidFill>
                <a:latin typeface="Helvetica CY"/>
                <a:cs typeface="Helvetica CY"/>
              </a:rPr>
              <a:t> </a:t>
            </a:r>
          </a:p>
        </p:txBody>
      </p:sp>
      <p:sp>
        <p:nvSpPr>
          <p:cNvPr id="1055747" name="Rectangle 3"/>
          <p:cNvSpPr>
            <a:spLocks noGrp="1" noRot="1" noChangeArrowheads="1"/>
          </p:cNvSpPr>
          <p:nvPr>
            <p:ph idx="1"/>
          </p:nvPr>
        </p:nvSpPr>
        <p:spPr>
          <a:xfrm>
            <a:off x="468313" y="1341438"/>
            <a:ext cx="8229600" cy="5256212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Arial" charset="0"/>
              <a:buNone/>
              <a:defRPr/>
            </a:pPr>
            <a:r>
              <a:rPr lang="ru-RU" sz="2000" dirty="0"/>
              <a:t>    </a:t>
            </a:r>
            <a:r>
              <a:rPr lang="ru-RU" sz="2400" u="sng" dirty="0">
                <a:latin typeface="Helvetica CY"/>
                <a:cs typeface="Helvetica CY"/>
              </a:rPr>
              <a:t>2 ветвь тройничного нерва, языкоглоточный нерв, добавочный нерв, блуждающий  и симпатический нервы</a:t>
            </a:r>
            <a:r>
              <a:rPr lang="ru-RU" sz="2400" dirty="0">
                <a:latin typeface="Helvetica CY"/>
                <a:cs typeface="Helvetica CY"/>
              </a:rPr>
              <a:t>    ► глоточное  сплетение (</a:t>
            </a:r>
            <a:r>
              <a:rPr lang="en-US" sz="2400" dirty="0">
                <a:latin typeface="Helvetica CY"/>
                <a:cs typeface="Helvetica CY"/>
              </a:rPr>
              <a:t>plexus </a:t>
            </a:r>
            <a:r>
              <a:rPr lang="en-US" sz="2400" dirty="0" err="1">
                <a:latin typeface="Helvetica CY"/>
                <a:cs typeface="Helvetica CY"/>
              </a:rPr>
              <a:t>pharyngeus</a:t>
            </a:r>
            <a:r>
              <a:rPr lang="ru-RU" sz="2400" dirty="0">
                <a:latin typeface="Helvetica CY"/>
                <a:cs typeface="Helvetica CY"/>
              </a:rPr>
              <a:t>), расположенное  на наружной и внутренней поверхностях среднего </a:t>
            </a:r>
            <a:r>
              <a:rPr lang="ru-RU" sz="2400" dirty="0" err="1">
                <a:latin typeface="Helvetica CY"/>
                <a:cs typeface="Helvetica CY"/>
              </a:rPr>
              <a:t>сжимателя</a:t>
            </a:r>
            <a:r>
              <a:rPr lang="ru-RU" sz="2400" dirty="0">
                <a:latin typeface="Helvetica CY"/>
                <a:cs typeface="Helvetica CY"/>
              </a:rPr>
              <a:t> -  двигательная и чувствительная иннервация:</a:t>
            </a:r>
          </a:p>
          <a:p>
            <a:pPr eaLnBrk="1" hangingPunct="1">
              <a:lnSpc>
                <a:spcPct val="80000"/>
              </a:lnSpc>
              <a:buFont typeface="Arial" charset="0"/>
              <a:buNone/>
              <a:defRPr/>
            </a:pPr>
            <a:endParaRPr lang="ru-RU" sz="2400" dirty="0">
              <a:latin typeface="Helvetica CY"/>
              <a:cs typeface="Helvetica CY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ru-RU" sz="2400" dirty="0">
                <a:latin typeface="Helvetica CY"/>
                <a:cs typeface="Helvetica CY"/>
              </a:rPr>
              <a:t>Двигательная иннервация верхнего отдела глотки - в основном </a:t>
            </a:r>
            <a:r>
              <a:rPr lang="ru-RU" sz="2400" i="1" dirty="0">
                <a:latin typeface="Helvetica CY"/>
                <a:cs typeface="Helvetica CY"/>
              </a:rPr>
              <a:t>языкоглоточный нерв</a:t>
            </a:r>
            <a:r>
              <a:rPr lang="ru-RU" sz="2400" dirty="0">
                <a:latin typeface="Helvetica CY"/>
                <a:cs typeface="Helvetica CY"/>
              </a:rPr>
              <a:t> (</a:t>
            </a:r>
            <a:r>
              <a:rPr lang="en-US" sz="2400" dirty="0">
                <a:latin typeface="Helvetica CY"/>
                <a:cs typeface="Helvetica CY"/>
              </a:rPr>
              <a:t>n</a:t>
            </a:r>
            <a:r>
              <a:rPr lang="ru-RU" sz="2400" dirty="0">
                <a:latin typeface="Helvetica CY"/>
                <a:cs typeface="Helvetica CY"/>
              </a:rPr>
              <a:t>. </a:t>
            </a:r>
            <a:r>
              <a:rPr lang="en-US" sz="2400" dirty="0" err="1">
                <a:latin typeface="Helvetica CY"/>
                <a:cs typeface="Helvetica CY"/>
              </a:rPr>
              <a:t>glossopharyngeus</a:t>
            </a:r>
            <a:r>
              <a:rPr lang="ru-RU" sz="2400" dirty="0">
                <a:latin typeface="Helvetica CY"/>
                <a:cs typeface="Helvetica CY"/>
              </a:rPr>
              <a:t>). Средний и нижний отделы – </a:t>
            </a:r>
            <a:r>
              <a:rPr lang="ru-RU" sz="2400" i="1" dirty="0">
                <a:latin typeface="Helvetica CY"/>
                <a:cs typeface="Helvetica CY"/>
              </a:rPr>
              <a:t>возвратный нерв</a:t>
            </a:r>
            <a:r>
              <a:rPr lang="ru-RU" sz="2400" dirty="0">
                <a:latin typeface="Helvetica CY"/>
                <a:cs typeface="Helvetica CY"/>
              </a:rPr>
              <a:t> (</a:t>
            </a:r>
            <a:r>
              <a:rPr lang="en-US" sz="2400" dirty="0">
                <a:latin typeface="Helvetica CY"/>
                <a:cs typeface="Helvetica CY"/>
              </a:rPr>
              <a:t>n </a:t>
            </a:r>
            <a:r>
              <a:rPr lang="en-US" sz="2400" dirty="0" err="1">
                <a:latin typeface="Helvetica CY"/>
                <a:cs typeface="Helvetica CY"/>
              </a:rPr>
              <a:t>reccurens</a:t>
            </a:r>
            <a:r>
              <a:rPr lang="ru-RU" sz="2400" dirty="0">
                <a:latin typeface="Helvetica CY"/>
                <a:cs typeface="Helvetica CY"/>
              </a:rPr>
              <a:t>), ветвь блуждающего нерва. </a:t>
            </a:r>
          </a:p>
          <a:p>
            <a:pPr eaLnBrk="1" hangingPunct="1">
              <a:lnSpc>
                <a:spcPct val="80000"/>
              </a:lnSpc>
              <a:buFont typeface="Arial" charset="0"/>
              <a:buNone/>
              <a:defRPr/>
            </a:pPr>
            <a:endParaRPr lang="ru-RU" sz="2400" b="1" i="1" dirty="0">
              <a:latin typeface="Helvetica CY"/>
              <a:cs typeface="Helvetica CY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ru-RU" sz="2400" dirty="0">
                <a:latin typeface="Helvetica CY"/>
                <a:cs typeface="Helvetica CY"/>
              </a:rPr>
              <a:t>Чувствительная иннервация верхнего отдела глотки -  вторая ветвь тройничного нерва, среднего – ветви языкоглоточного нерва и нижнего –  из </a:t>
            </a:r>
            <a:r>
              <a:rPr lang="en-US" sz="2400" dirty="0">
                <a:latin typeface="Helvetica CY"/>
                <a:cs typeface="Helvetica CY"/>
              </a:rPr>
              <a:t>n</a:t>
            </a:r>
            <a:r>
              <a:rPr lang="ru-RU" sz="2400" dirty="0">
                <a:latin typeface="Helvetica CY"/>
                <a:cs typeface="Helvetica CY"/>
              </a:rPr>
              <a:t>. </a:t>
            </a:r>
            <a:r>
              <a:rPr lang="en-US" sz="2400" dirty="0" err="1">
                <a:latin typeface="Helvetica CY"/>
                <a:cs typeface="Helvetica CY"/>
              </a:rPr>
              <a:t>vagus</a:t>
            </a:r>
            <a:r>
              <a:rPr lang="ru-RU" sz="2400" dirty="0">
                <a:latin typeface="Helvetica CY"/>
                <a:cs typeface="Helvetica CY"/>
              </a:rPr>
              <a:t>   внутренняя ветвь </a:t>
            </a:r>
            <a:r>
              <a:rPr lang="ru-RU" sz="2400" dirty="0" err="1">
                <a:latin typeface="Helvetica CY"/>
                <a:cs typeface="Helvetica CY"/>
              </a:rPr>
              <a:t>верхнегортанного</a:t>
            </a:r>
            <a:r>
              <a:rPr lang="ru-RU" sz="2400" dirty="0">
                <a:latin typeface="Helvetica CY"/>
                <a:cs typeface="Helvetica CY"/>
              </a:rPr>
              <a:t> нерва  </a:t>
            </a:r>
          </a:p>
        </p:txBody>
      </p:sp>
      <p:sp>
        <p:nvSpPr>
          <p:cNvPr id="17412" name="Line 5"/>
          <p:cNvSpPr>
            <a:spLocks noChangeShapeType="1"/>
          </p:cNvSpPr>
          <p:nvPr/>
        </p:nvSpPr>
        <p:spPr bwMode="auto">
          <a:xfrm flipV="1">
            <a:off x="683568" y="2060848"/>
            <a:ext cx="288031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1556792"/>
            <a:ext cx="3240360" cy="4968552"/>
            <a:chOff x="336" y="688"/>
            <a:chExt cx="2001" cy="3056"/>
          </a:xfrm>
        </p:grpSpPr>
        <p:pic>
          <p:nvPicPr>
            <p:cNvPr id="27655" name="Picture 3"/>
            <p:cNvPicPr preferRelativeResize="0">
              <a:picLocks noChangeAspect="1" noChangeArrowheads="1"/>
            </p:cNvPicPr>
            <p:nvPr/>
          </p:nvPicPr>
          <p:blipFill>
            <a:blip r:embed="rId3" cstate="print"/>
            <a:srcRect l="28949" t="5643" b="3726"/>
            <a:stretch>
              <a:fillRect/>
            </a:stretch>
          </p:blipFill>
          <p:spPr bwMode="auto">
            <a:xfrm>
              <a:off x="336" y="688"/>
              <a:ext cx="2001" cy="3056"/>
            </a:xfrm>
            <a:prstGeom prst="rect">
              <a:avLst/>
            </a:prstGeom>
            <a:noFill/>
            <a:ln w="19050">
              <a:solidFill>
                <a:schemeClr val="tx2"/>
              </a:solidFill>
              <a:miter lim="800000"/>
              <a:headEnd/>
              <a:tailEnd/>
            </a:ln>
          </p:spPr>
        </p:pic>
        <p:sp>
          <p:nvSpPr>
            <p:cNvPr id="27656" name="Freeform 4"/>
            <p:cNvSpPr>
              <a:spLocks/>
            </p:cNvSpPr>
            <p:nvPr/>
          </p:nvSpPr>
          <p:spPr bwMode="auto">
            <a:xfrm>
              <a:off x="984" y="1728"/>
              <a:ext cx="1272" cy="1086"/>
            </a:xfrm>
            <a:custGeom>
              <a:avLst/>
              <a:gdLst>
                <a:gd name="T0" fmla="*/ 60 w 2726"/>
                <a:gd name="T1" fmla="*/ 34 h 2184"/>
                <a:gd name="T2" fmla="*/ 56 w 2726"/>
                <a:gd name="T3" fmla="*/ 36 h 2184"/>
                <a:gd name="T4" fmla="*/ 49 w 2726"/>
                <a:gd name="T5" fmla="*/ 37 h 2184"/>
                <a:gd name="T6" fmla="*/ 38 w 2726"/>
                <a:gd name="T7" fmla="*/ 36 h 2184"/>
                <a:gd name="T8" fmla="*/ 22 w 2726"/>
                <a:gd name="T9" fmla="*/ 36 h 2184"/>
                <a:gd name="T10" fmla="*/ 12 w 2726"/>
                <a:gd name="T11" fmla="*/ 39 h 2184"/>
                <a:gd name="T12" fmla="*/ 5 w 2726"/>
                <a:gd name="T13" fmla="*/ 45 h 2184"/>
                <a:gd name="T14" fmla="*/ 2 w 2726"/>
                <a:gd name="T15" fmla="*/ 55 h 2184"/>
                <a:gd name="T16" fmla="*/ 3 w 2726"/>
                <a:gd name="T17" fmla="*/ 62 h 2184"/>
                <a:gd name="T18" fmla="*/ 1 w 2726"/>
                <a:gd name="T19" fmla="*/ 66 h 2184"/>
                <a:gd name="T20" fmla="*/ 0 w 2726"/>
                <a:gd name="T21" fmla="*/ 64 h 2184"/>
                <a:gd name="T22" fmla="*/ 0 w 2726"/>
                <a:gd name="T23" fmla="*/ 58 h 2184"/>
                <a:gd name="T24" fmla="*/ 0 w 2726"/>
                <a:gd name="T25" fmla="*/ 51 h 2184"/>
                <a:gd name="T26" fmla="*/ 2 w 2726"/>
                <a:gd name="T27" fmla="*/ 47 h 2184"/>
                <a:gd name="T28" fmla="*/ 5 w 2726"/>
                <a:gd name="T29" fmla="*/ 38 h 2184"/>
                <a:gd name="T30" fmla="*/ 11 w 2726"/>
                <a:gd name="T31" fmla="*/ 28 h 2184"/>
                <a:gd name="T32" fmla="*/ 17 w 2726"/>
                <a:gd name="T33" fmla="*/ 21 h 2184"/>
                <a:gd name="T34" fmla="*/ 21 w 2726"/>
                <a:gd name="T35" fmla="*/ 13 h 2184"/>
                <a:gd name="T36" fmla="*/ 25 w 2726"/>
                <a:gd name="T37" fmla="*/ 6 h 2184"/>
                <a:gd name="T38" fmla="*/ 30 w 2726"/>
                <a:gd name="T39" fmla="*/ 2 h 2184"/>
                <a:gd name="T40" fmla="*/ 39 w 2726"/>
                <a:gd name="T41" fmla="*/ 0 h 2184"/>
                <a:gd name="T42" fmla="*/ 47 w 2726"/>
                <a:gd name="T43" fmla="*/ 6 h 2184"/>
                <a:gd name="T44" fmla="*/ 52 w 2726"/>
                <a:gd name="T45" fmla="*/ 15 h 2184"/>
                <a:gd name="T46" fmla="*/ 58 w 2726"/>
                <a:gd name="T47" fmla="*/ 28 h 2184"/>
                <a:gd name="T48" fmla="*/ 59 w 2726"/>
                <a:gd name="T49" fmla="*/ 31 h 2184"/>
                <a:gd name="T50" fmla="*/ 60 w 2726"/>
                <a:gd name="T51" fmla="*/ 34 h 2184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2726"/>
                <a:gd name="T79" fmla="*/ 0 h 2184"/>
                <a:gd name="T80" fmla="*/ 2726 w 2726"/>
                <a:gd name="T81" fmla="*/ 2184 h 2184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2726" h="2184">
                  <a:moveTo>
                    <a:pt x="2704" y="1120"/>
                  </a:moveTo>
                  <a:cubicBezTo>
                    <a:pt x="2682" y="1147"/>
                    <a:pt x="2624" y="1177"/>
                    <a:pt x="2548" y="1192"/>
                  </a:cubicBezTo>
                  <a:cubicBezTo>
                    <a:pt x="2472" y="1207"/>
                    <a:pt x="2385" y="1214"/>
                    <a:pt x="2248" y="1212"/>
                  </a:cubicBezTo>
                  <a:cubicBezTo>
                    <a:pt x="2111" y="1210"/>
                    <a:pt x="1938" y="1185"/>
                    <a:pt x="1728" y="1182"/>
                  </a:cubicBezTo>
                  <a:cubicBezTo>
                    <a:pt x="1518" y="1179"/>
                    <a:pt x="1183" y="1174"/>
                    <a:pt x="988" y="1192"/>
                  </a:cubicBezTo>
                  <a:cubicBezTo>
                    <a:pt x="793" y="1210"/>
                    <a:pt x="686" y="1244"/>
                    <a:pt x="558" y="1292"/>
                  </a:cubicBezTo>
                  <a:cubicBezTo>
                    <a:pt x="430" y="1340"/>
                    <a:pt x="295" y="1395"/>
                    <a:pt x="218" y="1482"/>
                  </a:cubicBezTo>
                  <a:cubicBezTo>
                    <a:pt x="141" y="1569"/>
                    <a:pt x="113" y="1722"/>
                    <a:pt x="98" y="1812"/>
                  </a:cubicBezTo>
                  <a:cubicBezTo>
                    <a:pt x="83" y="1902"/>
                    <a:pt x="135" y="1962"/>
                    <a:pt x="128" y="2022"/>
                  </a:cubicBezTo>
                  <a:cubicBezTo>
                    <a:pt x="121" y="2082"/>
                    <a:pt x="78" y="2160"/>
                    <a:pt x="58" y="2172"/>
                  </a:cubicBezTo>
                  <a:cubicBezTo>
                    <a:pt x="38" y="2184"/>
                    <a:pt x="16" y="2134"/>
                    <a:pt x="8" y="2092"/>
                  </a:cubicBezTo>
                  <a:cubicBezTo>
                    <a:pt x="0" y="2050"/>
                    <a:pt x="5" y="1992"/>
                    <a:pt x="8" y="1922"/>
                  </a:cubicBezTo>
                  <a:cubicBezTo>
                    <a:pt x="11" y="1852"/>
                    <a:pt x="16" y="1735"/>
                    <a:pt x="28" y="1672"/>
                  </a:cubicBezTo>
                  <a:cubicBezTo>
                    <a:pt x="40" y="1609"/>
                    <a:pt x="48" y="1612"/>
                    <a:pt x="78" y="1542"/>
                  </a:cubicBezTo>
                  <a:cubicBezTo>
                    <a:pt x="108" y="1472"/>
                    <a:pt x="136" y="1354"/>
                    <a:pt x="208" y="1252"/>
                  </a:cubicBezTo>
                  <a:cubicBezTo>
                    <a:pt x="280" y="1150"/>
                    <a:pt x="415" y="1025"/>
                    <a:pt x="508" y="932"/>
                  </a:cubicBezTo>
                  <a:cubicBezTo>
                    <a:pt x="601" y="839"/>
                    <a:pt x="693" y="774"/>
                    <a:pt x="768" y="692"/>
                  </a:cubicBezTo>
                  <a:cubicBezTo>
                    <a:pt x="843" y="610"/>
                    <a:pt x="900" y="522"/>
                    <a:pt x="958" y="442"/>
                  </a:cubicBezTo>
                  <a:cubicBezTo>
                    <a:pt x="1016" y="362"/>
                    <a:pt x="1048" y="270"/>
                    <a:pt x="1118" y="212"/>
                  </a:cubicBezTo>
                  <a:cubicBezTo>
                    <a:pt x="1188" y="154"/>
                    <a:pt x="1271" y="124"/>
                    <a:pt x="1378" y="92"/>
                  </a:cubicBezTo>
                  <a:cubicBezTo>
                    <a:pt x="1485" y="60"/>
                    <a:pt x="1635" y="0"/>
                    <a:pt x="1758" y="22"/>
                  </a:cubicBezTo>
                  <a:cubicBezTo>
                    <a:pt x="1881" y="44"/>
                    <a:pt x="2020" y="142"/>
                    <a:pt x="2118" y="222"/>
                  </a:cubicBezTo>
                  <a:cubicBezTo>
                    <a:pt x="2216" y="302"/>
                    <a:pt x="2263" y="387"/>
                    <a:pt x="2348" y="502"/>
                  </a:cubicBezTo>
                  <a:cubicBezTo>
                    <a:pt x="2433" y="617"/>
                    <a:pt x="2573" y="824"/>
                    <a:pt x="2628" y="912"/>
                  </a:cubicBezTo>
                  <a:cubicBezTo>
                    <a:pt x="2683" y="1000"/>
                    <a:pt x="2675" y="999"/>
                    <a:pt x="2678" y="1032"/>
                  </a:cubicBezTo>
                  <a:cubicBezTo>
                    <a:pt x="2681" y="1065"/>
                    <a:pt x="2726" y="1093"/>
                    <a:pt x="2704" y="1120"/>
                  </a:cubicBezTo>
                  <a:close/>
                </a:path>
              </a:pathLst>
            </a:custGeom>
            <a:solidFill>
              <a:srgbClr val="FF0000">
                <a:alpha val="50195"/>
              </a:srgbClr>
            </a:solidFill>
            <a:ln w="9525" cap="flat" cmpd="sng">
              <a:solidFill>
                <a:schemeClr val="tx2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657" name="Freeform 5"/>
            <p:cNvSpPr>
              <a:spLocks/>
            </p:cNvSpPr>
            <p:nvPr/>
          </p:nvSpPr>
          <p:spPr bwMode="auto">
            <a:xfrm>
              <a:off x="768" y="2447"/>
              <a:ext cx="1088" cy="1297"/>
            </a:xfrm>
            <a:custGeom>
              <a:avLst/>
              <a:gdLst>
                <a:gd name="T0" fmla="*/ 51 w 2333"/>
                <a:gd name="T1" fmla="*/ 12 h 2612"/>
                <a:gd name="T2" fmla="*/ 50 w 2333"/>
                <a:gd name="T3" fmla="*/ 10 h 2612"/>
                <a:gd name="T4" fmla="*/ 48 w 2333"/>
                <a:gd name="T5" fmla="*/ 7 h 2612"/>
                <a:gd name="T6" fmla="*/ 44 w 2333"/>
                <a:gd name="T7" fmla="*/ 3 h 2612"/>
                <a:gd name="T8" fmla="*/ 37 w 2333"/>
                <a:gd name="T9" fmla="*/ 0 h 2612"/>
                <a:gd name="T10" fmla="*/ 31 w 2333"/>
                <a:gd name="T11" fmla="*/ 0 h 2612"/>
                <a:gd name="T12" fmla="*/ 25 w 2333"/>
                <a:gd name="T13" fmla="*/ 1 h 2612"/>
                <a:gd name="T14" fmla="*/ 19 w 2333"/>
                <a:gd name="T15" fmla="*/ 5 h 2612"/>
                <a:gd name="T16" fmla="*/ 15 w 2333"/>
                <a:gd name="T17" fmla="*/ 11 h 2612"/>
                <a:gd name="T18" fmla="*/ 14 w 2333"/>
                <a:gd name="T19" fmla="*/ 15 h 2612"/>
                <a:gd name="T20" fmla="*/ 10 w 2333"/>
                <a:gd name="T21" fmla="*/ 18 h 2612"/>
                <a:gd name="T22" fmla="*/ 8 w 2333"/>
                <a:gd name="T23" fmla="*/ 26 h 2612"/>
                <a:gd name="T24" fmla="*/ 7 w 2333"/>
                <a:gd name="T25" fmla="*/ 33 h 2612"/>
                <a:gd name="T26" fmla="*/ 5 w 2333"/>
                <a:gd name="T27" fmla="*/ 45 h 2612"/>
                <a:gd name="T28" fmla="*/ 2 w 2333"/>
                <a:gd name="T29" fmla="*/ 60 h 2612"/>
                <a:gd name="T30" fmla="*/ 0 w 2333"/>
                <a:gd name="T31" fmla="*/ 68 h 2612"/>
                <a:gd name="T32" fmla="*/ 3 w 2333"/>
                <a:gd name="T33" fmla="*/ 67 h 2612"/>
                <a:gd name="T34" fmla="*/ 3 w 2333"/>
                <a:gd name="T35" fmla="*/ 64 h 2612"/>
                <a:gd name="T36" fmla="*/ 5 w 2333"/>
                <a:gd name="T37" fmla="*/ 58 h 2612"/>
                <a:gd name="T38" fmla="*/ 7 w 2333"/>
                <a:gd name="T39" fmla="*/ 55 h 2612"/>
                <a:gd name="T40" fmla="*/ 9 w 2333"/>
                <a:gd name="T41" fmla="*/ 55 h 2612"/>
                <a:gd name="T42" fmla="*/ 10 w 2333"/>
                <a:gd name="T43" fmla="*/ 57 h 2612"/>
                <a:gd name="T44" fmla="*/ 9 w 2333"/>
                <a:gd name="T45" fmla="*/ 60 h 2612"/>
                <a:gd name="T46" fmla="*/ 7 w 2333"/>
                <a:gd name="T47" fmla="*/ 65 h 2612"/>
                <a:gd name="T48" fmla="*/ 7 w 2333"/>
                <a:gd name="T49" fmla="*/ 69 h 2612"/>
                <a:gd name="T50" fmla="*/ 7 w 2333"/>
                <a:gd name="T51" fmla="*/ 72 h 2612"/>
                <a:gd name="T52" fmla="*/ 7 w 2333"/>
                <a:gd name="T53" fmla="*/ 75 h 2612"/>
                <a:gd name="T54" fmla="*/ 16 w 2333"/>
                <a:gd name="T55" fmla="*/ 78 h 2612"/>
                <a:gd name="T56" fmla="*/ 19 w 2333"/>
                <a:gd name="T57" fmla="*/ 71 h 2612"/>
                <a:gd name="T58" fmla="*/ 21 w 2333"/>
                <a:gd name="T59" fmla="*/ 64 h 2612"/>
                <a:gd name="T60" fmla="*/ 21 w 2333"/>
                <a:gd name="T61" fmla="*/ 61 h 2612"/>
                <a:gd name="T62" fmla="*/ 21 w 2333"/>
                <a:gd name="T63" fmla="*/ 55 h 2612"/>
                <a:gd name="T64" fmla="*/ 19 w 2333"/>
                <a:gd name="T65" fmla="*/ 50 h 2612"/>
                <a:gd name="T66" fmla="*/ 14 w 2333"/>
                <a:gd name="T67" fmla="*/ 43 h 2612"/>
                <a:gd name="T68" fmla="*/ 12 w 2333"/>
                <a:gd name="T69" fmla="*/ 36 h 2612"/>
                <a:gd name="T70" fmla="*/ 12 w 2333"/>
                <a:gd name="T71" fmla="*/ 32 h 2612"/>
                <a:gd name="T72" fmla="*/ 14 w 2333"/>
                <a:gd name="T73" fmla="*/ 30 h 2612"/>
                <a:gd name="T74" fmla="*/ 15 w 2333"/>
                <a:gd name="T75" fmla="*/ 26 h 2612"/>
                <a:gd name="T76" fmla="*/ 15 w 2333"/>
                <a:gd name="T77" fmla="*/ 22 h 2612"/>
                <a:gd name="T78" fmla="*/ 17 w 2333"/>
                <a:gd name="T79" fmla="*/ 14 h 2612"/>
                <a:gd name="T80" fmla="*/ 24 w 2333"/>
                <a:gd name="T81" fmla="*/ 7 h 2612"/>
                <a:gd name="T82" fmla="*/ 32 w 2333"/>
                <a:gd name="T83" fmla="*/ 4 h 2612"/>
                <a:gd name="T84" fmla="*/ 39 w 2333"/>
                <a:gd name="T85" fmla="*/ 4 h 2612"/>
                <a:gd name="T86" fmla="*/ 45 w 2333"/>
                <a:gd name="T87" fmla="*/ 6 h 2612"/>
                <a:gd name="T88" fmla="*/ 50 w 2333"/>
                <a:gd name="T89" fmla="*/ 10 h 2612"/>
                <a:gd name="T90" fmla="*/ 51 w 2333"/>
                <a:gd name="T91" fmla="*/ 12 h 2612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2333"/>
                <a:gd name="T139" fmla="*/ 0 h 2612"/>
                <a:gd name="T140" fmla="*/ 2333 w 2333"/>
                <a:gd name="T141" fmla="*/ 2612 h 2612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2333" h="2612">
                  <a:moveTo>
                    <a:pt x="2333" y="395"/>
                  </a:moveTo>
                  <a:cubicBezTo>
                    <a:pt x="2333" y="392"/>
                    <a:pt x="2295" y="355"/>
                    <a:pt x="2267" y="327"/>
                  </a:cubicBezTo>
                  <a:cubicBezTo>
                    <a:pt x="2239" y="299"/>
                    <a:pt x="2215" y="265"/>
                    <a:pt x="2167" y="227"/>
                  </a:cubicBezTo>
                  <a:cubicBezTo>
                    <a:pt x="2119" y="189"/>
                    <a:pt x="2055" y="132"/>
                    <a:pt x="1977" y="97"/>
                  </a:cubicBezTo>
                  <a:cubicBezTo>
                    <a:pt x="1899" y="62"/>
                    <a:pt x="1792" y="32"/>
                    <a:pt x="1697" y="17"/>
                  </a:cubicBezTo>
                  <a:cubicBezTo>
                    <a:pt x="1602" y="2"/>
                    <a:pt x="1499" y="0"/>
                    <a:pt x="1407" y="7"/>
                  </a:cubicBezTo>
                  <a:cubicBezTo>
                    <a:pt x="1315" y="14"/>
                    <a:pt x="1240" y="27"/>
                    <a:pt x="1147" y="57"/>
                  </a:cubicBezTo>
                  <a:cubicBezTo>
                    <a:pt x="1054" y="87"/>
                    <a:pt x="922" y="135"/>
                    <a:pt x="847" y="187"/>
                  </a:cubicBezTo>
                  <a:cubicBezTo>
                    <a:pt x="772" y="239"/>
                    <a:pt x="737" y="317"/>
                    <a:pt x="697" y="367"/>
                  </a:cubicBezTo>
                  <a:cubicBezTo>
                    <a:pt x="657" y="417"/>
                    <a:pt x="647" y="445"/>
                    <a:pt x="607" y="487"/>
                  </a:cubicBezTo>
                  <a:cubicBezTo>
                    <a:pt x="567" y="529"/>
                    <a:pt x="499" y="554"/>
                    <a:pt x="457" y="617"/>
                  </a:cubicBezTo>
                  <a:cubicBezTo>
                    <a:pt x="415" y="680"/>
                    <a:pt x="379" y="789"/>
                    <a:pt x="357" y="867"/>
                  </a:cubicBezTo>
                  <a:cubicBezTo>
                    <a:pt x="335" y="945"/>
                    <a:pt x="349" y="980"/>
                    <a:pt x="327" y="1087"/>
                  </a:cubicBezTo>
                  <a:cubicBezTo>
                    <a:pt x="305" y="1194"/>
                    <a:pt x="269" y="1360"/>
                    <a:pt x="227" y="1507"/>
                  </a:cubicBezTo>
                  <a:cubicBezTo>
                    <a:pt x="185" y="1654"/>
                    <a:pt x="114" y="1845"/>
                    <a:pt x="77" y="1967"/>
                  </a:cubicBezTo>
                  <a:cubicBezTo>
                    <a:pt x="40" y="2089"/>
                    <a:pt x="0" y="2197"/>
                    <a:pt x="7" y="2237"/>
                  </a:cubicBezTo>
                  <a:cubicBezTo>
                    <a:pt x="14" y="2277"/>
                    <a:pt x="99" y="2229"/>
                    <a:pt x="117" y="2207"/>
                  </a:cubicBezTo>
                  <a:cubicBezTo>
                    <a:pt x="135" y="2185"/>
                    <a:pt x="100" y="2157"/>
                    <a:pt x="117" y="2107"/>
                  </a:cubicBezTo>
                  <a:cubicBezTo>
                    <a:pt x="134" y="2057"/>
                    <a:pt x="185" y="1957"/>
                    <a:pt x="217" y="1907"/>
                  </a:cubicBezTo>
                  <a:cubicBezTo>
                    <a:pt x="249" y="1857"/>
                    <a:pt x="274" y="1820"/>
                    <a:pt x="307" y="1807"/>
                  </a:cubicBezTo>
                  <a:cubicBezTo>
                    <a:pt x="340" y="1794"/>
                    <a:pt x="395" y="1812"/>
                    <a:pt x="417" y="1827"/>
                  </a:cubicBezTo>
                  <a:cubicBezTo>
                    <a:pt x="439" y="1842"/>
                    <a:pt x="437" y="1870"/>
                    <a:pt x="437" y="1897"/>
                  </a:cubicBezTo>
                  <a:cubicBezTo>
                    <a:pt x="437" y="1924"/>
                    <a:pt x="434" y="1945"/>
                    <a:pt x="417" y="1987"/>
                  </a:cubicBezTo>
                  <a:cubicBezTo>
                    <a:pt x="400" y="2029"/>
                    <a:pt x="357" y="2097"/>
                    <a:pt x="337" y="2147"/>
                  </a:cubicBezTo>
                  <a:cubicBezTo>
                    <a:pt x="317" y="2197"/>
                    <a:pt x="304" y="2250"/>
                    <a:pt x="297" y="2287"/>
                  </a:cubicBezTo>
                  <a:cubicBezTo>
                    <a:pt x="290" y="2324"/>
                    <a:pt x="289" y="2334"/>
                    <a:pt x="297" y="2367"/>
                  </a:cubicBezTo>
                  <a:cubicBezTo>
                    <a:pt x="305" y="2400"/>
                    <a:pt x="279" y="2450"/>
                    <a:pt x="347" y="2487"/>
                  </a:cubicBezTo>
                  <a:cubicBezTo>
                    <a:pt x="415" y="2524"/>
                    <a:pt x="624" y="2612"/>
                    <a:pt x="707" y="2587"/>
                  </a:cubicBezTo>
                  <a:cubicBezTo>
                    <a:pt x="790" y="2562"/>
                    <a:pt x="810" y="2419"/>
                    <a:pt x="847" y="2337"/>
                  </a:cubicBezTo>
                  <a:cubicBezTo>
                    <a:pt x="884" y="2255"/>
                    <a:pt x="905" y="2154"/>
                    <a:pt x="927" y="2097"/>
                  </a:cubicBezTo>
                  <a:cubicBezTo>
                    <a:pt x="949" y="2040"/>
                    <a:pt x="972" y="2045"/>
                    <a:pt x="977" y="1997"/>
                  </a:cubicBezTo>
                  <a:cubicBezTo>
                    <a:pt x="982" y="1949"/>
                    <a:pt x="979" y="1865"/>
                    <a:pt x="957" y="1807"/>
                  </a:cubicBezTo>
                  <a:cubicBezTo>
                    <a:pt x="935" y="1749"/>
                    <a:pt x="899" y="1709"/>
                    <a:pt x="847" y="1647"/>
                  </a:cubicBezTo>
                  <a:cubicBezTo>
                    <a:pt x="795" y="1585"/>
                    <a:pt x="695" y="1510"/>
                    <a:pt x="647" y="1437"/>
                  </a:cubicBezTo>
                  <a:cubicBezTo>
                    <a:pt x="599" y="1364"/>
                    <a:pt x="575" y="1272"/>
                    <a:pt x="557" y="1207"/>
                  </a:cubicBezTo>
                  <a:cubicBezTo>
                    <a:pt x="539" y="1142"/>
                    <a:pt x="527" y="1085"/>
                    <a:pt x="537" y="1047"/>
                  </a:cubicBezTo>
                  <a:cubicBezTo>
                    <a:pt x="547" y="1009"/>
                    <a:pt x="592" y="1009"/>
                    <a:pt x="617" y="977"/>
                  </a:cubicBezTo>
                  <a:cubicBezTo>
                    <a:pt x="642" y="945"/>
                    <a:pt x="679" y="900"/>
                    <a:pt x="687" y="857"/>
                  </a:cubicBezTo>
                  <a:cubicBezTo>
                    <a:pt x="695" y="814"/>
                    <a:pt x="650" y="780"/>
                    <a:pt x="667" y="717"/>
                  </a:cubicBezTo>
                  <a:cubicBezTo>
                    <a:pt x="684" y="654"/>
                    <a:pt x="714" y="557"/>
                    <a:pt x="787" y="477"/>
                  </a:cubicBezTo>
                  <a:cubicBezTo>
                    <a:pt x="860" y="397"/>
                    <a:pt x="994" y="292"/>
                    <a:pt x="1107" y="237"/>
                  </a:cubicBezTo>
                  <a:cubicBezTo>
                    <a:pt x="1220" y="182"/>
                    <a:pt x="1360" y="162"/>
                    <a:pt x="1467" y="147"/>
                  </a:cubicBezTo>
                  <a:cubicBezTo>
                    <a:pt x="1574" y="132"/>
                    <a:pt x="1650" y="139"/>
                    <a:pt x="1747" y="147"/>
                  </a:cubicBezTo>
                  <a:cubicBezTo>
                    <a:pt x="1844" y="155"/>
                    <a:pt x="1960" y="164"/>
                    <a:pt x="2047" y="197"/>
                  </a:cubicBezTo>
                  <a:cubicBezTo>
                    <a:pt x="2134" y="230"/>
                    <a:pt x="2220" y="314"/>
                    <a:pt x="2267" y="347"/>
                  </a:cubicBezTo>
                  <a:cubicBezTo>
                    <a:pt x="2314" y="380"/>
                    <a:pt x="2333" y="398"/>
                    <a:pt x="2333" y="395"/>
                  </a:cubicBezTo>
                  <a:close/>
                </a:path>
              </a:pathLst>
            </a:custGeom>
            <a:solidFill>
              <a:srgbClr val="FF0000">
                <a:alpha val="50195"/>
              </a:srgbClr>
            </a:solidFill>
            <a:ln w="9525" cap="flat" cmpd="sng">
              <a:solidFill>
                <a:schemeClr val="tx2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1050630" name="Rectangle 6"/>
          <p:cNvSpPr>
            <a:spLocks noChangeArrowheads="1"/>
          </p:cNvSpPr>
          <p:nvPr/>
        </p:nvSpPr>
        <p:spPr bwMode="auto">
          <a:xfrm>
            <a:off x="0" y="304800"/>
            <a:ext cx="8964613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3200" b="1" dirty="0">
                <a:solidFill>
                  <a:srgbClr val="1F497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 CY"/>
                <a:cs typeface="Helvetica CY"/>
              </a:rPr>
              <a:t>Лимфоэпителиальное кольцо</a:t>
            </a:r>
          </a:p>
          <a:p>
            <a:pPr algn="ctr">
              <a:defRPr/>
            </a:pPr>
            <a:r>
              <a:rPr lang="ru-RU" sz="3200" b="1" dirty="0" err="1">
                <a:solidFill>
                  <a:srgbClr val="1F497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 CY"/>
                <a:cs typeface="Helvetica CY"/>
              </a:rPr>
              <a:t>Вальдейра</a:t>
            </a:r>
            <a:r>
              <a:rPr lang="ru-RU" sz="3200" b="1" dirty="0">
                <a:solidFill>
                  <a:srgbClr val="1F497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 CY"/>
                <a:cs typeface="Helvetica CY"/>
              </a:rPr>
              <a:t>- </a:t>
            </a:r>
            <a:r>
              <a:rPr lang="ru-RU" sz="3200" b="1" dirty="0" err="1">
                <a:solidFill>
                  <a:srgbClr val="1F497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 CY"/>
                <a:cs typeface="Helvetica CY"/>
              </a:rPr>
              <a:t>пирогова</a:t>
            </a:r>
            <a:endParaRPr lang="fr-FR" sz="3200" b="1" dirty="0">
              <a:solidFill>
                <a:srgbClr val="1F497D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Helvetica CY"/>
              <a:cs typeface="Helvetica CY"/>
            </a:endParaRPr>
          </a:p>
        </p:txBody>
      </p:sp>
      <p:sp>
        <p:nvSpPr>
          <p:cNvPr id="27652" name="Text Box 7"/>
          <p:cNvSpPr txBox="1">
            <a:spLocks noChangeArrowheads="1"/>
          </p:cNvSpPr>
          <p:nvPr/>
        </p:nvSpPr>
        <p:spPr bwMode="auto">
          <a:xfrm flipV="1">
            <a:off x="2916238" y="5867400"/>
            <a:ext cx="1995487" cy="22542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/>
          <a:lstStyle/>
          <a:p>
            <a:r>
              <a:rPr lang="ru-RU" b="1">
                <a:solidFill>
                  <a:srgbClr val="000066"/>
                </a:solidFill>
                <a:cs typeface="Arial" charset="0"/>
              </a:rPr>
              <a:t> </a:t>
            </a:r>
            <a:endParaRPr lang="fr-FR" b="1">
              <a:solidFill>
                <a:srgbClr val="000066"/>
              </a:solidFill>
              <a:cs typeface="Arial" charset="0"/>
            </a:endParaRPr>
          </a:p>
        </p:txBody>
      </p:sp>
      <p:sp>
        <p:nvSpPr>
          <p:cNvPr id="27653" name="Text Box 8"/>
          <p:cNvSpPr txBox="1">
            <a:spLocks noChangeArrowheads="1"/>
          </p:cNvSpPr>
          <p:nvPr/>
        </p:nvSpPr>
        <p:spPr bwMode="auto">
          <a:xfrm>
            <a:off x="3275856" y="2132856"/>
            <a:ext cx="3398837" cy="37338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/>
          <a:lstStyle/>
          <a:p>
            <a:pPr>
              <a:buFont typeface="Arial" pitchFamily="34" charset="0"/>
              <a:buChar char="•"/>
            </a:pPr>
            <a:r>
              <a:rPr lang="ru-RU" b="1" dirty="0">
                <a:solidFill>
                  <a:srgbClr val="000066"/>
                </a:solidFill>
                <a:cs typeface="Arial" charset="0"/>
              </a:rPr>
              <a:t> </a:t>
            </a:r>
            <a:r>
              <a:rPr lang="ru-RU" sz="2000" b="1" dirty="0">
                <a:latin typeface="Helvetica CY"/>
                <a:cs typeface="Helvetica CY"/>
              </a:rPr>
              <a:t>Глоточная миндалина</a:t>
            </a:r>
          </a:p>
          <a:p>
            <a:pPr>
              <a:buFont typeface="Arial" pitchFamily="34" charset="0"/>
              <a:buChar char="•"/>
            </a:pPr>
            <a:endParaRPr lang="ru-RU" sz="2000" b="1" dirty="0">
              <a:latin typeface="Helvetica CY"/>
              <a:cs typeface="Helvetica CY"/>
            </a:endParaRPr>
          </a:p>
          <a:p>
            <a:pPr>
              <a:buFont typeface="Arial" pitchFamily="34" charset="0"/>
              <a:buChar char="•"/>
            </a:pPr>
            <a:r>
              <a:rPr lang="ru-RU" sz="2000" b="1" dirty="0">
                <a:latin typeface="Helvetica CY"/>
                <a:cs typeface="Helvetica CY"/>
              </a:rPr>
              <a:t>Трубные миндалины</a:t>
            </a:r>
          </a:p>
          <a:p>
            <a:pPr>
              <a:buFont typeface="Arial" pitchFamily="34" charset="0"/>
              <a:buChar char="•"/>
            </a:pPr>
            <a:endParaRPr lang="ru-RU" sz="2000" b="1" dirty="0">
              <a:latin typeface="Helvetica CY"/>
              <a:cs typeface="Helvetica CY"/>
            </a:endParaRPr>
          </a:p>
          <a:p>
            <a:pPr>
              <a:buFont typeface="Arial" pitchFamily="34" charset="0"/>
              <a:buChar char="•"/>
            </a:pPr>
            <a:r>
              <a:rPr lang="ru-RU" sz="2000" b="1" dirty="0">
                <a:latin typeface="Helvetica CY"/>
                <a:cs typeface="Helvetica CY"/>
              </a:rPr>
              <a:t>Язычная миндалина</a:t>
            </a:r>
          </a:p>
          <a:p>
            <a:pPr>
              <a:buFont typeface="Arial" pitchFamily="34" charset="0"/>
              <a:buChar char="•"/>
            </a:pPr>
            <a:endParaRPr lang="ru-RU" sz="2000" b="1" dirty="0">
              <a:latin typeface="Helvetica CY"/>
              <a:cs typeface="Helvetica CY"/>
            </a:endParaRPr>
          </a:p>
          <a:p>
            <a:pPr>
              <a:buFont typeface="Arial" pitchFamily="34" charset="0"/>
              <a:buChar char="•"/>
            </a:pPr>
            <a:r>
              <a:rPr lang="ru-RU" sz="2000" b="1" dirty="0">
                <a:latin typeface="Helvetica CY"/>
                <a:cs typeface="Helvetica CY"/>
              </a:rPr>
              <a:t>Нёбные миндалины</a:t>
            </a:r>
          </a:p>
          <a:p>
            <a:pPr>
              <a:buFont typeface="Arial" pitchFamily="34" charset="0"/>
              <a:buChar char="•"/>
            </a:pPr>
            <a:endParaRPr lang="ru-RU" sz="2000" b="1" dirty="0">
              <a:latin typeface="Helvetica CY"/>
              <a:cs typeface="Helvetica CY"/>
            </a:endParaRPr>
          </a:p>
          <a:p>
            <a:pPr>
              <a:buFont typeface="Arial" pitchFamily="34" charset="0"/>
              <a:buChar char="•"/>
            </a:pPr>
            <a:r>
              <a:rPr lang="ru-RU" sz="2000" b="1" dirty="0">
                <a:latin typeface="Helvetica CY"/>
                <a:cs typeface="Helvetica CY"/>
              </a:rPr>
              <a:t>Лимфоидные гранулы задней стенки глотки и гортани</a:t>
            </a:r>
          </a:p>
          <a:p>
            <a:endParaRPr lang="ru-RU" sz="2000" b="1" dirty="0">
              <a:solidFill>
                <a:schemeClr val="tx2"/>
              </a:solidFill>
              <a:cs typeface="Arial" charset="0"/>
            </a:endParaRPr>
          </a:p>
          <a:p>
            <a:endParaRPr lang="fr-FR" sz="2000" b="1" dirty="0">
              <a:solidFill>
                <a:schemeClr val="tx2"/>
              </a:solidFill>
              <a:cs typeface="Arial" charset="0"/>
            </a:endParaRPr>
          </a:p>
        </p:txBody>
      </p:sp>
      <p:sp>
        <p:nvSpPr>
          <p:cNvPr id="1050639" name="Text Box 15"/>
          <p:cNvSpPr txBox="1">
            <a:spLocks noChangeArrowheads="1"/>
          </p:cNvSpPr>
          <p:nvPr/>
        </p:nvSpPr>
        <p:spPr bwMode="auto">
          <a:xfrm>
            <a:off x="4741863" y="3733800"/>
            <a:ext cx="4402137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ru-RU" sz="2800" b="1">
                <a:solidFill>
                  <a:srgbClr val="FF6600"/>
                </a:solidFill>
                <a:latin typeface="Arial Narrow" pitchFamily="34" charset="0"/>
                <a:cs typeface="Arial" pitchFamily="34" charset="0"/>
                <a:sym typeface="Wingdings" pitchFamily="2" charset="2"/>
              </a:rPr>
              <a:t> </a:t>
            </a:r>
            <a:endParaRPr lang="ru-RU" sz="2800" b="1">
              <a:solidFill>
                <a:srgbClr val="0000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22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228600"/>
            <a:ext cx="8518525" cy="1544638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ru-RU" sz="3200" b="1" dirty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CY"/>
                <a:cs typeface="Helvetica CY"/>
              </a:rPr>
              <a:t>Функции глотки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84313"/>
            <a:ext cx="8229600" cy="4611687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ru-RU" dirty="0"/>
              <a:t>   </a:t>
            </a:r>
            <a:r>
              <a:rPr lang="ru-RU" sz="2400" dirty="0">
                <a:latin typeface="Helvetica CY"/>
                <a:cs typeface="Helvetica CY"/>
              </a:rPr>
              <a:t>Важная роль в:</a:t>
            </a:r>
          </a:p>
          <a:p>
            <a:pPr eaLnBrk="1" hangingPunct="1">
              <a:buClrTx/>
              <a:buFont typeface="Wingdings" pitchFamily="2" charset="2"/>
              <a:buChar char="q"/>
            </a:pPr>
            <a:r>
              <a:rPr lang="ru-RU" sz="2400" dirty="0">
                <a:latin typeface="Helvetica CY"/>
                <a:cs typeface="Helvetica CY"/>
              </a:rPr>
              <a:t> физиологии дыхания </a:t>
            </a:r>
          </a:p>
          <a:p>
            <a:pPr eaLnBrk="1" hangingPunct="1">
              <a:buClrTx/>
              <a:buFont typeface="Wingdings" pitchFamily="2" charset="2"/>
              <a:buChar char="q"/>
            </a:pPr>
            <a:r>
              <a:rPr lang="ru-RU" sz="2400" dirty="0">
                <a:latin typeface="Helvetica CY"/>
                <a:cs typeface="Helvetica CY"/>
              </a:rPr>
              <a:t> физиологии </a:t>
            </a:r>
            <a:r>
              <a:rPr lang="ru-RU" sz="2400" dirty="0" err="1">
                <a:latin typeface="Helvetica CY"/>
                <a:cs typeface="Helvetica CY"/>
              </a:rPr>
              <a:t>жкт</a:t>
            </a:r>
            <a:endParaRPr lang="ru-RU" sz="2400" dirty="0">
              <a:latin typeface="Helvetica CY"/>
              <a:cs typeface="Helvetica CY"/>
            </a:endParaRPr>
          </a:p>
          <a:p>
            <a:pPr eaLnBrk="1" hangingPunct="1">
              <a:buClrTx/>
              <a:buFont typeface="Wingdings" pitchFamily="2" charset="2"/>
              <a:buChar char="q"/>
            </a:pPr>
            <a:r>
              <a:rPr lang="ru-RU" sz="2400" dirty="0">
                <a:latin typeface="Helvetica CY"/>
                <a:cs typeface="Helvetica CY"/>
              </a:rPr>
              <a:t> глотании </a:t>
            </a:r>
          </a:p>
          <a:p>
            <a:pPr eaLnBrk="1" hangingPunct="1">
              <a:buClrTx/>
              <a:buFont typeface="Wingdings" pitchFamily="2" charset="2"/>
              <a:buChar char="q"/>
            </a:pPr>
            <a:r>
              <a:rPr lang="ru-RU" sz="2400" dirty="0">
                <a:latin typeface="Helvetica CY"/>
                <a:cs typeface="Helvetica CY"/>
              </a:rPr>
              <a:t> голосообразования  и речи</a:t>
            </a:r>
          </a:p>
          <a:p>
            <a:pPr eaLnBrk="1" hangingPunct="1">
              <a:buClrTx/>
              <a:buFont typeface="Wingdings" pitchFamily="2" charset="2"/>
              <a:buChar char="q"/>
            </a:pPr>
            <a:r>
              <a:rPr lang="ru-RU" sz="2400" dirty="0">
                <a:latin typeface="Helvetica CY"/>
                <a:cs typeface="Helvetica CY"/>
              </a:rPr>
              <a:t> защите организма, благодаря  активной работе лимфоэпителиального кольца 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" name="Picture 30" descr="нижние латеральные хрящи фас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04284" y="692697"/>
            <a:ext cx="3024063" cy="3816423"/>
          </a:xfrm>
          <a:prstGeom prst="rect">
            <a:avLst/>
          </a:prstGeom>
          <a:noFill/>
          <a:ln w="3175" algn="ctr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>
          <a:xfrm>
            <a:off x="683568" y="116632"/>
            <a:ext cx="7773045" cy="690611"/>
          </a:xfrm>
        </p:spPr>
        <p:txBody>
          <a:bodyPr>
            <a:normAutofit/>
          </a:bodyPr>
          <a:lstStyle/>
          <a:p>
            <a:r>
              <a:rPr lang="ru-RU" sz="3200" b="1" dirty="0">
                <a:solidFill>
                  <a:schemeClr val="tx2"/>
                </a:solidFill>
                <a:latin typeface="Helvetica CY"/>
                <a:cs typeface="Helvetica CY"/>
              </a:rPr>
              <a:t>Скелет пирамиды носа</a:t>
            </a:r>
          </a:p>
        </p:txBody>
      </p:sp>
      <p:graphicFrame>
        <p:nvGraphicFramePr>
          <p:cNvPr id="1056" name="Object 32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94498939"/>
              </p:ext>
            </p:extLst>
          </p:nvPr>
        </p:nvGraphicFramePr>
        <p:xfrm>
          <a:off x="3129101" y="690922"/>
          <a:ext cx="2808287" cy="3821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378" name="CorelPhotoPaint.Image.11" r:id="rId5" imgW="3535388" imgH="4809346" progId="">
                  <p:embed/>
                </p:oleObj>
              </mc:Choice>
              <mc:Fallback>
                <p:oleObj name="CorelPhotoPaint.Image.11" r:id="rId5" imgW="3535388" imgH="4809346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29101" y="690922"/>
                        <a:ext cx="2808287" cy="38211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3" name="Text Box 9"/>
          <p:cNvSpPr txBox="1">
            <a:spLocks noChangeArrowheads="1"/>
          </p:cNvSpPr>
          <p:nvPr/>
        </p:nvSpPr>
        <p:spPr bwMode="auto">
          <a:xfrm>
            <a:off x="1066800" y="2209800"/>
            <a:ext cx="18415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effectLst/>
              </a:rPr>
              <a:t>1</a:t>
            </a:r>
            <a:r>
              <a:rPr lang="en-US" sz="1000" b="0">
                <a:effectLst/>
              </a:rPr>
              <a:t> </a:t>
            </a:r>
            <a:endParaRPr lang="ru-RU" sz="1000" b="0">
              <a:effectLst/>
            </a:endParaRPr>
          </a:p>
        </p:txBody>
      </p:sp>
      <p:sp>
        <p:nvSpPr>
          <p:cNvPr id="1036" name="Text Box 12"/>
          <p:cNvSpPr txBox="1">
            <a:spLocks noChangeArrowheads="1"/>
          </p:cNvSpPr>
          <p:nvPr/>
        </p:nvSpPr>
        <p:spPr bwMode="auto">
          <a:xfrm>
            <a:off x="746125" y="2895600"/>
            <a:ext cx="1841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effectLst/>
              </a:rPr>
              <a:t>2</a:t>
            </a:r>
            <a:endParaRPr lang="ru-RU">
              <a:effectLst/>
            </a:endParaRPr>
          </a:p>
        </p:txBody>
      </p:sp>
      <p:sp>
        <p:nvSpPr>
          <p:cNvPr id="1038" name="Text Box 14"/>
          <p:cNvSpPr txBox="1">
            <a:spLocks noChangeArrowheads="1"/>
          </p:cNvSpPr>
          <p:nvPr/>
        </p:nvSpPr>
        <p:spPr bwMode="auto">
          <a:xfrm>
            <a:off x="441325" y="3810000"/>
            <a:ext cx="1841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effectLst/>
              </a:rPr>
              <a:t>3</a:t>
            </a:r>
            <a:endParaRPr lang="ru-RU">
              <a:effectLst/>
            </a:endParaRPr>
          </a:p>
        </p:txBody>
      </p:sp>
      <p:sp>
        <p:nvSpPr>
          <p:cNvPr id="1039" name="Text Box 15"/>
          <p:cNvSpPr txBox="1">
            <a:spLocks noChangeArrowheads="1"/>
          </p:cNvSpPr>
          <p:nvPr/>
        </p:nvSpPr>
        <p:spPr bwMode="auto">
          <a:xfrm>
            <a:off x="990600" y="3657600"/>
            <a:ext cx="1841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effectLst/>
              </a:rPr>
              <a:t>4</a:t>
            </a:r>
            <a:endParaRPr lang="ru-RU">
              <a:effectLst/>
            </a:endParaRPr>
          </a:p>
        </p:txBody>
      </p:sp>
      <p:sp>
        <p:nvSpPr>
          <p:cNvPr id="1040" name="Text Box 16"/>
          <p:cNvSpPr txBox="1">
            <a:spLocks noChangeArrowheads="1"/>
          </p:cNvSpPr>
          <p:nvPr/>
        </p:nvSpPr>
        <p:spPr bwMode="auto">
          <a:xfrm>
            <a:off x="228600" y="3505200"/>
            <a:ext cx="1841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effectLst/>
              </a:rPr>
              <a:t>5</a:t>
            </a:r>
            <a:endParaRPr lang="ru-RU">
              <a:effectLst/>
            </a:endParaRPr>
          </a:p>
        </p:txBody>
      </p:sp>
      <p:sp>
        <p:nvSpPr>
          <p:cNvPr id="1041" name="Text Box 17"/>
          <p:cNvSpPr txBox="1">
            <a:spLocks noChangeArrowheads="1"/>
          </p:cNvSpPr>
          <p:nvPr/>
        </p:nvSpPr>
        <p:spPr bwMode="auto">
          <a:xfrm>
            <a:off x="3779912" y="1916832"/>
            <a:ext cx="21602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effectLst/>
              </a:rPr>
              <a:t>1</a:t>
            </a:r>
            <a:endParaRPr lang="ru-RU" dirty="0">
              <a:effectLst/>
            </a:endParaRPr>
          </a:p>
        </p:txBody>
      </p:sp>
      <p:sp>
        <p:nvSpPr>
          <p:cNvPr id="1042" name="Text Box 18"/>
          <p:cNvSpPr txBox="1">
            <a:spLocks noChangeArrowheads="1"/>
          </p:cNvSpPr>
          <p:nvPr/>
        </p:nvSpPr>
        <p:spPr bwMode="auto">
          <a:xfrm>
            <a:off x="4499992" y="2636912"/>
            <a:ext cx="28803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ru-RU" dirty="0">
                <a:effectLst/>
              </a:rPr>
              <a:t>2</a:t>
            </a:r>
          </a:p>
        </p:txBody>
      </p:sp>
      <p:sp>
        <p:nvSpPr>
          <p:cNvPr id="1043" name="Text Box 19"/>
          <p:cNvSpPr txBox="1">
            <a:spLocks noChangeArrowheads="1"/>
          </p:cNvSpPr>
          <p:nvPr/>
        </p:nvSpPr>
        <p:spPr bwMode="auto">
          <a:xfrm>
            <a:off x="4716016" y="3284984"/>
            <a:ext cx="2286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effectLst/>
              </a:rPr>
              <a:t>3</a:t>
            </a:r>
            <a:endParaRPr lang="ru-RU" dirty="0">
              <a:effectLst/>
            </a:endParaRPr>
          </a:p>
        </p:txBody>
      </p:sp>
      <p:sp>
        <p:nvSpPr>
          <p:cNvPr id="1044" name="Text Box 20"/>
          <p:cNvSpPr txBox="1">
            <a:spLocks noChangeArrowheads="1"/>
          </p:cNvSpPr>
          <p:nvPr/>
        </p:nvSpPr>
        <p:spPr bwMode="auto">
          <a:xfrm>
            <a:off x="3657600" y="3352800"/>
            <a:ext cx="2286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effectLst/>
              </a:rPr>
              <a:t>4</a:t>
            </a:r>
            <a:endParaRPr lang="ru-RU">
              <a:effectLst/>
            </a:endParaRPr>
          </a:p>
        </p:txBody>
      </p:sp>
      <p:sp>
        <p:nvSpPr>
          <p:cNvPr id="1045" name="Text Box 21"/>
          <p:cNvSpPr txBox="1">
            <a:spLocks noChangeArrowheads="1"/>
          </p:cNvSpPr>
          <p:nvPr/>
        </p:nvSpPr>
        <p:spPr bwMode="auto">
          <a:xfrm>
            <a:off x="5562600" y="3200400"/>
            <a:ext cx="2286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effectLst/>
              </a:rPr>
              <a:t>5</a:t>
            </a:r>
            <a:endParaRPr lang="ru-RU">
              <a:effectLst/>
            </a:endParaRPr>
          </a:p>
        </p:txBody>
      </p:sp>
      <p:sp>
        <p:nvSpPr>
          <p:cNvPr id="1046" name="Text Box 22"/>
          <p:cNvSpPr txBox="1">
            <a:spLocks noChangeArrowheads="1"/>
          </p:cNvSpPr>
          <p:nvPr/>
        </p:nvSpPr>
        <p:spPr bwMode="auto">
          <a:xfrm>
            <a:off x="7299325" y="1981200"/>
            <a:ext cx="1841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effectLst/>
              </a:rPr>
              <a:t>1</a:t>
            </a:r>
            <a:endParaRPr lang="ru-RU">
              <a:effectLst/>
            </a:endParaRPr>
          </a:p>
        </p:txBody>
      </p:sp>
      <p:sp>
        <p:nvSpPr>
          <p:cNvPr id="1047" name="Text Box 23"/>
          <p:cNvSpPr txBox="1">
            <a:spLocks noChangeArrowheads="1"/>
          </p:cNvSpPr>
          <p:nvPr/>
        </p:nvSpPr>
        <p:spPr bwMode="auto">
          <a:xfrm>
            <a:off x="7164288" y="3140968"/>
            <a:ext cx="1841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effectLst/>
              </a:rPr>
              <a:t>2</a:t>
            </a:r>
            <a:endParaRPr lang="ru-RU" dirty="0">
              <a:effectLst/>
            </a:endParaRPr>
          </a:p>
        </p:txBody>
      </p:sp>
      <p:sp>
        <p:nvSpPr>
          <p:cNvPr id="1048" name="Text Box 24"/>
          <p:cNvSpPr txBox="1">
            <a:spLocks noChangeArrowheads="1"/>
          </p:cNvSpPr>
          <p:nvPr/>
        </p:nvSpPr>
        <p:spPr bwMode="auto">
          <a:xfrm>
            <a:off x="7020272" y="3933056"/>
            <a:ext cx="2286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effectLst/>
              </a:rPr>
              <a:t>3</a:t>
            </a:r>
            <a:endParaRPr lang="ru-RU" dirty="0">
              <a:effectLst/>
            </a:endParaRPr>
          </a:p>
        </p:txBody>
      </p:sp>
      <p:sp>
        <p:nvSpPr>
          <p:cNvPr id="1050" name="Text Box 26"/>
          <p:cNvSpPr txBox="1">
            <a:spLocks noChangeArrowheads="1"/>
          </p:cNvSpPr>
          <p:nvPr/>
        </p:nvSpPr>
        <p:spPr bwMode="auto">
          <a:xfrm>
            <a:off x="7236296" y="3429001"/>
            <a:ext cx="36004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effectLst/>
              </a:rPr>
              <a:t> 5</a:t>
            </a:r>
            <a:endParaRPr lang="ru-RU" dirty="0">
              <a:effectLst/>
            </a:endParaRPr>
          </a:p>
        </p:txBody>
      </p:sp>
      <p:sp>
        <p:nvSpPr>
          <p:cNvPr id="1051" name="Text Box 27"/>
          <p:cNvSpPr txBox="1">
            <a:spLocks noChangeArrowheads="1"/>
          </p:cNvSpPr>
          <p:nvPr/>
        </p:nvSpPr>
        <p:spPr bwMode="auto">
          <a:xfrm>
            <a:off x="144453" y="4869410"/>
            <a:ext cx="6875819" cy="13952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ru-RU" sz="2000" dirty="0">
                <a:effectLst/>
                <a:latin typeface="Helvetica CY"/>
                <a:cs typeface="Helvetica CY"/>
              </a:rPr>
              <a:t>1 – носовая кость      2 – треугольный хрящ (верхний латеральный)</a:t>
            </a:r>
          </a:p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ru-RU" sz="2000" dirty="0">
                <a:effectLst/>
                <a:latin typeface="Helvetica CY"/>
                <a:cs typeface="Helvetica CY"/>
              </a:rPr>
              <a:t>3 – большой </a:t>
            </a:r>
            <a:r>
              <a:rPr lang="ru-RU" sz="2000" dirty="0" err="1">
                <a:effectLst/>
                <a:latin typeface="Helvetica CY"/>
                <a:cs typeface="Helvetica CY"/>
              </a:rPr>
              <a:t>крыльный</a:t>
            </a:r>
            <a:r>
              <a:rPr lang="ru-RU" sz="2000" dirty="0">
                <a:effectLst/>
                <a:latin typeface="Helvetica CY"/>
                <a:cs typeface="Helvetica CY"/>
              </a:rPr>
              <a:t> хрящ (нижний латеральный) 4 – добавочный хрящ</a:t>
            </a:r>
          </a:p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ru-RU" sz="2000" dirty="0">
                <a:effectLst/>
                <a:latin typeface="Helvetica CY"/>
                <a:cs typeface="Helvetica CY"/>
              </a:rPr>
              <a:t>5 – четырехугольный хрящ перегородки носа</a:t>
            </a:r>
          </a:p>
        </p:txBody>
      </p:sp>
      <p:pic>
        <p:nvPicPr>
          <p:cNvPr id="1052" name="Picture 28" descr="нижние латеральные хрящи прфиль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6475" y="692697"/>
            <a:ext cx="2952626" cy="3816423"/>
          </a:xfrm>
          <a:prstGeom prst="rect">
            <a:avLst/>
          </a:prstGeom>
          <a:noFill/>
          <a:ln w="3175" algn="ctr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1059" name="Text Box 35"/>
          <p:cNvSpPr txBox="1">
            <a:spLocks noChangeArrowheads="1"/>
          </p:cNvSpPr>
          <p:nvPr/>
        </p:nvSpPr>
        <p:spPr bwMode="auto">
          <a:xfrm>
            <a:off x="1187624" y="2564904"/>
            <a:ext cx="28803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ru-RU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1</a:t>
            </a:r>
          </a:p>
        </p:txBody>
      </p:sp>
      <p:sp>
        <p:nvSpPr>
          <p:cNvPr id="1060" name="Text Box 36"/>
          <p:cNvSpPr txBox="1">
            <a:spLocks noChangeArrowheads="1"/>
          </p:cNvSpPr>
          <p:nvPr/>
        </p:nvSpPr>
        <p:spPr bwMode="auto">
          <a:xfrm>
            <a:off x="827584" y="3140968"/>
            <a:ext cx="28803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ru-RU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2</a:t>
            </a:r>
          </a:p>
        </p:txBody>
      </p:sp>
      <p:sp>
        <p:nvSpPr>
          <p:cNvPr id="1061" name="Text Box 37"/>
          <p:cNvSpPr txBox="1">
            <a:spLocks noChangeArrowheads="1"/>
          </p:cNvSpPr>
          <p:nvPr/>
        </p:nvSpPr>
        <p:spPr bwMode="auto">
          <a:xfrm>
            <a:off x="683568" y="4149080"/>
            <a:ext cx="21602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ru-RU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3</a:t>
            </a:r>
          </a:p>
        </p:txBody>
      </p:sp>
      <p:sp>
        <p:nvSpPr>
          <p:cNvPr id="1062" name="Text Box 38"/>
          <p:cNvSpPr txBox="1">
            <a:spLocks noChangeArrowheads="1"/>
          </p:cNvSpPr>
          <p:nvPr/>
        </p:nvSpPr>
        <p:spPr bwMode="auto">
          <a:xfrm>
            <a:off x="1042988" y="3716338"/>
            <a:ext cx="1841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>
                <a:effectLst>
                  <a:outerShdw blurRad="38100" dist="38100" dir="2700000" algn="tl">
                    <a:srgbClr val="FFFFFF"/>
                  </a:outerShdw>
                </a:effectLst>
              </a:rPr>
              <a:t>4</a:t>
            </a:r>
          </a:p>
        </p:txBody>
      </p:sp>
      <p:sp>
        <p:nvSpPr>
          <p:cNvPr id="1063" name="Text Box 39"/>
          <p:cNvSpPr txBox="1">
            <a:spLocks noChangeArrowheads="1"/>
          </p:cNvSpPr>
          <p:nvPr/>
        </p:nvSpPr>
        <p:spPr bwMode="auto">
          <a:xfrm>
            <a:off x="467544" y="3501008"/>
            <a:ext cx="2159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5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4917" y="6226985"/>
            <a:ext cx="634728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b="1" dirty="0">
                <a:latin typeface="Helvetica CY"/>
                <a:cs typeface="Helvetica CY"/>
              </a:rPr>
              <a:t>Клиническая ринология / Г.З. Пискунов, С.З. Пискунов. — 3-е изд., доп. — Москва : ООО «Медицинское информационное агентство», 2017. — 750 с. : </a:t>
            </a:r>
            <a:r>
              <a:rPr lang="ru-RU" sz="1100" b="1" dirty="0" err="1">
                <a:latin typeface="Helvetica CY"/>
                <a:cs typeface="Helvetica CY"/>
              </a:rPr>
              <a:t>ил.ISBN</a:t>
            </a:r>
            <a:endParaRPr lang="ru-RU" sz="1100" b="1" dirty="0">
              <a:latin typeface="Helvetica CY"/>
              <a:cs typeface="Helvetica CY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07504" y="147"/>
            <a:ext cx="8928992" cy="778098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sz="3200" b="1" dirty="0">
                <a:solidFill>
                  <a:srgbClr val="1F497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 CY"/>
                <a:cs typeface="Helvetica CY"/>
              </a:rPr>
              <a:t>Небные миндалины (</a:t>
            </a:r>
            <a:r>
              <a:rPr lang="ru-RU" sz="3200" b="1" dirty="0" err="1">
                <a:solidFill>
                  <a:srgbClr val="1F497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 CY"/>
                <a:cs typeface="Helvetica CY"/>
              </a:rPr>
              <a:t>tonsillae</a:t>
            </a:r>
            <a:r>
              <a:rPr lang="ru-RU" sz="3200" b="1" dirty="0">
                <a:solidFill>
                  <a:srgbClr val="1F497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 CY"/>
                <a:cs typeface="Helvetica CY"/>
              </a:rPr>
              <a:t> </a:t>
            </a:r>
            <a:r>
              <a:rPr lang="ru-RU" sz="3200" b="1" dirty="0" err="1">
                <a:solidFill>
                  <a:srgbClr val="1F497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 CY"/>
                <a:cs typeface="Helvetica CY"/>
              </a:rPr>
              <a:t>palatinae</a:t>
            </a:r>
            <a:r>
              <a:rPr lang="ru-RU" sz="3200" b="1" dirty="0">
                <a:solidFill>
                  <a:srgbClr val="1F497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 CY"/>
                <a:cs typeface="Helvetica CY"/>
              </a:rPr>
              <a:t>) </a:t>
            </a:r>
          </a:p>
        </p:txBody>
      </p:sp>
      <p:sp>
        <p:nvSpPr>
          <p:cNvPr id="106499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251520" y="836712"/>
            <a:ext cx="8640960" cy="2448272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q"/>
              <a:defRPr/>
            </a:pPr>
            <a:r>
              <a:rPr lang="ru-RU" sz="2000" dirty="0">
                <a:latin typeface="Helvetica CY"/>
                <a:cs typeface="Helvetica CY"/>
              </a:rPr>
              <a:t>расположены в </a:t>
            </a:r>
            <a:r>
              <a:rPr lang="ru-RU" sz="2000" dirty="0" err="1">
                <a:latin typeface="Helvetica CY"/>
                <a:cs typeface="Helvetica CY"/>
              </a:rPr>
              <a:t>миндаликовых</a:t>
            </a:r>
            <a:r>
              <a:rPr lang="ru-RU" sz="2000" dirty="0">
                <a:latin typeface="Helvetica CY"/>
                <a:cs typeface="Helvetica CY"/>
              </a:rPr>
              <a:t> нишах между небно-язычной и небно-глоточной дужками</a:t>
            </a:r>
          </a:p>
          <a:p>
            <a:pPr>
              <a:buFont typeface="Wingdings" pitchFamily="2" charset="2"/>
              <a:buChar char="q"/>
              <a:defRPr/>
            </a:pPr>
            <a:r>
              <a:rPr lang="ru-RU" sz="2000" dirty="0">
                <a:latin typeface="Helvetica CY"/>
                <a:cs typeface="Helvetica CY"/>
              </a:rPr>
              <a:t>величина и форма варьируют, чаще имеют форму миндального ореха, отчего и получили свое название</a:t>
            </a:r>
          </a:p>
          <a:p>
            <a:pPr>
              <a:buFont typeface="Wingdings" pitchFamily="2" charset="2"/>
              <a:buChar char="q"/>
              <a:defRPr/>
            </a:pPr>
            <a:r>
              <a:rPr lang="ru-RU" sz="2000" dirty="0">
                <a:latin typeface="Helvetica CY"/>
                <a:cs typeface="Helvetica CY"/>
              </a:rPr>
              <a:t>различают верхний и нижний полюсы, наружную и внутреннюю поверхности. </a:t>
            </a:r>
          </a:p>
          <a:p>
            <a:pPr>
              <a:buFont typeface="Wingdings" pitchFamily="2" charset="2"/>
              <a:buChar char="q"/>
              <a:defRPr/>
            </a:pPr>
            <a:endParaRPr lang="ru-RU" sz="2400" dirty="0"/>
          </a:p>
        </p:txBody>
      </p:sp>
      <p:pic>
        <p:nvPicPr>
          <p:cNvPr id="116738" name="Picture 2" descr="http://www.psoras.ru/%D0%A2%D0%BE%D0%BD%D0%B7%D0%B8%D0%BB%D0%BB%D0%B8%D1%82.png"/>
          <p:cNvPicPr>
            <a:picLocks noChangeAspect="1" noChangeArrowheads="1"/>
          </p:cNvPicPr>
          <p:nvPr/>
        </p:nvPicPr>
        <p:blipFill>
          <a:blip r:embed="rId3" cstate="print"/>
          <a:srcRect l="7560" t="7935" r="10361"/>
          <a:stretch>
            <a:fillRect/>
          </a:stretch>
        </p:blipFill>
        <p:spPr bwMode="auto">
          <a:xfrm>
            <a:off x="0" y="2636912"/>
            <a:ext cx="2771800" cy="2592288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136603" y="5949280"/>
            <a:ext cx="8770151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Helvetica CY"/>
                <a:cs typeface="Helvetica CY"/>
              </a:rPr>
              <a:t>Кафедра болезней уха горла и носа </a:t>
            </a:r>
          </a:p>
          <a:p>
            <a:r>
              <a:rPr lang="ru-RU" sz="1400" dirty="0" err="1">
                <a:latin typeface="Helvetica CY"/>
                <a:cs typeface="Helvetica CY"/>
              </a:rPr>
              <a:t>Сеченовского</a:t>
            </a:r>
            <a:r>
              <a:rPr lang="ru-RU" sz="1400" dirty="0">
                <a:latin typeface="Helvetica CY"/>
                <a:cs typeface="Helvetica CY"/>
              </a:rPr>
              <a:t> Университета, архив эндоскопических исследований 2018 г</a:t>
            </a:r>
            <a:r>
              <a:rPr lang="ru-RU" sz="1600" dirty="0">
                <a:latin typeface="Helvetica CY"/>
                <a:cs typeface="Helvetica CY"/>
              </a:rPr>
              <a:t>. </a:t>
            </a: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cstate="print"/>
          <a:srcRect/>
          <a:stretch>
            <a:fillRect/>
          </a:stretch>
        </p:blipFill>
        <p:spPr bwMode="auto">
          <a:xfrm>
            <a:off x="2771800" y="2708920"/>
            <a:ext cx="2559050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3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323528" y="274638"/>
            <a:ext cx="8352928" cy="11430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ru-RU" sz="3200" b="1" dirty="0">
                <a:solidFill>
                  <a:srgbClr val="1F497D"/>
                </a:solidFill>
                <a:latin typeface="Helvetica CY"/>
                <a:cs typeface="Helvetica CY"/>
              </a:rPr>
              <a:t>Гистология небной миндалины</a:t>
            </a:r>
          </a:p>
        </p:txBody>
      </p:sp>
      <p:pic>
        <p:nvPicPr>
          <p:cNvPr id="83972" name="Picture 4" descr="Г-7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/>
          <a:srcRect l="10384" t="3331" r="1103" b="5050"/>
          <a:stretch>
            <a:fillRect/>
          </a:stretch>
        </p:blipFill>
        <p:spPr>
          <a:xfrm>
            <a:off x="3995936" y="1988840"/>
            <a:ext cx="3888432" cy="2160240"/>
          </a:xfrm>
          <a:ln>
            <a:noFill/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115714" name="Picture 2" descr="http://mrmarker.ru/p/allpic/46/9063-img_13.jpg"/>
          <p:cNvPicPr>
            <a:picLocks noChangeAspect="1" noChangeArrowheads="1"/>
          </p:cNvPicPr>
          <p:nvPr/>
        </p:nvPicPr>
        <p:blipFill>
          <a:blip r:embed="rId4" cstate="print"/>
          <a:srcRect l="7350" t="29133" r="30701" b="9268"/>
          <a:stretch>
            <a:fillRect/>
          </a:stretch>
        </p:blipFill>
        <p:spPr bwMode="auto">
          <a:xfrm>
            <a:off x="539552" y="1556792"/>
            <a:ext cx="3572579" cy="2664296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4067944" y="1268760"/>
            <a:ext cx="27216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>
                <a:latin typeface="Helvetica CY"/>
                <a:cs typeface="Helvetica CY"/>
              </a:rPr>
              <a:t>Лимфоидные фолликулы</a:t>
            </a:r>
          </a:p>
        </p:txBody>
      </p:sp>
      <p:cxnSp>
        <p:nvCxnSpPr>
          <p:cNvPr id="8" name="Прямая со стрелкой 7"/>
          <p:cNvCxnSpPr/>
          <p:nvPr/>
        </p:nvCxnSpPr>
        <p:spPr>
          <a:xfrm>
            <a:off x="4644008" y="3140968"/>
            <a:ext cx="216024" cy="36004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3995936" y="2708920"/>
            <a:ext cx="9378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>
                <a:latin typeface="Helvetica CY"/>
                <a:cs typeface="Helvetica CY"/>
              </a:rPr>
              <a:t>Лакуны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-15308" y="6237312"/>
            <a:ext cx="3816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Helvetica CY"/>
                <a:cs typeface="Helvetica CY"/>
              </a:rPr>
              <a:t>Овчинников И.А., 2003 г.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39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39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839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839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973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ru-RU" sz="3200" b="1" dirty="0">
                <a:solidFill>
                  <a:srgbClr val="1F497D"/>
                </a:solidFill>
                <a:latin typeface="Helvetica CY"/>
                <a:cs typeface="Helvetica CY"/>
              </a:rPr>
              <a:t>Акт глотания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itchFamily="2" charset="2"/>
              <a:buChar char="q"/>
              <a:defRPr/>
            </a:pPr>
            <a:r>
              <a:rPr lang="ru-RU" sz="2000" dirty="0">
                <a:latin typeface="Helvetica CY"/>
                <a:cs typeface="Helvetica CY"/>
              </a:rPr>
              <a:t>Движение пищи по пищеварительному тракту – результат положительного давления позади и отрицательного давления впереди пищевого комка</a:t>
            </a:r>
          </a:p>
          <a:p>
            <a:pPr>
              <a:buFont typeface="Wingdings" pitchFamily="2" charset="2"/>
              <a:buChar char="q"/>
              <a:defRPr/>
            </a:pPr>
            <a:r>
              <a:rPr lang="ru-RU" sz="2000" dirty="0">
                <a:latin typeface="Helvetica CY"/>
                <a:cs typeface="Helvetica CY"/>
              </a:rPr>
              <a:t>Глотание является результатом активации и координации более чем 30 мышц</a:t>
            </a:r>
          </a:p>
          <a:p>
            <a:pPr>
              <a:buFont typeface="Wingdings" pitchFamily="2" charset="2"/>
              <a:buChar char="q"/>
              <a:defRPr/>
            </a:pPr>
            <a:r>
              <a:rPr lang="ru-RU" sz="2000" dirty="0">
                <a:latin typeface="Helvetica CY"/>
                <a:cs typeface="Helvetica CY"/>
              </a:rPr>
              <a:t>Акт глотания состоит из 4 фаз: подготовительной, ротовой, глоточной и пищеводной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22114"/>
          </a:xfrm>
        </p:spPr>
        <p:txBody>
          <a:bodyPr>
            <a:normAutofit/>
          </a:bodyPr>
          <a:lstStyle/>
          <a:p>
            <a:r>
              <a:rPr lang="ru-RU" sz="3200" b="1" dirty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CY"/>
                <a:cs typeface="Helvetica CY"/>
              </a:rPr>
              <a:t>Пищевод  (</a:t>
            </a:r>
            <a:r>
              <a:rPr lang="en-US" sz="3200" b="1" i="1" dirty="0" err="1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CY"/>
                <a:cs typeface="Helvetica CY"/>
              </a:rPr>
              <a:t>oe</a:t>
            </a:r>
            <a:r>
              <a:rPr lang="ru-RU" sz="3200" b="1" i="1" dirty="0" err="1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CY"/>
                <a:cs typeface="Helvetica CY"/>
              </a:rPr>
              <a:t>s</a:t>
            </a:r>
            <a:r>
              <a:rPr lang="en-US" sz="3200" b="1" i="1" dirty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CY"/>
                <a:cs typeface="Helvetica CY"/>
              </a:rPr>
              <a:t>o</a:t>
            </a:r>
            <a:r>
              <a:rPr lang="ru-RU" sz="3200" b="1" i="1" dirty="0" err="1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CY"/>
                <a:cs typeface="Helvetica CY"/>
              </a:rPr>
              <a:t>phagus</a:t>
            </a:r>
            <a:r>
              <a:rPr lang="ru-RU" sz="3200" b="1" dirty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CY"/>
                <a:cs typeface="Helvetica CY"/>
              </a:rPr>
              <a:t>)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1412776"/>
            <a:ext cx="3816424" cy="4713387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q"/>
            </a:pPr>
            <a:r>
              <a:rPr lang="ru-RU" sz="2000" dirty="0">
                <a:latin typeface="Helvetica CY"/>
                <a:cs typeface="Helvetica CY"/>
              </a:rPr>
              <a:t>Представляет собой сплющенную в переднезаднем направлении полую мышечную трубку, по которой пища из</a:t>
            </a:r>
            <a:r>
              <a:rPr lang="en-US" sz="2000" dirty="0">
                <a:latin typeface="Helvetica CY"/>
                <a:cs typeface="Helvetica CY"/>
              </a:rPr>
              <a:t> </a:t>
            </a:r>
            <a:r>
              <a:rPr lang="ru-RU" sz="2000" dirty="0">
                <a:latin typeface="Helvetica CY"/>
                <a:cs typeface="Helvetica CY"/>
              </a:rPr>
              <a:t>глотки поступает в желудок.</a:t>
            </a:r>
          </a:p>
          <a:p>
            <a:pPr>
              <a:buFont typeface="Wingdings" pitchFamily="2" charset="2"/>
              <a:buChar char="q"/>
            </a:pPr>
            <a:r>
              <a:rPr lang="ru-RU" sz="2000" dirty="0">
                <a:latin typeface="Helvetica CY"/>
                <a:cs typeface="Helvetica CY"/>
              </a:rPr>
              <a:t>Пищевод взрослого человека имеет длину 25</a:t>
            </a:r>
            <a:r>
              <a:rPr lang="en-US" sz="2000" dirty="0">
                <a:latin typeface="Helvetica CY"/>
                <a:cs typeface="Helvetica CY"/>
              </a:rPr>
              <a:t>-</a:t>
            </a:r>
            <a:r>
              <a:rPr lang="ru-RU" sz="2000" dirty="0">
                <a:latin typeface="Helvetica CY"/>
                <a:cs typeface="Helvetica CY"/>
              </a:rPr>
              <a:t>30 см. Является продолжением глотки, начинается   на уровне СVI – СVII позвонков, затем проходит через грудную полость  в средостении и заканчивается в брюшной полости на уровне </a:t>
            </a:r>
            <a:r>
              <a:rPr lang="en-US" sz="2000" dirty="0" err="1">
                <a:latin typeface="Helvetica CY"/>
                <a:cs typeface="Helvetica CY"/>
              </a:rPr>
              <a:t>Th</a:t>
            </a:r>
            <a:r>
              <a:rPr lang="ru-RU" sz="2000" dirty="0">
                <a:latin typeface="Helvetica CY"/>
                <a:cs typeface="Helvetica CY"/>
              </a:rPr>
              <a:t>X</a:t>
            </a:r>
            <a:r>
              <a:rPr lang="en-US" sz="2000" dirty="0">
                <a:latin typeface="Helvetica CY"/>
                <a:cs typeface="Helvetica CY"/>
              </a:rPr>
              <a:t> - </a:t>
            </a:r>
            <a:r>
              <a:rPr lang="en-US" sz="2000" dirty="0" err="1">
                <a:latin typeface="Helvetica CY"/>
                <a:cs typeface="Helvetica CY"/>
              </a:rPr>
              <a:t>Th</a:t>
            </a:r>
            <a:r>
              <a:rPr lang="ru-RU" sz="2000" dirty="0">
                <a:latin typeface="Helvetica CY"/>
                <a:cs typeface="Helvetica CY"/>
              </a:rPr>
              <a:t>XI   позвонков</a:t>
            </a:r>
          </a:p>
        </p:txBody>
      </p:sp>
      <p:pic>
        <p:nvPicPr>
          <p:cNvPr id="143362" name="Picture 2" descr="http://www.med103.ru/wp-content/uploads/2013/12/%D0%9F%D0%B8%D1%89%D0%B5%D0%B2%D0%BE%D0%B4-esophagu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79912" y="1196752"/>
            <a:ext cx="2976228" cy="396044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26804" y="6309320"/>
            <a:ext cx="4660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/>
              <a:t>Анатомия человека, Том 2, </a:t>
            </a:r>
            <a:r>
              <a:rPr lang="ru-RU" b="1" dirty="0" err="1"/>
              <a:t>Сапин</a:t>
            </a:r>
            <a:r>
              <a:rPr lang="ru-RU" b="1" dirty="0"/>
              <a:t> М.Р., 2001</a:t>
            </a:r>
            <a:endParaRPr lang="ru-RU" dirty="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>
            <a:normAutofit/>
          </a:bodyPr>
          <a:lstStyle/>
          <a:p>
            <a:r>
              <a:rPr lang="ru-RU" sz="3200" b="1" dirty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CY"/>
                <a:cs typeface="Helvetica CY"/>
              </a:rPr>
              <a:t>Пищевод  (</a:t>
            </a:r>
            <a:r>
              <a:rPr lang="en-US" sz="3200" b="1" i="1" dirty="0" err="1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CY"/>
                <a:cs typeface="Helvetica CY"/>
              </a:rPr>
              <a:t>oe</a:t>
            </a:r>
            <a:r>
              <a:rPr lang="ru-RU" sz="3200" b="1" i="1" dirty="0" err="1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CY"/>
                <a:cs typeface="Helvetica CY"/>
              </a:rPr>
              <a:t>s</a:t>
            </a:r>
            <a:r>
              <a:rPr lang="en-US" sz="3200" b="1" i="1" dirty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CY"/>
                <a:cs typeface="Helvetica CY"/>
              </a:rPr>
              <a:t>o</a:t>
            </a:r>
            <a:r>
              <a:rPr lang="ru-RU" sz="3200" b="1" i="1" dirty="0" err="1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CY"/>
                <a:cs typeface="Helvetica CY"/>
              </a:rPr>
              <a:t>phagus</a:t>
            </a:r>
            <a:r>
              <a:rPr lang="ru-RU" sz="3200" b="1" dirty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CY"/>
                <a:cs typeface="Helvetica CY"/>
              </a:rPr>
              <a:t>)</a:t>
            </a:r>
            <a:endParaRPr lang="ru-RU" sz="3200" dirty="0">
              <a:solidFill>
                <a:srgbClr val="1F497D"/>
              </a:solidFill>
              <a:latin typeface="Helvetica CY"/>
              <a:cs typeface="Helvetica CY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1196752"/>
            <a:ext cx="8784976" cy="4929411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q"/>
            </a:pPr>
            <a:r>
              <a:rPr lang="ru-RU" sz="2000" dirty="0">
                <a:latin typeface="Helvetica CY"/>
                <a:cs typeface="Helvetica CY"/>
              </a:rPr>
              <a:t>Соответственно областям залегания в пищеводе различают: шейную, грудную и брюшную части.</a:t>
            </a:r>
          </a:p>
          <a:p>
            <a:pPr>
              <a:buFont typeface="Wingdings" pitchFamily="2" charset="2"/>
              <a:buChar char="q"/>
            </a:pPr>
            <a:r>
              <a:rPr lang="ru-RU" sz="2000" dirty="0">
                <a:latin typeface="Helvetica CY"/>
                <a:cs typeface="Helvetica CY"/>
              </a:rPr>
              <a:t>Пищевод имеет три анатомических сужения — диафрагмальное, </a:t>
            </a:r>
            <a:r>
              <a:rPr lang="ru-RU" sz="2000" dirty="0" err="1">
                <a:latin typeface="Helvetica CY"/>
                <a:cs typeface="Helvetica CY"/>
              </a:rPr>
              <a:t>фарингеальное</a:t>
            </a:r>
            <a:r>
              <a:rPr lang="ru-RU" sz="2000" dirty="0">
                <a:latin typeface="Helvetica CY"/>
                <a:cs typeface="Helvetica CY"/>
              </a:rPr>
              <a:t> и бронхиальное ; выделяют также два физиологических сужения — аортальное и кардиальное</a:t>
            </a:r>
          </a:p>
          <a:p>
            <a:pPr>
              <a:buFont typeface="Wingdings" pitchFamily="2" charset="2"/>
              <a:buChar char="q"/>
            </a:pPr>
            <a:r>
              <a:rPr lang="ru-RU" sz="2000" dirty="0">
                <a:latin typeface="Helvetica CY"/>
                <a:cs typeface="Helvetica CY"/>
              </a:rPr>
              <a:t>В верхней части пищевода расположен верхний пищеводный сфинктер, в нижней – нижний пищеводный сфинктер, которые играют роль клапанов, обеспечивающих прохождение пищи только в одном направлении и препятствующих попаданию агрессивного содержимого желудка в пищевод и выше.</a:t>
            </a:r>
          </a:p>
          <a:p>
            <a:pPr>
              <a:buFont typeface="Wingdings" pitchFamily="2" charset="2"/>
              <a:buChar char="q"/>
            </a:pPr>
            <a:r>
              <a:rPr lang="ru-RU" sz="2000" dirty="0">
                <a:latin typeface="Helvetica CY"/>
                <a:cs typeface="Helvetica CY"/>
              </a:rPr>
              <a:t>Стенка пищевода построена из слизистой оболочки, </a:t>
            </a:r>
            <a:r>
              <a:rPr lang="ru-RU" sz="2000" dirty="0" err="1">
                <a:latin typeface="Helvetica CY"/>
                <a:cs typeface="Helvetica CY"/>
              </a:rPr>
              <a:t>подслизистой</a:t>
            </a:r>
            <a:r>
              <a:rPr lang="ru-RU" sz="2000" dirty="0">
                <a:latin typeface="Helvetica CY"/>
                <a:cs typeface="Helvetica CY"/>
              </a:rPr>
              <a:t> основы, мышечной и </a:t>
            </a:r>
            <a:r>
              <a:rPr lang="ru-RU" sz="2000" dirty="0" err="1">
                <a:latin typeface="Helvetica CY"/>
                <a:cs typeface="Helvetica CY"/>
              </a:rPr>
              <a:t>адвентициальной</a:t>
            </a:r>
            <a:r>
              <a:rPr lang="ru-RU" sz="2000" dirty="0">
                <a:latin typeface="Helvetica CY"/>
                <a:cs typeface="Helvetica CY"/>
              </a:rPr>
              <a:t> оболочек. 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>
            <a:normAutofit/>
          </a:bodyPr>
          <a:lstStyle/>
          <a:p>
            <a:r>
              <a:rPr lang="ru-RU" sz="3200" b="1" dirty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CY"/>
                <a:cs typeface="Helvetica CY"/>
              </a:rPr>
              <a:t>Пищевод  (</a:t>
            </a:r>
            <a:r>
              <a:rPr lang="en-US" sz="3200" b="1" i="1" dirty="0" err="1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CY"/>
                <a:cs typeface="Helvetica CY"/>
              </a:rPr>
              <a:t>oe</a:t>
            </a:r>
            <a:r>
              <a:rPr lang="ru-RU" sz="3200" b="1" i="1" dirty="0" err="1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CY"/>
                <a:cs typeface="Helvetica CY"/>
              </a:rPr>
              <a:t>s</a:t>
            </a:r>
            <a:r>
              <a:rPr lang="en-US" sz="3200" b="1" i="1" dirty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CY"/>
                <a:cs typeface="Helvetica CY"/>
              </a:rPr>
              <a:t>o</a:t>
            </a:r>
            <a:r>
              <a:rPr lang="ru-RU" sz="3200" b="1" i="1" dirty="0" err="1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CY"/>
                <a:cs typeface="Helvetica CY"/>
              </a:rPr>
              <a:t>phagus</a:t>
            </a:r>
            <a:r>
              <a:rPr lang="ru-RU" sz="3200" b="1" dirty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CY"/>
                <a:cs typeface="Helvetica CY"/>
              </a:rPr>
              <a:t>)</a:t>
            </a:r>
            <a:endParaRPr lang="ru-RU" sz="3200" dirty="0">
              <a:solidFill>
                <a:srgbClr val="1F497D"/>
              </a:solidFill>
              <a:latin typeface="Helvetica CY"/>
              <a:cs typeface="Helvetica CY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7504" y="1196752"/>
            <a:ext cx="8928992" cy="4929411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q"/>
            </a:pPr>
            <a:r>
              <a:rPr lang="ru-RU" sz="2200" dirty="0">
                <a:latin typeface="Helvetica CY"/>
                <a:cs typeface="Helvetica CY"/>
              </a:rPr>
              <a:t>Мышечная оболочка пищевода состоит из двух слоев: наружного продольного и внутреннего циркулярного. В верхней части пищевода мышечная оболочка образована </a:t>
            </a:r>
            <a:r>
              <a:rPr lang="ru-RU" sz="2200" dirty="0" err="1">
                <a:latin typeface="Helvetica CY"/>
                <a:cs typeface="Helvetica CY"/>
              </a:rPr>
              <a:t>поперечно-полосатыми</a:t>
            </a:r>
            <a:r>
              <a:rPr lang="ru-RU" sz="2200" dirty="0">
                <a:latin typeface="Helvetica CY"/>
                <a:cs typeface="Helvetica CY"/>
              </a:rPr>
              <a:t> мышечными волокнами. Сверху вниз </a:t>
            </a:r>
            <a:r>
              <a:rPr lang="ru-RU" sz="2200" dirty="0" err="1">
                <a:latin typeface="Helvetica CY"/>
                <a:cs typeface="Helvetica CY"/>
              </a:rPr>
              <a:t>поперечно-полосатые</a:t>
            </a:r>
            <a:r>
              <a:rPr lang="ru-RU" sz="2200" dirty="0">
                <a:latin typeface="Helvetica CY"/>
                <a:cs typeface="Helvetica CY"/>
              </a:rPr>
              <a:t> волокна постепенно заменяются гладкомышечными. В нижней части мышечная оболочка состоит только из гладкомышечной ткани.</a:t>
            </a:r>
          </a:p>
          <a:p>
            <a:pPr>
              <a:buFont typeface="Wingdings" pitchFamily="2" charset="2"/>
              <a:buChar char="q"/>
            </a:pPr>
            <a:r>
              <a:rPr lang="ru-RU" sz="2200" dirty="0">
                <a:latin typeface="Helvetica CY"/>
                <a:cs typeface="Helvetica CY"/>
              </a:rPr>
              <a:t> Слизистая оболочка покрыта многослойным плоским эпителием, в её толще находятся слизистые железы, открывающиеся в просвет органа.</a:t>
            </a:r>
          </a:p>
          <a:p>
            <a:pPr marL="0" indent="0">
              <a:buNone/>
            </a:pPr>
            <a:endParaRPr lang="ru-RU" sz="2200" dirty="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67544" y="188640"/>
            <a:ext cx="8229600" cy="1278979"/>
          </a:xfrm>
        </p:spPr>
        <p:txBody>
          <a:bodyPr lIns="92075" tIns="46038" rIns="92075" bIns="46038">
            <a:normAutofit/>
          </a:bodyPr>
          <a:lstStyle/>
          <a:p>
            <a:pPr eaLnBrk="1" hangingPunct="1">
              <a:defRPr/>
            </a:pPr>
            <a:r>
              <a:rPr lang="ru-RU" sz="3200" b="1" dirty="0">
                <a:solidFill>
                  <a:srgbClr val="1F497D"/>
                </a:solidFill>
                <a:latin typeface="Helvetica CY"/>
                <a:cs typeface="Helvetica CY"/>
              </a:rPr>
              <a:t>Методы исследования глотки и пищевода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51520" y="1412776"/>
            <a:ext cx="8424936" cy="4759424"/>
          </a:xfrm>
        </p:spPr>
        <p:txBody>
          <a:bodyPr>
            <a:normAutofit/>
          </a:bodyPr>
          <a:lstStyle/>
          <a:p>
            <a:pPr marL="514350" indent="-514350" eaLnBrk="1" hangingPunct="1">
              <a:lnSpc>
                <a:spcPct val="90000"/>
              </a:lnSpc>
              <a:buClr>
                <a:schemeClr val="tx1"/>
              </a:buClr>
              <a:buFont typeface="Wingdings" pitchFamily="2" charset="2"/>
              <a:buAutoNum type="arabicPeriod"/>
              <a:defRPr/>
            </a:pPr>
            <a:r>
              <a:rPr lang="ru-RU" sz="2200" dirty="0">
                <a:latin typeface="Helvetica CY"/>
                <a:cs typeface="Helvetica CY"/>
              </a:rPr>
              <a:t>Фарингоскопия, </a:t>
            </a:r>
            <a:r>
              <a:rPr lang="ru-RU" sz="2200" dirty="0" err="1">
                <a:latin typeface="Helvetica CY"/>
                <a:cs typeface="Helvetica CY"/>
              </a:rPr>
              <a:t>гипофарингоскопия</a:t>
            </a:r>
            <a:r>
              <a:rPr lang="ru-RU" sz="2200" dirty="0">
                <a:latin typeface="Helvetica CY"/>
                <a:cs typeface="Helvetica CY"/>
              </a:rPr>
              <a:t>, задняя риноскопия</a:t>
            </a:r>
          </a:p>
          <a:p>
            <a:pPr marL="514350" indent="-514350" eaLnBrk="1" hangingPunct="1">
              <a:lnSpc>
                <a:spcPct val="90000"/>
              </a:lnSpc>
              <a:buClr>
                <a:schemeClr val="tx1"/>
              </a:buClr>
              <a:buFont typeface="Wingdings" pitchFamily="2" charset="2"/>
              <a:buAutoNum type="arabicPeriod"/>
              <a:defRPr/>
            </a:pPr>
            <a:r>
              <a:rPr lang="ru-RU" sz="2200" dirty="0">
                <a:latin typeface="Helvetica CY"/>
                <a:cs typeface="Helvetica CY"/>
              </a:rPr>
              <a:t>Эзофагоскопия</a:t>
            </a:r>
          </a:p>
          <a:p>
            <a:pPr marL="514350" indent="-514350" eaLnBrk="1" hangingPunct="1">
              <a:lnSpc>
                <a:spcPct val="90000"/>
              </a:lnSpc>
              <a:buClr>
                <a:schemeClr val="tx1"/>
              </a:buClr>
              <a:buFont typeface="Wingdings" pitchFamily="2" charset="2"/>
              <a:buAutoNum type="arabicPeriod"/>
              <a:defRPr/>
            </a:pPr>
            <a:r>
              <a:rPr lang="ru-RU" sz="2200" dirty="0">
                <a:latin typeface="Helvetica CY"/>
                <a:cs typeface="Helvetica CY"/>
              </a:rPr>
              <a:t>Эндоскопическое исследование носоглотки</a:t>
            </a:r>
          </a:p>
          <a:p>
            <a:pPr marL="514350" indent="-514350" eaLnBrk="1" hangingPunct="1">
              <a:lnSpc>
                <a:spcPct val="90000"/>
              </a:lnSpc>
              <a:buClr>
                <a:schemeClr val="tx1"/>
              </a:buClr>
              <a:buFont typeface="Wingdings" pitchFamily="2" charset="2"/>
              <a:buAutoNum type="arabicPeriod"/>
              <a:defRPr/>
            </a:pPr>
            <a:r>
              <a:rPr lang="ru-RU" sz="2200" dirty="0" err="1">
                <a:latin typeface="Helvetica CY"/>
                <a:cs typeface="Helvetica CY"/>
              </a:rPr>
              <a:t>Фиброскопия</a:t>
            </a:r>
            <a:r>
              <a:rPr lang="ru-RU" sz="2200" dirty="0">
                <a:latin typeface="Helvetica CY"/>
                <a:cs typeface="Helvetica CY"/>
              </a:rPr>
              <a:t> носоглотки, гортаноглотки</a:t>
            </a:r>
          </a:p>
          <a:p>
            <a:pPr marL="514350" indent="-514350">
              <a:lnSpc>
                <a:spcPct val="90000"/>
              </a:lnSpc>
              <a:buClr>
                <a:schemeClr val="tx1"/>
              </a:buClr>
              <a:buFont typeface="Wingdings" pitchFamily="2" charset="2"/>
              <a:buAutoNum type="arabicPeriod"/>
              <a:defRPr/>
            </a:pPr>
            <a:r>
              <a:rPr lang="en-US" sz="2200" dirty="0">
                <a:latin typeface="Helvetica CY"/>
                <a:cs typeface="Helvetica CY"/>
              </a:rPr>
              <a:t>R-</a:t>
            </a:r>
            <a:r>
              <a:rPr lang="ru-RU" sz="2200" dirty="0">
                <a:latin typeface="Helvetica CY"/>
                <a:cs typeface="Helvetica CY"/>
              </a:rPr>
              <a:t>графия</a:t>
            </a:r>
          </a:p>
          <a:p>
            <a:pPr marL="514350" indent="-514350" eaLnBrk="1" hangingPunct="1">
              <a:lnSpc>
                <a:spcPct val="90000"/>
              </a:lnSpc>
              <a:buClr>
                <a:schemeClr val="tx1"/>
              </a:buClr>
              <a:buFont typeface="Wingdings" pitchFamily="2" charset="2"/>
              <a:buAutoNum type="arabicPeriod"/>
              <a:defRPr/>
            </a:pPr>
            <a:r>
              <a:rPr lang="ru-RU" sz="2200" dirty="0">
                <a:latin typeface="Helvetica CY"/>
                <a:cs typeface="Helvetica CY"/>
              </a:rPr>
              <a:t>Компьютерная томография, цифровая объемная томография, конусная томография</a:t>
            </a:r>
          </a:p>
          <a:p>
            <a:pPr marL="514350" indent="-514350" eaLnBrk="1" hangingPunct="1">
              <a:lnSpc>
                <a:spcPct val="90000"/>
              </a:lnSpc>
              <a:buClr>
                <a:schemeClr val="tx1"/>
              </a:buClr>
              <a:buFont typeface="Wingdings" pitchFamily="2" charset="2"/>
              <a:buAutoNum type="arabicPeriod"/>
              <a:defRPr/>
            </a:pPr>
            <a:r>
              <a:rPr lang="ru-RU" sz="2200" dirty="0">
                <a:latin typeface="Helvetica CY"/>
                <a:cs typeface="Helvetica CY"/>
              </a:rPr>
              <a:t>Магнитно-резонансная томография</a:t>
            </a:r>
          </a:p>
          <a:p>
            <a:pPr marL="514350" indent="-514350" eaLnBrk="1" hangingPunct="1">
              <a:lnSpc>
                <a:spcPct val="90000"/>
              </a:lnSpc>
              <a:buClr>
                <a:schemeClr val="tx1"/>
              </a:buClr>
              <a:buFont typeface="Wingdings" pitchFamily="2" charset="2"/>
              <a:buAutoNum type="arabicPeriod"/>
              <a:defRPr/>
            </a:pPr>
            <a:r>
              <a:rPr lang="ru-RU" sz="2200" dirty="0">
                <a:latin typeface="Helvetica CY"/>
                <a:cs typeface="Helvetica CY"/>
              </a:rPr>
              <a:t>Бактериологическое исследование</a:t>
            </a:r>
          </a:p>
          <a:p>
            <a:pPr marL="514350" indent="-514350">
              <a:lnSpc>
                <a:spcPct val="90000"/>
              </a:lnSpc>
              <a:buClr>
                <a:schemeClr val="tx1"/>
              </a:buClr>
              <a:buFont typeface="Wingdings" pitchFamily="2" charset="2"/>
              <a:buAutoNum type="arabicPeriod"/>
              <a:defRPr/>
            </a:pPr>
            <a:r>
              <a:rPr lang="ru-RU" sz="2200" dirty="0">
                <a:latin typeface="Helvetica CY"/>
                <a:cs typeface="Helvetica CY"/>
              </a:rPr>
              <a:t>Морфология (цитология, гистология)</a:t>
            </a:r>
            <a:endParaRPr lang="ru-RU" sz="2400" b="1" dirty="0">
              <a:latin typeface="Helvetica CY"/>
              <a:cs typeface="Helvetica CY"/>
            </a:endParaRPr>
          </a:p>
          <a:p>
            <a:pPr marL="514350" indent="-514350">
              <a:lnSpc>
                <a:spcPct val="90000"/>
              </a:lnSpc>
              <a:buClr>
                <a:schemeClr val="tx1"/>
              </a:buClr>
              <a:buFont typeface="Wingdings" pitchFamily="2" charset="2"/>
              <a:buAutoNum type="arabicPeriod"/>
              <a:defRPr/>
            </a:pPr>
            <a:r>
              <a:rPr lang="ru-RU" sz="2200" dirty="0">
                <a:latin typeface="Helvetica CY"/>
                <a:cs typeface="Helvetica CY"/>
              </a:rPr>
              <a:t>Пальцевое исследование носоглотки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76804" y="789967"/>
            <a:ext cx="354856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rgbClr val="1F497D"/>
                </a:solidFill>
                <a:latin typeface="Helvetica CY"/>
                <a:cs typeface="Helvetica CY"/>
              </a:rPr>
              <a:t>Список литературы</a:t>
            </a:r>
          </a:p>
        </p:txBody>
      </p:sp>
      <p:sp>
        <p:nvSpPr>
          <p:cNvPr id="5" name="TextBox 4"/>
          <p:cNvSpPr txBox="1"/>
          <p:nvPr/>
        </p:nvSpPr>
        <p:spPr>
          <a:xfrm flipH="1">
            <a:off x="1187623" y="1916832"/>
            <a:ext cx="6408712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Helvetica CY"/>
                <a:cs typeface="Helvetica CY"/>
              </a:rPr>
              <a:t>1.Клиническая ринология / Г.З. Пискунов, С.З. Пискунов. — 3-е изд., доп. — Москва : ООО «Медицинское информационное агентство», 2017. — 750 с. : </a:t>
            </a:r>
            <a:r>
              <a:rPr lang="ru-RU" sz="2000" dirty="0" err="1">
                <a:latin typeface="Helvetica CY"/>
                <a:cs typeface="Helvetica CY"/>
              </a:rPr>
              <a:t>ил.ISBN</a:t>
            </a:r>
            <a:endParaRPr lang="ru-RU" sz="2000" dirty="0">
              <a:latin typeface="Helvetica CY"/>
              <a:cs typeface="Helvetica CY"/>
            </a:endParaRPr>
          </a:p>
          <a:p>
            <a:endParaRPr lang="ru-RU" sz="2000" dirty="0">
              <a:latin typeface="Helvetica CY"/>
              <a:cs typeface="Helvetica CY"/>
            </a:endParaRPr>
          </a:p>
          <a:p>
            <a:r>
              <a:rPr lang="ru-RU" sz="2000" dirty="0">
                <a:latin typeface="Helvetica CY"/>
                <a:cs typeface="Helvetica CY"/>
              </a:rPr>
              <a:t>2.Анатомия человека, Том 2, </a:t>
            </a:r>
            <a:r>
              <a:rPr lang="ru-RU" sz="2000" dirty="0" err="1">
                <a:latin typeface="Helvetica CY"/>
                <a:cs typeface="Helvetica CY"/>
              </a:rPr>
              <a:t>Сапин</a:t>
            </a:r>
            <a:r>
              <a:rPr lang="ru-RU" sz="2000" dirty="0">
                <a:latin typeface="Helvetica CY"/>
                <a:cs typeface="Helvetica CY"/>
              </a:rPr>
              <a:t> М.Р., 2001</a:t>
            </a:r>
          </a:p>
          <a:p>
            <a:endParaRPr lang="ru-RU" sz="2000" dirty="0">
              <a:latin typeface="Helvetica CY"/>
              <a:cs typeface="Helvetica CY"/>
            </a:endParaRPr>
          </a:p>
          <a:p>
            <a:r>
              <a:rPr lang="ru-RU" sz="2000" dirty="0">
                <a:latin typeface="Helvetica CY"/>
                <a:cs typeface="Helvetica CY"/>
              </a:rPr>
              <a:t>3.В.И. </a:t>
            </a:r>
            <a:r>
              <a:rPr lang="ru-RU" sz="2000" dirty="0" err="1">
                <a:latin typeface="Helvetica CY"/>
                <a:cs typeface="Helvetica CY"/>
              </a:rPr>
              <a:t>Бабияк</a:t>
            </a:r>
            <a:r>
              <a:rPr lang="ru-RU" sz="2000" dirty="0">
                <a:latin typeface="Helvetica CY"/>
                <a:cs typeface="Helvetica CY"/>
              </a:rPr>
              <a:t>, М.И. Говорун, Я.А. </a:t>
            </a:r>
            <a:r>
              <a:rPr lang="ru-RU" sz="2000" dirty="0" err="1">
                <a:latin typeface="Helvetica CY"/>
                <a:cs typeface="Helvetica CY"/>
              </a:rPr>
              <a:t>Накатис</a:t>
            </a:r>
            <a:r>
              <a:rPr lang="ru-RU" sz="2000" dirty="0">
                <a:latin typeface="Helvetica CY"/>
                <a:cs typeface="Helvetica CY"/>
              </a:rPr>
              <a:t>, А.Н. </a:t>
            </a:r>
            <a:r>
              <a:rPr lang="ru-RU" sz="2000" dirty="0" err="1">
                <a:latin typeface="Helvetica CY"/>
                <a:cs typeface="Helvetica CY"/>
              </a:rPr>
              <a:t>Пащинин</a:t>
            </a:r>
            <a:r>
              <a:rPr lang="ru-RU" sz="2000" dirty="0">
                <a:latin typeface="Helvetica CY"/>
                <a:cs typeface="Helvetica CY"/>
              </a:rPr>
              <a:t>, 2014</a:t>
            </a:r>
          </a:p>
          <a:p>
            <a:endParaRPr lang="ru-RU" sz="2000" dirty="0">
              <a:latin typeface="Helvetica CY"/>
              <a:cs typeface="Helvetica CY"/>
            </a:endParaRPr>
          </a:p>
          <a:p>
            <a:r>
              <a:rPr lang="ru-RU" sz="2000" dirty="0">
                <a:latin typeface="Helvetica CY"/>
                <a:cs typeface="Helvetica CY"/>
              </a:rPr>
              <a:t>4.Пальчун В.Т., Крюков А.И. Оториноларингология: Руководство для врачей  2010, </a:t>
            </a:r>
            <a:r>
              <a:rPr lang="ru-RU" sz="2000" dirty="0" err="1">
                <a:latin typeface="Helvetica CY"/>
                <a:cs typeface="Helvetica CY"/>
              </a:rPr>
              <a:t>крововснабжение</a:t>
            </a:r>
            <a:r>
              <a:rPr lang="ru-RU" sz="2000" dirty="0">
                <a:latin typeface="Helvetica CY"/>
                <a:cs typeface="Helvetica CY"/>
              </a:rPr>
              <a:t> небных миндалин по </a:t>
            </a:r>
            <a:r>
              <a:rPr lang="ru-RU" sz="2000" dirty="0" err="1">
                <a:latin typeface="Helvetica CY"/>
                <a:cs typeface="Helvetica CY"/>
              </a:rPr>
              <a:t>И.Булатникову</a:t>
            </a:r>
            <a:endParaRPr lang="ru-RU" sz="2000" dirty="0">
              <a:latin typeface="Helvetica CY"/>
              <a:cs typeface="Helvetica CY"/>
            </a:endParaRPr>
          </a:p>
          <a:p>
            <a:endParaRPr lang="ru-RU" b="1" dirty="0"/>
          </a:p>
          <a:p>
            <a:endParaRPr lang="ru-RU" dirty="0"/>
          </a:p>
          <a:p>
            <a:endParaRPr lang="ru-RU" b="1" dirty="0">
              <a:latin typeface="Helvetica CY"/>
              <a:cs typeface="Helvetica CY"/>
            </a:endParaRPr>
          </a:p>
          <a:p>
            <a:endParaRPr lang="ru-RU" b="1" dirty="0">
              <a:latin typeface="Helvetica CY"/>
              <a:cs typeface="Helvetica CY"/>
            </a:endParaRPr>
          </a:p>
        </p:txBody>
      </p:sp>
    </p:spTree>
    <p:extLst>
      <p:ext uri="{BB962C8B-B14F-4D97-AF65-F5344CB8AC3E}">
        <p14:creationId xmlns:p14="http://schemas.microsoft.com/office/powerpoint/2010/main" val="16678837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683568" y="188640"/>
            <a:ext cx="7774632" cy="792088"/>
          </a:xfrm>
        </p:spPr>
        <p:txBody>
          <a:bodyPr>
            <a:noAutofit/>
          </a:bodyPr>
          <a:lstStyle/>
          <a:p>
            <a:r>
              <a:rPr lang="ru-RU" sz="3200" b="1" dirty="0">
                <a:solidFill>
                  <a:srgbClr val="1F497D"/>
                </a:solidFill>
                <a:latin typeface="Helvetica CY"/>
                <a:cs typeface="Helvetica CY"/>
              </a:rPr>
              <a:t>Носовой клапан </a:t>
            </a:r>
          </a:p>
        </p:txBody>
      </p:sp>
      <p:pic>
        <p:nvPicPr>
          <p:cNvPr id="13315" name="Picture 3" descr="связки носа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 l="3897" t="12256" r="3384" b="21428"/>
          <a:stretch>
            <a:fillRect/>
          </a:stretch>
        </p:blipFill>
        <p:spPr>
          <a:xfrm>
            <a:off x="179512" y="908720"/>
            <a:ext cx="4975303" cy="2376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318" name="Rectangle 6"/>
          <p:cNvSpPr>
            <a:spLocks noGrp="1" noChangeArrowheads="1"/>
          </p:cNvSpPr>
          <p:nvPr>
            <p:ph sz="quarter" idx="2"/>
          </p:nvPr>
        </p:nvSpPr>
        <p:spPr>
          <a:xfrm>
            <a:off x="251520" y="3356992"/>
            <a:ext cx="6480720" cy="2664296"/>
          </a:xfrm>
          <a:noFill/>
          <a:ln/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ru-RU" sz="1800" dirty="0">
                <a:latin typeface="Helvetica CY"/>
                <a:cs typeface="Helvetica CY"/>
              </a:rPr>
              <a:t>Носовой клапан находится в переднем (каудальном) отделе полости носа и является самой узкой её частью</a:t>
            </a:r>
          </a:p>
          <a:p>
            <a:pPr>
              <a:lnSpc>
                <a:spcPct val="90000"/>
              </a:lnSpc>
            </a:pPr>
            <a:r>
              <a:rPr lang="ru-RU" sz="1800" dirty="0">
                <a:latin typeface="Helvetica CY"/>
                <a:cs typeface="Helvetica CY"/>
              </a:rPr>
              <a:t>Образован передним отделом носовой перегородки, передним концом нижней носовой раковины и нижним краем верхнелатерального (треугольного) хряща носа</a:t>
            </a:r>
          </a:p>
          <a:p>
            <a:pPr>
              <a:lnSpc>
                <a:spcPct val="90000"/>
              </a:lnSpc>
            </a:pPr>
            <a:r>
              <a:rPr lang="ru-RU" sz="1800" dirty="0">
                <a:latin typeface="Helvetica CY"/>
                <a:cs typeface="Helvetica CY"/>
              </a:rPr>
              <a:t>Первичный регулятор воздушного потока, проходящего через полость носа</a:t>
            </a:r>
          </a:p>
          <a:p>
            <a:pPr>
              <a:lnSpc>
                <a:spcPct val="90000"/>
              </a:lnSpc>
            </a:pPr>
            <a:r>
              <a:rPr lang="ru-RU" sz="1800" dirty="0">
                <a:latin typeface="Helvetica CY"/>
                <a:cs typeface="Helvetica CY"/>
              </a:rPr>
              <a:t>Определяет сопротивление дыхательных путей</a:t>
            </a:r>
          </a:p>
          <a:p>
            <a:pPr>
              <a:lnSpc>
                <a:spcPct val="90000"/>
              </a:lnSpc>
            </a:pPr>
            <a:r>
              <a:rPr lang="ru-RU" sz="1800" dirty="0">
                <a:latin typeface="Helvetica CY"/>
                <a:cs typeface="Helvetica CY"/>
              </a:rPr>
              <a:t>Создает условия для замедления и углубления дыхания, эффективного газообмена, распределения </a:t>
            </a:r>
            <a:r>
              <a:rPr lang="ru-RU" sz="1800" dirty="0" err="1">
                <a:latin typeface="Helvetica CY"/>
                <a:cs typeface="Helvetica CY"/>
              </a:rPr>
              <a:t>сурфактанта</a:t>
            </a:r>
            <a:r>
              <a:rPr lang="ru-RU" sz="1800" dirty="0">
                <a:latin typeface="Helvetica CY"/>
                <a:cs typeface="Helvetica CY"/>
              </a:rPr>
              <a:t> в альвеолах</a:t>
            </a:r>
          </a:p>
        </p:txBody>
      </p:sp>
      <p:pic>
        <p:nvPicPr>
          <p:cNvPr id="13316" name="Picture 4" descr="архангельская лев 5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 cstate="print"/>
          <a:srcRect l="5345" t="5323" r="13522" b="14671"/>
          <a:stretch>
            <a:fillRect/>
          </a:stretch>
        </p:blipFill>
        <p:spPr>
          <a:xfrm>
            <a:off x="5292080" y="980728"/>
            <a:ext cx="3528392" cy="23522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/>
          <p:cNvSpPr txBox="1"/>
          <p:nvPr/>
        </p:nvSpPr>
        <p:spPr>
          <a:xfrm>
            <a:off x="9139" y="6396595"/>
            <a:ext cx="621716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b="1" dirty="0">
                <a:latin typeface="Helvetica CY"/>
                <a:cs typeface="Helvetica CY"/>
              </a:rPr>
              <a:t>Клиническая ринология / Г.З. Пискунов, С.З. Пискунов. — 3-е изд., доп. — Москва : ООО «Медицинское </a:t>
            </a:r>
          </a:p>
          <a:p>
            <a:r>
              <a:rPr lang="ru-RU" sz="1100" b="1" dirty="0">
                <a:latin typeface="Helvetica CY"/>
                <a:cs typeface="Helvetica CY"/>
              </a:rPr>
              <a:t>информационное агентство», 2017. — 750 с. : </a:t>
            </a:r>
            <a:r>
              <a:rPr lang="ru-RU" sz="1100" b="1" dirty="0" err="1">
                <a:latin typeface="Helvetica CY"/>
                <a:cs typeface="Helvetica CY"/>
              </a:rPr>
              <a:t>ил.ISBN</a:t>
            </a:r>
            <a:endParaRPr lang="ru-RU" sz="1100" b="1" dirty="0">
              <a:latin typeface="Helvetica CY"/>
              <a:cs typeface="Helvetica CY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b="1" dirty="0">
                <a:solidFill>
                  <a:schemeClr val="tx2"/>
                </a:solidFill>
                <a:latin typeface="Helvetica CY"/>
                <a:cs typeface="Helvetica CY"/>
              </a:rPr>
              <a:t>Функции клапана носа</a:t>
            </a:r>
            <a:br>
              <a:rPr lang="ru-RU" dirty="0"/>
            </a:br>
            <a:endParaRPr lang="ru-RU" dirty="0"/>
          </a:p>
        </p:txBody>
      </p:sp>
      <p:sp>
        <p:nvSpPr>
          <p:cNvPr id="10" name="Подзаголовок 9"/>
          <p:cNvSpPr>
            <a:spLocks noGrp="1"/>
          </p:cNvSpPr>
          <p:nvPr>
            <p:ph idx="1"/>
          </p:nvPr>
        </p:nvSpPr>
        <p:spPr>
          <a:xfrm>
            <a:off x="103187" y="980728"/>
            <a:ext cx="8229600" cy="2908920"/>
          </a:xfrm>
        </p:spPr>
        <p:txBody>
          <a:bodyPr>
            <a:normAutofit/>
          </a:bodyPr>
          <a:lstStyle/>
          <a:p>
            <a:r>
              <a:rPr lang="ru-RU" sz="2400" dirty="0">
                <a:latin typeface="Helvetica CY"/>
                <a:cs typeface="Helvetica CY"/>
              </a:rPr>
              <a:t>первичный регулятор  воздушного потока, проходящего через нос</a:t>
            </a:r>
          </a:p>
          <a:p>
            <a:r>
              <a:rPr lang="ru-RU" sz="2400" dirty="0">
                <a:latin typeface="Helvetica CY"/>
                <a:cs typeface="Helvetica CY"/>
              </a:rPr>
              <a:t>Определяет сопротивление дыхательных путей</a:t>
            </a:r>
          </a:p>
          <a:p>
            <a:r>
              <a:rPr lang="ru-RU" sz="2400" dirty="0">
                <a:latin typeface="Helvetica CY"/>
                <a:cs typeface="Helvetica CY"/>
              </a:rPr>
              <a:t>создает </a:t>
            </a:r>
            <a:r>
              <a:rPr lang="ru-RU" sz="2400" dirty="0" err="1">
                <a:latin typeface="Helvetica CY"/>
                <a:cs typeface="Helvetica CY"/>
              </a:rPr>
              <a:t>условиядля</a:t>
            </a:r>
            <a:r>
              <a:rPr lang="ru-RU" sz="2400" dirty="0">
                <a:latin typeface="Helvetica CY"/>
                <a:cs typeface="Helvetica CY"/>
              </a:rPr>
              <a:t> </a:t>
            </a:r>
            <a:r>
              <a:rPr lang="ru-RU" sz="2400" dirty="0" err="1">
                <a:latin typeface="Helvetica CY"/>
                <a:cs typeface="Helvetica CY"/>
              </a:rPr>
              <a:t>замедленияи</a:t>
            </a:r>
            <a:r>
              <a:rPr lang="ru-RU" sz="2400" dirty="0">
                <a:latin typeface="Helvetica CY"/>
                <a:cs typeface="Helvetica CY"/>
              </a:rPr>
              <a:t> </a:t>
            </a:r>
            <a:r>
              <a:rPr lang="ru-RU" sz="2400" dirty="0" err="1">
                <a:latin typeface="Helvetica CY"/>
                <a:cs typeface="Helvetica CY"/>
              </a:rPr>
              <a:t>углублениядыхания</a:t>
            </a:r>
            <a:r>
              <a:rPr lang="ru-RU" sz="2400" dirty="0">
                <a:latin typeface="Helvetica CY"/>
                <a:cs typeface="Helvetica CY"/>
              </a:rPr>
              <a:t>, </a:t>
            </a:r>
            <a:r>
              <a:rPr lang="ru-RU" sz="2400" dirty="0" err="1">
                <a:latin typeface="Helvetica CY"/>
                <a:cs typeface="Helvetica CY"/>
              </a:rPr>
              <a:t>эффнективного</a:t>
            </a:r>
            <a:r>
              <a:rPr lang="ru-RU" sz="2400" dirty="0">
                <a:latin typeface="Helvetica CY"/>
                <a:cs typeface="Helvetica CY"/>
              </a:rPr>
              <a:t> газообмена, распределение </a:t>
            </a:r>
            <a:r>
              <a:rPr lang="ru-RU" sz="2400" dirty="0" err="1">
                <a:latin typeface="Helvetica CY"/>
                <a:cs typeface="Helvetica CY"/>
              </a:rPr>
              <a:t>сурфактанта</a:t>
            </a:r>
            <a:r>
              <a:rPr lang="ru-RU" sz="2400" dirty="0">
                <a:latin typeface="Helvetica CY"/>
                <a:cs typeface="Helvetica CY"/>
              </a:rPr>
              <a:t> в альвеолах</a:t>
            </a:r>
          </a:p>
        </p:txBody>
      </p:sp>
      <p:pic>
        <p:nvPicPr>
          <p:cNvPr id="14745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" y="5661248"/>
            <a:ext cx="5677552" cy="669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439365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8229600" cy="533400"/>
          </a:xfrm>
        </p:spPr>
        <p:txBody>
          <a:bodyPr>
            <a:noAutofit/>
          </a:bodyPr>
          <a:lstStyle/>
          <a:p>
            <a:r>
              <a:rPr lang="ru-RU" sz="3200" b="1" dirty="0">
                <a:solidFill>
                  <a:schemeClr val="tx2"/>
                </a:solidFill>
                <a:latin typeface="Helvetica CY"/>
                <a:cs typeface="Helvetica CY"/>
              </a:rPr>
              <a:t>Перегородка носа</a:t>
            </a:r>
          </a:p>
        </p:txBody>
      </p:sp>
      <p:pic>
        <p:nvPicPr>
          <p:cNvPr id="8" name="Picture 4" descr="http://www.zdravosil.ru/uploads/posts/2015-04/148-486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 l="2415" t="2447" r="3388" b="13147"/>
          <a:stretch>
            <a:fillRect/>
          </a:stretch>
        </p:blipFill>
        <p:spPr bwMode="auto">
          <a:xfrm>
            <a:off x="17297" y="1484784"/>
            <a:ext cx="4323921" cy="3888432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4932040" y="1844824"/>
            <a:ext cx="396044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Helvetica CY"/>
                <a:cs typeface="Helvetica CY"/>
              </a:rPr>
              <a:t>Костная часть образована носовым гребнем небного отростка верхней челюсти (1), сошником (</a:t>
            </a:r>
            <a:r>
              <a:rPr lang="ru-RU" dirty="0" err="1">
                <a:latin typeface="Helvetica CY"/>
                <a:cs typeface="Helvetica CY"/>
              </a:rPr>
              <a:t>vomer</a:t>
            </a:r>
            <a:r>
              <a:rPr lang="ru-RU" dirty="0">
                <a:latin typeface="Helvetica CY"/>
                <a:cs typeface="Helvetica CY"/>
              </a:rPr>
              <a:t>) (2), перпендикулярной пластинкой решетчатой кости (3).</a:t>
            </a:r>
          </a:p>
          <a:p>
            <a:r>
              <a:rPr lang="ru-RU" dirty="0">
                <a:latin typeface="Helvetica CY"/>
                <a:cs typeface="Helvetica CY"/>
              </a:rPr>
              <a:t> Хрящевой отдел состоит из хряща перегородки носа (4) и медиальной ножки большого хряща крыла носа (5), участвующей в образовании </a:t>
            </a:r>
            <a:r>
              <a:rPr lang="ru-RU" dirty="0" err="1">
                <a:latin typeface="Helvetica CY"/>
                <a:cs typeface="Helvetica CY"/>
              </a:rPr>
              <a:t>pars</a:t>
            </a:r>
            <a:r>
              <a:rPr lang="ru-RU" dirty="0">
                <a:latin typeface="Helvetica CY"/>
                <a:cs typeface="Helvetica CY"/>
              </a:rPr>
              <a:t> </a:t>
            </a:r>
            <a:r>
              <a:rPr lang="ru-RU" dirty="0" err="1">
                <a:latin typeface="Helvetica CY"/>
                <a:cs typeface="Helvetica CY"/>
              </a:rPr>
              <a:t>mobilis</a:t>
            </a:r>
            <a:r>
              <a:rPr lang="ru-RU" dirty="0">
                <a:latin typeface="Helvetica CY"/>
                <a:cs typeface="Helvetica CY"/>
              </a:rPr>
              <a:t> </a:t>
            </a:r>
            <a:r>
              <a:rPr lang="ru-RU" dirty="0" err="1">
                <a:latin typeface="Helvetica CY"/>
                <a:cs typeface="Helvetica CY"/>
              </a:rPr>
              <a:t>septi</a:t>
            </a:r>
            <a:r>
              <a:rPr lang="ru-RU" dirty="0">
                <a:latin typeface="Helvetica CY"/>
                <a:cs typeface="Helvetica CY"/>
              </a:rPr>
              <a:t> </a:t>
            </a:r>
            <a:r>
              <a:rPr lang="ru-RU" dirty="0" err="1">
                <a:latin typeface="Helvetica CY"/>
                <a:cs typeface="Helvetica CY"/>
              </a:rPr>
              <a:t>nasi</a:t>
            </a:r>
            <a:r>
              <a:rPr lang="ru-RU" dirty="0">
                <a:latin typeface="Helvetica CY"/>
                <a:cs typeface="Helvetica CY"/>
              </a:rPr>
              <a:t> (последняя в основном представлена мягкими тканями).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95536" y="836712"/>
            <a:ext cx="82089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latin typeface="Helvetica CY"/>
                <a:cs typeface="Helvetica CY"/>
              </a:rPr>
              <a:t>Полость носа перегородкой делится на две половины: правую и левую. В перегородке носа различают костную и хрящевую части.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187624" y="6021288"/>
            <a:ext cx="21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27584" y="594928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/>
              <a:t>2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83568" y="530120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/>
              <a:t>3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211960" y="350100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/>
              <a:t>4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427984" y="429309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/>
              <a:t>5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7472" y="6427113"/>
            <a:ext cx="594015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>
                <a:latin typeface="Helvetica CY"/>
                <a:cs typeface="Helvetica CY"/>
              </a:rPr>
              <a:t>Клиническая ринология / Г.З. Пискунов, С.З. Пискунов. — 3-е изд., доп. — Москва : ООО «Медицинское информационное агентство», 2017. — 750 с. : </a:t>
            </a:r>
            <a:r>
              <a:rPr lang="ru-RU" sz="1100" b="1" dirty="0" err="1">
                <a:latin typeface="Helvetica CY"/>
                <a:cs typeface="Helvetica CY"/>
              </a:rPr>
              <a:t>ил.ISBN</a:t>
            </a:r>
            <a:endParaRPr lang="ru-RU" sz="1100" b="1" dirty="0">
              <a:latin typeface="Helvetica CY"/>
              <a:cs typeface="Helvetica CY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116632"/>
            <a:ext cx="8136904" cy="792088"/>
          </a:xfrm>
        </p:spPr>
        <p:txBody>
          <a:bodyPr>
            <a:normAutofit/>
          </a:bodyPr>
          <a:lstStyle/>
          <a:p>
            <a:r>
              <a:rPr lang="ru-RU" sz="3200" b="1" dirty="0">
                <a:solidFill>
                  <a:schemeClr val="tx2"/>
                </a:solidFill>
                <a:latin typeface="Helvetica CY"/>
                <a:cs typeface="Helvetica CY"/>
              </a:rPr>
              <a:t>Латеральная стенка полости носа</a:t>
            </a:r>
          </a:p>
        </p:txBody>
      </p:sp>
      <p:sp>
        <p:nvSpPr>
          <p:cNvPr id="15" name="Содержимое 14"/>
          <p:cNvSpPr>
            <a:spLocks noGrp="1"/>
          </p:cNvSpPr>
          <p:nvPr>
            <p:ph sz="half" idx="1"/>
          </p:nvPr>
        </p:nvSpPr>
        <p:spPr>
          <a:xfrm>
            <a:off x="251520" y="1124744"/>
            <a:ext cx="3528392" cy="4971256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ru-RU" sz="1800" dirty="0">
                <a:latin typeface="Helvetica CY"/>
                <a:cs typeface="Helvetica CY"/>
              </a:rPr>
              <a:t>На латеральной стенке имеются  </a:t>
            </a:r>
            <a:r>
              <a:rPr lang="ru-RU" sz="1800" b="1" dirty="0">
                <a:latin typeface="Helvetica CY"/>
                <a:cs typeface="Helvetica CY"/>
              </a:rPr>
              <a:t>верхняя и средняя носовые раковины </a:t>
            </a:r>
            <a:r>
              <a:rPr lang="ru-RU" sz="1800" dirty="0">
                <a:latin typeface="Helvetica CY"/>
                <a:cs typeface="Helvetica CY"/>
              </a:rPr>
              <a:t>(</a:t>
            </a:r>
            <a:r>
              <a:rPr lang="ru-RU" sz="1800" dirty="0" err="1">
                <a:latin typeface="Helvetica CY"/>
                <a:cs typeface="Helvetica CY"/>
              </a:rPr>
              <a:t>concha</a:t>
            </a:r>
            <a:r>
              <a:rPr lang="ru-RU" sz="1800" dirty="0">
                <a:latin typeface="Helvetica CY"/>
                <a:cs typeface="Helvetica CY"/>
              </a:rPr>
              <a:t> </a:t>
            </a:r>
            <a:r>
              <a:rPr lang="ru-RU" sz="1800" dirty="0" err="1">
                <a:latin typeface="Helvetica CY"/>
                <a:cs typeface="Helvetica CY"/>
              </a:rPr>
              <a:t>nasalis</a:t>
            </a:r>
            <a:r>
              <a:rPr lang="ru-RU" sz="1800" dirty="0">
                <a:latin typeface="Helvetica CY"/>
                <a:cs typeface="Helvetica CY"/>
              </a:rPr>
              <a:t> </a:t>
            </a:r>
            <a:r>
              <a:rPr lang="ru-RU" sz="1800" dirty="0" err="1">
                <a:latin typeface="Helvetica CY"/>
                <a:cs typeface="Helvetica CY"/>
              </a:rPr>
              <a:t>superior</a:t>
            </a:r>
            <a:r>
              <a:rPr lang="ru-RU" sz="1800" dirty="0">
                <a:latin typeface="Helvetica CY"/>
                <a:cs typeface="Helvetica CY"/>
              </a:rPr>
              <a:t> и </a:t>
            </a:r>
            <a:r>
              <a:rPr lang="ru-RU" sz="1800" dirty="0" err="1">
                <a:latin typeface="Helvetica CY"/>
                <a:cs typeface="Helvetica CY"/>
              </a:rPr>
              <a:t>concha</a:t>
            </a:r>
            <a:r>
              <a:rPr lang="ru-RU" sz="1800" dirty="0">
                <a:latin typeface="Helvetica CY"/>
                <a:cs typeface="Helvetica CY"/>
              </a:rPr>
              <a:t> </a:t>
            </a:r>
            <a:r>
              <a:rPr lang="ru-RU" sz="1800" dirty="0" err="1">
                <a:latin typeface="Helvetica CY"/>
                <a:cs typeface="Helvetica CY"/>
              </a:rPr>
              <a:t>nasalis</a:t>
            </a:r>
            <a:r>
              <a:rPr lang="ru-RU" sz="1800" dirty="0">
                <a:latin typeface="Helvetica CY"/>
                <a:cs typeface="Helvetica CY"/>
              </a:rPr>
              <a:t> </a:t>
            </a:r>
            <a:r>
              <a:rPr lang="ru-RU" sz="1800" dirty="0" err="1">
                <a:latin typeface="Helvetica CY"/>
                <a:cs typeface="Helvetica CY"/>
              </a:rPr>
              <a:t>media</a:t>
            </a:r>
            <a:r>
              <a:rPr lang="ru-RU" sz="1800" dirty="0">
                <a:latin typeface="Helvetica CY"/>
                <a:cs typeface="Helvetica CY"/>
              </a:rPr>
              <a:t>) - элементы решетчатой кости, самостоятельная кость — </a:t>
            </a:r>
            <a:r>
              <a:rPr lang="ru-RU" sz="1800" b="1" dirty="0">
                <a:latin typeface="Helvetica CY"/>
                <a:cs typeface="Helvetica CY"/>
              </a:rPr>
              <a:t>нижняя носовая раковина </a:t>
            </a:r>
            <a:r>
              <a:rPr lang="ru-RU" sz="1800" dirty="0">
                <a:latin typeface="Helvetica CY"/>
                <a:cs typeface="Helvetica CY"/>
              </a:rPr>
              <a:t>(</a:t>
            </a:r>
            <a:r>
              <a:rPr lang="ru-RU" sz="1800" dirty="0" err="1">
                <a:latin typeface="Helvetica CY"/>
                <a:cs typeface="Helvetica CY"/>
              </a:rPr>
              <a:t>concha</a:t>
            </a:r>
            <a:r>
              <a:rPr lang="ru-RU" sz="1800" dirty="0">
                <a:latin typeface="Helvetica CY"/>
                <a:cs typeface="Helvetica CY"/>
              </a:rPr>
              <a:t> </a:t>
            </a:r>
            <a:r>
              <a:rPr lang="ru-RU" sz="1800" dirty="0" err="1">
                <a:latin typeface="Helvetica CY"/>
                <a:cs typeface="Helvetica CY"/>
              </a:rPr>
              <a:t>nasalis</a:t>
            </a:r>
            <a:r>
              <a:rPr lang="ru-RU" sz="1800" dirty="0">
                <a:latin typeface="Helvetica CY"/>
                <a:cs typeface="Helvetica CY"/>
              </a:rPr>
              <a:t> </a:t>
            </a:r>
            <a:r>
              <a:rPr lang="ru-RU" sz="1800" dirty="0" err="1">
                <a:latin typeface="Helvetica CY"/>
                <a:cs typeface="Helvetica CY"/>
              </a:rPr>
              <a:t>inferior</a:t>
            </a:r>
            <a:r>
              <a:rPr lang="ru-RU" sz="1800" dirty="0">
                <a:latin typeface="Helvetica CY"/>
                <a:cs typeface="Helvetica CY"/>
              </a:rPr>
              <a:t>), которую иногда называют также веретенообразной костью — </a:t>
            </a:r>
            <a:r>
              <a:rPr lang="ru-RU" sz="1800" dirty="0" err="1">
                <a:latin typeface="Helvetica CY"/>
                <a:cs typeface="Helvetica CY"/>
              </a:rPr>
              <a:t>os</a:t>
            </a:r>
            <a:r>
              <a:rPr lang="ru-RU" sz="1800" dirty="0">
                <a:latin typeface="Helvetica CY"/>
                <a:cs typeface="Helvetica CY"/>
              </a:rPr>
              <a:t> </a:t>
            </a:r>
            <a:r>
              <a:rPr lang="ru-RU" sz="1800" dirty="0" err="1">
                <a:latin typeface="Helvetica CY"/>
                <a:cs typeface="Helvetica CY"/>
              </a:rPr>
              <a:t>turbinale</a:t>
            </a:r>
            <a:r>
              <a:rPr lang="ru-RU" sz="1800" dirty="0">
                <a:latin typeface="Helvetica CY"/>
                <a:cs typeface="Helvetica CY"/>
              </a:rPr>
              <a:t>, и пространства под раковинами — </a:t>
            </a:r>
            <a:r>
              <a:rPr lang="ru-RU" sz="1800" b="1" dirty="0">
                <a:latin typeface="Helvetica CY"/>
                <a:cs typeface="Helvetica CY"/>
              </a:rPr>
              <a:t>носовые ходы — верхний, средний и нижний</a:t>
            </a:r>
            <a:r>
              <a:rPr lang="ru-RU" sz="1800" dirty="0">
                <a:latin typeface="Helvetica CY"/>
                <a:cs typeface="Helvetica CY"/>
              </a:rPr>
              <a:t>. </a:t>
            </a:r>
            <a:br>
              <a:rPr lang="ru-RU" sz="2200" u="sng" dirty="0">
                <a:latin typeface="Helvetica CY"/>
                <a:cs typeface="Helvetica CY"/>
              </a:rPr>
            </a:br>
            <a:endParaRPr lang="ru-RU" sz="2200" dirty="0">
              <a:latin typeface="Helvetica CY"/>
              <a:cs typeface="Helvetica CY"/>
            </a:endParaRPr>
          </a:p>
        </p:txBody>
      </p:sp>
      <p:pic>
        <p:nvPicPr>
          <p:cNvPr id="16" name="Picture 4" descr="http://tse2.mm.bing.net/th?id=OIP.M4ff7e3d74db5f305723c62bcd5d48cd4o0&amp;w=224&amp;h=149&amp;c=7&amp;rs=1&amp;qlt=90&amp;o=4&amp;pid=1.1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3563888" y="1124744"/>
            <a:ext cx="5196174" cy="3456384"/>
          </a:xfrm>
          <a:prstGeom prst="rect">
            <a:avLst/>
          </a:prstGeom>
          <a:noFill/>
        </p:spPr>
      </p:pic>
      <p:sp>
        <p:nvSpPr>
          <p:cNvPr id="19467" name="Text Box 11"/>
          <p:cNvSpPr txBox="1">
            <a:spLocks noChangeArrowheads="1"/>
          </p:cNvSpPr>
          <p:nvPr/>
        </p:nvSpPr>
        <p:spPr bwMode="auto">
          <a:xfrm>
            <a:off x="5562600" y="3581400"/>
            <a:ext cx="2286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724128" y="1052736"/>
            <a:ext cx="257031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dirty="0">
                <a:latin typeface="Helvetica CY"/>
                <a:cs typeface="Helvetica CY"/>
              </a:rPr>
              <a:t>средняя носовая раковина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732240" y="1340768"/>
            <a:ext cx="198770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dirty="0">
                <a:latin typeface="Helvetica CY"/>
                <a:cs typeface="Helvetica CY"/>
              </a:rPr>
              <a:t>клиновидная пазуха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740352" y="1700808"/>
            <a:ext cx="1152128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dirty="0"/>
              <a:t>верхняя носовая раковина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668344" y="3068960"/>
            <a:ext cx="1152128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dirty="0">
                <a:latin typeface="Helvetica CY"/>
                <a:cs typeface="Helvetica CY"/>
              </a:rPr>
              <a:t>нижняя носовая раковина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707904" y="4077072"/>
            <a:ext cx="3456384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ru-RU" dirty="0">
                <a:latin typeface="Helvetica CY"/>
                <a:cs typeface="Helvetica CY"/>
              </a:rPr>
              <a:t>глоточное отверстие</a:t>
            </a:r>
          </a:p>
          <a:p>
            <a:pPr algn="r"/>
            <a:r>
              <a:rPr lang="ru-RU" dirty="0">
                <a:latin typeface="Helvetica CY"/>
                <a:cs typeface="Helvetica CY"/>
              </a:rPr>
              <a:t> слуховой трубы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923928" y="1412776"/>
            <a:ext cx="936104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dirty="0">
                <a:latin typeface="Helvetica CY"/>
                <a:cs typeface="Helvetica CY"/>
              </a:rPr>
              <a:t>лобная пазуха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707904" y="4581128"/>
            <a:ext cx="15121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Helvetica CY"/>
                <a:cs typeface="Helvetica CY"/>
              </a:rPr>
              <a:t>клиновидно-решетчатое углубление</a:t>
            </a:r>
          </a:p>
        </p:txBody>
      </p:sp>
      <p:cxnSp>
        <p:nvCxnSpPr>
          <p:cNvPr id="26" name="Прямая со стрелкой 25"/>
          <p:cNvCxnSpPr/>
          <p:nvPr/>
        </p:nvCxnSpPr>
        <p:spPr>
          <a:xfrm flipV="1">
            <a:off x="4572000" y="2132856"/>
            <a:ext cx="2016224" cy="237626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Прямоугольник 1"/>
          <p:cNvSpPr/>
          <p:nvPr/>
        </p:nvSpPr>
        <p:spPr>
          <a:xfrm>
            <a:off x="107504" y="6207492"/>
            <a:ext cx="49685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latin typeface="Helvetica CY"/>
                <a:cs typeface="Helvetica CY"/>
              </a:rPr>
              <a:t>Клиническая ринология / Г.З. Пискунов, С.З. Пискунов. — 3-е изд., доп. — Москва : ООО «Медицинское информационное агентство», 2017. — 750 с. : </a:t>
            </a:r>
            <a:r>
              <a:rPr lang="ru-RU" sz="1200" b="1" dirty="0" err="1">
                <a:latin typeface="Helvetica CY"/>
                <a:cs typeface="Helvetica CY"/>
              </a:rPr>
              <a:t>ил.ISBN</a:t>
            </a:r>
            <a:endParaRPr lang="ru-RU" sz="1200" b="1" dirty="0">
              <a:latin typeface="Helvetica CY"/>
              <a:cs typeface="Helvetica CY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116632"/>
            <a:ext cx="8136904" cy="792088"/>
          </a:xfrm>
        </p:spPr>
        <p:txBody>
          <a:bodyPr>
            <a:normAutofit/>
          </a:bodyPr>
          <a:lstStyle/>
          <a:p>
            <a:r>
              <a:rPr lang="ru-RU" sz="3200" b="1" dirty="0">
                <a:solidFill>
                  <a:srgbClr val="1F497D"/>
                </a:solidFill>
                <a:latin typeface="Helvetica CY"/>
                <a:cs typeface="Helvetica CY"/>
              </a:rPr>
              <a:t>Латеральная стенка полости носа</a:t>
            </a:r>
          </a:p>
        </p:txBody>
      </p:sp>
      <p:pic>
        <p:nvPicPr>
          <p:cNvPr id="19459" name="Picture 3" descr="ос111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676400" y="838201"/>
            <a:ext cx="4551784" cy="2881972"/>
          </a:xfrm>
          <a:noFill/>
          <a:ln/>
        </p:spPr>
      </p:pic>
      <p:sp>
        <p:nvSpPr>
          <p:cNvPr id="19465" name="Text Box 9"/>
          <p:cNvSpPr txBox="1">
            <a:spLocks noChangeArrowheads="1"/>
          </p:cNvSpPr>
          <p:nvPr/>
        </p:nvSpPr>
        <p:spPr bwMode="auto">
          <a:xfrm>
            <a:off x="533400" y="5257800"/>
            <a:ext cx="7543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 sz="240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9466" name="Text Box 10"/>
          <p:cNvSpPr txBox="1">
            <a:spLocks noChangeArrowheads="1"/>
          </p:cNvSpPr>
          <p:nvPr/>
        </p:nvSpPr>
        <p:spPr bwMode="auto">
          <a:xfrm>
            <a:off x="4724400" y="3200400"/>
            <a:ext cx="1841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</a:t>
            </a:r>
          </a:p>
        </p:txBody>
      </p:sp>
      <p:sp>
        <p:nvSpPr>
          <p:cNvPr id="19467" name="Text Box 11"/>
          <p:cNvSpPr txBox="1">
            <a:spLocks noChangeArrowheads="1"/>
          </p:cNvSpPr>
          <p:nvPr/>
        </p:nvSpPr>
        <p:spPr bwMode="auto">
          <a:xfrm>
            <a:off x="5562600" y="3581400"/>
            <a:ext cx="2286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19468" name="Text Box 12"/>
          <p:cNvSpPr txBox="1">
            <a:spLocks noChangeArrowheads="1"/>
          </p:cNvSpPr>
          <p:nvPr/>
        </p:nvSpPr>
        <p:spPr bwMode="auto">
          <a:xfrm>
            <a:off x="5486400" y="2590800"/>
            <a:ext cx="2286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</a:t>
            </a:r>
          </a:p>
        </p:txBody>
      </p:sp>
      <p:sp>
        <p:nvSpPr>
          <p:cNvPr id="19469" name="Text Box 13"/>
          <p:cNvSpPr txBox="1">
            <a:spLocks noChangeArrowheads="1"/>
          </p:cNvSpPr>
          <p:nvPr/>
        </p:nvSpPr>
        <p:spPr bwMode="auto">
          <a:xfrm>
            <a:off x="4648200" y="2286000"/>
            <a:ext cx="1841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</a:t>
            </a:r>
          </a:p>
        </p:txBody>
      </p:sp>
      <p:sp>
        <p:nvSpPr>
          <p:cNvPr id="19470" name="Text Box 14"/>
          <p:cNvSpPr txBox="1">
            <a:spLocks noChangeArrowheads="1"/>
          </p:cNvSpPr>
          <p:nvPr/>
        </p:nvSpPr>
        <p:spPr bwMode="auto">
          <a:xfrm>
            <a:off x="5562600" y="3505200"/>
            <a:ext cx="1841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dirty="0">
                <a:solidFill>
                  <a:srgbClr val="9900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</a:t>
            </a:r>
          </a:p>
        </p:txBody>
      </p:sp>
      <p:sp>
        <p:nvSpPr>
          <p:cNvPr id="19471" name="Text Box 15"/>
          <p:cNvSpPr txBox="1">
            <a:spLocks noChangeArrowheads="1"/>
          </p:cNvSpPr>
          <p:nvPr/>
        </p:nvSpPr>
        <p:spPr bwMode="auto">
          <a:xfrm>
            <a:off x="5004048" y="2924944"/>
            <a:ext cx="1841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</a:t>
            </a:r>
          </a:p>
        </p:txBody>
      </p:sp>
      <p:sp>
        <p:nvSpPr>
          <p:cNvPr id="19472" name="Text Box 16"/>
          <p:cNvSpPr txBox="1">
            <a:spLocks noChangeArrowheads="1"/>
          </p:cNvSpPr>
          <p:nvPr/>
        </p:nvSpPr>
        <p:spPr bwMode="auto">
          <a:xfrm>
            <a:off x="5638800" y="2057400"/>
            <a:ext cx="2286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6</a:t>
            </a:r>
          </a:p>
        </p:txBody>
      </p:sp>
      <p:sp>
        <p:nvSpPr>
          <p:cNvPr id="19473" name="Text Box 17"/>
          <p:cNvSpPr txBox="1">
            <a:spLocks noChangeArrowheads="1"/>
          </p:cNvSpPr>
          <p:nvPr/>
        </p:nvSpPr>
        <p:spPr bwMode="auto">
          <a:xfrm>
            <a:off x="3962400" y="2514600"/>
            <a:ext cx="2286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7</a:t>
            </a:r>
          </a:p>
        </p:txBody>
      </p:sp>
      <p:sp>
        <p:nvSpPr>
          <p:cNvPr id="19474" name="Text Box 18"/>
          <p:cNvSpPr txBox="1">
            <a:spLocks noChangeArrowheads="1"/>
          </p:cNvSpPr>
          <p:nvPr/>
        </p:nvSpPr>
        <p:spPr bwMode="auto">
          <a:xfrm>
            <a:off x="107504" y="3933056"/>
            <a:ext cx="6192688" cy="13619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ru-RU" dirty="0">
                <a:latin typeface="Helvetica CY"/>
                <a:cs typeface="Helvetica CY"/>
              </a:rPr>
              <a:t>1 – нижняя носовая раковина       2 – средняя носовая раковина   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ru-RU" dirty="0">
                <a:latin typeface="Helvetica CY"/>
                <a:cs typeface="Helvetica CY"/>
              </a:rPr>
              <a:t>3 -  верхняя носовая раковина      4 – отверстие слезно-носового канала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ru-RU" dirty="0">
                <a:latin typeface="Helvetica CY"/>
                <a:cs typeface="Helvetica CY"/>
              </a:rPr>
              <a:t>5 – область </a:t>
            </a:r>
            <a:r>
              <a:rPr lang="ru-RU" dirty="0" err="1">
                <a:latin typeface="Helvetica CY"/>
                <a:cs typeface="Helvetica CY"/>
              </a:rPr>
              <a:t>остиомеатального</a:t>
            </a:r>
            <a:r>
              <a:rPr lang="ru-RU" dirty="0">
                <a:latin typeface="Helvetica CY"/>
                <a:cs typeface="Helvetica CY"/>
              </a:rPr>
              <a:t> комплекса  6 – соустье лобной пазухи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ru-RU" dirty="0">
                <a:latin typeface="Helvetica CY"/>
                <a:cs typeface="Helvetica CY"/>
              </a:rPr>
              <a:t>7 – соустье клиновидной пазухи   8 – продырявленная пластинка </a:t>
            </a:r>
          </a:p>
        </p:txBody>
      </p:sp>
      <p:sp>
        <p:nvSpPr>
          <p:cNvPr id="19475" name="Text Box 19"/>
          <p:cNvSpPr txBox="1">
            <a:spLocks noChangeArrowheads="1"/>
          </p:cNvSpPr>
          <p:nvPr/>
        </p:nvSpPr>
        <p:spPr bwMode="auto">
          <a:xfrm>
            <a:off x="5334000" y="2286000"/>
            <a:ext cx="2286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8</a:t>
            </a:r>
          </a:p>
        </p:txBody>
      </p:sp>
      <p:pic>
        <p:nvPicPr>
          <p:cNvPr id="17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6597650"/>
            <a:ext cx="6986588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5906</TotalTime>
  <Words>2908</Words>
  <Application>Microsoft Office PowerPoint</Application>
  <PresentationFormat>Экран (4:3)</PresentationFormat>
  <Paragraphs>392</Paragraphs>
  <Slides>47</Slides>
  <Notes>12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3</vt:i4>
      </vt:variant>
      <vt:variant>
        <vt:lpstr>Заголовки слайдов</vt:lpstr>
      </vt:variant>
      <vt:variant>
        <vt:i4>47</vt:i4>
      </vt:variant>
    </vt:vector>
  </HeadingPairs>
  <TitlesOfParts>
    <vt:vector size="58" baseType="lpstr">
      <vt:lpstr>Arial</vt:lpstr>
      <vt:lpstr>Arial Narrow</vt:lpstr>
      <vt:lpstr>Calibri</vt:lpstr>
      <vt:lpstr>Helvetica CY</vt:lpstr>
      <vt:lpstr>HelveticaNeueCyr</vt:lpstr>
      <vt:lpstr>Times New Roman</vt:lpstr>
      <vt:lpstr>Wingdings</vt:lpstr>
      <vt:lpstr>Тема Office</vt:lpstr>
      <vt:lpstr>CorelPhotoPaint.Image.11</vt:lpstr>
      <vt:lpstr>CorelPhotoPaint.Image.9</vt:lpstr>
      <vt:lpstr>Bitmap Image</vt:lpstr>
      <vt:lpstr>Презентация PowerPoint</vt:lpstr>
      <vt:lpstr>Презентация PowerPoint</vt:lpstr>
      <vt:lpstr>Наружный нос</vt:lpstr>
      <vt:lpstr>Скелет пирамиды носа</vt:lpstr>
      <vt:lpstr>Носовой клапан </vt:lpstr>
      <vt:lpstr>Функции клапана носа </vt:lpstr>
      <vt:lpstr>Перегородка носа</vt:lpstr>
      <vt:lpstr>Латеральная стенка полости носа</vt:lpstr>
      <vt:lpstr>Латеральная стенка полости носа</vt:lpstr>
      <vt:lpstr>Остиомеатальный комплекс</vt:lpstr>
      <vt:lpstr>Верхнечелюстная пазуха</vt:lpstr>
      <vt:lpstr>Верхнечелюстная пазуха: соустья</vt:lpstr>
      <vt:lpstr>Верхнечелюстная пазуха: эндофото со стороны синуса</vt:lpstr>
      <vt:lpstr>Решетчатый лабиринт</vt:lpstr>
      <vt:lpstr>Лобные пазухи, клетки agger nasi</vt:lpstr>
      <vt:lpstr>Кровоснабжение наружного носа </vt:lpstr>
      <vt:lpstr>Кровоснабжение и иннервация перегородки носа и латеральной полости носа </vt:lpstr>
      <vt:lpstr>Полость носа</vt:lpstr>
      <vt:lpstr>Слизистая оболочка полости носа</vt:lpstr>
      <vt:lpstr>Презентация PowerPoint</vt:lpstr>
      <vt:lpstr>Мукоцилиарный транспорт</vt:lpstr>
      <vt:lpstr>Иннервация носа</vt:lpstr>
      <vt:lpstr>Презентация PowerPoint</vt:lpstr>
      <vt:lpstr>Функции носа</vt:lpstr>
      <vt:lpstr>Аэродинамика полости носа</vt:lpstr>
      <vt:lpstr>ФИЗИОЛОГИЯ НОСА И ОКОЛОНОСОВЫХ ПАЗУХ, АЭРОДИНАМИКА ПОЛОСТИ НОСА</vt:lpstr>
      <vt:lpstr>Обоняние</vt:lpstr>
      <vt:lpstr>Методы исследования полости носа и околоносовых пазух</vt:lpstr>
      <vt:lpstr>Презентация PowerPoint</vt:lpstr>
      <vt:lpstr>Объективная ольфактометрия</vt:lpstr>
      <vt:lpstr>Презентация PowerPoint</vt:lpstr>
      <vt:lpstr>Презентация PowerPoint</vt:lpstr>
      <vt:lpstr>ГЛОТКА</vt:lpstr>
      <vt:lpstr>Отделы глотки</vt:lpstr>
      <vt:lpstr>Строение стенки глотки</vt:lpstr>
      <vt:lpstr>Презентация PowerPoint</vt:lpstr>
      <vt:lpstr>Иннервация глотки </vt:lpstr>
      <vt:lpstr>Презентация PowerPoint</vt:lpstr>
      <vt:lpstr>Функции глотки</vt:lpstr>
      <vt:lpstr>Небные миндалины (tonsillae palatinae) </vt:lpstr>
      <vt:lpstr>Гистология небной миндалины</vt:lpstr>
      <vt:lpstr>Акт глотания</vt:lpstr>
      <vt:lpstr>Пищевод  (oesophagus)</vt:lpstr>
      <vt:lpstr>Пищевод  (oesophagus)</vt:lpstr>
      <vt:lpstr>Пищевод  (oesophagus)</vt:lpstr>
      <vt:lpstr>Методы исследования глотки и пищевода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Методы исследования, клиническая анатомия и физиология глотки, пищевода, носа и околоносовых пазух</dc:title>
  <dc:creator>user</dc:creator>
  <cp:lastModifiedBy>Людмила Торопова</cp:lastModifiedBy>
  <cp:revision>133</cp:revision>
  <dcterms:created xsi:type="dcterms:W3CDTF">2015-08-25T05:36:29Z</dcterms:created>
  <dcterms:modified xsi:type="dcterms:W3CDTF">2020-03-24T03:06:27Z</dcterms:modified>
</cp:coreProperties>
</file>