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07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5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3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90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8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7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98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5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4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0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7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0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8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0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6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2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2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474368-4225-4221-A955-692CE963FF9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140237-70DD-4436-AED4-65799F081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90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rlsnet.ru/atc/naproksen-47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AD544F-D5C3-42C0-AB2B-6CAEE6E63153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университет имени профессора В.Ф. Войно-Ясенецкого»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3117D-E5FE-4648-88C1-B7925A4F25A5}"/>
              </a:ext>
            </a:extLst>
          </p:cNvPr>
          <p:cNvSpPr txBox="1"/>
          <p:nvPr/>
        </p:nvSpPr>
        <p:spPr>
          <a:xfrm>
            <a:off x="1" y="2127645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К ДНЕВНИКУ ПО ФАРМАКОЛОГИИ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A1960-E4F8-496D-B901-28DEF88F75D7}"/>
              </a:ext>
            </a:extLst>
          </p:cNvPr>
          <p:cNvSpPr txBox="1"/>
          <p:nvPr/>
        </p:nvSpPr>
        <p:spPr>
          <a:xfrm>
            <a:off x="-1" y="2946900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16103-4B06-41FA-8CAC-2B41530E705B}"/>
              </a:ext>
            </a:extLst>
          </p:cNvPr>
          <p:cNvSpPr txBox="1"/>
          <p:nvPr/>
        </p:nvSpPr>
        <p:spPr>
          <a:xfrm>
            <a:off x="0" y="385094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5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МДК 01.01 Лекарствоведение</a:t>
            </a:r>
            <a:endParaRPr lang="ru-RU" sz="2000" kern="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BCBCE7-9481-4AE0-8E1B-8D5BF8219313}"/>
              </a:ext>
            </a:extLst>
          </p:cNvPr>
          <p:cNvSpPr txBox="1"/>
          <p:nvPr/>
        </p:nvSpPr>
        <p:spPr>
          <a:xfrm>
            <a:off x="-2346" y="4662694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Петренко Юлия Васильевна </a:t>
            </a:r>
          </a:p>
          <a:p>
            <a:pPr algn="l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Преподаватель: Анисимова Марина Владимировна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A23E09-F669-40F2-B230-BC1FC8CBB32B}"/>
              </a:ext>
            </a:extLst>
          </p:cNvPr>
          <p:cNvSpPr txBox="1"/>
          <p:nvPr/>
        </p:nvSpPr>
        <p:spPr>
          <a:xfrm>
            <a:off x="0" y="6328675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 2022</a:t>
            </a:r>
          </a:p>
        </p:txBody>
      </p:sp>
    </p:spTree>
    <p:extLst>
      <p:ext uri="{BB962C8B-B14F-4D97-AF65-F5344CB8AC3E}">
        <p14:creationId xmlns:p14="http://schemas.microsoft.com/office/powerpoint/2010/main" val="302040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A5979-E155-4E15-AB97-282C73A0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" y="182880"/>
            <a:ext cx="12192000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Средства, влияющие на центральную нервную систему. Ненаркотические Анальгетики </a:t>
            </a:r>
            <a:b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Напроксен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«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Налгезин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»</a:t>
            </a:r>
            <a:br>
              <a:rPr lang="ru-RU" sz="1600" dirty="0"/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6D582B-4528-46D3-A81E-8EF16D0EA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16568" r="5488" b="15355"/>
          <a:stretch/>
        </p:blipFill>
        <p:spPr>
          <a:xfrm>
            <a:off x="1819422" y="1414064"/>
            <a:ext cx="8553156" cy="4902329"/>
          </a:xfrm>
        </p:spPr>
      </p:pic>
    </p:spTree>
    <p:extLst>
      <p:ext uri="{BB962C8B-B14F-4D97-AF65-F5344CB8AC3E}">
        <p14:creationId xmlns:p14="http://schemas.microsoft.com/office/powerpoint/2010/main" val="144182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0F175B-AFB1-4818-8041-0E948E55E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5" y="534572"/>
            <a:ext cx="12093525" cy="655554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Фармакологическое действие 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Обезболивающее, Жаропонижающее, Противовоспалительное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Nunito Sans" pitchFamily="2" charset="-52"/>
              </a:rPr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ингибирует активность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циклооксигеназы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и 2 (ЦОГ-1, ЦОГ-2)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Тормозят влияние простагландина на проведение болевых импульсов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Тормозит синтез простагландина ,в результате уменьшается воспаление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  <a:latin typeface="Nunito Sans" pitchFamily="2" charset="-52"/>
            </a:endParaRPr>
          </a:p>
          <a:p>
            <a:pPr marL="0" indent="0">
              <a:buNone/>
            </a:pPr>
            <a:br>
              <a:rPr lang="ru-RU" b="0" i="0" dirty="0">
                <a:solidFill>
                  <a:srgbClr val="333333"/>
                </a:solidFill>
                <a:effectLst/>
                <a:latin typeface="Nunito Sans" pitchFamily="2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10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D4164-EFB0-4152-AFE3-6A7D68DE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989" y="0"/>
            <a:ext cx="12293989" cy="1456267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2FFB6-0567-4C07-97BD-5DBDDE198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6267"/>
            <a:ext cx="6967024" cy="4904675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опорно-двигательного аппарата (ревматоидный артрит,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псориатический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ювенильный хронический артрит,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анкилозирующий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спондилоартрит (болезнь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бехтерева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подагрический артрит, ревматическое поражение мягких тканей, остеоартроз периферических суставов и позвоночника, в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т.Ч.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радикулярным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синдромом, тендовагинит, бурсит);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Болевой синдром слабой или умеренной выраженности: невралгия,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оссалгия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миалгия,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люмбоишиалгия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посттравматический болевой синдром (растяжения и ушибы), сопровождающийся воспалением, послеоперационная боль (в травматологии, ортопедии, гинекологии, челюстно-лицевой хирургии), головная боль, мигрень, альгодисменорея, аднексит, зубная боль;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89F303-FFF8-47FE-9413-D4CB060C6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94" y="2268856"/>
            <a:ext cx="4016995" cy="30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0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DA634-F07A-4700-A4A2-F37737C8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17785"/>
          </a:xfrm>
        </p:spPr>
        <p:txBody>
          <a:bodyPr/>
          <a:lstStyle/>
          <a:p>
            <a:pPr algn="ctr"/>
            <a:r>
              <a:rPr lang="ru-RU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Побочное действие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16D29-78A4-485A-A3D1-BB560AE0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617785"/>
            <a:ext cx="12079458" cy="4853353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пищеварительной системы: тошнота, рвота, ощущение дискомфорта в 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эпигастрии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редко - эрозивно-язвенные поражения ЖКТ, кровотечения и перфорации ЖКТ, нарушения функции печени.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ЦНС и периферической нервной системы: головная боль, сонливость, замедление скорости психомоторных реакций; редко - нарушения слуха.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системы кроветворения: редко - тромбоцитопения, 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гранулоцитопения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апластическая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анемия, гемолитическая анемия.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дыхательной системы: редко - эозинофильная пневмония.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мочевыделительной системы: редко - нарушения функции почек.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реакции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29E1FF-BB0B-45C3-B7AB-6B3F61016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25" y="5571212"/>
            <a:ext cx="571334" cy="12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6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134C1-F19A-4497-A449-F2683DD7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4565"/>
          </a:xfrm>
        </p:spPr>
        <p:txBody>
          <a:bodyPr/>
          <a:lstStyle/>
          <a:p>
            <a:pPr algn="ctr"/>
            <a:r>
              <a:rPr lang="ru-RU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Противопоказания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C5CB2-FA45-46DE-8890-2BEE140C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9275"/>
            <a:ext cx="6414868" cy="36491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Эрозивно-язвенные поражения ЖКТ в фазе обострения, "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аспириновая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триада", нарушения кроветворения, выраженные нарушения функции почек (КК менее 20 мл/мин), выраженные нарушения функции печени, детский возраст до 12 лет; повышенная чувствительность к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напроксену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другим НПВС.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32D817-B6E3-4607-90CD-75FEE721E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75" y="208169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6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AC374-2EAD-473B-B0D4-9CAA99A8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814732"/>
          </a:xfrm>
        </p:spPr>
        <p:txBody>
          <a:bodyPr/>
          <a:lstStyle/>
          <a:p>
            <a:pPr algn="ctr"/>
            <a:r>
              <a:rPr lang="ru-RU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Лекарственное взаимодействие</a:t>
            </a:r>
            <a:br>
              <a:rPr lang="ru-RU" b="1" i="0" dirty="0">
                <a:solidFill>
                  <a:srgbClr val="2E3F51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534952-3C3F-4DA6-A4D9-8160E397D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6265"/>
            <a:ext cx="12191999" cy="5809957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одновременном применении с антацидами, содержащими магний и алюминий, натрия гидрокарбонат, уменьшается абсорбция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напроксена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одновременном применении с непрямыми антикоагулянтами описаны случаи небольшого усиления действия антикоагулянтов.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одновременном применении с амоксициллином описан случай развития нефротического синдрома; с ацетилсалициловой кислотой - возможно уменьшение концентрации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напроксена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плазме крови.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одновременном применении возможно изменение фармакокинетических параметров диазепама; с кофеином - усиливается действие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напроксена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с лития карбонатом - возможно повышение концентрации лития в плазме крови; с метотрексатом - возможно усиление токсичности метотрексата.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75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5FE0DC-7095-4D67-BAFF-D636557A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6609" y="98474"/>
            <a:ext cx="12318609" cy="652740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отпуска из аптек</a:t>
            </a:r>
          </a:p>
          <a:p>
            <a:pPr marL="0" indent="0" algn="ctr">
              <a:buNone/>
            </a:pP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рецепта.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хранения</a:t>
            </a:r>
          </a:p>
          <a:p>
            <a:pPr marL="0" indent="0" algn="ctr">
              <a:buNone/>
            </a:pP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температуре не выше 25 °C, в оригинальной упаковке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в недоступном для детей месте.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 годности 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применять по истечении срока годности, указанного на упаковке</a:t>
            </a:r>
            <a:r>
              <a:rPr lang="ru-RU" sz="2800" b="0" i="1" dirty="0">
                <a:solidFill>
                  <a:schemeClr val="bg1"/>
                </a:solidFill>
                <a:effectLst/>
                <a:latin typeface="Nunito Sans" pitchFamily="2" charset="-52"/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7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FAB04CB5-D5B1-4C93-A7E5-DF50F9016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6969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113</TotalTime>
  <Words>485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Nunito Sans</vt:lpstr>
      <vt:lpstr>Times New Roman</vt:lpstr>
      <vt:lpstr>Wingdings</vt:lpstr>
      <vt:lpstr>Небесная</vt:lpstr>
      <vt:lpstr>Презентация PowerPoint</vt:lpstr>
      <vt:lpstr>Средства, влияющие на центральную нервную систему. Ненаркотические Анальгетики  Напроксен «Налгезин» </vt:lpstr>
      <vt:lpstr>Презентация PowerPoint</vt:lpstr>
      <vt:lpstr>Показания:</vt:lpstr>
      <vt:lpstr>Побочное действие</vt:lpstr>
      <vt:lpstr>Противопоказания к применению</vt:lpstr>
      <vt:lpstr>Лекарственное взаимодействие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Петренко</dc:creator>
  <cp:lastModifiedBy>Юлия Петренко</cp:lastModifiedBy>
  <cp:revision>2</cp:revision>
  <dcterms:created xsi:type="dcterms:W3CDTF">2022-04-15T10:33:14Z</dcterms:created>
  <dcterms:modified xsi:type="dcterms:W3CDTF">2022-04-15T12:27:02Z</dcterms:modified>
</cp:coreProperties>
</file>