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80" r:id="rId12"/>
    <p:sldId id="271" r:id="rId13"/>
    <p:sldId id="272" r:id="rId14"/>
    <p:sldId id="273" r:id="rId15"/>
    <p:sldId id="274" r:id="rId16"/>
    <p:sldId id="281" r:id="rId17"/>
    <p:sldId id="275" r:id="rId18"/>
    <p:sldId id="276" r:id="rId19"/>
    <p:sldId id="277" r:id="rId20"/>
    <p:sldId id="278" r:id="rId21"/>
    <p:sldId id="26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4F312-1136-493C-85DC-BB82D8433CC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11EAD-C93B-4E30-AE26-BD353E3FD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70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36EF8-DA8E-4182-849D-AE8DDF95EA7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836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149080"/>
            <a:ext cx="3652697" cy="18002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Ординатор 1 года обучения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Специальности УЗД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Селивашко Михаил Андреевич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1316" y="2348880"/>
            <a:ext cx="8064896" cy="1656184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Компрессионная 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эластография при болезни Крона: роль визуального наблюдения и полуколичественных </a:t>
            </a:r>
            <a:r>
              <a:rPr lang="ru-RU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показателей (Часть 1)</a:t>
            </a:r>
            <a:endParaRPr lang="ru-RU" sz="2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87824" y="6021288"/>
            <a:ext cx="3091880" cy="599852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Красноярск, 2023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1316" y="30446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</a:p>
          <a:p>
            <a:pPr marL="182880" indent="0" algn="ctr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высшего образования «Красноярский государственный медицинский</a:t>
            </a:r>
          </a:p>
          <a:p>
            <a:pPr marL="182880" indent="0" algn="ctr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университет имени профессора В.Ф.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182880" indent="0" algn="ctr">
              <a:buNone/>
            </a:pP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2880" indent="0" algn="ctr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Кафедра лучевой диагностики ИПО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4857641" cy="1737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99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An external file that holds a picture, illustration, etc.&#10;Object name is 40477_2018_324_Fig2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67895"/>
          <a:stretch/>
        </p:blipFill>
        <p:spPr bwMode="auto">
          <a:xfrm>
            <a:off x="251520" y="2060848"/>
            <a:ext cx="404653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328059" y="2083576"/>
            <a:ext cx="4680520" cy="3145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B: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компрессионная эластография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терминального отдела подвздошной кишки: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утолщение стенки с сохранением цветовой мозаичности  и преимущественно синим/зеленым/красным/синим цветом, представляющим слизистый, подслизистый и мышечный слои</a:t>
            </a:r>
          </a:p>
        </p:txBody>
      </p:sp>
      <p:sp>
        <p:nvSpPr>
          <p:cNvPr id="9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89946" cy="10801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Классификация некоторых частых примеров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компрессионной эластографии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при болезни Крона (</a:t>
            </a:r>
            <a:r>
              <a:rPr lang="en-US" sz="28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Fufezan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 2015)</a:t>
            </a:r>
          </a:p>
        </p:txBody>
      </p:sp>
    </p:spTree>
    <p:extLst>
      <p:ext uri="{BB962C8B-B14F-4D97-AF65-F5344CB8AC3E}">
        <p14:creationId xmlns:p14="http://schemas.microsoft.com/office/powerpoint/2010/main" val="301016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An external file that holds a picture, illustration, etc.&#10;Object name is 40477_2018_324_Fig2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4274" b="33471"/>
          <a:stretch/>
        </p:blipFill>
        <p:spPr bwMode="auto">
          <a:xfrm>
            <a:off x="323528" y="1628800"/>
            <a:ext cx="4699061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5108254" y="1988840"/>
            <a:ext cx="3683870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компрессионная эластография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терминального отдела подвздошной кишки с утолщением стенки и преимущественно зеленым цветом с несколькими оттенками красного и синего</a:t>
            </a:r>
          </a:p>
        </p:txBody>
      </p:sp>
      <p:sp>
        <p:nvSpPr>
          <p:cNvPr id="9" name="Объект 2"/>
          <p:cNvSpPr>
            <a:spLocks noGrp="1"/>
          </p:cNvSpPr>
          <p:nvPr>
            <p:ph sz="quarter" idx="13"/>
          </p:nvPr>
        </p:nvSpPr>
        <p:spPr>
          <a:xfrm>
            <a:off x="502178" y="188640"/>
            <a:ext cx="8289946" cy="10801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Классификация некоторых частых примеров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компрессионной эластографии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при болезни Крона (</a:t>
            </a:r>
            <a:r>
              <a:rPr lang="en-US" sz="28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Fufezan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 2015)</a:t>
            </a:r>
          </a:p>
        </p:txBody>
      </p:sp>
    </p:spTree>
    <p:extLst>
      <p:ext uri="{BB962C8B-B14F-4D97-AF65-F5344CB8AC3E}">
        <p14:creationId xmlns:p14="http://schemas.microsoft.com/office/powerpoint/2010/main" val="36235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An external file that holds a picture, illustration, etc.&#10;Object name is 40477_2018_324_Fig2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36" t="67738" r="-1"/>
          <a:stretch/>
        </p:blipFill>
        <p:spPr bwMode="auto">
          <a:xfrm>
            <a:off x="338858" y="1916832"/>
            <a:ext cx="499666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477581" y="2348880"/>
            <a:ext cx="3395838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компрессионная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эластография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терминального отдела подвздошной кишки с утолщением стенки преимущественно синим цветом и оттенками зеленого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sz="quarter" idx="13"/>
          </p:nvPr>
        </p:nvSpPr>
        <p:spPr>
          <a:xfrm>
            <a:off x="484253" y="332656"/>
            <a:ext cx="8289946" cy="10801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Классификация некоторых частых примеров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компрессионной эластографии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при болезни Крона (</a:t>
            </a:r>
            <a:r>
              <a:rPr lang="en-US" sz="28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Fufezan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 2015)</a:t>
            </a:r>
          </a:p>
        </p:txBody>
      </p:sp>
    </p:spTree>
    <p:extLst>
      <p:ext uri="{BB962C8B-B14F-4D97-AF65-F5344CB8AC3E}">
        <p14:creationId xmlns:p14="http://schemas.microsoft.com/office/powerpoint/2010/main" val="325853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712968" cy="4968553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Появление абдоминальных симптомов и эндоскопическое обнаружение ранних элементарных поражений характеризуют раннюю стадию болезни Крона. Афты и поверхностные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серпигинозные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язвы считаются самыми ранними элементарными патологическими изменениями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 которым можно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позволить поставить эндоскопический диагноз болезни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острой стадии заболевания язвы могут быть более глубокими и иногда сливающимися, а отек слизистой и подслизистого слоя может быть более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выраженным.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УЗИ в В-режиме отмечается увеличение толщины стенок кишечника, а при цветовой допплерографии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локусы кровотока.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компрессионной эластографии обычно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классифицируют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поврежденный участок как тип B, а полуколичественные показатели обычно указывают лишь на небольшое или умеренное увеличение жесткости.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27584" y="591381"/>
            <a:ext cx="7848872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Болезнь Крона,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острое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течение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2276872"/>
            <a:ext cx="7272808" cy="3672408"/>
          </a:xfrm>
        </p:spPr>
        <p:txBody>
          <a:bodyPr/>
          <a:lstStyle/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Сильный отек слизистой оболочки, обнаруженный при эндоскопии, может коррелировать с выраженным увеличением жесткости стенок кишечника, выявленным с помощью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компрессионной эластографии и полуколичественных показателей.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этом случае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среднее значение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HRD также могут свидетельствовать о фиброзных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процессах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однако внешний вид стенки кишечника при УЗИ в В-режиме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ЦДК позволяют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 интерпретировать результаты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эластографии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764704"/>
            <a:ext cx="7848872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Болезнь Крона,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острое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течение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5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94530" y="188640"/>
            <a:ext cx="8738518" cy="135358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Эндоскопия,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ЦДК в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одном примере болезни Крона,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при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котором поражен терминальный отдел подвздошной кишки и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восходящая ободочная кишка</a:t>
            </a:r>
            <a:endParaRPr lang="ru-RU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4" name="Picture 2" descr="An external file that holds a picture, illustration, etc.&#10;Object name is 40477_2018_324_Fig3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64021"/>
          <a:stretch/>
        </p:blipFill>
        <p:spPr bwMode="auto">
          <a:xfrm>
            <a:off x="899592" y="1980484"/>
            <a:ext cx="2952328" cy="229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973855" y="1916832"/>
            <a:ext cx="3672408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Эндоскопия терминального отдела подвздошной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кишки</a:t>
            </a:r>
          </a:p>
        </p:txBody>
      </p:sp>
      <p:pic>
        <p:nvPicPr>
          <p:cNvPr id="6" name="Picture 2" descr="An external file that holds a picture, illustration, etc.&#10;Object name is 40477_2018_324_Fig3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71" r="50910" b="28688"/>
          <a:stretch/>
        </p:blipFill>
        <p:spPr bwMode="auto">
          <a:xfrm>
            <a:off x="899592" y="4365104"/>
            <a:ext cx="3124225" cy="235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4663789" y="3645024"/>
            <a:ext cx="4248471" cy="307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b) Цветовое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допплеровское картирование терминального отдела подвздошной кишки (стрелка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 визуализируется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небольшое утолщение стенки кишки с сохраненной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мозаикой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локусами кровотока,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классифицируемыми как 2 класс по шкале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Лимберга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8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4713704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режиме ЦДК при изучении стенки кишки кровоток в норме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лоцируется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изучении особенностей висцерального кровотока утолщенной стенки кишки применяется шкала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Лимберга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разделением на 4 степени: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без локусов кровотока;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с единичными локусами;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с усилением кровотока, не выходящим за пределы стенки кишки;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усилением кровотока,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выходящим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пределы стенки кишки</a:t>
            </a:r>
          </a:p>
        </p:txBody>
      </p:sp>
    </p:spTree>
    <p:extLst>
      <p:ext uri="{BB962C8B-B14F-4D97-AF65-F5344CB8AC3E}">
        <p14:creationId xmlns:p14="http://schemas.microsoft.com/office/powerpoint/2010/main" val="804555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8994" y="260648"/>
            <a:ext cx="8738518" cy="151216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Компрессионная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эластография в одном примере болезни Крона,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при котором поражен терминальный отдел подвздошной кишки и восходящая ободочная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кишка</a:t>
            </a:r>
            <a:endParaRPr lang="ru-RU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004048" y="2132856"/>
            <a:ext cx="4032448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Компрессионная эластография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полуколичественными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показателями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среднее значение 41 и HRD = 65% - указывает на небольшое или умеренное увеличение жесткости; согласно классификации этот участок кишечника относится к типу B</a:t>
            </a:r>
          </a:p>
        </p:txBody>
      </p:sp>
      <p:pic>
        <p:nvPicPr>
          <p:cNvPr id="6" name="Picture 2" descr="An external file that holds a picture, illustration, etc.&#10;Object name is 40477_2018_324_Fig3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2699" r="51232"/>
          <a:stretch/>
        </p:blipFill>
        <p:spPr bwMode="auto">
          <a:xfrm>
            <a:off x="212756" y="2312876"/>
            <a:ext cx="4580231" cy="277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52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749" y="404664"/>
            <a:ext cx="8738518" cy="13681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Эндоскопия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в одном примере болезни Крона,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при котором поражен терминальный отдел подвздошной кишки и восходящая ободочная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кишка</a:t>
            </a:r>
            <a:endParaRPr lang="ru-RU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An external file that holds a picture, illustration, etc.&#10;Object name is 40477_2018_324_Fig3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45" b="64187"/>
          <a:stretch/>
        </p:blipFill>
        <p:spPr bwMode="auto">
          <a:xfrm>
            <a:off x="336228" y="2200448"/>
            <a:ext cx="399743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644008" y="2380468"/>
            <a:ext cx="4032448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Эндоскопия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восходящей ободочной кишки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выявить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отечную слизистую с приподнятыми складками, несмотря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инсуффляцию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воздуха (стрелка)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множественные поверхностные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серпигинозные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язвы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стрелка)</a:t>
            </a:r>
          </a:p>
        </p:txBody>
      </p:sp>
    </p:spTree>
    <p:extLst>
      <p:ext uri="{BB962C8B-B14F-4D97-AF65-F5344CB8AC3E}">
        <p14:creationId xmlns:p14="http://schemas.microsoft.com/office/powerpoint/2010/main" val="9606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61466" y="404664"/>
            <a:ext cx="8631014" cy="151216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ЦДК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в одном примере болезни Крона,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при котором поражен терминальный отдел подвздошной кишки и восходящая ободочная кишка</a:t>
            </a:r>
          </a:p>
          <a:p>
            <a:pPr marL="45720" indent="0">
              <a:buNone/>
            </a:pPr>
            <a:endParaRPr lang="ru-RU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4" name="Picture 2" descr="An external file that holds a picture, illustration, etc.&#10;Object name is 40477_2018_324_Fig3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6861" b="28978"/>
          <a:stretch/>
        </p:blipFill>
        <p:spPr bwMode="auto">
          <a:xfrm>
            <a:off x="434823" y="2204864"/>
            <a:ext cx="4483773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148064" y="2313007"/>
            <a:ext cx="3744416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ЦДК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восходящей ободочной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кишки: визуализируется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умеренное утолщение стенок кишки с сохранением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мозаичности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локусов кровотока,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классифицируемых как 3 класс по шкале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Лимберга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8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385392"/>
            <a:ext cx="7776864" cy="5211960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Ультразвуковое исследование брюшной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полости,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включая исследование петель кишечника, широко используется в диагностике и мониторинге воспалительных заболеваний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кишечника.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клинической практике комбинация различных методов УЗИ, таких как УЗИ 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режиме,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ЦДК,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УЗИ с контрастным усилением и компрессионная эластография, позволяют получить дополнительную информацию о структуре пораженной стенки кишечника (толщине,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расслоении,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макро- и микроваскуляризации,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жесткости).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данной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сообщается об опыте авторов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компрессионной эластографии при болезни Крона с использованием классификации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Fufezan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которая применима при некоторых распространенных формах этого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3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0528" y="332656"/>
            <a:ext cx="8738518" cy="151216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Полуколичественные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показатели и компрессионная эластография в одном примере болезни Крона,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при котором поражен терминальный отдел подвздошной кишки и восходящая ободочная кишка</a:t>
            </a:r>
          </a:p>
        </p:txBody>
      </p:sp>
      <p:pic>
        <p:nvPicPr>
          <p:cNvPr id="3074" name="Picture 2" descr="An external file that holds a picture, illustration, etc.&#10;Object name is 40477_2018_324_Fig3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69" t="72613"/>
          <a:stretch/>
        </p:blipFill>
        <p:spPr bwMode="auto">
          <a:xfrm>
            <a:off x="300094" y="2420889"/>
            <a:ext cx="442044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932040" y="2240868"/>
            <a:ext cx="3960440" cy="3852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Компрессионная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эластография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полуколичественными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показателями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среднее значение 19 и HRD = 96% - указывает на выраженное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жесткости;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классификации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этот участок кишечника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относится к типу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C (преимущественно синего цвета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8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411760" y="2708920"/>
            <a:ext cx="4608512" cy="8640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Конец первой части…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4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7776864" cy="4032448"/>
          </a:xfrm>
        </p:spPr>
        <p:txBody>
          <a:bodyPr/>
          <a:lstStyle/>
          <a:p>
            <a:pPr marL="4572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 компрессионной эластографии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результатами эндоскопического исследования, КТ и МРТ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422815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1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619672"/>
            <a:ext cx="7704856" cy="45456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Эластография выполнялась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использованием стандартной цветовой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шкалы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 100 оттенками цветов в диапазоне от синего до красного (синий для максимальной жесткости, зеленый для средней жесткости и красный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минимальной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жесткости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Поскольку компрессионная эластография измеряет относительную жесткость тканей в пределах зоны интереса (ROI),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расположенной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УЗИ-изображении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режиме, зона интереса (ROI) должна быть большой и включать исследуемую кишку в центре, а также брюшную стенку и прилегающую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брыжейку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7" y="476672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Методика исследования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3781" y="1432942"/>
            <a:ext cx="8280920" cy="516441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последние годы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институте авторов статьи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используется классификация, опубликованная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Fufezan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др. Согласно этой классификации, результаты исследования делятся на три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кишечник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неизмененной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толщиной стенки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цветовой шкалой, преимущественно с зеленым цветом;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- воспаление стенки с утолщением и хотя бы частичным сохранением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мозаичности цветового окрашивания;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- фиброз стенки кишечника, при котором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цветовая шкала преимущественно с бирюзовым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синим цветом.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Потеря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цветовой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мозаичности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стенки кишечника,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проявляющаяся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виде сочетания нескольких цветов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преобладания одного цвета, обычно синего, свидетельствует о структурных аномалиях и тяжелом повреждении стенки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кишечника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9845" y="404664"/>
            <a:ext cx="7128792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Классификация</a:t>
            </a:r>
            <a:r>
              <a:rPr lang="en-US" sz="4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itchFamily="18" charset="0"/>
                <a:cs typeface="Times New Roman" pitchFamily="18" charset="0"/>
              </a:rPr>
              <a:t>Fufezan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0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280920" cy="525658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обеспечение сканера, используемое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учреждении авторов статьи,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позволяет рассчитывать данные о деформации, полученные в зоне интереса (ROI), выбранном для цели, отображая данные в виде кривой распределения (гистограммы). Результаты показаны на графике, где на горизонтальной оси расположена числовая шкала деформации “0-100” (0 для максимальной жесткости и 100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минимальной жесткости),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по вертикальной оси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откладываются показатели, относящиеся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одному и тому же значению деформации в зоне интереса (ROI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188640"/>
            <a:ext cx="7128792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исследования</a:t>
            </a:r>
          </a:p>
          <a:p>
            <a:pPr marL="0" indent="0" algn="l">
              <a:buNone/>
            </a:pP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An external file that holds a picture, illustration, etc.&#10;Object name is 40477_2018_324_Fig1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94"/>
          <a:stretch/>
        </p:blipFill>
        <p:spPr bwMode="auto">
          <a:xfrm>
            <a:off x="2267744" y="4070839"/>
            <a:ext cx="4266474" cy="256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7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28976" y="3312123"/>
            <a:ext cx="4321565" cy="109378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Выбранная зона интереса позволяет рассчитать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среднее значение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HRD (стрелка)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An external file that holds a picture, illustration, etc.&#10;Object name is 40477_2018_324_Fig1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94"/>
          <a:stretch/>
        </p:blipFill>
        <p:spPr bwMode="auto">
          <a:xfrm>
            <a:off x="293522" y="910906"/>
            <a:ext cx="3994415" cy="240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n external file that holds a picture, illustration, etc.&#10;Object name is 40477_2018_324_Fig1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77" b="33522"/>
          <a:stretch/>
        </p:blipFill>
        <p:spPr bwMode="auto">
          <a:xfrm>
            <a:off x="4683166" y="910906"/>
            <a:ext cx="4151463" cy="249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 external file that holds a picture, illustration, etc.&#10;Object name is 40477_2018_324_Fig1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79"/>
          <a:stretch/>
        </p:blipFill>
        <p:spPr bwMode="auto">
          <a:xfrm>
            <a:off x="397632" y="4382274"/>
            <a:ext cx="3890305" cy="236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4592621" y="3501008"/>
            <a:ext cx="4522347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Выбранная зона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интереса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эталонная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зона интереса на прилегающей брыжейке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(стрелка)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позволяют рассчитать ELX2/1 (1,77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442141" y="5301208"/>
            <a:ext cx="4680520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c)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расположении эталонной зоны интереса на мышцах брюшной стенки (стрелка) значение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отличается (ELX2/1 = 0,7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84234" y="251937"/>
            <a:ext cx="82668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32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Терминальный отдел подвздошной кишки</a:t>
            </a:r>
          </a:p>
        </p:txBody>
      </p:sp>
    </p:spTree>
    <p:extLst>
      <p:ext uri="{BB962C8B-B14F-4D97-AF65-F5344CB8AC3E}">
        <p14:creationId xmlns:p14="http://schemas.microsoft.com/office/powerpoint/2010/main" val="23842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8746" y="188640"/>
            <a:ext cx="8289946" cy="10801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Классификация некоторых частых примеров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компрессионной эластографии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при болезни Крона (</a:t>
            </a:r>
            <a:r>
              <a:rPr lang="en-US" sz="28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Fufezan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 2015)</a:t>
            </a:r>
          </a:p>
        </p:txBody>
      </p:sp>
      <p:pic>
        <p:nvPicPr>
          <p:cNvPr id="2060" name="Picture 12" descr="An external file that holds a picture, illustration, etc.&#10;Object name is 40477_2018_324_Fig2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27" b="67321"/>
          <a:stretch/>
        </p:blipFill>
        <p:spPr bwMode="auto">
          <a:xfrm>
            <a:off x="511603" y="1700808"/>
            <a:ext cx="3787764" cy="292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480805" y="4930683"/>
            <a:ext cx="3818562" cy="1281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Тип A: Компрессионная эластография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терминального отдела подвздошной кишки</a:t>
            </a:r>
          </a:p>
        </p:txBody>
      </p:sp>
      <p:pic>
        <p:nvPicPr>
          <p:cNvPr id="5" name="Picture 12" descr="An external file that holds a picture, illustration, etc.&#10;Object name is 40477_2018_324_Fig2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52" r="50000" b="32897"/>
          <a:stretch/>
        </p:blipFill>
        <p:spPr bwMode="auto">
          <a:xfrm>
            <a:off x="5004048" y="1716572"/>
            <a:ext cx="3751304" cy="292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896036" y="4930683"/>
            <a:ext cx="3967328" cy="15946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b) Нормальный терминальный отдел подвздошной кишки: эндоскопическое изображение того же случая, что и a</a:t>
            </a:r>
          </a:p>
        </p:txBody>
      </p:sp>
    </p:spTree>
    <p:extLst>
      <p:ext uri="{BB962C8B-B14F-4D97-AF65-F5344CB8AC3E}">
        <p14:creationId xmlns:p14="http://schemas.microsoft.com/office/powerpoint/2010/main" val="115447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An external file that holds a picture, illustration, etc.&#10;Object name is 40477_2018_324_Fig2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94" r="50000"/>
          <a:stretch/>
        </p:blipFill>
        <p:spPr bwMode="auto">
          <a:xfrm>
            <a:off x="388365" y="1628800"/>
            <a:ext cx="491805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5481894" y="1628800"/>
            <a:ext cx="3448472" cy="451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компрессионная эластография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терминального отдела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подвздошной кишки: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утолщение стенки с сохранением цветовой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мозаичности с преимущественно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сине-зелено-голубым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цветом,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представляющим слизистый, подслизистый и мышечный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289946" cy="10801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Классификация некоторых частых примеров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компрессионной эластографии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при болезни Крона (</a:t>
            </a:r>
            <a:r>
              <a:rPr lang="en-US" sz="28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Fufezan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 2015)</a:t>
            </a:r>
          </a:p>
        </p:txBody>
      </p:sp>
    </p:spTree>
    <p:extLst>
      <p:ext uri="{BB962C8B-B14F-4D97-AF65-F5344CB8AC3E}">
        <p14:creationId xmlns:p14="http://schemas.microsoft.com/office/powerpoint/2010/main" val="105317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2793</TotalTime>
  <Words>1149</Words>
  <Application>Microsoft Office PowerPoint</Application>
  <PresentationFormat>Экран (4:3)</PresentationFormat>
  <Paragraphs>66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Компрессионная эластография при болезни Крона: роль визуального наблюдения и полуколичественных показателей (Часть 1)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Компрессионная эластография при болезни Крона: роль визуального наблюдения и полуколичественных показателей (Часть 1)</dc:title>
  <dc:creator>VAVAN</dc:creator>
  <cp:lastModifiedBy>VAVAN</cp:lastModifiedBy>
  <cp:revision>28</cp:revision>
  <dcterms:created xsi:type="dcterms:W3CDTF">2023-12-23T03:54:39Z</dcterms:created>
  <dcterms:modified xsi:type="dcterms:W3CDTF">2024-04-04T18:21:36Z</dcterms:modified>
</cp:coreProperties>
</file>