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drawings/drawing5.xml" ContentType="application/vnd.openxmlformats-officedocument.drawingml.chartshape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colors2.xml" ContentType="application/vnd.ms-office.chartcolor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85" r:id="rId3"/>
    <p:sldId id="261" r:id="rId4"/>
    <p:sldId id="307" r:id="rId5"/>
    <p:sldId id="286" r:id="rId6"/>
    <p:sldId id="288" r:id="rId7"/>
    <p:sldId id="308" r:id="rId8"/>
    <p:sldId id="289" r:id="rId9"/>
    <p:sldId id="265" r:id="rId10"/>
    <p:sldId id="266" r:id="rId11"/>
    <p:sldId id="264" r:id="rId12"/>
    <p:sldId id="310" r:id="rId13"/>
    <p:sldId id="267" r:id="rId14"/>
    <p:sldId id="268" r:id="rId15"/>
    <p:sldId id="269" r:id="rId16"/>
    <p:sldId id="300" r:id="rId17"/>
    <p:sldId id="303" r:id="rId18"/>
    <p:sldId id="304" r:id="rId19"/>
    <p:sldId id="277" r:id="rId20"/>
    <p:sldId id="279" r:id="rId21"/>
    <p:sldId id="280" r:id="rId22"/>
    <p:sldId id="281" r:id="rId23"/>
    <p:sldId id="306" r:id="rId24"/>
    <p:sldId id="292" r:id="rId25"/>
    <p:sldId id="301" r:id="rId26"/>
    <p:sldId id="296" r:id="rId27"/>
    <p:sldId id="295" r:id="rId28"/>
    <p:sldId id="298" r:id="rId29"/>
    <p:sldId id="30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ристина" initials="К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84229" autoAdjust="0"/>
  </p:normalViewPr>
  <p:slideViewPr>
    <p:cSldViewPr>
      <p:cViewPr varScale="1">
        <p:scale>
          <a:sx n="48" d="100"/>
          <a:sy n="48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Relationship Id="rId4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&#1050;&#1088;&#1080;&#1089;&#1090;&#1080;&#1085;&#1072;\Desktop\&#1050;&#1086;&#1087;&#1080;&#1103;%20Kray1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&#1050;&#1088;&#1080;&#1089;&#1090;&#1080;&#1085;&#1072;\Desktop\&#1050;&#1086;&#1087;&#1080;&#1103;%20Kray1.xlsx" TargetMode="External"/><Relationship Id="rId4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07403781834839"/>
          <c:y val="9.7221481324785933E-2"/>
          <c:w val="0.42839870240756206"/>
          <c:h val="0.7245074820421796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604090111580892E-2"/>
          <c:y val="3.1291326053377602E-2"/>
          <c:w val="0.61589763087120331"/>
          <c:h val="0.869425126598837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 рождения (n-146)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30,9%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0A-40D6-BD14-C917D3FCD8A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 какого возраста ребенок сосет пустышку? 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0.30400000000000016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A6-45F3-B34B-B3CA63596F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 1-го мес.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12,3%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90A-40D6-BD14-C917D3FCD8A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 какого возраста ребенок сосет пустышку? </c:v>
                </c:pt>
              </c:strCache>
            </c:strRef>
          </c:cat>
          <c:val>
            <c:numRef>
              <c:f>Лист1!$C$2</c:f>
              <c:numCache>
                <c:formatCode>0.00%</c:formatCode>
                <c:ptCount val="1"/>
                <c:pt idx="0">
                  <c:v>0.12300000000000003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7A6-45F3-B34B-B3CA63596F3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 2-х мес(n-31)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6,4%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90A-40D6-BD14-C917D3FCD8A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 какого возраста ребенок сосет пустышку? </c:v>
                </c:pt>
              </c:strCache>
            </c:strRef>
          </c:cat>
          <c:val>
            <c:numRef>
              <c:f>Лист1!$D$2</c:f>
              <c:numCache>
                <c:formatCode>0.00%</c:formatCode>
                <c:ptCount val="1"/>
                <c:pt idx="0">
                  <c:v>6.4000000000000029E-2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7A6-45F3-B34B-B3CA63596F3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 3-х мес(n-35)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7,3%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90A-40D6-BD14-C917D3FCD8A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 какого возраста ребенок сосет пустышку? </c:v>
                </c:pt>
              </c:strCache>
            </c:strRef>
          </c:cat>
          <c:val>
            <c:numRef>
              <c:f>Лист1!$E$2</c:f>
              <c:numCache>
                <c:formatCode>0.00%</c:formatCode>
                <c:ptCount val="1"/>
                <c:pt idx="0">
                  <c:v>7.3000000000000009E-2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7A6-45F3-B34B-B3CA63596F3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 4-х мес(n-24)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90A-40D6-BD14-C917D3FCD8A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С какого возраста ребенок сосет пустышку? </c:v>
                </c:pt>
              </c:strCache>
            </c:strRef>
          </c:cat>
          <c:val>
            <c:numRef>
              <c:f>Лист1!$F$2</c:f>
              <c:numCache>
                <c:formatCode>0.00%</c:formatCode>
                <c:ptCount val="1"/>
                <c:pt idx="0">
                  <c:v>4.9000000000000016E-2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0A-40D6-BD14-C917D3FCD8A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 5-ти мес(n-4)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0,8%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90A-40D6-BD14-C917D3FCD8A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С какого возраста ребенок сосет пустышку? </c:v>
                </c:pt>
              </c:strCache>
            </c:strRef>
          </c:cat>
          <c:val>
            <c:numRef>
              <c:f>Лист1!$G$2</c:f>
              <c:numCache>
                <c:formatCode>0.00%</c:formatCode>
                <c:ptCount val="1"/>
                <c:pt idx="0">
                  <c:v>8.0000000000000054E-3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0A-40D6-BD14-C917D3FCD8AF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C 6-ти мес(n-4)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0,8%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90A-40D6-BD14-C917D3FCD8A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С какого возраста ребенок сосет пустышку? </c:v>
                </c:pt>
              </c:strCache>
            </c:strRef>
          </c:cat>
          <c:val>
            <c:numRef>
              <c:f>Лист1!$H$2</c:f>
              <c:numCache>
                <c:formatCode>0.00%</c:formatCode>
                <c:ptCount val="1"/>
                <c:pt idx="0">
                  <c:v>8.0000000000000054E-3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90A-40D6-BD14-C917D3FCD8AF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c года(n-1)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0,2%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90A-40D6-BD14-C917D3FCD8A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С какого возраста ребенок сосет пустышку? </c:v>
                </c:pt>
              </c:strCache>
            </c:strRef>
          </c:cat>
          <c:val>
            <c:numRef>
              <c:f>Лист1!$I$2</c:f>
              <c:numCache>
                <c:formatCode>0.00%</c:formatCode>
                <c:ptCount val="1"/>
                <c:pt idx="0">
                  <c:v>2.0000000000000009E-3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90A-40D6-BD14-C917D3FCD8AF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не сосет(n-178)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 какого возраста ребенок сосет пустышку? </c:v>
                </c:pt>
              </c:strCache>
            </c:strRef>
          </c:cat>
          <c:val>
            <c:numRef>
              <c:f>Лист1!$J$2</c:f>
              <c:numCache>
                <c:formatCode>0.00%</c:formatCode>
                <c:ptCount val="1"/>
                <c:pt idx="0">
                  <c:v>0.36900000000000016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90A-40D6-BD14-C917D3FCD8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393024"/>
        <c:axId val="96977472"/>
      </c:barChart>
      <c:catAx>
        <c:axId val="913930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96977472"/>
        <c:crosses val="autoZero"/>
        <c:auto val="1"/>
        <c:lblAlgn val="ctr"/>
        <c:lblOffset val="100"/>
        <c:noMultiLvlLbl val="0"/>
      </c:catAx>
      <c:valAx>
        <c:axId val="96977472"/>
        <c:scaling>
          <c:orientation val="minMax"/>
        </c:scaling>
        <c:delete val="0"/>
        <c:axPos val="b"/>
        <c:majorGridlines/>
        <c:numFmt formatCode="0.0%" sourceLinked="0"/>
        <c:majorTickMark val="out"/>
        <c:minorTickMark val="none"/>
        <c:tickLblPos val="nextTo"/>
        <c:crossAx val="91393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940302230569805"/>
          <c:y val="0.11341436972952817"/>
          <c:w val="0.31061381020557483"/>
          <c:h val="0.7418797104981176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709247521046229E-2"/>
          <c:y val="3.1291346416054806E-2"/>
          <c:w val="0.61589763087120331"/>
          <c:h val="0.869425126598837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1мес(n-29)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Красноярский край 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6.0000000000000019E-2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7E1-4E7C-93BA-A086B6391C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2мес(n-33)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Красноярский край </c:v>
                </c:pt>
              </c:strCache>
            </c:strRef>
          </c:cat>
          <c:val>
            <c:numRef>
              <c:f>Лист1!$C$2</c:f>
              <c:numCache>
                <c:formatCode>0.00%</c:formatCode>
                <c:ptCount val="1"/>
                <c:pt idx="0">
                  <c:v>6.8000000000000019E-2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7E1-4E7C-93BA-A086B6391CA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3мес(n-47)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Красноярский край </c:v>
                </c:pt>
              </c:strCache>
            </c:strRef>
          </c:cat>
          <c:val>
            <c:numRef>
              <c:f>Лист1!$D$2</c:f>
              <c:numCache>
                <c:formatCode>0.00%</c:formatCode>
                <c:ptCount val="1"/>
                <c:pt idx="0">
                  <c:v>9.9000000000000046E-2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7E1-4E7C-93BA-A086B6391CA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4мес(n-30)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Красноярский край </c:v>
                </c:pt>
              </c:strCache>
            </c:strRef>
          </c:cat>
          <c:val>
            <c:numRef>
              <c:f>Лист1!$E$2</c:f>
              <c:numCache>
                <c:formatCode>0.00%</c:formatCode>
                <c:ptCount val="1"/>
                <c:pt idx="0">
                  <c:v>6.200000000000002E-2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7E1-4E7C-93BA-A086B6391CA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5мес(n-24)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Красноярский край </c:v>
                </c:pt>
              </c:strCache>
            </c:strRef>
          </c:cat>
          <c:val>
            <c:numRef>
              <c:f>Лист1!$F$2</c:f>
              <c:numCache>
                <c:formatCode>0.00%</c:formatCode>
                <c:ptCount val="1"/>
                <c:pt idx="0">
                  <c:v>4.9000000000000016E-2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7E1-4E7C-93BA-A086B6391CA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6мес(n-38)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Красноярский край </c:v>
                </c:pt>
              </c:strCache>
            </c:strRef>
          </c:cat>
          <c:val>
            <c:numRef>
              <c:f>Лист1!$G$2</c:f>
              <c:numCache>
                <c:formatCode>0.00%</c:formatCode>
                <c:ptCount val="1"/>
                <c:pt idx="0">
                  <c:v>7.9000000000000029E-2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7E1-4E7C-93BA-A086B6391CAB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год(n-131)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Красноярский край </c:v>
                </c:pt>
              </c:strCache>
            </c:strRef>
          </c:cat>
          <c:val>
            <c:numRef>
              <c:f>Лист1!$H$2</c:f>
              <c:numCache>
                <c:formatCode>0.00%</c:formatCode>
                <c:ptCount val="1"/>
                <c:pt idx="0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A7E1-4E7C-93BA-A086B6391CAB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больше года (n-150)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7E1-4E7C-93BA-A086B6391CA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Красноярский край </c:v>
                </c:pt>
              </c:strCache>
            </c:strRef>
          </c:cat>
          <c:val>
            <c:numRef>
              <c:f>Лист1!$I$2</c:f>
              <c:numCache>
                <c:formatCode>0.00%</c:formatCode>
                <c:ptCount val="1"/>
                <c:pt idx="0">
                  <c:v>0.31100000000000011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A7E1-4E7C-93BA-A086B6391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294144"/>
        <c:axId val="96979776"/>
      </c:barChart>
      <c:catAx>
        <c:axId val="10029414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96979776"/>
        <c:crosses val="autoZero"/>
        <c:auto val="1"/>
        <c:lblAlgn val="ctr"/>
        <c:lblOffset val="100"/>
        <c:noMultiLvlLbl val="0"/>
      </c:catAx>
      <c:valAx>
        <c:axId val="96979776"/>
        <c:scaling>
          <c:orientation val="minMax"/>
        </c:scaling>
        <c:delete val="0"/>
        <c:axPos val="b"/>
        <c:majorGridlines/>
        <c:numFmt formatCode="0.0%" sourceLinked="0"/>
        <c:majorTickMark val="out"/>
        <c:minorTickMark val="none"/>
        <c:tickLblPos val="nextTo"/>
        <c:crossAx val="100294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940302230569805"/>
          <c:y val="0.11341436972952817"/>
          <c:w val="0.31061381020557483"/>
          <c:h val="0.7418797104981176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57150">
                <a:solidFill>
                  <a:schemeClr val="tx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8E8-41C1-8FE6-C8AE6362CCB8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38100">
                <a:solidFill>
                  <a:schemeClr val="tx2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E8-41C1-8FE6-C8AE6362CCB8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E8-41C1-8FE6-C8AE6362CCB8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E8-41C1-8FE6-C8AE6362CCB8}"/>
                </c:ext>
              </c:extLst>
            </c:dLbl>
            <c:dLbl>
              <c:idx val="2"/>
              <c:layout>
                <c:manualLayout>
                  <c:x val="0.21008994645328199"/>
                  <c:y val="0.164223446703695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600" b="1" i="0" baseline="0">
                        <a:solidFill>
                          <a:schemeClr val="tx1"/>
                        </a:solidFill>
                      </a:rPr>
                      <a:t> </a:t>
                    </a:r>
                    <a:fld id="{20E16F2F-FCD3-4F82-A0EA-C1A4280264A9}" type="PERCENTAGE">
                      <a:rPr lang="en-US" sz="2600" b="1" i="0" baseline="0">
                        <a:solidFill>
                          <a:schemeClr val="tx1"/>
                        </a:solidFill>
                      </a:rPr>
                      <a:pPr>
                        <a:defRPr sz="26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en-US" sz="2600" b="1" i="0" baseline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153856566993563"/>
                      <c:h val="0.129342372918104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8E8-41C1-8FE6-C8AE6362CC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 (n-472)</c:v>
                </c:pt>
                <c:pt idx="1">
                  <c:v>нет(n-10)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0.97900000000000031</c:v>
                </c:pt>
                <c:pt idx="1">
                  <c:v>2.1000000000000012E-2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E8-41C1-8FE6-C8AE6362C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1.790596233680284E-2"/>
          <c:y val="0.88361708833069652"/>
          <c:w val="0.98209403766319792"/>
          <c:h val="0.10169048907762014"/>
        </c:manualLayout>
      </c:layout>
      <c:overlay val="0"/>
      <c:spPr>
        <a:noFill/>
        <a:ln>
          <a:solidFill>
            <a:schemeClr val="tx2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600"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</a:t>
            </a:r>
            <a:r>
              <a:rPr lang="ru-RU" sz="3600" baseline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собирались кормить, то до какого возраста?</a:t>
            </a:r>
            <a:endParaRPr lang="ru-RU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1746913580246914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975308641975422E-2"/>
          <c:y val="0.15594343819376863"/>
          <c:w val="0.96604938271604934"/>
          <c:h val="0.7056107752399020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504D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FDB-4FA1-B8A4-35C394145ED9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BAA-4A39-869F-1980784A4DE4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B07-4CBA-8179-BD8B09C29755}"/>
              </c:ext>
            </c:extLst>
          </c:dPt>
          <c:dLbls>
            <c:dLbl>
              <c:idx val="0"/>
              <c:layout>
                <c:manualLayout>
                  <c:x val="9.104938271604956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DB-4FA1-B8A4-35C394145ED9}"/>
                </c:ext>
              </c:extLst>
            </c:dLbl>
            <c:dLbl>
              <c:idx val="4"/>
              <c:layout>
                <c:manualLayout>
                  <c:x val="6.9444444444444503E-2"/>
                  <c:y val="-2.4341425483709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DB-4FA1-B8A4-35C394145E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6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 6 мес (n-37)</c:v>
                </c:pt>
                <c:pt idx="1">
                  <c:v>до года (n-288)</c:v>
                </c:pt>
                <c:pt idx="2">
                  <c:v>больше года (n-157)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7.0000000000000021E-2</c:v>
                </c:pt>
                <c:pt idx="1">
                  <c:v>0.60000000000000031</c:v>
                </c:pt>
                <c:pt idx="2">
                  <c:v>0.33000000000000024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FDB-4FA1-B8A4-35C394145E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0875520"/>
        <c:axId val="69820416"/>
      </c:barChart>
      <c:catAx>
        <c:axId val="408755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 b="1" i="0" baseline="0">
                <a:solidFill>
                  <a:schemeClr val="tx1"/>
                </a:solidFill>
              </a:defRPr>
            </a:pPr>
            <a:endParaRPr lang="ru-RU"/>
          </a:p>
        </c:txPr>
        <c:crossAx val="69820416"/>
        <c:crosses val="autoZero"/>
        <c:auto val="1"/>
        <c:lblAlgn val="ctr"/>
        <c:lblOffset val="100"/>
        <c:noMultiLvlLbl val="0"/>
      </c:catAx>
      <c:valAx>
        <c:axId val="6982041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40875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18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D51-4388-B522-ADECC46F542F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51-4388-B522-ADECC46F542F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D51-4388-B522-ADECC46F542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D51-4388-B522-ADECC46F542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D51-4388-B522-ADECC46F542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D51-4388-B522-ADECC46F542F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D51-4388-B522-ADECC46F542F}"/>
              </c:ext>
            </c:extLst>
          </c:dPt>
          <c:dPt>
            <c:idx val="8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D51-4388-B522-ADECC46F542F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Дивногорск(n-20)</c:v>
                </c:pt>
                <c:pt idx="1">
                  <c:v>Канск(n-31)</c:v>
                </c:pt>
                <c:pt idx="2">
                  <c:v>Кодинск(n-24)</c:v>
                </c:pt>
                <c:pt idx="3">
                  <c:v>Мотыгино(n-13)</c:v>
                </c:pt>
                <c:pt idx="4">
                  <c:v>Назарово(n-29)</c:v>
                </c:pt>
                <c:pt idx="5">
                  <c:v>Железногорск(n-43)</c:v>
                </c:pt>
                <c:pt idx="6">
                  <c:v>Ужур(n-44)</c:v>
                </c:pt>
                <c:pt idx="7">
                  <c:v>Шушенское(n-37)</c:v>
                </c:pt>
                <c:pt idx="8">
                  <c:v>Богучаны(n-34)</c:v>
                </c:pt>
                <c:pt idx="9">
                  <c:v>Бородино(n-26)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0.1</c:v>
                </c:pt>
                <c:pt idx="1">
                  <c:v>0.12</c:v>
                </c:pt>
                <c:pt idx="2">
                  <c:v>4.2000000000000003E-2</c:v>
                </c:pt>
                <c:pt idx="3">
                  <c:v>0.154</c:v>
                </c:pt>
                <c:pt idx="4">
                  <c:v>0.10299999999999999</c:v>
                </c:pt>
                <c:pt idx="5">
                  <c:v>0.05</c:v>
                </c:pt>
                <c:pt idx="6">
                  <c:v>2.2700000000000001E-2</c:v>
                </c:pt>
                <c:pt idx="7">
                  <c:v>0.08</c:v>
                </c:pt>
                <c:pt idx="8">
                  <c:v>0.03</c:v>
                </c:pt>
                <c:pt idx="9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D51-4388-B522-ADECC46F5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877568"/>
        <c:axId val="69825600"/>
      </c:barChart>
      <c:catAx>
        <c:axId val="40877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9825600"/>
        <c:crosses val="autoZero"/>
        <c:auto val="1"/>
        <c:lblAlgn val="ctr"/>
        <c:lblOffset val="100"/>
        <c:noMultiLvlLbl val="0"/>
      </c:catAx>
      <c:valAx>
        <c:axId val="69825600"/>
        <c:scaling>
          <c:orientation val="minMax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crossAx val="40877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67592777003253E-2"/>
          <c:y val="9.1293319294085665E-4"/>
          <c:w val="0.92989586593450402"/>
          <c:h val="0.7300138045324066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'Результаты '!$J$2</c:f>
              <c:strCache>
                <c:ptCount val="1"/>
                <c:pt idx="0">
                  <c:v>молозиво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4089301125748051E-2"/>
                  <c:y val="1.03984318837209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41-4E15-86FC-447656FC300E}"/>
                </c:ext>
              </c:extLst>
            </c:dLbl>
            <c:dLbl>
              <c:idx val="15"/>
              <c:layout>
                <c:manualLayout>
                  <c:x val="9.0334879221555253E-3"/>
                  <c:y val="4.15937275348839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41-4E15-86FC-447656FC30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'Результаты '!$H$3:$H$22</c:f>
              <c:strCache>
                <c:ptCount val="20"/>
                <c:pt idx="0">
                  <c:v>Ачинск </c:v>
                </c:pt>
                <c:pt idx="1">
                  <c:v>Дивногорск</c:v>
                </c:pt>
                <c:pt idx="2">
                  <c:v>Канск</c:v>
                </c:pt>
                <c:pt idx="3">
                  <c:v>Кодинск</c:v>
                </c:pt>
                <c:pt idx="4">
                  <c:v>Мотыгино</c:v>
                </c:pt>
                <c:pt idx="5">
                  <c:v>Н.Ингаш</c:v>
                </c:pt>
                <c:pt idx="6">
                  <c:v>Хатанга</c:v>
                </c:pt>
                <c:pt idx="7">
                  <c:v>Абан</c:v>
                </c:pt>
                <c:pt idx="8">
                  <c:v>Зеленогорск </c:v>
                </c:pt>
                <c:pt idx="9">
                  <c:v>Назарово</c:v>
                </c:pt>
                <c:pt idx="10">
                  <c:v>Енисейск</c:v>
                </c:pt>
                <c:pt idx="11">
                  <c:v>Б.Мурта</c:v>
                </c:pt>
                <c:pt idx="12">
                  <c:v>Сосновоборс</c:v>
                </c:pt>
                <c:pt idx="13">
                  <c:v>Железногорск</c:v>
                </c:pt>
                <c:pt idx="14">
                  <c:v>Ужур</c:v>
                </c:pt>
                <c:pt idx="15">
                  <c:v>Шарыпово</c:v>
                </c:pt>
                <c:pt idx="16">
                  <c:v>Шушенское </c:v>
                </c:pt>
                <c:pt idx="17">
                  <c:v>Богучаны </c:v>
                </c:pt>
                <c:pt idx="18">
                  <c:v>Бородино </c:v>
                </c:pt>
                <c:pt idx="19">
                  <c:v>Игарка </c:v>
                </c:pt>
              </c:strCache>
            </c:strRef>
          </c:cat>
          <c:val>
            <c:numRef>
              <c:f>'Результаты '!$J$3:$J$22</c:f>
              <c:numCache>
                <c:formatCode>0.0%</c:formatCode>
                <c:ptCount val="20"/>
                <c:pt idx="0">
                  <c:v>0.77</c:v>
                </c:pt>
                <c:pt idx="1">
                  <c:v>0.55000000000000004</c:v>
                </c:pt>
                <c:pt idx="2">
                  <c:v>0.55000000000000004</c:v>
                </c:pt>
                <c:pt idx="3">
                  <c:v>0.58000000000000029</c:v>
                </c:pt>
                <c:pt idx="4">
                  <c:v>0.92300000000000004</c:v>
                </c:pt>
                <c:pt idx="5">
                  <c:v>0.76400000000000035</c:v>
                </c:pt>
                <c:pt idx="6">
                  <c:v>0.61500000000000032</c:v>
                </c:pt>
                <c:pt idx="7">
                  <c:v>0.75000000000000033</c:v>
                </c:pt>
                <c:pt idx="8">
                  <c:v>0.70000000000000029</c:v>
                </c:pt>
                <c:pt idx="9">
                  <c:v>0.55100000000000005</c:v>
                </c:pt>
                <c:pt idx="10">
                  <c:v>0.8</c:v>
                </c:pt>
                <c:pt idx="11">
                  <c:v>0.76200000000000034</c:v>
                </c:pt>
                <c:pt idx="12">
                  <c:v>0.53</c:v>
                </c:pt>
                <c:pt idx="13">
                  <c:v>0.58000000000000029</c:v>
                </c:pt>
                <c:pt idx="14">
                  <c:v>0.68200000000000061</c:v>
                </c:pt>
                <c:pt idx="15">
                  <c:v>0.67000000000000048</c:v>
                </c:pt>
                <c:pt idx="16">
                  <c:v>0.54</c:v>
                </c:pt>
                <c:pt idx="17">
                  <c:v>0.56000000000000005</c:v>
                </c:pt>
                <c:pt idx="18">
                  <c:v>0.73000000000000032</c:v>
                </c:pt>
                <c:pt idx="19">
                  <c:v>0.39000000000000018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41-4E15-86FC-447656FC300E}"/>
            </c:ext>
          </c:extLst>
        </c:ser>
        <c:ser>
          <c:idx val="2"/>
          <c:order val="1"/>
          <c:tx>
            <c:strRef>
              <c:f>'Результаты '!$L$2</c:f>
              <c:strCache>
                <c:ptCount val="1"/>
                <c:pt idx="0">
                  <c:v>ИС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2044650562874024E-2"/>
                  <c:y val="3.11952956511628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41-4E15-86FC-447656FC300E}"/>
                </c:ext>
              </c:extLst>
            </c:dLbl>
            <c:dLbl>
              <c:idx val="3"/>
              <c:layout>
                <c:manualLayout>
                  <c:x val="0"/>
                  <c:y val="4.78327866651164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41-4E15-86FC-447656FC300E}"/>
                </c:ext>
              </c:extLst>
            </c:dLbl>
            <c:dLbl>
              <c:idx val="15"/>
              <c:layout>
                <c:manualLayout>
                  <c:x val="1.2044650562874135E-2"/>
                  <c:y val="2.07968637674411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41-4E15-86FC-447656FC30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'Результаты '!$H$3:$H$22</c:f>
              <c:strCache>
                <c:ptCount val="20"/>
                <c:pt idx="0">
                  <c:v>Ачинск </c:v>
                </c:pt>
                <c:pt idx="1">
                  <c:v>Дивногорск</c:v>
                </c:pt>
                <c:pt idx="2">
                  <c:v>Канск</c:v>
                </c:pt>
                <c:pt idx="3">
                  <c:v>Кодинск</c:v>
                </c:pt>
                <c:pt idx="4">
                  <c:v>Мотыгино</c:v>
                </c:pt>
                <c:pt idx="5">
                  <c:v>Н.Ингаш</c:v>
                </c:pt>
                <c:pt idx="6">
                  <c:v>Хатанга</c:v>
                </c:pt>
                <c:pt idx="7">
                  <c:v>Абан</c:v>
                </c:pt>
                <c:pt idx="8">
                  <c:v>Зеленогорск </c:v>
                </c:pt>
                <c:pt idx="9">
                  <c:v>Назарово</c:v>
                </c:pt>
                <c:pt idx="10">
                  <c:v>Енисейск</c:v>
                </c:pt>
                <c:pt idx="11">
                  <c:v>Б.Мурта</c:v>
                </c:pt>
                <c:pt idx="12">
                  <c:v>Сосновоборс</c:v>
                </c:pt>
                <c:pt idx="13">
                  <c:v>Железногорск</c:v>
                </c:pt>
                <c:pt idx="14">
                  <c:v>Ужур</c:v>
                </c:pt>
                <c:pt idx="15">
                  <c:v>Шарыпово</c:v>
                </c:pt>
                <c:pt idx="16">
                  <c:v>Шушенское </c:v>
                </c:pt>
                <c:pt idx="17">
                  <c:v>Богучаны </c:v>
                </c:pt>
                <c:pt idx="18">
                  <c:v>Бородино </c:v>
                </c:pt>
                <c:pt idx="19">
                  <c:v>Игарка </c:v>
                </c:pt>
              </c:strCache>
            </c:strRef>
          </c:cat>
          <c:val>
            <c:numRef>
              <c:f>'Результаты '!$L$3:$L$22</c:f>
              <c:numCache>
                <c:formatCode>0.0%</c:formatCode>
                <c:ptCount val="20"/>
                <c:pt idx="0">
                  <c:v>0.23</c:v>
                </c:pt>
                <c:pt idx="1">
                  <c:v>0.45</c:v>
                </c:pt>
                <c:pt idx="2">
                  <c:v>0.45</c:v>
                </c:pt>
                <c:pt idx="3">
                  <c:v>0.42000000000000015</c:v>
                </c:pt>
                <c:pt idx="4">
                  <c:v>7.7000000000000041E-2</c:v>
                </c:pt>
                <c:pt idx="5">
                  <c:v>0.23600000000000004</c:v>
                </c:pt>
                <c:pt idx="6">
                  <c:v>0.38500000000000018</c:v>
                </c:pt>
                <c:pt idx="7">
                  <c:v>0.25</c:v>
                </c:pt>
                <c:pt idx="8">
                  <c:v>0.30000000000000016</c:v>
                </c:pt>
                <c:pt idx="9">
                  <c:v>0.44900000000000018</c:v>
                </c:pt>
                <c:pt idx="10">
                  <c:v>0.2</c:v>
                </c:pt>
                <c:pt idx="11">
                  <c:v>0.23800000000000004</c:v>
                </c:pt>
                <c:pt idx="12">
                  <c:v>0.47000000000000008</c:v>
                </c:pt>
                <c:pt idx="13">
                  <c:v>0.42000000000000015</c:v>
                </c:pt>
                <c:pt idx="14">
                  <c:v>0.31800000000000017</c:v>
                </c:pt>
                <c:pt idx="15">
                  <c:v>0.33000000000000024</c:v>
                </c:pt>
                <c:pt idx="16">
                  <c:v>0.46</c:v>
                </c:pt>
                <c:pt idx="17">
                  <c:v>0.44000000000000017</c:v>
                </c:pt>
                <c:pt idx="18">
                  <c:v>3.0000000000000016E-2</c:v>
                </c:pt>
                <c:pt idx="19">
                  <c:v>0.61000000000000032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141-4E15-86FC-447656FC30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872128"/>
        <c:axId val="4290668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'Результаты '!$I$2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'Результаты '!$H$3:$H$22</c15:sqref>
                        </c15:formulaRef>
                      </c:ext>
                    </c:extLst>
                    <c:strCache>
                      <c:ptCount val="20"/>
                      <c:pt idx="0">
                        <c:v>Ачинск </c:v>
                      </c:pt>
                      <c:pt idx="1">
                        <c:v>Дивногорск</c:v>
                      </c:pt>
                      <c:pt idx="2">
                        <c:v>Канск</c:v>
                      </c:pt>
                      <c:pt idx="3">
                        <c:v>Кодинск</c:v>
                      </c:pt>
                      <c:pt idx="4">
                        <c:v>Мотыгино</c:v>
                      </c:pt>
                      <c:pt idx="5">
                        <c:v>Н.Ингаш</c:v>
                      </c:pt>
                      <c:pt idx="6">
                        <c:v>Хатанга</c:v>
                      </c:pt>
                      <c:pt idx="7">
                        <c:v>Абан</c:v>
                      </c:pt>
                      <c:pt idx="8">
                        <c:v>Зеленогорск </c:v>
                      </c:pt>
                      <c:pt idx="9">
                        <c:v>Назарово</c:v>
                      </c:pt>
                      <c:pt idx="10">
                        <c:v>Енисейск</c:v>
                      </c:pt>
                      <c:pt idx="11">
                        <c:v>Б.Мурта</c:v>
                      </c:pt>
                      <c:pt idx="12">
                        <c:v>Сосновоборс</c:v>
                      </c:pt>
                      <c:pt idx="13">
                        <c:v>Железногорск</c:v>
                      </c:pt>
                      <c:pt idx="14">
                        <c:v>Ужур</c:v>
                      </c:pt>
                      <c:pt idx="15">
                        <c:v>Шарыпово</c:v>
                      </c:pt>
                      <c:pt idx="16">
                        <c:v>Шушенское </c:v>
                      </c:pt>
                      <c:pt idx="17">
                        <c:v>Богучаны </c:v>
                      </c:pt>
                      <c:pt idx="18">
                        <c:v>Бородино </c:v>
                      </c:pt>
                      <c:pt idx="19">
                        <c:v>Игарка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'Результаты '!$I$3:$I$22</c15:sqref>
                        </c15:formulaRef>
                      </c:ext>
                    </c:extLst>
                    <c:numCache>
                      <c:formatCode>General</c:formatCode>
                      <c:ptCount val="20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2141-4E15-86FC-447656FC300E}"/>
                  </c:ext>
                </c:extLst>
              </c15:ser>
            </c15:filteredBarSeries>
          </c:ext>
        </c:extLst>
      </c:barChart>
      <c:catAx>
        <c:axId val="3787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906688"/>
        <c:crosses val="autoZero"/>
        <c:auto val="1"/>
        <c:lblAlgn val="ctr"/>
        <c:lblOffset val="100"/>
        <c:noMultiLvlLbl val="0"/>
      </c:catAx>
      <c:valAx>
        <c:axId val="4290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87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514036285695341"/>
          <c:y val="0.92979977696591809"/>
          <c:w val="0.30154067203459772"/>
          <c:h val="5.77221047736171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Лист3!$B$1</c:f>
              <c:strCache>
                <c:ptCount val="1"/>
                <c:pt idx="0">
                  <c:v>да 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Лист3!$A$2:$A$21</c:f>
              <c:strCache>
                <c:ptCount val="20"/>
                <c:pt idx="0">
                  <c:v>Ачинск </c:v>
                </c:pt>
                <c:pt idx="1">
                  <c:v>Дивногорск</c:v>
                </c:pt>
                <c:pt idx="2">
                  <c:v>Канск</c:v>
                </c:pt>
                <c:pt idx="3">
                  <c:v>Кодинск</c:v>
                </c:pt>
                <c:pt idx="4">
                  <c:v>Мотыгино</c:v>
                </c:pt>
                <c:pt idx="5">
                  <c:v>Н. Ингаш</c:v>
                </c:pt>
                <c:pt idx="6">
                  <c:v>Хатанга</c:v>
                </c:pt>
                <c:pt idx="7">
                  <c:v>Абан</c:v>
                </c:pt>
                <c:pt idx="8">
                  <c:v>Зеленогорск </c:v>
                </c:pt>
                <c:pt idx="9">
                  <c:v>Назарово</c:v>
                </c:pt>
                <c:pt idx="10">
                  <c:v>Енисейск</c:v>
                </c:pt>
                <c:pt idx="11">
                  <c:v>Б.Мурта</c:v>
                </c:pt>
                <c:pt idx="12">
                  <c:v>Сосновоборс</c:v>
                </c:pt>
                <c:pt idx="13">
                  <c:v>Железногорск</c:v>
                </c:pt>
                <c:pt idx="14">
                  <c:v>Ужур</c:v>
                </c:pt>
                <c:pt idx="15">
                  <c:v>Шарыпово</c:v>
                </c:pt>
                <c:pt idx="16">
                  <c:v>Шушенское </c:v>
                </c:pt>
                <c:pt idx="17">
                  <c:v>Богучаны </c:v>
                </c:pt>
                <c:pt idx="18">
                  <c:v>Бородино </c:v>
                </c:pt>
                <c:pt idx="19">
                  <c:v>Игарка </c:v>
                </c:pt>
              </c:strCache>
            </c:strRef>
          </c:cat>
          <c:val>
            <c:numRef>
              <c:f>Лист3!$B$2:$B$21</c:f>
              <c:numCache>
                <c:formatCode>0.0%</c:formatCode>
                <c:ptCount val="20"/>
                <c:pt idx="0">
                  <c:v>0.5</c:v>
                </c:pt>
                <c:pt idx="1">
                  <c:v>0.60000000000000031</c:v>
                </c:pt>
                <c:pt idx="2">
                  <c:v>0.60600000000000032</c:v>
                </c:pt>
                <c:pt idx="3">
                  <c:v>0.45800000000000002</c:v>
                </c:pt>
                <c:pt idx="4">
                  <c:v>0.92300000000000004</c:v>
                </c:pt>
                <c:pt idx="5">
                  <c:v>0.58799999999999997</c:v>
                </c:pt>
                <c:pt idx="6">
                  <c:v>0.61500000000000032</c:v>
                </c:pt>
                <c:pt idx="7">
                  <c:v>0.62500000000000033</c:v>
                </c:pt>
                <c:pt idx="8">
                  <c:v>0.5</c:v>
                </c:pt>
                <c:pt idx="9">
                  <c:v>0.75800000000000034</c:v>
                </c:pt>
                <c:pt idx="10">
                  <c:v>0.26600000000000001</c:v>
                </c:pt>
                <c:pt idx="11">
                  <c:v>0.38000000000000017</c:v>
                </c:pt>
                <c:pt idx="12">
                  <c:v>0.66600000000000048</c:v>
                </c:pt>
                <c:pt idx="13">
                  <c:v>0.58099999999999996</c:v>
                </c:pt>
                <c:pt idx="14">
                  <c:v>0.5</c:v>
                </c:pt>
                <c:pt idx="15">
                  <c:v>0.66600000000000048</c:v>
                </c:pt>
                <c:pt idx="16">
                  <c:v>0.64900000000000035</c:v>
                </c:pt>
                <c:pt idx="17">
                  <c:v>0.52900000000000003</c:v>
                </c:pt>
                <c:pt idx="18">
                  <c:v>0.61500000000000032</c:v>
                </c:pt>
                <c:pt idx="19">
                  <c:v>0.8330000000000003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14-4066-8E68-6F104714E2E0}"/>
            </c:ext>
          </c:extLst>
        </c:ser>
        <c:ser>
          <c:idx val="1"/>
          <c:order val="1"/>
          <c:tx>
            <c:strRef>
              <c:f>Лист3!$C$1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14-4066-8E68-6F104714E2E0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14-4066-8E68-6F104714E2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Лист3!$A$2:$A$21</c:f>
              <c:strCache>
                <c:ptCount val="20"/>
                <c:pt idx="0">
                  <c:v>Ачинск </c:v>
                </c:pt>
                <c:pt idx="1">
                  <c:v>Дивногорск</c:v>
                </c:pt>
                <c:pt idx="2">
                  <c:v>Канск</c:v>
                </c:pt>
                <c:pt idx="3">
                  <c:v>Кодинск</c:v>
                </c:pt>
                <c:pt idx="4">
                  <c:v>Мотыгино</c:v>
                </c:pt>
                <c:pt idx="5">
                  <c:v>Н. Ингаш</c:v>
                </c:pt>
                <c:pt idx="6">
                  <c:v>Хатанга</c:v>
                </c:pt>
                <c:pt idx="7">
                  <c:v>Абан</c:v>
                </c:pt>
                <c:pt idx="8">
                  <c:v>Зеленогорск </c:v>
                </c:pt>
                <c:pt idx="9">
                  <c:v>Назарово</c:v>
                </c:pt>
                <c:pt idx="10">
                  <c:v>Енисейск</c:v>
                </c:pt>
                <c:pt idx="11">
                  <c:v>Б.Мурта</c:v>
                </c:pt>
                <c:pt idx="12">
                  <c:v>Сосновоборс</c:v>
                </c:pt>
                <c:pt idx="13">
                  <c:v>Железногорск</c:v>
                </c:pt>
                <c:pt idx="14">
                  <c:v>Ужур</c:v>
                </c:pt>
                <c:pt idx="15">
                  <c:v>Шарыпово</c:v>
                </c:pt>
                <c:pt idx="16">
                  <c:v>Шушенское </c:v>
                </c:pt>
                <c:pt idx="17">
                  <c:v>Богучаны </c:v>
                </c:pt>
                <c:pt idx="18">
                  <c:v>Бородино </c:v>
                </c:pt>
                <c:pt idx="19">
                  <c:v>Игарка </c:v>
                </c:pt>
              </c:strCache>
            </c:strRef>
          </c:cat>
          <c:val>
            <c:numRef>
              <c:f>Лист3!$C$2:$C$21</c:f>
              <c:numCache>
                <c:formatCode>0.0%</c:formatCode>
                <c:ptCount val="20"/>
                <c:pt idx="0">
                  <c:v>0.5</c:v>
                </c:pt>
                <c:pt idx="1">
                  <c:v>0.4</c:v>
                </c:pt>
                <c:pt idx="2">
                  <c:v>0.39400000000000024</c:v>
                </c:pt>
                <c:pt idx="3">
                  <c:v>0.54200000000000004</c:v>
                </c:pt>
                <c:pt idx="4">
                  <c:v>7.6999999999999999E-2</c:v>
                </c:pt>
                <c:pt idx="5">
                  <c:v>0.41200000000000014</c:v>
                </c:pt>
                <c:pt idx="6">
                  <c:v>0.38500000000000018</c:v>
                </c:pt>
                <c:pt idx="7">
                  <c:v>0.37500000000000017</c:v>
                </c:pt>
                <c:pt idx="8">
                  <c:v>0.5</c:v>
                </c:pt>
                <c:pt idx="9">
                  <c:v>0.24200000000000008</c:v>
                </c:pt>
                <c:pt idx="10">
                  <c:v>0.73400000000000032</c:v>
                </c:pt>
                <c:pt idx="11">
                  <c:v>0.62000000000000033</c:v>
                </c:pt>
                <c:pt idx="12">
                  <c:v>0.33400000000000024</c:v>
                </c:pt>
                <c:pt idx="13">
                  <c:v>0.41900000000000015</c:v>
                </c:pt>
                <c:pt idx="14">
                  <c:v>0.5</c:v>
                </c:pt>
                <c:pt idx="15">
                  <c:v>0.33400000000000024</c:v>
                </c:pt>
                <c:pt idx="16">
                  <c:v>0.35100000000000015</c:v>
                </c:pt>
                <c:pt idx="17">
                  <c:v>0.47100000000000014</c:v>
                </c:pt>
                <c:pt idx="18">
                  <c:v>0.38500000000000018</c:v>
                </c:pt>
                <c:pt idx="19">
                  <c:v>0.16700000000000001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14-4066-8E68-6F104714E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919232"/>
        <c:axId val="69847296"/>
        <c:axId val="0"/>
      </c:bar3DChart>
      <c:catAx>
        <c:axId val="3791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847296"/>
        <c:crosses val="autoZero"/>
        <c:auto val="1"/>
        <c:lblAlgn val="ctr"/>
        <c:lblOffset val="100"/>
        <c:noMultiLvlLbl val="0"/>
      </c:catAx>
      <c:valAx>
        <c:axId val="6984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91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145297462817163"/>
          <c:y val="0.94097200349956289"/>
          <c:w val="0.19681627296587925"/>
          <c:h val="4.79168853893263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оказывалась(n-85)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0.00%</c:formatCode>
                <c:ptCount val="1"/>
                <c:pt idx="0">
                  <c:v>0.17600000000000007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57-49C3-9FA9-746F2414B1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Выкладывание новорожденного на живот(n-213)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0.00%</c:formatCode>
                <c:ptCount val="1"/>
                <c:pt idx="0">
                  <c:v>0.442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957-49C3-9FA9-746F2414B1F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Совместное пребывание c 1-х суток(n-201)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0.00%</c:formatCode>
                <c:ptCount val="1"/>
                <c:pt idx="0">
                  <c:v>0.41700000000000015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957-49C3-9FA9-746F2414B1F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Прикладывание к груди в первые 2 часа после рождения ребенка(n-225)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0.00%</c:formatCode>
                <c:ptCount val="1"/>
                <c:pt idx="0">
                  <c:v>0.46700000000000008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957-49C3-9FA9-746F2414B1F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Показали как сцеживать молоко(n-171)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0.00%</c:formatCode>
                <c:ptCount val="1"/>
                <c:pt idx="0">
                  <c:v>0.35500000000000015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957-49C3-9FA9-746F2414B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908672"/>
        <c:axId val="40460288"/>
      </c:barChart>
      <c:catAx>
        <c:axId val="829086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0460288"/>
        <c:crosses val="autoZero"/>
        <c:auto val="1"/>
        <c:lblAlgn val="ctr"/>
        <c:lblOffset val="100"/>
        <c:noMultiLvlLbl val="0"/>
      </c:catAx>
      <c:valAx>
        <c:axId val="40460288"/>
        <c:scaling>
          <c:orientation val="minMax"/>
        </c:scaling>
        <c:delete val="0"/>
        <c:axPos val="b"/>
        <c:majorGridlines/>
        <c:numFmt formatCode="0.0%" sourceLinked="0"/>
        <c:majorTickMark val="out"/>
        <c:minorTickMark val="none"/>
        <c:tickLblPos val="nextTo"/>
        <c:crossAx val="82908672"/>
        <c:crosses val="autoZero"/>
        <c:crossBetween val="between"/>
      </c:valAx>
    </c:plotArea>
    <c:legend>
      <c:legendPos val="r"/>
      <c:legendEntry>
        <c:idx val="5"/>
        <c:delete val="1"/>
      </c:legendEntry>
      <c:layout>
        <c:manualLayout>
          <c:xMode val="edge"/>
          <c:yMode val="edge"/>
          <c:x val="0.65710939525237932"/>
          <c:y val="0"/>
          <c:w val="0.3336887336592233"/>
          <c:h val="0.9578314600846821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 (n-30)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8AD-49E3-B039-B76673A4B2BF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0.00%</c:formatCode>
                <c:ptCount val="1"/>
                <c:pt idx="0">
                  <c:v>0.23800000000000004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AD-49E3-B039-B76673A4B2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нет(n-96)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0.00%</c:formatCode>
                <c:ptCount val="1"/>
                <c:pt idx="0">
                  <c:v>0.76200000000000034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AD-49E3-B039-B76673A4B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345216"/>
        <c:axId val="40463168"/>
      </c:barChart>
      <c:catAx>
        <c:axId val="8634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463168"/>
        <c:crosses val="autoZero"/>
        <c:auto val="1"/>
        <c:lblAlgn val="ctr"/>
        <c:lblOffset val="100"/>
        <c:noMultiLvlLbl val="0"/>
      </c:catAx>
      <c:valAx>
        <c:axId val="40463168"/>
        <c:scaling>
          <c:orientation val="minMax"/>
        </c:scaling>
        <c:delete val="0"/>
        <c:axPos val="l"/>
        <c:majorGridlines>
          <c:spPr>
            <a:ln>
              <a:round/>
              <a:tailEnd type="triangle"/>
            </a:ln>
          </c:spPr>
        </c:majorGridlines>
        <c:numFmt formatCode="0.0%" sourceLinked="0"/>
        <c:majorTickMark val="out"/>
        <c:minorTickMark val="none"/>
        <c:tickLblPos val="nextTo"/>
        <c:crossAx val="863452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прекращала (n-85)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Причина прекращения ГВ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0.127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45-444C-846B-8F3FA04F6D7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Заболевания матери(n-42)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505777135873797E-3"/>
                  <c:y val="2.3931323648020979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8,7%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9.2579181016924042E-2"/>
                      <c:h val="5.26245640816244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745-444C-846B-8F3FA04F6D7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Причина прекращения ГВ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8.7000000000000022E-2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745-444C-846B-8F3FA04F6D7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Заболевания ребенка(n-22)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13-49C3-BDF2-B88C9154945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Причина прекращения ГВ</c:v>
                </c:pt>
              </c:strCache>
            </c:strRef>
          </c:cat>
          <c:val>
            <c:numRef>
              <c:f>Лист1!$D$2</c:f>
              <c:numCache>
                <c:formatCode>0.00%</c:formatCode>
                <c:ptCount val="1"/>
                <c:pt idx="0">
                  <c:v>4.5999999999999999E-2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745-444C-846B-8F3FA04F6D7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Прием медикаментов матерью(n-25)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5218401659074693E-3"/>
                  <c:y val="-4.581020579242998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45-444C-846B-8F3FA04F6D7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Причина прекращения ГВ</c:v>
                </c:pt>
              </c:strCache>
            </c:strRef>
          </c:cat>
          <c:val>
            <c:numRef>
              <c:f>Лист1!$E$2</c:f>
              <c:numCache>
                <c:formatCode>0%</c:formatCode>
                <c:ptCount val="1"/>
                <c:pt idx="0">
                  <c:v>5.1999999999999998E-2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745-444C-846B-8F3FA04F6D7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Отказ ребенка(n-90)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157657552522202E-3"/>
                  <c:y val="1.43578574188269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45-444C-846B-8F3FA04F6D7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Причина прекращения ГВ</c:v>
                </c:pt>
              </c:strCache>
            </c:strRef>
          </c:cat>
          <c:val>
            <c:numRef>
              <c:f>Лист1!$F$2</c:f>
              <c:numCache>
                <c:formatCode>0%</c:formatCode>
                <c:ptCount val="1"/>
                <c:pt idx="0">
                  <c:v>0.18700000000000008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745-444C-846B-8F3FA04F6D7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Частое беспокойство ребенка(n-23)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Причина прекращения ГВ</c:v>
                </c:pt>
              </c:strCache>
            </c:strRef>
          </c:cat>
          <c:val>
            <c:numRef>
              <c:f>Лист1!$G$2</c:f>
              <c:numCache>
                <c:formatCode>0.00%</c:formatCode>
                <c:ptCount val="1"/>
                <c:pt idx="0">
                  <c:v>4.8000000000000001E-2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745-444C-846B-8F3FA04F6D7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"Мало молока"(n-136)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Причина прекращения ГВ</c:v>
                </c:pt>
              </c:strCache>
            </c:strRef>
          </c:cat>
          <c:val>
            <c:numRef>
              <c:f>Лист1!$H$2</c:f>
              <c:numCache>
                <c:formatCode>0.00%</c:formatCode>
                <c:ptCount val="1"/>
                <c:pt idx="0">
                  <c:v>0.28200000000000008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745-444C-846B-8F3FA04F6D7A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Выход на работу(n-59)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Причина прекращения ГВ</c:v>
                </c:pt>
              </c:strCache>
            </c:strRef>
          </c:cat>
          <c:val>
            <c:numRef>
              <c:f>Лист1!$I$2</c:f>
              <c:numCache>
                <c:formatCode>0.00%</c:formatCode>
                <c:ptCount val="1"/>
                <c:pt idx="0">
                  <c:v>0.12200000000000004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13-49C3-BDF2-B88C91549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316224"/>
        <c:axId val="40466624"/>
      </c:barChart>
      <c:catAx>
        <c:axId val="913162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40466624"/>
        <c:crosses val="autoZero"/>
        <c:auto val="1"/>
        <c:lblAlgn val="ctr"/>
        <c:lblOffset val="100"/>
        <c:noMultiLvlLbl val="0"/>
      </c:catAx>
      <c:valAx>
        <c:axId val="40466624"/>
        <c:scaling>
          <c:orientation val="minMax"/>
        </c:scaling>
        <c:delete val="0"/>
        <c:axPos val="b"/>
        <c:majorGridlines/>
        <c:numFmt formatCode="0.0%" sourceLinked="0"/>
        <c:majorTickMark val="out"/>
        <c:minorTickMark val="none"/>
        <c:tickLblPos val="nextTo"/>
        <c:crossAx val="91316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400150216735965"/>
          <c:y val="5.9404676428987421E-4"/>
          <c:w val="0.33599849783264102"/>
          <c:h val="0.9840289304505140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0.49603</cdr:x>
      <cdr:y>0.0827</cdr:y>
    </cdr:from>
    <cdr:to>
      <cdr:x>0.66932</cdr:x>
      <cdr:y>0.19339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2B63F152-214B-4A51-854D-574B02A3D622}"/>
            </a:ext>
          </a:extLst>
        </cdr:cNvPr>
        <cdr:cNvSpPr txBox="1"/>
      </cdr:nvSpPr>
      <cdr:spPr>
        <a:xfrm xmlns:a="http://schemas.openxmlformats.org/drawingml/2006/main">
          <a:off x="3297803" y="427186"/>
          <a:ext cx="1152128" cy="5717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>
              <a:solidFill>
                <a:schemeClr val="bg1"/>
              </a:solidFill>
            </a:rPr>
            <a:t>2,1%</a:t>
          </a:r>
        </a:p>
      </cdr:txBody>
    </cdr:sp>
  </cdr:relSizeAnchor>
  <cdr:relSizeAnchor xmlns:cdr="http://schemas.openxmlformats.org/drawingml/2006/chartDrawing">
    <cdr:from>
      <cdr:x>0.40074</cdr:x>
      <cdr:y>0.58452</cdr:y>
    </cdr:from>
    <cdr:to>
      <cdr:x>0.63902</cdr:x>
      <cdr:y>0.66816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05DAF9F6-3634-4D7E-B3F7-60D15118DB77}"/>
            </a:ext>
          </a:extLst>
        </cdr:cNvPr>
        <cdr:cNvSpPr txBox="1"/>
      </cdr:nvSpPr>
      <cdr:spPr>
        <a:xfrm xmlns:a="http://schemas.openxmlformats.org/drawingml/2006/main">
          <a:off x="2664296" y="3019474"/>
          <a:ext cx="158417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>
              <a:solidFill>
                <a:schemeClr val="bg1"/>
              </a:solidFill>
            </a:rPr>
            <a:t>97,9%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0.27037</cdr:x>
      <cdr:y>0</cdr:y>
    </cdr:from>
    <cdr:to>
      <cdr:x>0.83312</cdr:x>
      <cdr:y>0.09971</cdr:y>
    </cdr:to>
    <cdr:sp macro="" textlink="">
      <cdr:nvSpPr>
        <cdr:cNvPr id="2" name="Заголовок 1">
          <a:extLst xmlns:a="http://schemas.openxmlformats.org/drawingml/2006/main">
            <a:ext uri="{FF2B5EF4-FFF2-40B4-BE49-F238E27FC236}">
              <a16:creationId xmlns:a16="http://schemas.microsoft.com/office/drawing/2014/main" xmlns="" id="{0A2AB729-CFA4-4E95-B07F-F02D6A961EDB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2472255" y="0"/>
          <a:ext cx="5145831" cy="6837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 fontScale="90000"/>
        </a:bodyPr>
        <a:lstStyle xmlns:a="http://schemas.openxmlformats.org/drawingml/2006/main">
          <a:lvl1pPr algn="ctr" defTabSz="914400" rtl="0" eaLnBrk="1" latinLnBrk="0" hangingPunct="1">
            <a:spcBef>
              <a:spcPct val="0"/>
            </a:spcBef>
            <a:buNone/>
            <a:defRPr sz="4400" kern="1200">
              <a:solidFill>
                <a:schemeClr val="tx1"/>
              </a:solidFill>
              <a:latin typeface="+mj-lt"/>
              <a:ea typeface="+mj-ea"/>
              <a:cs typeface="+mj-cs"/>
            </a:defRPr>
          </a:lvl1pPr>
        </a:lstStyle>
        <a:p xmlns:a="http://schemas.openxmlformats.org/drawingml/2006/main">
          <a:r>
            <a:rPr lang="ru-RU" b="1" dirty="0">
              <a:solidFill>
                <a:schemeClr val="accent1">
                  <a:lumMod val="50000"/>
                </a:schemeClr>
              </a:solidFill>
            </a:rPr>
            <a:t>Докорм в роддоме</a:t>
          </a:r>
          <a:endParaRPr lang="ru-RU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0.78224</cdr:x>
      <cdr:y>0.9154</cdr:y>
    </cdr:from>
    <cdr:to>
      <cdr:x>0.90825</cdr:x>
      <cdr:y>0.96962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xmlns="" id="{628614EF-7BD2-4527-85F7-D10BCD30CA9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152775" y="6277789"/>
          <a:ext cx="1152234" cy="371897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0.66667</cdr:x>
      <cdr:y>0.92827</cdr:y>
    </cdr:from>
    <cdr:to>
      <cdr:x>0.80001</cdr:x>
      <cdr:y>1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xmlns="" id="{628614EF-7BD2-4527-85F7-D10BCD30CA9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760640" y="4812679"/>
          <a:ext cx="1152234" cy="371897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0.75536</cdr:x>
      <cdr:y>0.90849</cdr:y>
    </cdr:from>
    <cdr:to>
      <cdr:x>0.94242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xmlns="" id="{495FD2D5-B56F-41A4-A519-5138DA21220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669007" y="3925113"/>
          <a:ext cx="1156249" cy="395367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0.30631</cdr:x>
      <cdr:y>0.36364</cdr:y>
    </cdr:from>
    <cdr:to>
      <cdr:x>0.3964</cdr:x>
      <cdr:y>0.84848</cdr:y>
    </cdr:to>
    <cdr:sp macro="" textlink="">
      <cdr:nvSpPr>
        <cdr:cNvPr id="2" name="Правая фигурная скобка 1">
          <a:extLst xmlns:a="http://schemas.openxmlformats.org/drawingml/2006/main">
            <a:ext uri="{FF2B5EF4-FFF2-40B4-BE49-F238E27FC236}">
              <a16:creationId xmlns:a16="http://schemas.microsoft.com/office/drawing/2014/main" xmlns="" id="{8535FBC1-DDDA-4D9C-97A7-94DDFBE68E3E}"/>
            </a:ext>
          </a:extLst>
        </cdr:cNvPr>
        <cdr:cNvSpPr/>
      </cdr:nvSpPr>
      <cdr:spPr>
        <a:xfrm xmlns:a="http://schemas.openxmlformats.org/drawingml/2006/main">
          <a:off x="2448272" y="1728192"/>
          <a:ext cx="720080" cy="2304256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0.42201</cdr:x>
      <cdr:y>0.5303</cdr:y>
    </cdr:from>
    <cdr:to>
      <cdr:x>0.60219</cdr:x>
      <cdr:y>0.63636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86D6F551-11EC-436F-9AC1-83E76CBDE1C7}"/>
            </a:ext>
          </a:extLst>
        </cdr:cNvPr>
        <cdr:cNvSpPr txBox="1"/>
      </cdr:nvSpPr>
      <cdr:spPr>
        <a:xfrm xmlns:a="http://schemas.openxmlformats.org/drawingml/2006/main">
          <a:off x="3373061" y="2520280"/>
          <a:ext cx="144016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/>
            <a:t>33,8%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035AE-716B-4A4A-ADDF-09698234EC0A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07980-0076-4585-9365-7D4CE527A6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036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07980-0076-4585-9365-7D4CE527A6F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0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07980-0076-4585-9365-7D4CE527A6F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Большое число интервьюированных нами женщин </a:t>
            </a:r>
            <a:r>
              <a:rPr lang="ru-RU" dirty="0" smtClean="0"/>
              <a:t>(</a:t>
            </a:r>
            <a:r>
              <a:rPr lang="en-US" dirty="0" smtClean="0"/>
              <a:t>2,1</a:t>
            </a:r>
            <a:r>
              <a:rPr lang="ru-RU" dirty="0" smtClean="0"/>
              <a:t>%) </a:t>
            </a:r>
            <a:r>
              <a:rPr lang="ru-RU" dirty="0"/>
              <a:t>не собиралось кормить грудью. Это достаточно большое число. Прежде всего эти женщины не знают преимуществ ГВ для ребенка и для кормящей женщины. И не знают отрицательного влияния на развитие ребенка находящегося на ИВ.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07980-0076-4585-9365-7D4CE527A6F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</a:t>
            </a:r>
            <a:r>
              <a:rPr lang="ru-RU" dirty="0" smtClean="0"/>
              <a:t>% </a:t>
            </a:r>
            <a:r>
              <a:rPr lang="ru-RU" dirty="0"/>
              <a:t>это женщины не уверенные в свой способности выкормить ребенка грудью. Это наша работа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11195-0B00-4B68-8439-6FAC3CB382A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07980-0076-4585-9365-7D4CE527A6F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07980-0076-4585-9365-7D4CE527A6F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430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Красноярский край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07980-0076-4585-9365-7D4CE527A6FD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153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Болезни матери и прием медикаментов матерью, чаще всего не является причиной/условием прекращения лактации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07980-0076-4585-9365-7D4CE527A6F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Одной из причин отказа ребенка от груди – является «пустышка». </a:t>
            </a:r>
            <a:r>
              <a:rPr lang="en-US" dirty="0"/>
              <a:t>30,9</a:t>
            </a:r>
            <a:r>
              <a:rPr lang="ru-RU" dirty="0"/>
              <a:t>% - детей рано начали сосать пустышку. Участковая педиатрическая сеть не информирует о вреде пустышки.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07980-0076-4585-9365-7D4CE527A6F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07980-0076-4585-9365-7D4CE527A6F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07980-0076-4585-9365-7D4CE527A6FD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«Грудное вскармливание является золотым стандартом оптимального питания, отработанным тысячелетней эволюцией»                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этими словами И.М. Воронцов, как нельзя лучше, выразил мысль о том, что вскармливание грудью не имеет равных среди всех прочих способов питания младенца.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07980-0076-4585-9365-7D4CE527A6F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635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Древнем мире грудное вскармливание продолжалось долгое время, что гарантировало выживаемость и здоровье детей. В Египте, Вавилоне и Иудеи от груди отучали в 3 года, в Византии и Арабских странах - в 2 года. В Греции - в 6 месяцев, а в Риме возраст отлучения колебался от 6 месяцев до 3 лет.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Египте боги часто изображались в образе животных и птиц, причем, достаточно заметное место отводилось богине-матери: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Мут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Нут,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Хатор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которые изображались в виде коровы , что являлось олицетворением кормящей матери.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07980-0076-4585-9365-7D4CE527A6F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902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Среди молодых женщин распространены неверные представления о старомодности грудного вскармливания, возможности его равноценной замены.  Свободная реклама и доступность адаптированных молочных смесей промышленного производства, содействует тому, что при малейших сомнениях или затруднениях молодая мать без консультации с педиатром принимает решение отказаться от кормления грудью своего ребенка.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07980-0076-4585-9365-7D4CE527A6F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859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Но, на этом заседании были затронуты вопросы</a:t>
            </a:r>
            <a:r>
              <a:rPr lang="ru-RU" baseline="0" dirty="0"/>
              <a:t> грудного вскармливания. В частности его доступности, продолжительности и </a:t>
            </a:r>
            <a:r>
              <a:rPr lang="ru-RU" baseline="0" dirty="0" err="1"/>
              <a:t>др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07980-0076-4585-9365-7D4CE527A6F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 10 пункту. Мы считаем, что отдельными и даже регулярными компаниями вопрос о доступности, продолжительности ГВ</a:t>
            </a:r>
            <a:r>
              <a:rPr lang="ru-RU" baseline="0" dirty="0"/>
              <a:t> ни отдельных образованиях ни в РФ в целом не решить.</a:t>
            </a:r>
          </a:p>
          <a:p>
            <a:r>
              <a:rPr lang="ru-RU" baseline="0" dirty="0"/>
              <a:t>№. Пункт замечательное предложение, но обучение должно проводится профессионалами практиками , а не теоретиками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07980-0076-4585-9365-7D4CE527A6F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 важности ГВ в формировании здоровья говорили на комиссии</a:t>
            </a:r>
            <a:r>
              <a:rPr lang="ru-RU" baseline="0" dirty="0"/>
              <a:t> по охране здоровья в Общественной палате РФ под председательством Л. </a:t>
            </a:r>
            <a:r>
              <a:rPr lang="ru-RU" baseline="0" dirty="0" err="1"/>
              <a:t>Бакерии</a:t>
            </a:r>
            <a:r>
              <a:rPr lang="ru-RU" baseline="0" dirty="0"/>
              <a:t> (2017)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07980-0076-4585-9365-7D4CE527A6F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11195-0B00-4B68-8439-6FAC3CB382A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07980-0076-4585-9365-7D4CE527A6F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3501008"/>
            <a:ext cx="8208912" cy="461913"/>
          </a:xfrm>
        </p:spPr>
        <p:txBody>
          <a:bodyPr>
            <a:noAutofit/>
          </a:bodyPr>
          <a:lstStyle/>
          <a:p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Делаем ли мы то, что декларируем ?</a:t>
            </a:r>
            <a:br>
              <a:rPr lang="ru-RU" b="1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/>
              <a:t>Анализ анкетирования матерей в родовспомогательных учреждениях Красноярского края </a:t>
            </a:r>
            <a:r>
              <a:rPr lang="ru-RU" sz="2400" b="1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620688"/>
            <a:ext cx="799288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600" b="1" dirty="0">
              <a:latin typeface="+mj-lt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z="1600" b="1" dirty="0">
              <a:latin typeface="+mj-lt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z="1600" b="1" dirty="0">
              <a:latin typeface="+mj-lt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1600" b="1" dirty="0">
                <a:cs typeface="Times New Roman" pitchFamily="18" charset="0"/>
              </a:rPr>
              <a:t>Красноярский государственный медицинский университет им. проф. В.Ф. </a:t>
            </a:r>
            <a:r>
              <a:rPr lang="ru-RU" altLang="ru-RU" sz="1600" b="1" dirty="0" err="1">
                <a:cs typeface="Times New Roman" pitchFamily="18" charset="0"/>
              </a:rPr>
              <a:t>Войно-Ясенецкого</a:t>
            </a:r>
            <a:endParaRPr lang="ru-RU" altLang="ru-RU" sz="1600" b="1" dirty="0">
              <a:cs typeface="Times New Roman" pitchFamily="18" charset="0"/>
            </a:endParaRPr>
          </a:p>
          <a:p>
            <a:pPr algn="ctr"/>
            <a:r>
              <a:rPr lang="ru-RU" sz="1600" dirty="0"/>
              <a:t>Кафедра поликлинической педиатрии и пропедевтики детских болезней с курсом ПО</a:t>
            </a:r>
          </a:p>
          <a:p>
            <a:pPr algn="ctr"/>
            <a:endParaRPr lang="ru-RU" dirty="0"/>
          </a:p>
          <a:p>
            <a:pPr algn="ctr"/>
            <a:r>
              <a:rPr lang="ru-RU" dirty="0">
                <a:latin typeface="+mj-lt"/>
              </a:rPr>
              <a:t> </a:t>
            </a:r>
            <a:r>
              <a:rPr lang="ru-RU" dirty="0"/>
              <a:t>Научные руководители: к.м.н., доц. Фурцев В.И., к.м.н., доц. </a:t>
            </a:r>
            <a:r>
              <a:rPr lang="ru-RU" dirty="0" err="1"/>
              <a:t>Гордиец</a:t>
            </a:r>
            <a:r>
              <a:rPr lang="ru-RU" dirty="0"/>
              <a:t>. А.В. </a:t>
            </a:r>
            <a:endParaRPr lang="ru-RU" altLang="ru-RU" b="1" dirty="0"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5355232"/>
            <a:ext cx="5436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>
                <a:latin typeface="+mj-lt"/>
                <a:cs typeface="Times New Roman" pitchFamily="18" charset="0"/>
              </a:rPr>
              <a:t>Работу </a:t>
            </a:r>
            <a:r>
              <a:rPr lang="ru-RU" altLang="ru-RU" sz="1600" b="1" dirty="0" err="1">
                <a:latin typeface="+mj-lt"/>
                <a:cs typeface="Times New Roman" pitchFamily="18" charset="0"/>
              </a:rPr>
              <a:t>выполнили:Яковлева</a:t>
            </a:r>
            <a:r>
              <a:rPr lang="ru-RU" altLang="ru-RU" sz="1600" b="1" dirty="0">
                <a:latin typeface="+mj-lt"/>
                <a:cs typeface="Times New Roman" pitchFamily="18" charset="0"/>
              </a:rPr>
              <a:t> К.Д. (609пед);</a:t>
            </a:r>
          </a:p>
          <a:p>
            <a:r>
              <a:rPr lang="ru-RU" altLang="ru-RU" sz="1600" b="1" dirty="0">
                <a:latin typeface="+mj-lt"/>
                <a:cs typeface="Times New Roman" pitchFamily="18" charset="0"/>
              </a:rPr>
              <a:t> Конончук А. А. (609 </a:t>
            </a:r>
            <a:r>
              <a:rPr lang="ru-RU" altLang="ru-RU" sz="1600" b="1" dirty="0" err="1">
                <a:latin typeface="+mj-lt"/>
                <a:cs typeface="Times New Roman" pitchFamily="18" charset="0"/>
              </a:rPr>
              <a:t>пед</a:t>
            </a:r>
            <a:r>
              <a:rPr lang="ru-RU" altLang="ru-RU" sz="1600" b="1" dirty="0">
                <a:latin typeface="+mj-lt"/>
                <a:cs typeface="Times New Roman" pitchFamily="18" charset="0"/>
              </a:rPr>
              <a:t>); Мирзоева Ф. И .(609 </a:t>
            </a:r>
            <a:r>
              <a:rPr lang="ru-RU" altLang="ru-RU" sz="1600" b="1" dirty="0" err="1">
                <a:latin typeface="+mj-lt"/>
                <a:cs typeface="Times New Roman" pitchFamily="18" charset="0"/>
              </a:rPr>
              <a:t>пед</a:t>
            </a:r>
            <a:r>
              <a:rPr lang="ru-RU" altLang="ru-RU" sz="1600" b="1" dirty="0">
                <a:latin typeface="+mj-lt"/>
                <a:cs typeface="Times New Roman" pitchFamily="18" charset="0"/>
              </a:rPr>
              <a:t>).</a:t>
            </a:r>
          </a:p>
          <a:p>
            <a:r>
              <a:rPr lang="ru-RU" altLang="ru-RU" sz="1600" b="1" dirty="0">
                <a:latin typeface="+mj-lt"/>
                <a:cs typeface="Times New Roman" pitchFamily="18" charset="0"/>
              </a:rPr>
              <a:t>Докладчик: Яковлева Кристина Дмитриевна </a:t>
            </a:r>
          </a:p>
        </p:txBody>
      </p:sp>
      <p:pic>
        <p:nvPicPr>
          <p:cNvPr id="48130" name="Picture 2" descr="https://im0-tub-ru.yandex.net/i?id=d929ff93abde151b1ade266e8669a100-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100221"/>
            <a:ext cx="1288375" cy="2520280"/>
          </a:xfrm>
          <a:prstGeom prst="rect">
            <a:avLst/>
          </a:prstGeom>
          <a:noFill/>
        </p:spPr>
      </p:pic>
      <p:pic>
        <p:nvPicPr>
          <p:cNvPr id="7" name="photo" descr="http://krasgmu.ru/sys/files/content_attach/1393405518_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32656"/>
            <a:ext cx="1403648" cy="135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s://pp.userapi.com/c626930/v626930274/2eca5/pGSockjXQUY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188640"/>
            <a:ext cx="1691680" cy="16288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987824" y="6309320"/>
            <a:ext cx="2090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latin typeface="+mj-lt"/>
                <a:cs typeface="Times New Roman" pitchFamily="18" charset="0"/>
              </a:rPr>
              <a:t> Красноярск, 2018г.</a:t>
            </a:r>
            <a:endParaRPr lang="ru-RU" dirty="0">
              <a:latin typeface="+mj-lt"/>
            </a:endParaRPr>
          </a:p>
        </p:txBody>
      </p:sp>
      <p:pic>
        <p:nvPicPr>
          <p:cNvPr id="13" name="Рисунок 12" descr="logo_centr_grud_vskarml_black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52320" y="332656"/>
            <a:ext cx="1240536" cy="12496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Задачи: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1"/>
            <a:ext cx="8424936" cy="49685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1. Проанализировать литературные данные о преимуществах грудного вскармливания и об условиях успешного становления и поддержания практики грудного вскармливания.</a:t>
            </a:r>
          </a:p>
          <a:p>
            <a:pPr>
              <a:buNone/>
            </a:pPr>
            <a:r>
              <a:rPr lang="ru-RU" dirty="0"/>
              <a:t>2. Провести собственные </a:t>
            </a:r>
            <a:r>
              <a:rPr lang="ru-RU" dirty="0" smtClean="0"/>
              <a:t>исследования по оказанию </a:t>
            </a:r>
            <a:r>
              <a:rPr lang="ru-RU" dirty="0"/>
              <a:t>качества условий становления грудного вскармливания в родовспомогательных учреждениях, путем анкетирования матерей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3. Сделать заключение по полученным данным.</a:t>
            </a:r>
            <a:endParaRPr lang="ru-RU" dirty="0"/>
          </a:p>
          <a:p>
            <a:endParaRPr lang="ru-RU" altLang="ru-RU" b="1" dirty="0">
              <a:solidFill>
                <a:srgbClr val="351A6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altLang="ru-RU" b="1" dirty="0">
              <a:solidFill>
                <a:srgbClr val="351A6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09320" cy="1052736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Анкета </a:t>
            </a:r>
          </a:p>
        </p:txBody>
      </p:sp>
      <p:pic>
        <p:nvPicPr>
          <p:cNvPr id="17410" name="Picture 2" descr="http://lechenie-rebenka.ru/images/grudnoj-rebenok-soset-palec_3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640"/>
            <a:ext cx="2581275" cy="2857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212976"/>
            <a:ext cx="42119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Материалы и методы исследования:</a:t>
            </a:r>
          </a:p>
          <a:p>
            <a:pPr marL="514350" indent="-514350">
              <a:buAutoNum type="arabicPeriod"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Анкетирование  женщин в родовспомогательных учреждениях Красноярского 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края </a:t>
            </a:r>
            <a:r>
              <a:rPr lang="ru-RU" altLang="ru-RU" sz="2000" b="1" dirty="0" smtClean="0">
                <a:solidFill>
                  <a:srgbClr val="FF0000"/>
                </a:solidFill>
                <a:cs typeface="Times New Roman" pitchFamily="18" charset="0"/>
              </a:rPr>
              <a:t>через социальные сети(</a:t>
            </a:r>
            <a:r>
              <a:rPr lang="en-US" altLang="ru-RU" sz="20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n-482</a:t>
            </a:r>
            <a:r>
              <a:rPr lang="en-US" alt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)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2.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Обработка статистических</a:t>
            </a:r>
          </a:p>
          <a:p>
            <a:pPr marL="514350" indent="-51435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данных методом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хи-квадрат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67944" y="117693"/>
            <a:ext cx="4824536" cy="63709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Анкета заполняется на детей перового года жизни</a:t>
            </a:r>
          </a:p>
          <a:p>
            <a:pPr algn="ctr"/>
            <a:r>
              <a:rPr lang="ru-RU" sz="1200" dirty="0"/>
              <a:t> 1.На котором месяце жизни ребенка Вы прекратили кормить грудью? ………. </a:t>
            </a:r>
          </a:p>
          <a:p>
            <a:pPr lvl="0"/>
            <a:r>
              <a:rPr lang="ru-RU" sz="1200" dirty="0"/>
              <a:t>2.Во время беременности Вы собирались кормить грудью? Да, Нет</a:t>
            </a:r>
          </a:p>
          <a:p>
            <a:pPr lvl="0"/>
            <a:r>
              <a:rPr lang="ru-RU" sz="1200" dirty="0"/>
              <a:t>3.Если да, то до какого возраста? ……</a:t>
            </a:r>
          </a:p>
          <a:p>
            <a:pPr lvl="0"/>
            <a:r>
              <a:rPr lang="ru-RU" sz="1200" dirty="0"/>
              <a:t>4.В РД №…./ПЦ ребенок получал докорм ИС  Да, Нет</a:t>
            </a:r>
          </a:p>
          <a:p>
            <a:pPr lvl="0"/>
            <a:r>
              <a:rPr lang="ru-RU" sz="1200" dirty="0"/>
              <a:t>5.Первое кормление ребенка в РД №…./ПЦ : </a:t>
            </a:r>
            <a:r>
              <a:rPr lang="ru-RU" sz="1200" dirty="0" err="1"/>
              <a:t>Мололзиво</a:t>
            </a:r>
            <a:r>
              <a:rPr lang="ru-RU" sz="1200" dirty="0"/>
              <a:t>/, ИС (подчеркнуть)</a:t>
            </a:r>
          </a:p>
          <a:p>
            <a:pPr lvl="0"/>
            <a:r>
              <a:rPr lang="ru-RU" sz="1200" dirty="0"/>
              <a:t>6.Что, по Вашему мнению, послужило причиной прекращения грудного вскармливания: мало молока, частое беспокойство ребенка, болезни матери ( по возможности указать какая болезнь, болезни ребенка ,прием медикаментов матерью (указать каких), отказ ребенка,   другие ?</a:t>
            </a:r>
          </a:p>
          <a:p>
            <a:pPr lvl="0"/>
            <a:r>
              <a:rPr lang="ru-RU" sz="1200" dirty="0"/>
              <a:t>7.С какого возраста ребенок сосет пустышку</a:t>
            </a:r>
          </a:p>
          <a:p>
            <a:pPr lvl="0"/>
            <a:r>
              <a:rPr lang="ru-RU" sz="1200" dirty="0"/>
              <a:t>8.С какого возраста ребенок стал получать докорм ИС ……..</a:t>
            </a:r>
          </a:p>
          <a:p>
            <a:pPr lvl="0"/>
            <a:r>
              <a:rPr lang="ru-RU" sz="1200" dirty="0"/>
              <a:t> 9.Кто дал совет по </a:t>
            </a:r>
            <a:r>
              <a:rPr lang="ru-RU" sz="1200" dirty="0" err="1"/>
              <a:t>докармливанию</a:t>
            </a:r>
            <a:r>
              <a:rPr lang="ru-RU" sz="1200" dirty="0"/>
              <a:t>/кормлению искусственной смесью (подруги, матери, Родственники, врач, м/сестра, интернет)</a:t>
            </a:r>
          </a:p>
          <a:p>
            <a:r>
              <a:rPr lang="ru-RU" sz="1200" dirty="0"/>
              <a:t>10. В роддоме № …./ПЦ оказывалась  практическая помощь по ГВ(выкладывание новорожденного на живот, совместное пребывание с которых суток …., в прикладывании к груди, показали как сцеживать грудное молоко (</a:t>
            </a:r>
            <a:r>
              <a:rPr lang="ru-RU" sz="1200" i="1" dirty="0"/>
              <a:t>подчеркнуть); не оказывалась </a:t>
            </a:r>
            <a:endParaRPr lang="ru-RU" sz="1200" dirty="0"/>
          </a:p>
          <a:p>
            <a:r>
              <a:rPr lang="ru-RU" sz="1200" dirty="0"/>
              <a:t>11. Поддерживалось ли ГВ на педиатрическом участке (наблюдение за кормлением грудью, советы по увеличению выработки молока, рекомендации по свободному кормлению, о вреде пустышки, о технологии преодоления лактационных кризов </a:t>
            </a:r>
            <a:r>
              <a:rPr lang="ru-RU" sz="1200" i="1" dirty="0"/>
              <a:t>(подчеркнуть); не оказывалась</a:t>
            </a:r>
            <a:endParaRPr lang="ru-RU" sz="1200" dirty="0"/>
          </a:p>
          <a:p>
            <a:r>
              <a:rPr lang="ru-RU" sz="1200" dirty="0"/>
              <a:t>12. Из роддома/ПЦ выписан домой или в больницу? (</a:t>
            </a:r>
            <a:r>
              <a:rPr lang="ru-RU" sz="1200" i="1" dirty="0"/>
              <a:t>подчеркнуть)</a:t>
            </a:r>
            <a:endParaRPr lang="ru-RU" sz="1200" dirty="0"/>
          </a:p>
          <a:p>
            <a:r>
              <a:rPr lang="ru-RU" sz="1200" dirty="0"/>
              <a:t>13. Если в больницу, то поддерживалось ли там ГВ? (кормление по требованию, по режиму, докармливали искусственной смесью, рекомендации по увеличению выработки грудного молока </a:t>
            </a:r>
            <a:r>
              <a:rPr lang="ru-RU" sz="1200" i="1" dirty="0"/>
              <a:t>(подчеркнуть); не поддерживалось.</a:t>
            </a:r>
            <a:endParaRPr lang="ru-RU" sz="1200" dirty="0"/>
          </a:p>
          <a:p>
            <a:r>
              <a:rPr lang="ru-RU" sz="1200" dirty="0"/>
              <a:t>Контактный телефон (если не возражает)</a:t>
            </a:r>
          </a:p>
          <a:p>
            <a:r>
              <a:rPr lang="ru-RU" sz="1200" dirty="0"/>
              <a:t>Телефон горячей линии центра ГВ 2716824, ул. Урванцева30а,каб 4-37а</a:t>
            </a:r>
          </a:p>
          <a:p>
            <a:r>
              <a:rPr lang="ru-RU" sz="1200" dirty="0"/>
              <a:t>Спасибо!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45F58E-5908-4D9F-8729-74BCD83F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FBED286-46F7-4868-B8B3-575E7BFE8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4"/>
            <a:ext cx="2843808" cy="465163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F83136E-438A-44AB-A44C-A0452E7D34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1" b="8000"/>
          <a:stretch/>
        </p:blipFill>
        <p:spPr>
          <a:xfrm>
            <a:off x="15049" y="3645025"/>
            <a:ext cx="3692855" cy="32129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5E01513-D612-4D81-B3F8-CB9C9662C1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 b="21650"/>
          <a:stretch/>
        </p:blipFill>
        <p:spPr>
          <a:xfrm>
            <a:off x="2861259" y="0"/>
            <a:ext cx="4591061" cy="424847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E192352-19F4-4584-8164-8748B702CE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815" y="2035153"/>
            <a:ext cx="4422956" cy="485040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68CA004-6A18-4C71-995C-CBB303E0A3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86" y="-99392"/>
            <a:ext cx="5254368" cy="566124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9C4B289-3627-4D0D-89B4-9F94DABAFE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57" y="0"/>
            <a:ext cx="6268969" cy="68580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EB66520-A107-45E2-B493-B34F5BA785FC}"/>
              </a:ext>
            </a:extLst>
          </p:cNvPr>
          <p:cNvSpPr/>
          <p:nvPr/>
        </p:nvSpPr>
        <p:spPr>
          <a:xfrm>
            <a:off x="2454353" y="1772816"/>
            <a:ext cx="794037" cy="23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53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Дизайн исследования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95858" y="1576536"/>
            <a:ext cx="8496300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altLang="ru-RU" sz="2000" b="1" dirty="0">
                <a:latin typeface="+mj-lt"/>
                <a:cs typeface="Times New Roman" pitchFamily="18" charset="0"/>
              </a:rPr>
              <a:t>Анкетирование женщин в родовспомогательных учреждениях Красноярского края: всего 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принято 482 сообщения из 22-х </a:t>
            </a:r>
            <a:r>
              <a:rPr lang="ru-RU" altLang="ru-RU" sz="2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населённых пункта.</a:t>
            </a:r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179512" y="2708920"/>
            <a:ext cx="3924176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altLang="ru-RU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 </a:t>
            </a:r>
            <a:r>
              <a:rPr lang="ru-RU" altLang="ru-RU" sz="20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гр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(</a:t>
            </a:r>
            <a:r>
              <a:rPr lang="en-US" altLang="ru-RU" sz="2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n=</a:t>
            </a:r>
            <a:r>
              <a:rPr lang="ru-RU" altLang="ru-RU" sz="2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10</a:t>
            </a:r>
            <a:r>
              <a:rPr lang="en-US" altLang="ru-RU" sz="2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)</a:t>
            </a:r>
            <a:r>
              <a:rPr lang="ru-RU" altLang="ru-RU" sz="2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– женщины, которые во время беременности не собирались кормить </a:t>
            </a:r>
            <a:r>
              <a:rPr lang="ru-RU" altLang="ru-RU" sz="2000" b="1" dirty="0">
                <a:latin typeface="+mj-lt"/>
                <a:cs typeface="Times New Roman" pitchFamily="18" charset="0"/>
              </a:rPr>
              <a:t>грудью. </a:t>
            </a:r>
            <a:r>
              <a:rPr lang="ru-RU" altLang="ru-RU" sz="2000" b="1" dirty="0" smtClean="0">
                <a:latin typeface="+mj-lt"/>
                <a:cs typeface="Times New Roman" pitchFamily="18" charset="0"/>
              </a:rPr>
              <a:t>Но 1 из </a:t>
            </a:r>
            <a:r>
              <a:rPr lang="ru-RU" altLang="ru-RU" sz="2000" b="1" dirty="0" err="1" smtClean="0">
                <a:latin typeface="+mj-lt"/>
                <a:cs typeface="Times New Roman" pitchFamily="18" charset="0"/>
              </a:rPr>
              <a:t>опр</a:t>
            </a:r>
            <a:r>
              <a:rPr lang="ru-RU" altLang="ru-RU" sz="2000" b="1" dirty="0" smtClean="0">
                <a:latin typeface="+mj-lt"/>
                <a:cs typeface="Times New Roman" pitchFamily="18" charset="0"/>
              </a:rPr>
              <a:t> кормила</a:t>
            </a:r>
            <a:endParaRPr lang="ru-RU" altLang="ru-RU" sz="2000" b="1" dirty="0">
              <a:latin typeface="+mj-lt"/>
              <a:cs typeface="Times New Roman" pitchFamily="18" charset="0"/>
            </a:endParaRPr>
          </a:p>
        </p:txBody>
      </p:sp>
      <p:sp>
        <p:nvSpPr>
          <p:cNvPr id="7" name="TextBox 24"/>
          <p:cNvSpPr txBox="1">
            <a:spLocks noChangeArrowheads="1"/>
          </p:cNvSpPr>
          <p:nvPr/>
        </p:nvSpPr>
        <p:spPr bwMode="auto">
          <a:xfrm>
            <a:off x="4644008" y="2708920"/>
            <a:ext cx="4176712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2 группа 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(</a:t>
            </a:r>
            <a:r>
              <a:rPr lang="en-US" altLang="ru-RU" sz="2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n=</a:t>
            </a:r>
            <a:r>
              <a:rPr lang="ru-RU" altLang="ru-RU" sz="2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472</a:t>
            </a:r>
            <a:r>
              <a:rPr lang="en-US" altLang="ru-RU" sz="2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)</a:t>
            </a:r>
            <a:r>
              <a:rPr lang="ru-RU" altLang="ru-RU" sz="2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– женщины, которые во время беременности </a:t>
            </a:r>
            <a:r>
              <a:rPr lang="ru-RU" altLang="ru-RU" sz="2000" b="1" dirty="0">
                <a:latin typeface="+mj-lt"/>
                <a:cs typeface="Times New Roman" pitchFamily="18" charset="0"/>
              </a:rPr>
              <a:t>собирались кормить грудью.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7570" y="4410690"/>
            <a:ext cx="691356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j-lt"/>
                <a:cs typeface="Times New Roman" pitchFamily="18" charset="0"/>
              </a:rPr>
              <a:t>Обработка данных с использованием статистической программы SPSS </a:t>
            </a:r>
            <a:r>
              <a:rPr lang="en-US" sz="2000" b="1" dirty="0">
                <a:latin typeface="+mj-lt"/>
                <a:cs typeface="Times New Roman" pitchFamily="18" charset="0"/>
              </a:rPr>
              <a:t>Statistics </a:t>
            </a:r>
            <a:r>
              <a:rPr lang="ru-RU" sz="2000" b="1" dirty="0">
                <a:latin typeface="+mj-lt"/>
                <a:cs typeface="Times New Roman" pitchFamily="18" charset="0"/>
              </a:rPr>
              <a:t>2</a:t>
            </a:r>
            <a:r>
              <a:rPr lang="en-US" sz="2000" b="1" dirty="0">
                <a:latin typeface="+mj-lt"/>
                <a:cs typeface="Times New Roman" pitchFamily="18" charset="0"/>
              </a:rPr>
              <a:t>0</a:t>
            </a:r>
            <a:endParaRPr lang="ru-RU" sz="2000" b="1" dirty="0">
              <a:latin typeface="+mj-lt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6237312"/>
            <a:ext cx="871296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/>
              <a:t>Разработка брошюр о преимуществах грудного вскармливания для женщин</a:t>
            </a:r>
            <a:endParaRPr lang="ru-RU" sz="2000" b="1" dirty="0">
              <a:latin typeface="+mj-lt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1864" y="923191"/>
            <a:ext cx="8496944" cy="4001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+mj-lt"/>
              </a:rPr>
              <a:t>Изучение литературы по теме научной работы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A06EBA1-7EC6-45B1-915E-D254CC042DA4}"/>
              </a:ext>
            </a:extLst>
          </p:cNvPr>
          <p:cNvSpPr txBox="1"/>
          <p:nvPr/>
        </p:nvSpPr>
        <p:spPr>
          <a:xfrm>
            <a:off x="1197570" y="5317363"/>
            <a:ext cx="691356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j-lt"/>
                <a:cs typeface="Times New Roman" pitchFamily="18" charset="0"/>
              </a:rPr>
              <a:t>Сравнение полученных данных с родильными домами города Красноярска.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74DE39D-8484-4558-88EC-AF0924D59C5F}"/>
              </a:ext>
            </a:extLst>
          </p:cNvPr>
          <p:cNvSpPr txBox="1"/>
          <p:nvPr/>
        </p:nvSpPr>
        <p:spPr>
          <a:xfrm>
            <a:off x="2627784" y="0"/>
            <a:ext cx="3312368" cy="68634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j-lt"/>
              </a:rPr>
              <a:t>Ачинск  </a:t>
            </a:r>
            <a:r>
              <a:rPr lang="en-US" sz="2000" b="1" dirty="0" smtClean="0">
                <a:latin typeface="+mj-lt"/>
              </a:rPr>
              <a:t>n </a:t>
            </a:r>
            <a:r>
              <a:rPr lang="ru-RU" sz="2000" b="1" dirty="0" smtClean="0">
                <a:latin typeface="+mj-lt"/>
              </a:rPr>
              <a:t>- 22</a:t>
            </a:r>
            <a:endParaRPr lang="ru-RU" sz="20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ru-RU" sz="2000" b="1" dirty="0" smtClean="0">
                <a:latin typeface="+mj-lt"/>
              </a:rPr>
              <a:t>Дивногорск</a:t>
            </a:r>
            <a:r>
              <a:rPr lang="en-US" sz="2000" b="1" dirty="0" smtClean="0">
                <a:latin typeface="+mj-lt"/>
              </a:rPr>
              <a:t> n -20</a:t>
            </a:r>
            <a:r>
              <a:rPr lang="ru-RU" sz="2000" b="1" dirty="0" smtClean="0">
                <a:latin typeface="+mj-lt"/>
              </a:rPr>
              <a:t> </a:t>
            </a:r>
            <a:endParaRPr lang="ru-RU" sz="2000" b="1" dirty="0">
              <a:latin typeface="+mj-lt"/>
            </a:endParaRPr>
          </a:p>
          <a:p>
            <a:pPr algn="ctr"/>
            <a:r>
              <a:rPr lang="ru-RU" sz="2000" b="1" dirty="0">
                <a:latin typeface="+mj-lt"/>
              </a:rPr>
              <a:t>Канск </a:t>
            </a:r>
            <a:r>
              <a:rPr lang="en-US" sz="2000" b="1" dirty="0" smtClean="0"/>
              <a:t>n-31</a:t>
            </a:r>
            <a:endParaRPr lang="ru-RU" sz="2000" b="1" dirty="0">
              <a:latin typeface="+mj-lt"/>
            </a:endParaRPr>
          </a:p>
          <a:p>
            <a:pPr algn="ctr"/>
            <a:r>
              <a:rPr lang="ru-RU" sz="2000" b="1" dirty="0" err="1">
                <a:latin typeface="+mj-lt"/>
              </a:rPr>
              <a:t>Кодинск</a:t>
            </a:r>
            <a:r>
              <a:rPr lang="ru-RU" sz="2000" b="1" dirty="0">
                <a:latin typeface="+mj-lt"/>
              </a:rPr>
              <a:t> </a:t>
            </a:r>
            <a:r>
              <a:rPr lang="en-US" sz="2000" b="1" dirty="0" smtClean="0"/>
              <a:t>n-24</a:t>
            </a:r>
            <a:endParaRPr lang="ru-RU" sz="2000" b="1" dirty="0">
              <a:latin typeface="+mj-lt"/>
            </a:endParaRPr>
          </a:p>
          <a:p>
            <a:pPr algn="ctr"/>
            <a:r>
              <a:rPr lang="ru-RU" sz="2000" b="1" dirty="0" smtClean="0">
                <a:latin typeface="+mj-lt"/>
              </a:rPr>
              <a:t>Мотыгино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smtClean="0"/>
              <a:t>n-13</a:t>
            </a:r>
            <a:endParaRPr lang="ru-RU" sz="2000" b="1" dirty="0">
              <a:latin typeface="+mj-lt"/>
            </a:endParaRPr>
          </a:p>
          <a:p>
            <a:pPr algn="ctr"/>
            <a:r>
              <a:rPr lang="ru-RU" sz="2000" b="1" dirty="0" err="1" smtClean="0">
                <a:latin typeface="+mj-lt"/>
              </a:rPr>
              <a:t>Н.Ингаш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smtClean="0"/>
              <a:t>n-17</a:t>
            </a:r>
            <a:endParaRPr lang="ru-RU" sz="2000" b="1" dirty="0">
              <a:latin typeface="+mj-lt"/>
            </a:endParaRPr>
          </a:p>
          <a:p>
            <a:pPr algn="ctr"/>
            <a:r>
              <a:rPr lang="ru-RU" sz="2000" b="1" dirty="0">
                <a:latin typeface="+mj-lt"/>
              </a:rPr>
              <a:t>Хатанга </a:t>
            </a:r>
            <a:r>
              <a:rPr lang="en-US" sz="2000" b="1" dirty="0" smtClean="0"/>
              <a:t>n-13</a:t>
            </a:r>
            <a:endParaRPr lang="ru-RU" sz="2000" b="1" dirty="0">
              <a:latin typeface="+mj-lt"/>
            </a:endParaRPr>
          </a:p>
          <a:p>
            <a:pPr algn="ctr"/>
            <a:r>
              <a:rPr lang="ru-RU" sz="2000" b="1" dirty="0" smtClean="0">
                <a:latin typeface="+mj-lt"/>
              </a:rPr>
              <a:t>Абан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smtClean="0"/>
              <a:t>n-8</a:t>
            </a:r>
            <a:endParaRPr lang="ru-RU" sz="2000" b="1" dirty="0">
              <a:latin typeface="+mj-lt"/>
            </a:endParaRPr>
          </a:p>
          <a:p>
            <a:pPr algn="ctr"/>
            <a:r>
              <a:rPr lang="ru-RU" sz="2000" b="1" dirty="0">
                <a:latin typeface="+mj-lt"/>
              </a:rPr>
              <a:t>Зеленогорск </a:t>
            </a:r>
            <a:r>
              <a:rPr lang="en-US" sz="2000" b="1" dirty="0" smtClean="0"/>
              <a:t>n-20</a:t>
            </a:r>
            <a:endParaRPr lang="ru-RU" sz="2000" b="1" dirty="0">
              <a:latin typeface="+mj-lt"/>
            </a:endParaRPr>
          </a:p>
          <a:p>
            <a:pPr algn="ctr"/>
            <a:r>
              <a:rPr lang="ru-RU" sz="2000" b="1" dirty="0" smtClean="0">
                <a:latin typeface="+mj-lt"/>
              </a:rPr>
              <a:t>Назарово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smtClean="0"/>
              <a:t>n-29</a:t>
            </a:r>
            <a:endParaRPr lang="ru-RU" sz="2000" b="1" dirty="0">
              <a:latin typeface="+mj-lt"/>
            </a:endParaRPr>
          </a:p>
          <a:p>
            <a:pPr algn="ctr"/>
            <a:r>
              <a:rPr lang="ru-RU" sz="2000" b="1" dirty="0" smtClean="0">
                <a:latin typeface="+mj-lt"/>
              </a:rPr>
              <a:t>Енисейск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smtClean="0"/>
              <a:t>n-15</a:t>
            </a:r>
            <a:endParaRPr lang="ru-RU" sz="2000" b="1" dirty="0">
              <a:latin typeface="+mj-lt"/>
            </a:endParaRPr>
          </a:p>
          <a:p>
            <a:pPr algn="ctr"/>
            <a:r>
              <a:rPr lang="ru-RU" sz="2000" b="1" dirty="0" err="1">
                <a:latin typeface="+mj-lt"/>
              </a:rPr>
              <a:t>Б.Мурта</a:t>
            </a:r>
            <a:r>
              <a:rPr lang="ru-RU" sz="2000" b="1" dirty="0">
                <a:latin typeface="+mj-lt"/>
              </a:rPr>
              <a:t> </a:t>
            </a:r>
            <a:r>
              <a:rPr lang="en-US" sz="2000" b="1" dirty="0" smtClean="0"/>
              <a:t>n-21</a:t>
            </a:r>
            <a:endParaRPr lang="ru-RU" sz="2000" b="1" dirty="0">
              <a:latin typeface="+mj-lt"/>
            </a:endParaRPr>
          </a:p>
          <a:p>
            <a:pPr algn="ctr"/>
            <a:r>
              <a:rPr lang="ru-RU" sz="2000" b="1" dirty="0" smtClean="0">
                <a:latin typeface="+mj-lt"/>
              </a:rPr>
              <a:t>Сосновоборск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smtClean="0"/>
              <a:t>n-30</a:t>
            </a:r>
            <a:endParaRPr lang="ru-RU" sz="2000" b="1" dirty="0">
              <a:latin typeface="+mj-lt"/>
            </a:endParaRPr>
          </a:p>
          <a:p>
            <a:pPr algn="ctr"/>
            <a:r>
              <a:rPr lang="ru-RU" sz="2000" b="1" dirty="0" smtClean="0">
                <a:latin typeface="+mj-lt"/>
              </a:rPr>
              <a:t>Железногорск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smtClean="0"/>
              <a:t>n-43</a:t>
            </a:r>
            <a:endParaRPr lang="ru-RU" sz="2000" b="1" dirty="0">
              <a:latin typeface="+mj-lt"/>
            </a:endParaRPr>
          </a:p>
          <a:p>
            <a:pPr algn="ctr"/>
            <a:r>
              <a:rPr lang="ru-RU" sz="2000" b="1" dirty="0">
                <a:latin typeface="+mj-lt"/>
              </a:rPr>
              <a:t>Ужур </a:t>
            </a:r>
            <a:r>
              <a:rPr lang="en-US" sz="2000" b="1" dirty="0" smtClean="0"/>
              <a:t>n-44</a:t>
            </a:r>
            <a:endParaRPr lang="ru-RU" sz="2000" b="1" dirty="0">
              <a:latin typeface="+mj-lt"/>
            </a:endParaRPr>
          </a:p>
          <a:p>
            <a:pPr algn="ctr"/>
            <a:r>
              <a:rPr lang="ru-RU" sz="2000" b="1" dirty="0" smtClean="0">
                <a:latin typeface="+mj-lt"/>
              </a:rPr>
              <a:t>Боготол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smtClean="0"/>
              <a:t>n-4</a:t>
            </a:r>
            <a:endParaRPr lang="ru-RU" sz="2000" b="1" dirty="0">
              <a:latin typeface="+mj-lt"/>
            </a:endParaRPr>
          </a:p>
          <a:p>
            <a:pPr algn="ctr"/>
            <a:r>
              <a:rPr lang="ru-RU" sz="2000" b="1" dirty="0" err="1">
                <a:latin typeface="+mj-lt"/>
              </a:rPr>
              <a:t>Сухобузимо</a:t>
            </a:r>
            <a:r>
              <a:rPr lang="ru-RU" sz="2000" b="1" dirty="0">
                <a:latin typeface="+mj-lt"/>
              </a:rPr>
              <a:t> </a:t>
            </a:r>
            <a:r>
              <a:rPr lang="en-US" sz="2000" b="1" dirty="0" smtClean="0"/>
              <a:t>n-1</a:t>
            </a:r>
            <a:endParaRPr lang="ru-RU" sz="2000" b="1" dirty="0">
              <a:latin typeface="+mj-lt"/>
            </a:endParaRPr>
          </a:p>
          <a:p>
            <a:pPr algn="ctr"/>
            <a:r>
              <a:rPr lang="ru-RU" sz="2000" b="1" dirty="0" smtClean="0">
                <a:latin typeface="+mj-lt"/>
              </a:rPr>
              <a:t>Шарыпово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smtClean="0"/>
              <a:t>n-12</a:t>
            </a:r>
            <a:endParaRPr lang="ru-RU" sz="2000" b="1" dirty="0">
              <a:latin typeface="+mj-lt"/>
            </a:endParaRPr>
          </a:p>
          <a:p>
            <a:pPr algn="ctr"/>
            <a:r>
              <a:rPr lang="ru-RU" sz="2000" b="1" dirty="0" smtClean="0">
                <a:latin typeface="+mj-lt"/>
              </a:rPr>
              <a:t>Шушенское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smtClean="0"/>
              <a:t>n-37</a:t>
            </a:r>
            <a:endParaRPr lang="ru-RU" sz="2000" b="1" dirty="0">
              <a:latin typeface="+mj-lt"/>
            </a:endParaRPr>
          </a:p>
          <a:p>
            <a:pPr algn="ctr"/>
            <a:r>
              <a:rPr lang="ru-RU" sz="2000" b="1" dirty="0" err="1">
                <a:latin typeface="+mj-lt"/>
              </a:rPr>
              <a:t>Богучаны</a:t>
            </a:r>
            <a:r>
              <a:rPr lang="ru-RU" sz="2000" b="1" dirty="0">
                <a:latin typeface="+mj-lt"/>
              </a:rPr>
              <a:t> </a:t>
            </a:r>
            <a:r>
              <a:rPr lang="en-US" sz="2000" b="1" dirty="0" smtClean="0"/>
              <a:t>n-34</a:t>
            </a:r>
            <a:endParaRPr lang="ru-RU" sz="2000" b="1" dirty="0">
              <a:latin typeface="+mj-lt"/>
            </a:endParaRPr>
          </a:p>
          <a:p>
            <a:pPr algn="ctr"/>
            <a:r>
              <a:rPr lang="ru-RU" sz="2000" b="1" dirty="0" smtClean="0">
                <a:latin typeface="+mj-lt"/>
              </a:rPr>
              <a:t>Бородино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smtClean="0"/>
              <a:t>n-26</a:t>
            </a:r>
            <a:endParaRPr lang="ru-RU" sz="2000" b="1" dirty="0">
              <a:latin typeface="+mj-lt"/>
            </a:endParaRPr>
          </a:p>
          <a:p>
            <a:pPr algn="ctr"/>
            <a:r>
              <a:rPr lang="ru-RU" sz="2000" b="1" dirty="0" err="1">
                <a:latin typeface="+mj-lt"/>
              </a:rPr>
              <a:t>Игарка</a:t>
            </a:r>
            <a:r>
              <a:rPr lang="ru-RU" sz="2000" b="1" dirty="0">
                <a:latin typeface="+mj-lt"/>
              </a:rPr>
              <a:t> </a:t>
            </a:r>
            <a:r>
              <a:rPr lang="en-US" sz="2000" b="1" dirty="0" smtClean="0"/>
              <a:t>n-18</a:t>
            </a:r>
            <a:endParaRPr lang="ru-RU" sz="2000" b="1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F7DA36-5E52-4CEA-AD0A-3146B89EDB04}"/>
              </a:ext>
            </a:extLst>
          </p:cNvPr>
          <p:cNvSpPr txBox="1"/>
          <p:nvPr/>
        </p:nvSpPr>
        <p:spPr>
          <a:xfrm>
            <a:off x="179512" y="19592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беременности собирались ли Вы кормить грудью? 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683568" y="1628800"/>
          <a:ext cx="7355160" cy="43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3E446EFE-8D22-48A4-9FB7-A71DDD78A4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2144737"/>
              </p:ext>
            </p:extLst>
          </p:nvPr>
        </p:nvGraphicFramePr>
        <p:xfrm>
          <a:off x="971600" y="1417638"/>
          <a:ext cx="6648400" cy="5165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D1FC435-732D-4276-9674-C078F734CE78}"/>
              </a:ext>
            </a:extLst>
          </p:cNvPr>
          <p:cNvSpPr/>
          <p:nvPr/>
        </p:nvSpPr>
        <p:spPr>
          <a:xfrm>
            <a:off x="3833599" y="6488668"/>
            <a:ext cx="1055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latin typeface="Calibri" pitchFamily="34" charset="0"/>
              </a:rPr>
              <a:t>*</a:t>
            </a:r>
            <a:r>
              <a:rPr lang="en-US" altLang="ru-RU" b="1" dirty="0">
                <a:latin typeface="Calibri" pitchFamily="34" charset="0"/>
              </a:rPr>
              <a:t>P&lt; 0,05 </a:t>
            </a:r>
            <a:endParaRPr lang="ru-RU" altLang="ru-RU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1985775"/>
              </p:ext>
            </p:extLst>
          </p:nvPr>
        </p:nvGraphicFramePr>
        <p:xfrm>
          <a:off x="467544" y="260648"/>
          <a:ext cx="8208912" cy="5361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Овал 4"/>
          <p:cNvSpPr/>
          <p:nvPr/>
        </p:nvSpPr>
        <p:spPr>
          <a:xfrm>
            <a:off x="3419872" y="2456892"/>
            <a:ext cx="3779912" cy="1188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575e839b4331a-768x5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5373216"/>
            <a:ext cx="1907704" cy="1274287"/>
          </a:xfrm>
          <a:prstGeom prst="rect">
            <a:avLst/>
          </a:prstGeom>
        </p:spPr>
      </p:pic>
      <p:pic>
        <p:nvPicPr>
          <p:cNvPr id="9" name="Рисунок 8" descr="breastfeeding1-209x3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4797152"/>
            <a:ext cx="1296144" cy="1860494"/>
          </a:xfrm>
          <a:prstGeom prst="rect">
            <a:avLst/>
          </a:prstGeom>
        </p:spPr>
      </p:pic>
      <p:pic>
        <p:nvPicPr>
          <p:cNvPr id="10" name="Рисунок 9" descr="gaby-s-first-meal-14954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5445224"/>
            <a:ext cx="1775845" cy="1189044"/>
          </a:xfrm>
          <a:prstGeom prst="rect">
            <a:avLst/>
          </a:prstGeom>
        </p:spPr>
      </p:pic>
      <p:pic>
        <p:nvPicPr>
          <p:cNvPr id="11" name="Рисунок 10" descr="kormlenie-grudy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2" y="5445224"/>
            <a:ext cx="1584176" cy="118813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258203" y="5047991"/>
            <a:ext cx="1048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latin typeface="Calibri" pitchFamily="34" charset="0"/>
              </a:rPr>
              <a:t>*</a:t>
            </a:r>
            <a:r>
              <a:rPr lang="en-US" altLang="ru-RU" b="1" dirty="0">
                <a:latin typeface="Calibri" pitchFamily="34" charset="0"/>
              </a:rPr>
              <a:t>P&lt; 0,05 </a:t>
            </a:r>
            <a:endParaRPr lang="ru-RU" altLang="ru-RU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10273695"/>
              </p:ext>
            </p:extLst>
          </p:nvPr>
        </p:nvGraphicFramePr>
        <p:xfrm>
          <a:off x="323528" y="1340768"/>
          <a:ext cx="856895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Прекратили кормить ГВ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 месяца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жизни ребенка: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chart">
            <a:extLst>
              <a:ext uri="{FF2B5EF4-FFF2-40B4-BE49-F238E27FC236}">
                <a16:creationId xmlns:a16="http://schemas.microsoft.com/office/drawing/2014/main" xmlns="" id="{628614EF-7BD2-4527-85F7-D10BCD30CA9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6603" y="6382391"/>
            <a:ext cx="1152234" cy="371897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CF6BA656-8BCF-4C0A-A927-8DF498F4AD41}"/>
              </a:ext>
            </a:extLst>
          </p:cNvPr>
          <p:cNvSpPr/>
          <p:nvPr/>
        </p:nvSpPr>
        <p:spPr>
          <a:xfrm>
            <a:off x="7956376" y="1201614"/>
            <a:ext cx="936104" cy="43156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4949A9C1-7ACA-4EF1-8DF7-FB6E5E9E62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24303"/>
              </p:ext>
            </p:extLst>
          </p:nvPr>
        </p:nvGraphicFramePr>
        <p:xfrm>
          <a:off x="251520" y="620688"/>
          <a:ext cx="8435280" cy="6106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0A2AB729-CFA4-4E95-B07F-F02D6A961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9084" y="0"/>
            <a:ext cx="5145831" cy="68379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Первое кормление 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hart">
            <a:extLst>
              <a:ext uri="{FF2B5EF4-FFF2-40B4-BE49-F238E27FC236}">
                <a16:creationId xmlns:a16="http://schemas.microsoft.com/office/drawing/2014/main" xmlns="" id="{628614EF-7BD2-4527-85F7-D10BCD30CA9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33867" y="6336526"/>
            <a:ext cx="1152234" cy="3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03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05CF3843-B336-4B96-A124-06F2081E31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13939"/>
              </p:ext>
            </p:extLst>
          </p:nvPr>
        </p:nvGraphicFramePr>
        <p:xfrm>
          <a:off x="11513" y="31531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4866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Поддерживалось ли ГВ в родовспомогательном учреждении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26244574"/>
              </p:ext>
            </p:extLst>
          </p:nvPr>
        </p:nvGraphicFramePr>
        <p:xfrm>
          <a:off x="179512" y="1337866"/>
          <a:ext cx="8784976" cy="5259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889903"/>
            <a:ext cx="7200800" cy="57470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/>
              <a:t>«Грудное вскармливание является золотым стандартом оптимального питания,</a:t>
            </a:r>
            <a:r>
              <a:rPr lang="en-US" b="1" dirty="0"/>
              <a:t> </a:t>
            </a:r>
            <a:r>
              <a:rPr lang="ru-RU" b="1" dirty="0"/>
              <a:t>отработанным тысячелетней эволюцией»                 </a:t>
            </a:r>
            <a:endParaRPr lang="en-US" b="1" dirty="0"/>
          </a:p>
          <a:p>
            <a:pPr algn="ctr">
              <a:buNone/>
            </a:pPr>
            <a:r>
              <a:rPr lang="ru-RU" b="1" dirty="0"/>
              <a:t> </a:t>
            </a:r>
            <a:r>
              <a:rPr lang="ru-RU" sz="2800" dirty="0"/>
              <a:t>- этими словами И.М. Воронцов, как нельзя лучше, выразил мысль о том, что вскармливание грудью не имеет равных среди всех прочих способов питания младенца. </a:t>
            </a:r>
          </a:p>
        </p:txBody>
      </p:sp>
      <p:pic>
        <p:nvPicPr>
          <p:cNvPr id="30722" name="Picture 2" descr="https://cs7053.userapi.com/c604721/v604721609/3a79f/sVGLieFYxP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571897"/>
            <a:ext cx="2160532" cy="2065038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339CA67-0DF8-4FFC-AE72-09A0864941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42" y="862002"/>
            <a:ext cx="2098140" cy="3048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A9ABDDC-7982-48B1-9427-B7EBD852DA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328380"/>
            <a:ext cx="3329062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35041" y="805160"/>
            <a:ext cx="8149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Получали «Подарок» в виде ИС в РД (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-126)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43953749"/>
              </p:ext>
            </p:extLst>
          </p:nvPr>
        </p:nvGraphicFramePr>
        <p:xfrm>
          <a:off x="162818" y="1569168"/>
          <a:ext cx="6181175" cy="4590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346175745"/>
              </p:ext>
            </p:extLst>
          </p:nvPr>
        </p:nvGraphicFramePr>
        <p:xfrm>
          <a:off x="251520" y="1196752"/>
          <a:ext cx="864096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476672"/>
            <a:ext cx="7889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Причина прекращения ГВ со слов матери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6372036"/>
            <a:ext cx="1048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latin typeface="Calibri" pitchFamily="34" charset="0"/>
              </a:rPr>
              <a:t>*</a:t>
            </a:r>
            <a:r>
              <a:rPr lang="en-US" altLang="ru-RU" dirty="0">
                <a:latin typeface="Calibri" pitchFamily="34" charset="0"/>
              </a:rPr>
              <a:t>P&lt; 0,05 </a:t>
            </a:r>
            <a:endParaRPr lang="ru-RU" altLang="ru-RU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569671489"/>
              </p:ext>
            </p:extLst>
          </p:nvPr>
        </p:nvGraphicFramePr>
        <p:xfrm>
          <a:off x="323528" y="1844824"/>
          <a:ext cx="799288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404664"/>
            <a:ext cx="84743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какого возраста ребенок сосет пустышку (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n=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482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6228020"/>
            <a:ext cx="1048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latin typeface="Calibri" pitchFamily="34" charset="0"/>
              </a:rPr>
              <a:t>*</a:t>
            </a:r>
            <a:r>
              <a:rPr lang="en-US" altLang="ru-RU" dirty="0">
                <a:latin typeface="Calibri" pitchFamily="34" charset="0"/>
              </a:rPr>
              <a:t>P&lt; 0,05 </a:t>
            </a:r>
            <a:endParaRPr lang="ru-RU" altLang="ru-RU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F25B38DC-AC40-47C5-ACB1-A68F1E991E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4167864"/>
              </p:ext>
            </p:extLst>
          </p:nvPr>
        </p:nvGraphicFramePr>
        <p:xfrm>
          <a:off x="467544" y="1916832"/>
          <a:ext cx="799288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9625321-593A-4DF2-BB5C-23EF4F4A31BF}"/>
              </a:ext>
            </a:extLst>
          </p:cNvPr>
          <p:cNvSpPr txBox="1"/>
          <p:nvPr/>
        </p:nvSpPr>
        <p:spPr>
          <a:xfrm>
            <a:off x="323528" y="404664"/>
            <a:ext cx="84743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каком возрасте перестали кормить ГВ (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n=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482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4401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Выводы</a:t>
            </a:r>
            <a:r>
              <a:rPr lang="ru-RU" dirty="0"/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4997152"/>
          </a:xfrm>
        </p:spPr>
        <p:txBody>
          <a:bodyPr>
            <a:noAutofit/>
          </a:bodyPr>
          <a:lstStyle/>
          <a:p>
            <a:r>
              <a:rPr lang="ru-RU" sz="2400" dirty="0"/>
              <a:t>1. Исходя из наших данных, больше 90% матерей собирались кормить грудью, из них 97% до 1 года и более.</a:t>
            </a:r>
          </a:p>
          <a:p>
            <a:r>
              <a:rPr lang="ru-RU" sz="2400" dirty="0"/>
              <a:t>Но прекратили кормить </a:t>
            </a:r>
            <a:r>
              <a:rPr lang="ru-RU" sz="2400" dirty="0" smtClean="0"/>
              <a:t>до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 </a:t>
            </a:r>
            <a:r>
              <a:rPr lang="ru-RU" sz="2400" dirty="0"/>
              <a:t>6 </a:t>
            </a:r>
            <a:r>
              <a:rPr lang="ru-RU" sz="2400" dirty="0" smtClean="0"/>
              <a:t>месяца </a:t>
            </a:r>
            <a:r>
              <a:rPr lang="ru-RU" sz="2400" dirty="0"/>
              <a:t>жизни ребёнка  - 33,8%. Следовательно, когда они    столкнулись с первыми трудностями, </a:t>
            </a:r>
            <a:r>
              <a:rPr lang="ru-RU" sz="2400" dirty="0" smtClean="0"/>
              <a:t> </a:t>
            </a:r>
            <a:r>
              <a:rPr lang="ru-RU" sz="2400" dirty="0"/>
              <a:t>им своевременно не была оказана профессиональная медицинская помощь.</a:t>
            </a:r>
          </a:p>
          <a:p>
            <a:r>
              <a:rPr lang="ru-RU" sz="2400" dirty="0"/>
              <a:t>2. Почти у 19% новорожденных первым кормлением является ИС. Первое кормление имеет значения для формирования акта сосание. Кроме того, первое кормление ИС повышает риск возникновения аллергии и отказа от груди.</a:t>
            </a:r>
          </a:p>
          <a:p>
            <a:r>
              <a:rPr lang="ru-RU" sz="2400" dirty="0"/>
              <a:t>3. Выяснено, что в Игарке, у большинства новорожденных первым кормлением было получение ИС.</a:t>
            </a:r>
          </a:p>
          <a:p>
            <a:pPr lvl="0" algn="just"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48680"/>
            <a:ext cx="8604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4. Проблемой является то, что 17,6% опрошенных женщин не получили </a:t>
            </a:r>
            <a:r>
              <a:rPr lang="ru-RU" sz="2400" dirty="0" smtClean="0"/>
              <a:t>полного «пакета»профессиональной поддержки для успешного становления </a:t>
            </a:r>
            <a:r>
              <a:rPr lang="ru-RU" sz="2400" dirty="0"/>
              <a:t>ГВ в родовспомогательном учреждении</a:t>
            </a:r>
            <a:r>
              <a:rPr lang="ru-RU" sz="2400" dirty="0" smtClean="0"/>
              <a:t>. Не более 35-45% женщин получали помощь и информацию только по отдельным условиям</a:t>
            </a:r>
            <a:endParaRPr lang="ru-RU" sz="2400" dirty="0"/>
          </a:p>
          <a:p>
            <a:r>
              <a:rPr lang="ru-RU" sz="2400" dirty="0"/>
              <a:t>5. Основной причиной прекращения грудного вскармливания, со слов матери,  это малое количество молока. Следовательно, матери не было своевременно и доступно донесено о критериях достаточности молока.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250825" y="260350"/>
            <a:ext cx="828161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800" b="1" dirty="0">
                <a:solidFill>
                  <a:srgbClr val="351A6C"/>
                </a:solidFill>
                <a:latin typeface="+mj-lt"/>
                <a:cs typeface="Times New Roman" pitchFamily="18" charset="0"/>
              </a:rPr>
              <a:t>Практические рекомендации: </a:t>
            </a:r>
          </a:p>
          <a:p>
            <a:pPr eaLnBrk="1" hangingPunct="1"/>
            <a:r>
              <a:rPr lang="ru-RU" altLang="ru-RU" sz="2800" b="1" dirty="0">
                <a:solidFill>
                  <a:srgbClr val="351A6C"/>
                </a:solidFill>
                <a:latin typeface="+mj-lt"/>
                <a:cs typeface="Times New Roman" pitchFamily="18" charset="0"/>
              </a:rPr>
              <a:t>Внедрение положений Глобальной инициативы ВОЗ и ЮНИСЕФ «Больница, доброжелательная к ребенку» во все родовспомогательные учреждения и детские поликлиники.</a:t>
            </a:r>
          </a:p>
          <a:p>
            <a:pPr eaLnBrk="1" hangingPunct="1"/>
            <a:r>
              <a:rPr lang="ru-RU" altLang="ru-RU" sz="2800" b="1" dirty="0">
                <a:solidFill>
                  <a:srgbClr val="351A6C"/>
                </a:solidFill>
                <a:latin typeface="+mj-lt"/>
                <a:cs typeface="Times New Roman" pitchFamily="18" charset="0"/>
              </a:rPr>
              <a:t> Ежедневное выполнение этих принципов ежедневно.</a:t>
            </a:r>
          </a:p>
          <a:p>
            <a:pPr eaLnBrk="1" hangingPunct="1"/>
            <a:r>
              <a:rPr lang="ru-RU" altLang="ru-RU" sz="2800" b="1" dirty="0">
                <a:solidFill>
                  <a:srgbClr val="351A6C"/>
                </a:solidFill>
                <a:latin typeface="+mj-lt"/>
                <a:cs typeface="Times New Roman" pitchFamily="18" charset="0"/>
              </a:rPr>
              <a:t> Активная административная поддержка данной Инициативы </a:t>
            </a:r>
          </a:p>
        </p:txBody>
      </p:sp>
      <p:pic>
        <p:nvPicPr>
          <p:cNvPr id="18436" name="Picture 6" descr="15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5013325"/>
            <a:ext cx="26654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251520" y="620688"/>
            <a:ext cx="867568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 dirty="0">
                <a:solidFill>
                  <a:srgbClr val="351A6C"/>
                </a:solidFill>
                <a:latin typeface="+mj-lt"/>
                <a:cs typeface="Times New Roman" pitchFamily="18" charset="0"/>
              </a:rPr>
              <a:t>Личный вклад авторов:</a:t>
            </a:r>
          </a:p>
          <a:p>
            <a:pPr eaLnBrk="1" hangingPunct="1"/>
            <a:endParaRPr lang="ru-RU" altLang="ru-RU" sz="2000" dirty="0">
              <a:solidFill>
                <a:srgbClr val="351A6C"/>
              </a:solidFill>
              <a:latin typeface="+mj-lt"/>
              <a:cs typeface="Times New Roman" pitchFamily="18" charset="0"/>
            </a:endParaRPr>
          </a:p>
          <a:p>
            <a:pPr eaLnBrk="1" hangingPunct="1">
              <a:buFontTx/>
              <a:buAutoNum type="arabicPeriod"/>
            </a:pPr>
            <a:r>
              <a:rPr lang="ru-RU" altLang="ru-RU" sz="2400" dirty="0">
                <a:latin typeface="+mj-lt"/>
                <a:cs typeface="Times New Roman" pitchFamily="18" charset="0"/>
              </a:rPr>
              <a:t>Провели анкетирование женщин</a:t>
            </a:r>
            <a:r>
              <a:rPr lang="en-US" altLang="ru-RU" sz="2400" dirty="0">
                <a:latin typeface="+mj-lt"/>
                <a:cs typeface="Times New Roman" pitchFamily="18" charset="0"/>
              </a:rPr>
              <a:t> </a:t>
            </a:r>
            <a:r>
              <a:rPr lang="ru-RU" altLang="ru-RU" sz="2400" dirty="0">
                <a:latin typeface="+mj-lt"/>
                <a:cs typeface="Times New Roman" pitchFamily="18" charset="0"/>
              </a:rPr>
              <a:t>в родовспомогательных учреждениях Красноярского края;</a:t>
            </a:r>
          </a:p>
          <a:p>
            <a:pPr algn="just" eaLnBrk="1" hangingPunct="1">
              <a:buFontTx/>
              <a:buAutoNum type="arabicPeriod"/>
            </a:pPr>
            <a:r>
              <a:rPr lang="ru-RU" altLang="ru-RU" sz="2400" dirty="0">
                <a:latin typeface="+mj-lt"/>
                <a:cs typeface="Times New Roman" pitchFamily="18" charset="0"/>
              </a:rPr>
              <a:t>Провели обработка статистических данных в программе SPSS </a:t>
            </a:r>
            <a:r>
              <a:rPr lang="en-US" altLang="ru-RU" sz="2400" dirty="0">
                <a:latin typeface="+mj-lt"/>
                <a:cs typeface="Times New Roman" pitchFamily="18" charset="0"/>
              </a:rPr>
              <a:t>Statistics </a:t>
            </a:r>
            <a:r>
              <a:rPr lang="ru-RU" altLang="ru-RU" sz="2400" dirty="0">
                <a:latin typeface="+mj-lt"/>
                <a:cs typeface="Times New Roman" pitchFamily="18" charset="0"/>
              </a:rPr>
              <a:t>2</a:t>
            </a:r>
            <a:r>
              <a:rPr lang="en-US" altLang="ru-RU" sz="2400" dirty="0">
                <a:latin typeface="+mj-lt"/>
                <a:cs typeface="Times New Roman" pitchFamily="18" charset="0"/>
              </a:rPr>
              <a:t>0</a:t>
            </a:r>
            <a:r>
              <a:rPr lang="ru-RU" altLang="ru-RU" sz="2400" dirty="0">
                <a:latin typeface="+mj-lt"/>
                <a:cs typeface="Times New Roman" pitchFamily="18" charset="0"/>
              </a:rPr>
              <a:t>;</a:t>
            </a:r>
          </a:p>
          <a:p>
            <a:pPr eaLnBrk="1" hangingPunct="1">
              <a:buFontTx/>
              <a:buAutoNum type="arabicPeriod"/>
            </a:pPr>
            <a:r>
              <a:rPr lang="ru-RU" altLang="ru-RU" sz="2400" dirty="0">
                <a:latin typeface="+mj-lt"/>
                <a:cs typeface="Times New Roman" pitchFamily="18" charset="0"/>
              </a:rPr>
              <a:t>Разработка методических рекомендаций.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FC7387E-5909-479E-9160-A8B8F496F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212976"/>
            <a:ext cx="3559656" cy="355965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250825" y="404813"/>
            <a:ext cx="864235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 eaLnBrk="1" hangingPunct="1"/>
            <a:r>
              <a:rPr lang="ru-RU" altLang="ru-RU" sz="2800" b="1" dirty="0">
                <a:solidFill>
                  <a:srgbClr val="351A6C"/>
                </a:solidFill>
                <a:latin typeface="+mj-lt"/>
                <a:cs typeface="Times New Roman" pitchFamily="18" charset="0"/>
              </a:rPr>
              <a:t>Список использованной литературы: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endParaRPr lang="ru-RU" altLang="ru-RU" sz="2800" b="1" dirty="0">
              <a:solidFill>
                <a:srgbClr val="351A6C"/>
              </a:solidFill>
              <a:latin typeface="+mj-lt"/>
              <a:cs typeface="Times New Roman" pitchFamily="18" charset="0"/>
            </a:endParaRPr>
          </a:p>
          <a:p>
            <a:pPr algn="just" eaLnBrk="1" hangingPunct="1">
              <a:buFontTx/>
              <a:buAutoNum type="arabicPeriod"/>
            </a:pPr>
            <a:endParaRPr lang="ru-RU" altLang="ru-RU" dirty="0">
              <a:latin typeface="+mj-lt"/>
              <a:cs typeface="Times New Roman" pitchFamily="18" charset="0"/>
            </a:endParaRPr>
          </a:p>
          <a:p>
            <a:pPr lvl="0" algn="just"/>
            <a:r>
              <a:rPr lang="ru-RU" dirty="0">
                <a:latin typeface="+mj-lt"/>
              </a:rPr>
              <a:t>1. Воронцов И.М., Фатеева Е. М. Естественное вскармливание детей, его значение и поддержка. СПб.: ИКФ «Фолиант». 1998. – 272 с.</a:t>
            </a:r>
          </a:p>
          <a:p>
            <a:pPr lvl="0" algn="just"/>
            <a:r>
              <a:rPr lang="ru-RU" dirty="0">
                <a:latin typeface="+mj-lt"/>
              </a:rPr>
              <a:t>2. </a:t>
            </a:r>
            <a:r>
              <a:rPr lang="ru-RU" dirty="0" err="1">
                <a:latin typeface="+mj-lt"/>
              </a:rPr>
              <a:t>Гонсалис</a:t>
            </a:r>
            <a:r>
              <a:rPr lang="ru-RU" dirty="0">
                <a:latin typeface="+mj-lt"/>
              </a:rPr>
              <a:t> К. Подарок на всю жизнь/ Переводы </a:t>
            </a:r>
            <a:r>
              <a:rPr lang="ru-RU" dirty="0" err="1">
                <a:latin typeface="+mj-lt"/>
              </a:rPr>
              <a:t>Розенблюм</a:t>
            </a:r>
            <a:r>
              <a:rPr lang="ru-RU" dirty="0">
                <a:latin typeface="+mj-lt"/>
              </a:rPr>
              <a:t> А., Шапиро Б. – М.: Ресурс.2014 -392 с.</a:t>
            </a:r>
          </a:p>
          <a:p>
            <a:pPr lvl="0" algn="just"/>
            <a:r>
              <a:rPr lang="ru-RU" dirty="0">
                <a:latin typeface="+mj-lt"/>
              </a:rPr>
              <a:t>3. </a:t>
            </a:r>
            <a:r>
              <a:rPr lang="ru-RU" dirty="0" err="1">
                <a:latin typeface="+mj-lt"/>
              </a:rPr>
              <a:t>Ерпулева</a:t>
            </a:r>
            <a:r>
              <a:rPr lang="ru-RU" dirty="0">
                <a:latin typeface="+mj-lt"/>
              </a:rPr>
              <a:t> Ю.В, </a:t>
            </a:r>
            <a:r>
              <a:rPr lang="ru-RU" dirty="0" err="1">
                <a:latin typeface="+mj-lt"/>
              </a:rPr>
              <a:t>Грибакин</a:t>
            </a:r>
            <a:r>
              <a:rPr lang="ru-RU" dirty="0">
                <a:latin typeface="+mj-lt"/>
              </a:rPr>
              <a:t> С.Г. Просто и доступно о питании ребенка от рождения до трёх лет. М.: </a:t>
            </a:r>
            <a:r>
              <a:rPr lang="ru-RU" dirty="0" err="1">
                <a:latin typeface="+mj-lt"/>
              </a:rPr>
              <a:t>Медпрес-информ</a:t>
            </a:r>
            <a:r>
              <a:rPr lang="ru-RU" dirty="0">
                <a:latin typeface="+mj-lt"/>
              </a:rPr>
              <a:t>, 2016.- 152 с.</a:t>
            </a:r>
          </a:p>
          <a:p>
            <a:pPr lvl="0" algn="just"/>
            <a:r>
              <a:rPr lang="ru-RU" dirty="0">
                <a:latin typeface="+mj-lt"/>
              </a:rPr>
              <a:t>4. Международный курс ВОЗ/ЮНИСЕФ «Консультирование по грудному вскармливанию. ВОЗ. Копенгаген, 2009.</a:t>
            </a:r>
          </a:p>
          <a:p>
            <a:pPr lvl="0" algn="just"/>
            <a:r>
              <a:rPr lang="ru-RU" dirty="0">
                <a:latin typeface="+mj-lt"/>
              </a:rPr>
              <a:t>5. Национальная программа вскармливания детей первого года </a:t>
            </a:r>
            <a:r>
              <a:rPr lang="ru-RU" dirty="0" err="1">
                <a:latin typeface="+mj-lt"/>
              </a:rPr>
              <a:t>жини</a:t>
            </a:r>
            <a:r>
              <a:rPr lang="ru-RU" dirty="0">
                <a:latin typeface="+mj-lt"/>
              </a:rPr>
              <a:t> в РФ. Москва. 2011.</a:t>
            </a:r>
          </a:p>
          <a:p>
            <a:pPr lvl="0" algn="just"/>
            <a:r>
              <a:rPr lang="ru-RU" dirty="0">
                <a:latin typeface="+mj-lt"/>
              </a:rPr>
              <a:t>6. </a:t>
            </a:r>
            <a:r>
              <a:rPr lang="ru-RU" dirty="0" err="1">
                <a:latin typeface="+mj-lt"/>
              </a:rPr>
              <a:t>Оден</a:t>
            </a:r>
            <a:r>
              <a:rPr lang="ru-RU" dirty="0">
                <a:latin typeface="+mj-lt"/>
              </a:rPr>
              <a:t> М. Роды и эволюция </a:t>
            </a:r>
            <a:r>
              <a:rPr lang="en-US" dirty="0">
                <a:latin typeface="+mj-lt"/>
              </a:rPr>
              <a:t>Homo </a:t>
            </a:r>
            <a:r>
              <a:rPr lang="en-US" dirty="0" err="1">
                <a:latin typeface="+mj-lt"/>
              </a:rPr>
              <a:t>Sapies</a:t>
            </a:r>
            <a:r>
              <a:rPr lang="ru-RU" dirty="0">
                <a:latin typeface="+mj-lt"/>
              </a:rPr>
              <a:t>. Перевод с англ. Назаров И., </a:t>
            </a:r>
            <a:r>
              <a:rPr lang="ru-RU" dirty="0" err="1">
                <a:latin typeface="+mj-lt"/>
              </a:rPr>
              <a:t>Шехтман</a:t>
            </a:r>
            <a:r>
              <a:rPr lang="ru-RU" dirty="0">
                <a:latin typeface="+mj-lt"/>
              </a:rPr>
              <a:t> Е. Изд. Назаровых. 2014. – 216 с.</a:t>
            </a:r>
          </a:p>
          <a:p>
            <a:pPr lvl="0" algn="just"/>
            <a:r>
              <a:rPr lang="ru-RU" dirty="0">
                <a:latin typeface="+mj-lt"/>
              </a:rPr>
              <a:t>7. Фурцев В.И. Актуальные вопросы вскармливания детей первого года </a:t>
            </a:r>
            <a:r>
              <a:rPr lang="ru-RU" dirty="0" err="1">
                <a:latin typeface="+mj-lt"/>
              </a:rPr>
              <a:t>жизни:методическое</a:t>
            </a:r>
            <a:r>
              <a:rPr lang="ru-RU" dirty="0">
                <a:latin typeface="+mj-lt"/>
              </a:rPr>
              <a:t> пособие для педиатров и специалистов по детскому питанию: Красноярск: ООО ГК «Алгоритм», 2011.- 156 с.</a:t>
            </a:r>
          </a:p>
          <a:p>
            <a:pPr lvl="0" algn="just"/>
            <a:r>
              <a:rPr lang="ru-RU" dirty="0">
                <a:latin typeface="+mj-lt"/>
              </a:rPr>
              <a:t>8. </a:t>
            </a:r>
            <a:r>
              <a:rPr lang="ru-RU" dirty="0" err="1">
                <a:latin typeface="+mj-lt"/>
              </a:rPr>
              <a:t>Гмошинская</a:t>
            </a:r>
            <a:r>
              <a:rPr lang="ru-RU" dirty="0">
                <a:latin typeface="+mj-lt"/>
              </a:rPr>
              <a:t> М.В., </a:t>
            </a:r>
            <a:r>
              <a:rPr lang="ru-RU" dirty="0" err="1">
                <a:latin typeface="+mj-lt"/>
              </a:rPr>
              <a:t>Шилина</a:t>
            </a:r>
            <a:r>
              <a:rPr lang="ru-RU" dirty="0">
                <a:latin typeface="+mj-lt"/>
              </a:rPr>
              <a:t> Н.М., Конь И.Я. и др.  Низкая прибавка массы тела </a:t>
            </a:r>
            <a:r>
              <a:rPr lang="ru-RU" dirty="0" err="1">
                <a:latin typeface="+mj-lt"/>
              </a:rPr>
              <a:t>ребюёнка</a:t>
            </a:r>
            <a:r>
              <a:rPr lang="ru-RU" dirty="0">
                <a:latin typeface="+mj-lt"/>
              </a:rPr>
              <a:t> за </a:t>
            </a:r>
            <a:r>
              <a:rPr lang="ru-RU" dirty="0" err="1">
                <a:latin typeface="+mj-lt"/>
              </a:rPr>
              <a:t>перваый</a:t>
            </a:r>
            <a:r>
              <a:rPr lang="ru-RU" dirty="0">
                <a:latin typeface="+mj-lt"/>
              </a:rPr>
              <a:t> месяц жизни при грудном вскармливании.//ФАРМАТЕКА, 2017.-№1(334).- С. 34-36.</a:t>
            </a:r>
          </a:p>
          <a:p>
            <a:pPr algn="just" eaLnBrk="1" hangingPunct="1">
              <a:buFontTx/>
              <a:buAutoNum type="arabicPeriod"/>
            </a:pPr>
            <a:endParaRPr lang="ru-RU" altLang="ru-RU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488" y="620688"/>
            <a:ext cx="6907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4468"/>
            <a:ext cx="7407468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2060848"/>
            <a:ext cx="6059016" cy="32403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/>
              <a:t>           В Древнем мире грудное вскармливание продолжалось долгое время, что гарантировало выживаемость и здоровье детей. В Египте, Вавилоне и Иудеи от груди в 3 года, в Византии и Арабских странах - в 2 года. В Греции - в 6 месяцев, а в Риме возраст отлучения колебался от 6 месяцев до 3 лет. </a:t>
            </a:r>
          </a:p>
        </p:txBody>
      </p:sp>
      <p:pic>
        <p:nvPicPr>
          <p:cNvPr id="4" name="Рисунок 3" descr="Турция фигура  до н.э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24744"/>
            <a:ext cx="2520056" cy="4033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1520" y="5301208"/>
            <a:ext cx="2367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Турция.</a:t>
            </a:r>
          </a:p>
          <a:p>
            <a:pPr algn="ctr"/>
            <a:r>
              <a:rPr lang="ru-RU" dirty="0"/>
              <a:t> Фигура до нашей эры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5776" y="260648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Из истории становления 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грудного вскармливания 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DC0B0C-10B4-463E-864F-5571674E5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400" y="260648"/>
            <a:ext cx="8003232" cy="113813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Сеанс одновременного кормления грудью</a:t>
            </a:r>
            <a:endParaRPr lang="ru-RU" dirty="0"/>
          </a:p>
        </p:txBody>
      </p:sp>
      <p:pic>
        <p:nvPicPr>
          <p:cNvPr id="4" name="Объект 3" descr="fvd17092008_-113.jpg">
            <a:extLst>
              <a:ext uri="{FF2B5EF4-FFF2-40B4-BE49-F238E27FC236}">
                <a16:creationId xmlns:a16="http://schemas.microsoft.com/office/drawing/2014/main" xmlns="" id="{DCFB41A0-933A-4F99-9E53-C44728244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051" t="21650"/>
          <a:stretch>
            <a:fillRect/>
          </a:stretch>
        </p:blipFill>
        <p:spPr>
          <a:xfrm>
            <a:off x="467544" y="1760571"/>
            <a:ext cx="3820238" cy="2192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vd17092008_-090.jpg">
            <a:extLst>
              <a:ext uri="{FF2B5EF4-FFF2-40B4-BE49-F238E27FC236}">
                <a16:creationId xmlns:a16="http://schemas.microsoft.com/office/drawing/2014/main" xmlns="" id="{AAD8F8BB-9333-48A6-A642-CF49937019F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1672" y="1726315"/>
            <a:ext cx="3528392" cy="2272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Volna2011.jpg">
            <a:extLst>
              <a:ext uri="{FF2B5EF4-FFF2-40B4-BE49-F238E27FC236}">
                <a16:creationId xmlns:a16="http://schemas.microsoft.com/office/drawing/2014/main" xmlns="" id="{AC9080C6-791A-47DE-8EB1-AFF6BB689F0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t="24201" b="9459"/>
          <a:stretch>
            <a:fillRect/>
          </a:stretch>
        </p:blipFill>
        <p:spPr>
          <a:xfrm flipH="1">
            <a:off x="3335450" y="4435424"/>
            <a:ext cx="4332894" cy="1842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808349" y="4108439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2008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1054" y="6277962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2011 год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92426" y="4086364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2014 год</a:t>
            </a:r>
          </a:p>
        </p:txBody>
      </p:sp>
    </p:spTree>
    <p:extLst>
      <p:ext uri="{BB962C8B-B14F-4D97-AF65-F5344CB8AC3E}">
        <p14:creationId xmlns:p14="http://schemas.microsoft.com/office/powerpoint/2010/main" val="3462048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229600" cy="238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t="44170" b="20849"/>
          <a:stretch>
            <a:fillRect/>
          </a:stretch>
        </p:blipFill>
        <p:spPr bwMode="auto">
          <a:xfrm>
            <a:off x="755576" y="2996952"/>
            <a:ext cx="795788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b="59369"/>
          <a:stretch>
            <a:fillRect/>
          </a:stretch>
        </p:blipFill>
        <p:spPr bwMode="auto">
          <a:xfrm>
            <a:off x="755576" y="4221088"/>
            <a:ext cx="79928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 b="59575"/>
          <a:stretch>
            <a:fillRect/>
          </a:stretch>
        </p:blipFill>
        <p:spPr bwMode="auto">
          <a:xfrm>
            <a:off x="611560" y="5085184"/>
            <a:ext cx="82296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7668344" y="5733256"/>
            <a:ext cx="9361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740352" y="57332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11560" y="6525344"/>
            <a:ext cx="26642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835696" y="652534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467544" y="5157192"/>
            <a:ext cx="8280920" cy="151216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2290183" y="2627620"/>
            <a:ext cx="3938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ЗАСЕДАНИЕ: ОПРЕДЕЛЯЮЩАЯ ЧАСТЬ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79578"/>
            <a:ext cx="8229600" cy="61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248024"/>
            <a:ext cx="75184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424660"/>
            <a:ext cx="72199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 b="53715"/>
          <a:stretch>
            <a:fillRect/>
          </a:stretch>
        </p:blipFill>
        <p:spPr bwMode="auto">
          <a:xfrm>
            <a:off x="827584" y="5598371"/>
            <a:ext cx="7727950" cy="55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5850210"/>
            <a:ext cx="74803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97200"/>
            <a:ext cx="889248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564559" y="2771636"/>
            <a:ext cx="1943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ПОСТАНОВЛЕНИЕ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536" y="3573016"/>
            <a:ext cx="8136904" cy="8640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544" y="4941168"/>
            <a:ext cx="8208912" cy="18002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1543398" y="1412776"/>
            <a:ext cx="6480720" cy="381642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В большинстве случаев в причинах прекращения грудного вскармливания от участковой службы до выступлений докладчиков на конференциях до самого высокого ранга РФ обвиняются матери. Роль медицинского персонала по этому вопросу не обсуждается.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/>
          </a:bodyPr>
          <a:lstStyle/>
          <a:p>
            <a:r>
              <a:rPr lang="ru-RU" sz="2800" b="1" dirty="0"/>
              <a:t>Круглый стол комиссии по охране здоровья граждан в Общественной палате РФ</a:t>
            </a:r>
            <a:r>
              <a:rPr lang="ru-RU" sz="2800" dirty="0"/>
              <a:t>. </a:t>
            </a:r>
            <a:r>
              <a:rPr lang="ru-RU" sz="2800" i="1" dirty="0"/>
              <a:t>Л. </a:t>
            </a:r>
            <a:r>
              <a:rPr lang="ru-RU" sz="2800" i="1" dirty="0" err="1"/>
              <a:t>Бакерия</a:t>
            </a:r>
            <a:r>
              <a:rPr lang="ru-RU" sz="2800" i="1" dirty="0"/>
              <a:t>. 08.11.2017</a:t>
            </a:r>
          </a:p>
        </p:txBody>
      </p:sp>
      <p:pic>
        <p:nvPicPr>
          <p:cNvPr id="4" name="Содержимое 3" descr="IMG_616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3566" r="3718" b="14416"/>
          <a:stretch>
            <a:fillRect/>
          </a:stretch>
        </p:blipFill>
        <p:spPr>
          <a:xfrm>
            <a:off x="467544" y="1678652"/>
            <a:ext cx="3312368" cy="2038380"/>
          </a:xfrm>
        </p:spPr>
      </p:pic>
      <p:pic>
        <p:nvPicPr>
          <p:cNvPr id="6" name="Содержимое 5" descr="IMG_615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5349" b="9067"/>
          <a:stretch>
            <a:fillRect/>
          </a:stretch>
        </p:blipFill>
        <p:spPr>
          <a:xfrm>
            <a:off x="395536" y="3861048"/>
            <a:ext cx="3384376" cy="2167615"/>
          </a:xfrm>
        </p:spPr>
      </p:pic>
      <p:sp>
        <p:nvSpPr>
          <p:cNvPr id="7" name="TextBox 6"/>
          <p:cNvSpPr txBox="1"/>
          <p:nvPr/>
        </p:nvSpPr>
        <p:spPr>
          <a:xfrm>
            <a:off x="3995936" y="1412776"/>
            <a:ext cx="502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«Сохраним грудное вскармливание»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1960" y="1916832"/>
            <a:ext cx="4716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/>
              <a:t>Цель:</a:t>
            </a:r>
            <a:r>
              <a:rPr lang="ru-RU" sz="2000" b="1" dirty="0"/>
              <a:t> популяризация, защита и продвижение ГВ, как основы профилактики заболеваний и охраны детского здоровья.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1920" y="3212976"/>
            <a:ext cx="52920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ГВ остается идеальным видом питания, способным обеспечить оптимальное развитие ребенка и адекватное состояние его здоровья</a:t>
            </a:r>
          </a:p>
          <a:p>
            <a:r>
              <a:rPr lang="ru-RU" b="1" dirty="0"/>
              <a:t>2016. </a:t>
            </a:r>
            <a:r>
              <a:rPr lang="en-US" b="1" dirty="0"/>
              <a:t>Lancet (</a:t>
            </a:r>
            <a:r>
              <a:rPr lang="en-US" b="1" dirty="0" err="1"/>
              <a:t>Volum</a:t>
            </a:r>
            <a:r>
              <a:rPr lang="en-US" b="1" dirty="0"/>
              <a:t> 387 10017)</a:t>
            </a:r>
            <a:r>
              <a:rPr lang="ru-RU" b="1" dirty="0"/>
              <a:t>. Отмечается коллективная ответственность общества за поддержку ГВ и кормящих матерей. «Успех в кормлении грудью не является ответственностью только женщины, но поддержка ГВ – это коллективная социальная ответственность».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5" y="6093296"/>
            <a:ext cx="867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51920" y="1571601"/>
            <a:ext cx="489654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FFFF00"/>
                </a:solidFill>
              </a:rPr>
              <a:t>Поддержка ГВ – это коллективная, социальная и </a:t>
            </a:r>
            <a:r>
              <a:rPr lang="ru-RU" sz="2400" b="1" i="1" u="sng" dirty="0">
                <a:solidFill>
                  <a:srgbClr val="FFFF00"/>
                </a:solidFill>
              </a:rPr>
              <a:t>нравственная </a:t>
            </a:r>
            <a:r>
              <a:rPr lang="ru-RU" sz="2400" b="1" dirty="0">
                <a:solidFill>
                  <a:srgbClr val="FFFF00"/>
                </a:solidFill>
              </a:rPr>
              <a:t>ответственность».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95936" y="4005064"/>
            <a:ext cx="5040560" cy="27363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Ведущее место в охране и поддержке ГВ отводится медицинским работникам и медицинским учреждениям, которые отвечают за здоровье матери и ребенка</a:t>
            </a:r>
            <a:r>
              <a:rPr lang="en-US" sz="2400" b="1" i="1" dirty="0">
                <a:solidFill>
                  <a:srgbClr val="002060"/>
                </a:solidFill>
              </a:rPr>
              <a:t>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  <p:bldP spid="1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8"/>
          <p:cNvSpPr>
            <a:spLocks noChangeArrowheads="1"/>
          </p:cNvSpPr>
          <p:nvPr/>
        </p:nvSpPr>
        <p:spPr bwMode="auto">
          <a:xfrm>
            <a:off x="-1588" y="-6350"/>
            <a:ext cx="9145588" cy="1008063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600"/>
          </a:p>
        </p:txBody>
      </p:sp>
      <p:sp>
        <p:nvSpPr>
          <p:cNvPr id="51202" name="Text Box 39"/>
          <p:cNvSpPr txBox="1">
            <a:spLocks noChangeArrowheads="1"/>
          </p:cNvSpPr>
          <p:nvPr/>
        </p:nvSpPr>
        <p:spPr bwMode="auto">
          <a:xfrm>
            <a:off x="539552" y="1196752"/>
            <a:ext cx="79970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Что мы знаем ТОЧНО?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1203" name="Line 4"/>
          <p:cNvSpPr>
            <a:spLocks noChangeShapeType="1"/>
          </p:cNvSpPr>
          <p:nvPr/>
        </p:nvSpPr>
        <p:spPr bwMode="auto">
          <a:xfrm>
            <a:off x="0" y="1016000"/>
            <a:ext cx="91440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8435280" cy="125273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/>
              <a:t> Изучить  причины раннего отказа от грудного вскармливания в родильных домах Красноярского края и роль медицинских работников в </a:t>
            </a:r>
            <a:r>
              <a:rPr lang="ru-RU" dirty="0" smtClean="0"/>
              <a:t>успешном начале грудного вскармливания.</a:t>
            </a:r>
            <a:endParaRPr lang="ru-RU" dirty="0"/>
          </a:p>
        </p:txBody>
      </p:sp>
      <p:pic>
        <p:nvPicPr>
          <p:cNvPr id="16386" name="Picture 2" descr="http://gbouspoppet.ru/wp-content/image/soset-grud-5-minut-zasipaet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140968"/>
            <a:ext cx="4342309" cy="2889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2994</TotalTime>
  <Words>1639</Words>
  <Application>Microsoft Office PowerPoint</Application>
  <PresentationFormat>Экран (4:3)</PresentationFormat>
  <Paragraphs>190</Paragraphs>
  <Slides>29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  Делаем ли мы то, что декларируем ? Анализ анкетирования матерей в родовспомогательных учреждениях Красноярского края   </vt:lpstr>
      <vt:lpstr>Презентация PowerPoint</vt:lpstr>
      <vt:lpstr>Презентация PowerPoint</vt:lpstr>
      <vt:lpstr> Сеанс одновременного кормления грудью</vt:lpstr>
      <vt:lpstr>Презентация PowerPoint</vt:lpstr>
      <vt:lpstr>Презентация PowerPoint</vt:lpstr>
      <vt:lpstr>Круглый стол комиссии по охране здоровья граждан в Общественной палате РФ. Л. Бакерия. 08.11.2017</vt:lpstr>
      <vt:lpstr>Презентация PowerPoint</vt:lpstr>
      <vt:lpstr>Цель:</vt:lpstr>
      <vt:lpstr>Задачи: </vt:lpstr>
      <vt:lpstr>Анкета </vt:lpstr>
      <vt:lpstr>Презентация PowerPoint</vt:lpstr>
      <vt:lpstr>Дизайн исследования</vt:lpstr>
      <vt:lpstr>Во время беременности собирались ли Вы кормить грудью? </vt:lpstr>
      <vt:lpstr>Презентация PowerPoint</vt:lpstr>
      <vt:lpstr>Прекратили кормить ГВ до 3- го месяца жизни ребенка: </vt:lpstr>
      <vt:lpstr>Первое кормление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Делаем мы то, что декларируем?</dc:title>
  <dc:creator>Владимир Фурцев</dc:creator>
  <cp:lastModifiedBy>Дима</cp:lastModifiedBy>
  <cp:revision>216</cp:revision>
  <dcterms:created xsi:type="dcterms:W3CDTF">2017-01-17T01:32:32Z</dcterms:created>
  <dcterms:modified xsi:type="dcterms:W3CDTF">2018-04-29T11:40:39Z</dcterms:modified>
</cp:coreProperties>
</file>