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258" r:id="rId3"/>
    <p:sldId id="257" r:id="rId4"/>
    <p:sldId id="280" r:id="rId5"/>
    <p:sldId id="284" r:id="rId6"/>
    <p:sldId id="263" r:id="rId7"/>
    <p:sldId id="265" r:id="rId8"/>
    <p:sldId id="267" r:id="rId9"/>
    <p:sldId id="272" r:id="rId10"/>
    <p:sldId id="274" r:id="rId11"/>
    <p:sldId id="276" r:id="rId12"/>
    <p:sldId id="262" r:id="rId13"/>
    <p:sldId id="260" r:id="rId14"/>
    <p:sldId id="277" r:id="rId15"/>
    <p:sldId id="285" r:id="rId16"/>
    <p:sldId id="278" r:id="rId17"/>
    <p:sldId id="279" r:id="rId18"/>
    <p:sldId id="286" r:id="rId19"/>
    <p:sldId id="275" r:id="rId20"/>
    <p:sldId id="287" r:id="rId21"/>
    <p:sldId id="261" r:id="rId22"/>
    <p:sldId id="269" r:id="rId23"/>
    <p:sldId id="27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36C12-4C4B-4759-9FBA-4C967F6171F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2033B-CB3F-4FA9-897E-2500B8A6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6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033B-CB3F-4FA9-897E-2500B8A68F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1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C1CE6-DDD4-41C7-A7C9-5716953F121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8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AFFE-C1B7-4788-B45E-D1EABC786DF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838C-E7C9-4B1D-8C4A-A4094635F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AFFE-C1B7-4788-B45E-D1EABC786DF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838C-E7C9-4B1D-8C4A-A4094635F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4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AFFE-C1B7-4788-B45E-D1EABC786DF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838C-E7C9-4B1D-8C4A-A4094635F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8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AFFE-C1B7-4788-B45E-D1EABC786DF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838C-E7C9-4B1D-8C4A-A4094635F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3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AFFE-C1B7-4788-B45E-D1EABC786DF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838C-E7C9-4B1D-8C4A-A4094635F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8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AFFE-C1B7-4788-B45E-D1EABC786DF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838C-E7C9-4B1D-8C4A-A4094635F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AFFE-C1B7-4788-B45E-D1EABC786DF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838C-E7C9-4B1D-8C4A-A4094635F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7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AFFE-C1B7-4788-B45E-D1EABC786DF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838C-E7C9-4B1D-8C4A-A4094635F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1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AFFE-C1B7-4788-B45E-D1EABC786DF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838C-E7C9-4B1D-8C4A-A4094635F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AFFE-C1B7-4788-B45E-D1EABC786DF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838C-E7C9-4B1D-8C4A-A4094635F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1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AFFE-C1B7-4788-B45E-D1EABC786DF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838C-E7C9-4B1D-8C4A-A4094635F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9AFFE-C1B7-4788-B45E-D1EABC786DF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2838C-E7C9-4B1D-8C4A-A4094635F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4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serscontent2.emaze.com/images/53008343-7d9b-4797-9fef-a2485b388340/09b4cf227a8fb49baaea64925f72f5e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900"/>
            <a:ext cx="762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7546" y="2777012"/>
            <a:ext cx="9144000" cy="1814505"/>
          </a:xfrm>
        </p:spPr>
        <p:txBody>
          <a:bodyPr>
            <a:noAutofit/>
          </a:bodyPr>
          <a:lstStyle/>
          <a:p>
            <a:r>
              <a:rPr lang="ru-RU" sz="4400" b="1" i="1" dirty="0">
                <a:cs typeface="Times New Roman" panose="02020603050405020304" pitchFamily="18" charset="0"/>
              </a:rPr>
              <a:t>Нормальная </a:t>
            </a:r>
            <a:r>
              <a:rPr lang="ru-RU" sz="4400" b="1" i="1" dirty="0" err="1">
                <a:cs typeface="Times New Roman" panose="02020603050405020304" pitchFamily="18" charset="0"/>
              </a:rPr>
              <a:t>эхографическая</a:t>
            </a:r>
            <a:r>
              <a:rPr lang="ru-RU" sz="4400" b="1" i="1" dirty="0">
                <a:cs typeface="Times New Roman" panose="02020603050405020304" pitchFamily="18" charset="0"/>
              </a:rPr>
              <a:t> картина периферических </a:t>
            </a:r>
            <a:r>
              <a:rPr lang="ru-RU" sz="4400" b="1" i="1" dirty="0" smtClean="0">
                <a:cs typeface="Times New Roman" panose="02020603050405020304" pitchFamily="18" charset="0"/>
              </a:rPr>
              <a:t>нервов. Технология исследования</a:t>
            </a:r>
            <a:endParaRPr lang="ru-RU" sz="4400" b="1" i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5304" y="186103"/>
            <a:ext cx="995238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проф. В.Ф.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6268485" y="5273268"/>
            <a:ext cx="5923515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ординатор 2 года обучения,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Цыклинская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 Валерьевна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3430" y="6396335"/>
            <a:ext cx="253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2019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19364" y="1128484"/>
            <a:ext cx="3979358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</a:p>
        </p:txBody>
      </p:sp>
    </p:spTree>
    <p:extLst>
      <p:ext uri="{BB962C8B-B14F-4D97-AF65-F5344CB8AC3E}">
        <p14:creationId xmlns:p14="http://schemas.microsoft.com/office/powerpoint/2010/main" val="4617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609" y="248615"/>
            <a:ext cx="11052313" cy="35680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противоположность сухожилиям нервы являются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</a:t>
            </a:r>
            <a:r>
              <a:rPr lang="ru-RU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васкуляризированными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структурами с наличием мелких сосудов, расположенных вдоль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периневрия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образующих плотно прилегающее микрососудистое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сплетение</a:t>
            </a:r>
          </a:p>
          <a:p>
            <a:pPr marL="0" indent="0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норме эти сосуды с помощью цветового допплеровского картирования или энергетического допплеровского исследования не визуализируются. </a:t>
            </a:r>
            <a:endPara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подозрении на наличие воспалительного процесса, опухоли и после операции обязательно необходимо исследовать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васкуляризацию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нерва, так как выявление усиленного кровообращения (сравнение с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васкуляризацией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нерва на противоположной стороне!) может иметь большое значение для диагностики и лечения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726" y="3771002"/>
            <a:ext cx="3991804" cy="29431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9321" y="5242557"/>
            <a:ext cx="6453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Эхограмма неврита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малоберцового нерва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Режим цветового допплеровского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картирования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Продольное сканирование.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Стрелками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 усиленная </a:t>
            </a:r>
            <a:r>
              <a:rPr lang="ru-RU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васкуляризация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эпиневрия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9321" y="6488668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№3 2007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9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297" y="1590262"/>
            <a:ext cx="3811558" cy="28310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8998" y="1590262"/>
            <a:ext cx="3620950" cy="45245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8369" y="4752945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локтевого нерва на уровне нижней трети плеча. а – поперечное положение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ультразвукового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датчика. б – эхограмма локтевого нерва (стрелки). </a:t>
            </a:r>
            <a:r>
              <a:rPr lang="ru-RU" sz="20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Врежим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Поперечное сканирование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8369" y="121028"/>
            <a:ext cx="11653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локтевого нерва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8364" y="6394435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№6 2009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411" y="886605"/>
            <a:ext cx="3114260" cy="3672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9975" y="918352"/>
            <a:ext cx="3054332" cy="36726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8383" y="4889224"/>
            <a:ext cx="109843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локтевого нерва на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медиального </a:t>
            </a:r>
            <a:r>
              <a:rPr lang="ru-RU" sz="20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надмыщелка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плечевой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 перед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входом в </a:t>
            </a:r>
            <a:r>
              <a:rPr lang="ru-RU" sz="20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кубитальный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канал. а –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поперечное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ультразвукового </a:t>
            </a:r>
            <a:r>
              <a:rPr lang="ru-RU" sz="20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датчика.б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эхограмма локтевого нерва (стрелки). </a:t>
            </a:r>
            <a:r>
              <a:rPr lang="ru-RU" sz="20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Врежим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Поперечное сканирование.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8369" y="121028"/>
            <a:ext cx="11653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локтевого нерва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8364" y="6394435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№6 2009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4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702" y="1953156"/>
            <a:ext cx="4522925" cy="30397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8094" y="1953156"/>
            <a:ext cx="4506361" cy="30397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9416" y="5386434"/>
            <a:ext cx="113173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локтевого нерва в </a:t>
            </a:r>
            <a:r>
              <a:rPr lang="ru-RU" sz="20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кубитальном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канале. а – продольное положение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ультразвукового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датчика. б – эхограмма локтевого нерва (стрелки) при туннельном синдроме. </a:t>
            </a:r>
            <a:r>
              <a:rPr lang="ru-RU" sz="20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Врежим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Продольное</a:t>
            </a:r>
            <a:b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сканирование.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278" y="253550"/>
            <a:ext cx="11653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локтевого нерва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364" y="6394435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№6 2009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9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7712" y="2178353"/>
            <a:ext cx="3110949" cy="2772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6954" y="2178353"/>
            <a:ext cx="3566490" cy="27724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4180" y="4985185"/>
            <a:ext cx="48747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поперечного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сечения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локтевого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нерва на уровне медиального </a:t>
            </a:r>
            <a:r>
              <a:rPr lang="ru-RU" sz="20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надмыщелка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756954" y="5018418"/>
            <a:ext cx="3212748" cy="74782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364" y="6394435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№6 2009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6104" y="136351"/>
            <a:ext cx="109993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исследования </a:t>
            </a:r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проводится 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площади </a:t>
            </a:r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поперечного 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сечения локтевого нерва на </a:t>
            </a:r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 уровнях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нижней трети плеча, перед </a:t>
            </a:r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входом 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кубитальный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 на уровне </a:t>
            </a:r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медиального </a:t>
            </a:r>
            <a:r>
              <a:rPr lang="ru-RU" sz="2000" b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надмыщелка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плечевой </a:t>
            </a:r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кости, непосредственно 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кубитальном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канале и 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выхода из </a:t>
            </a:r>
            <a:r>
              <a:rPr lang="ru-RU" sz="2000" b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кубитального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канала 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верхней трети предплечья.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42" y="1055021"/>
            <a:ext cx="11499482" cy="2092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93" y="4068041"/>
            <a:ext cx="11353980" cy="25544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4393" y="3549273"/>
            <a:ext cx="11773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(мм) неизмененного локтевого нерва на четырех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 сканирования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1642" y="195473"/>
            <a:ext cx="114994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поперечного сечения (см2) неизмененного локтевого нерва на четырех уровнях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сканирования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37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4382" y="1603514"/>
            <a:ext cx="3753397" cy="2689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0307" y="1526190"/>
            <a:ext cx="3476493" cy="27664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1146" y="4991987"/>
            <a:ext cx="11767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Поперечное ультразвуковое исследование лучевого нерва на уровне спирального канала. а –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датчика. </a:t>
            </a:r>
            <a:endParaRPr lang="ru-RU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эхограмма лучевого нерва (эллипс) над поверхностью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плечевой кости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(звездочки). </a:t>
            </a:r>
            <a:r>
              <a:rPr lang="ru-RU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Врежим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19386"/>
            <a:ext cx="11653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учевого нерва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8364" y="6394435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№6 2010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9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2699" y="3489672"/>
            <a:ext cx="2873268" cy="2265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0350" y="3489671"/>
            <a:ext cx="2701789" cy="22656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539" y="5843201"/>
            <a:ext cx="11953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Продольное ультразвуковое исследование лучевого нерва на уровне нижней трети плеча. а –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датчика. б – эхограмма лучевого нерва (стрелки) над поверхностью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плечевой кости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(звездочки).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539" y="-66007"/>
            <a:ext cx="11653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учевого нерва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2699" y="518768"/>
            <a:ext cx="2873268" cy="19953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6756" y="542578"/>
            <a:ext cx="2795383" cy="19715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0573" y="2713727"/>
            <a:ext cx="11118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Поперечное ультразвуковое исследование лучевого нерва на уровне нижней трети плеча. а –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датчика. б – эхограмма лучевого нерва (эллипс) над поверхностью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плечевой кости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(звездочки). </a:t>
            </a:r>
            <a:r>
              <a:rPr lang="ru-RU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Врежим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07029" y="6488668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№6 2010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3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288" y="1199079"/>
            <a:ext cx="4791075" cy="345757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4217" y="0"/>
            <a:ext cx="10515600" cy="1325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седалищного нерва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357" y="1237179"/>
            <a:ext cx="4086225" cy="3419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44217" y="5103674"/>
            <a:ext cx="10515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этап исследования седалищного нерва на уровне нижней трети бедра. а –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поперечное положение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ультразвукового датчика. б – эхограмма седалищного нерва (стрелки). </a:t>
            </a:r>
            <a:r>
              <a:rPr lang="ru-RU" sz="20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Врежим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Поперечное сканирование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18364" y="6394435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№6 2009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0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95636" y="1139855"/>
            <a:ext cx="3748296" cy="325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9616" y="4679604"/>
            <a:ext cx="1102855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седалищного нерва на уровне нижней ягодичной складки. а – поперечное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ультразвукового датчика. б – эхограмма седалищного нерва (стрелки).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Врежим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Поперечное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сканирование.</a:t>
            </a:r>
            <a:endParaRPr lang="ru-RU" sz="2000" i="0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Точечное строение с множественными округлыми </a:t>
            </a:r>
            <a:r>
              <a:rPr lang="ru-RU" sz="20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гипоэхогенными</a:t>
            </a:r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группами пучков (1), окруженных </a:t>
            </a:r>
            <a:r>
              <a:rPr lang="ru-RU" sz="20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гиперэхогенными</a:t>
            </a:r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периневрием</a:t>
            </a:r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эпиневрием</a:t>
            </a:r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ru-RU" i="0" dirty="0" smtClean="0">
                <a:solidFill>
                  <a:srgbClr val="231F20"/>
                </a:solidFill>
                <a:effectLst/>
                <a:latin typeface="SchoolBookAC"/>
              </a:rPr>
              <a:t/>
            </a:r>
            <a:br>
              <a:rPr lang="ru-RU" i="0" dirty="0" smtClean="0">
                <a:solidFill>
                  <a:srgbClr val="231F20"/>
                </a:solidFill>
                <a:effectLst/>
                <a:latin typeface="SchoolBookAC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975" y="203170"/>
            <a:ext cx="11653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седалищного нерва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364" y="6394435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№6 2009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74" y="1139856"/>
            <a:ext cx="4055165" cy="32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lnair.kz/assets/uploads/dc_60/g/2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84" y="111367"/>
            <a:ext cx="8945355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54750"/>
            <a:ext cx="8030818" cy="5979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периферических нервов может быть выполнена на любом ультразвуковом аппарате, оснащенном высокочастотными линейными датчиками с рабочими частотами сканирования от 5,0 до 17,0 МГц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Эхографическая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идентификация нервов легче всего достигается в местах их расположения относительно анатомических ориентиров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(например: малоберцовый нерв располагается в области шейки малоберцовой кости, большеберцовый нерв проходит вместе с большеберцовыми артерией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веной)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пучков,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визуализирующихся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ультразвуковом исследовании, не соответствует в точности реальному числу пучков в нерве, что, вероятно, связано со слиянием рядом расположенных пучков в единое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частоты датчика приводит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снижению числа отдельных пучков, которые могут быть визуализированы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55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4659"/>
            <a:ext cx="4810125" cy="3629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436" y="1444658"/>
            <a:ext cx="4057650" cy="36290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1478" y="5355321"/>
            <a:ext cx="99623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седалищного нерва на уровне нижней ягодичной складки. а – продольное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ультразвукового датчика. б – эхограмма седалищного нерва (стрелки). </a:t>
            </a:r>
            <a:r>
              <a:rPr lang="ru-RU" sz="20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Врежим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Продольное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975" y="203170"/>
            <a:ext cx="11653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седалищного нерва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364" y="6394435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№6 2009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892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91864" y="1129767"/>
            <a:ext cx="4121427" cy="32183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3991" y="4709547"/>
            <a:ext cx="10874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Эхограмма неизмененного большебер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вого нерва (стрелки). </a:t>
            </a:r>
            <a:r>
              <a:rPr lang="ru-RU" sz="20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sz="20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жим</a:t>
            </a:r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Продольное сканирование. Непрерывные продольные </a:t>
            </a:r>
            <a:r>
              <a:rPr lang="ru-RU" sz="20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поэхоге</a:t>
            </a:r>
            <a:r>
              <a:rPr lang="ru-RU" sz="20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нные</a:t>
            </a:r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 – группы пучков (1) – расположены среди </a:t>
            </a:r>
            <a:r>
              <a:rPr lang="ru-RU" sz="20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гиперэхогенных</a:t>
            </a:r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периневрия</a:t>
            </a:r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(2) и </a:t>
            </a:r>
            <a:r>
              <a:rPr lang="ru-RU" sz="20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эпинервия</a:t>
            </a:r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(3).</a:t>
            </a:r>
            <a:b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975" y="203170"/>
            <a:ext cx="11653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большеберцового нерва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8364" y="6394435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№3 2007</a:t>
            </a:r>
            <a:endParaRPr lang="ru-RU" dirty="0"/>
          </a:p>
        </p:txBody>
      </p:sp>
      <p:pic>
        <p:nvPicPr>
          <p:cNvPr id="7" name="Содержимое 4" descr="DSC03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764" y="1117771"/>
            <a:ext cx="4038600" cy="321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411"/>
            <a:ext cx="10515600" cy="78781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5522" y="92130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информативным методом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состояния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периферических нервов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эхографических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позволяющий четко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отдифференцировать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 от сухожилия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эхография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применяться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исследования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 в качестве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первичного метода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проведения которого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дополнительных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методов, таких как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электронейромиография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магнитно-резонансная томография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2" y="1367077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9" y="2486853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9" y="3606629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41180" y="1168401"/>
            <a:ext cx="10455689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ru-RU" sz="2400" b="1" i="1" dirty="0" smtClean="0">
                <a:cs typeface="Times New Roman" panose="02020603050405020304" pitchFamily="18" charset="0"/>
              </a:rPr>
              <a:t>Журнал Ультразвуковая и функциональная диагностика №3 2007 стр. 74-82, статья «Нормальная </a:t>
            </a:r>
            <a:r>
              <a:rPr lang="ru-RU" sz="2400" b="1" i="1" dirty="0" err="1" smtClean="0">
                <a:cs typeface="Times New Roman" panose="02020603050405020304" pitchFamily="18" charset="0"/>
              </a:rPr>
              <a:t>эхографическая</a:t>
            </a:r>
            <a:r>
              <a:rPr lang="ru-RU" sz="2400" b="1" i="1" dirty="0" smtClean="0">
                <a:cs typeface="Times New Roman" panose="02020603050405020304" pitchFamily="18" charset="0"/>
              </a:rPr>
              <a:t> картина периферических нервов»</a:t>
            </a:r>
            <a:r>
              <a:rPr lang="ru-RU" sz="2400" dirty="0" smtClean="0">
                <a:cs typeface="Times New Roman" panose="02020603050405020304" pitchFamily="18" charset="0"/>
              </a:rPr>
              <a:t>, В.Г</a:t>
            </a:r>
            <a:r>
              <a:rPr lang="ru-RU" sz="2400" dirty="0"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cs typeface="Times New Roman" panose="02020603050405020304" pitchFamily="18" charset="0"/>
              </a:rPr>
              <a:t>Салтыкова</a:t>
            </a:r>
          </a:p>
          <a:p>
            <a:pPr>
              <a:buFontTx/>
              <a:buAutoNum type="arabicPeriod"/>
            </a:pPr>
            <a:r>
              <a:rPr lang="ru-RU" sz="2400" b="1" i="1" dirty="0">
                <a:cs typeface="Times New Roman" panose="02020603050405020304" pitchFamily="18" charset="0"/>
              </a:rPr>
              <a:t>Журнал Ультразвуковая и функциональная диагностика </a:t>
            </a:r>
            <a:r>
              <a:rPr lang="ru-RU" sz="2400" b="1" i="1" dirty="0" smtClean="0">
                <a:cs typeface="Times New Roman" panose="02020603050405020304" pitchFamily="18" charset="0"/>
              </a:rPr>
              <a:t>№6 2009 </a:t>
            </a:r>
            <a:r>
              <a:rPr lang="ru-RU" sz="2400" b="1" i="1" dirty="0">
                <a:cs typeface="Times New Roman" panose="02020603050405020304" pitchFamily="18" charset="0"/>
              </a:rPr>
              <a:t>стр</a:t>
            </a:r>
            <a:r>
              <a:rPr lang="ru-RU" sz="2400" b="1" i="1" dirty="0" smtClean="0">
                <a:cs typeface="Times New Roman" panose="02020603050405020304" pitchFamily="18" charset="0"/>
              </a:rPr>
              <a:t>. 61-74, </a:t>
            </a:r>
            <a:r>
              <a:rPr lang="ru-RU" sz="2400" b="1" i="1" dirty="0">
                <a:cs typeface="Times New Roman" panose="02020603050405020304" pitchFamily="18" charset="0"/>
              </a:rPr>
              <a:t>статья </a:t>
            </a:r>
            <a:r>
              <a:rPr lang="ru-RU" sz="2400" b="1" i="1" dirty="0" smtClean="0">
                <a:cs typeface="Times New Roman" panose="02020603050405020304" pitchFamily="18" charset="0"/>
              </a:rPr>
              <a:t>«Высокоразрешающее </a:t>
            </a:r>
            <a:r>
              <a:rPr lang="ru-RU" sz="2400" b="1" i="1" dirty="0">
                <a:cs typeface="Times New Roman" panose="02020603050405020304" pitchFamily="18" charset="0"/>
              </a:rPr>
              <a:t>ультразвуковое исследование локтевого нерва в </a:t>
            </a:r>
            <a:r>
              <a:rPr lang="ru-RU" sz="2400" b="1" i="1" dirty="0" smtClean="0">
                <a:cs typeface="Times New Roman" panose="02020603050405020304" pitchFamily="18" charset="0"/>
              </a:rPr>
              <a:t>норме и при развитии синдрома </a:t>
            </a:r>
            <a:r>
              <a:rPr lang="ru-RU" sz="2400" b="1" i="1" dirty="0" err="1" smtClean="0">
                <a:cs typeface="Times New Roman" panose="02020603050405020304" pitchFamily="18" charset="0"/>
              </a:rPr>
              <a:t>кубитального</a:t>
            </a:r>
            <a:r>
              <a:rPr lang="ru-RU" sz="2400" b="1" i="1" dirty="0" smtClean="0">
                <a:cs typeface="Times New Roman" panose="02020603050405020304" pitchFamily="18" charset="0"/>
              </a:rPr>
              <a:t> канала</a:t>
            </a:r>
            <a:r>
              <a:rPr lang="ru-RU" sz="2400" dirty="0" smtClean="0">
                <a:cs typeface="Times New Roman" panose="02020603050405020304" pitchFamily="18" charset="0"/>
              </a:rPr>
              <a:t>, В.Г</a:t>
            </a:r>
            <a:r>
              <a:rPr lang="ru-RU" sz="2400" dirty="0"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cs typeface="Times New Roman" panose="02020603050405020304" pitchFamily="18" charset="0"/>
              </a:rPr>
              <a:t>Салтыкова</a:t>
            </a:r>
          </a:p>
          <a:p>
            <a:pPr>
              <a:buFontTx/>
              <a:buAutoNum type="arabicPeriod"/>
            </a:pPr>
            <a:r>
              <a:rPr lang="ru-RU" sz="2400" b="1" i="1" dirty="0">
                <a:cs typeface="Times New Roman" panose="02020603050405020304" pitchFamily="18" charset="0"/>
              </a:rPr>
              <a:t>Журнал Ультразвуковая и функциональная диагностика №6 2009 стр. </a:t>
            </a:r>
            <a:r>
              <a:rPr lang="ru-RU" sz="2400" b="1" i="1" dirty="0" smtClean="0">
                <a:cs typeface="Times New Roman" panose="02020603050405020304" pitchFamily="18" charset="0"/>
              </a:rPr>
              <a:t>74-80, </a:t>
            </a:r>
            <a:r>
              <a:rPr lang="ru-RU" sz="2400" b="1" i="1" dirty="0">
                <a:cs typeface="Times New Roman" panose="02020603050405020304" pitchFamily="18" charset="0"/>
              </a:rPr>
              <a:t>статья </a:t>
            </a:r>
            <a:r>
              <a:rPr lang="ru-RU" sz="2400" b="1" i="1" dirty="0" smtClean="0">
                <a:cs typeface="Times New Roman" panose="02020603050405020304" pitchFamily="18" charset="0"/>
              </a:rPr>
              <a:t>«Методика ультразвукового исследования и нормальная </a:t>
            </a:r>
            <a:r>
              <a:rPr lang="ru-RU" sz="2400" b="1" i="1" dirty="0" err="1" smtClean="0">
                <a:cs typeface="Times New Roman" panose="02020603050405020304" pitchFamily="18" charset="0"/>
              </a:rPr>
              <a:t>эхографическая</a:t>
            </a:r>
            <a:r>
              <a:rPr lang="ru-RU" sz="2400" b="1" i="1" dirty="0" smtClean="0">
                <a:cs typeface="Times New Roman" panose="02020603050405020304" pitchFamily="18" charset="0"/>
              </a:rPr>
              <a:t> картина седалищного нерва»</a:t>
            </a:r>
            <a:r>
              <a:rPr lang="ru-RU" sz="2400" dirty="0" smtClean="0">
                <a:cs typeface="Times New Roman" panose="02020603050405020304" pitchFamily="18" charset="0"/>
              </a:rPr>
              <a:t>, </a:t>
            </a:r>
            <a:r>
              <a:rPr lang="ru-RU" sz="2400" dirty="0">
                <a:cs typeface="Times New Roman" panose="02020603050405020304" pitchFamily="18" charset="0"/>
              </a:rPr>
              <a:t>В.Г. </a:t>
            </a:r>
            <a:r>
              <a:rPr lang="ru-RU" sz="2400" dirty="0" smtClean="0">
                <a:cs typeface="Times New Roman" panose="02020603050405020304" pitchFamily="18" charset="0"/>
              </a:rPr>
              <a:t>Салтыкова</a:t>
            </a:r>
          </a:p>
          <a:p>
            <a:pPr>
              <a:buFontTx/>
              <a:buAutoNum type="arabicPeriod"/>
            </a:pPr>
            <a:r>
              <a:rPr lang="ru-RU" sz="2400" b="1" i="1" dirty="0">
                <a:cs typeface="Times New Roman" panose="02020603050405020304" pitchFamily="18" charset="0"/>
              </a:rPr>
              <a:t>Журнал Ультразвуковая и функциональная диагностика №6 </a:t>
            </a:r>
            <a:r>
              <a:rPr lang="ru-RU" sz="2400" b="1" i="1" dirty="0" smtClean="0">
                <a:cs typeface="Times New Roman" panose="02020603050405020304" pitchFamily="18" charset="0"/>
              </a:rPr>
              <a:t>2010 стр.82-89, </a:t>
            </a:r>
            <a:r>
              <a:rPr lang="ru-RU" sz="2400" b="1" i="1" dirty="0">
                <a:cs typeface="Times New Roman" panose="02020603050405020304" pitchFamily="18" charset="0"/>
              </a:rPr>
              <a:t>статья « Методика </a:t>
            </a:r>
            <a:r>
              <a:rPr lang="ru-RU" sz="2400" b="1" i="1" dirty="0" smtClean="0">
                <a:cs typeface="Times New Roman" panose="02020603050405020304" pitchFamily="18" charset="0"/>
              </a:rPr>
              <a:t>высокоразрешающего ультразвукового исследования неизмененного лучевого нерва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ru-RU" sz="2400" i="1" dirty="0"/>
              <a:t>В.Г. </a:t>
            </a:r>
            <a:r>
              <a:rPr lang="ru-RU" sz="2400" i="1" dirty="0" smtClean="0"/>
              <a:t>Салтыкова</a:t>
            </a: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alt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2743199" y="368162"/>
            <a:ext cx="6496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Используемая  литература: </a:t>
            </a:r>
            <a:endParaRPr lang="ru-RU" alt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80" y="-105930"/>
            <a:ext cx="11536620" cy="1325563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 гистологического строения нерва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133" y="1393381"/>
            <a:ext cx="4131573" cy="4078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23652" y="2020453"/>
            <a:ext cx="39485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sz="2800" b="1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эпиневрий</a:t>
            </a:r>
            <a:r>
              <a:rPr lang="ru-RU" sz="2800" b="1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sz="2800" b="1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периневрий</a:t>
            </a:r>
            <a:r>
              <a:rPr lang="ru-RU" sz="2800" b="1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2800" b="1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эндоневрий</a:t>
            </a:r>
            <a:r>
              <a:rPr lang="ru-RU" sz="2800" b="1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– нервные волокна</a:t>
            </a:r>
            <a:r>
              <a:rPr lang="ru-RU" sz="28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0" dirty="0" smtClean="0">
                <a:solidFill>
                  <a:srgbClr val="231F20"/>
                </a:solidFill>
                <a:effectLst/>
                <a:latin typeface="SchoolBookAC"/>
              </a:rPr>
              <a:t/>
            </a:r>
            <a:br>
              <a:rPr lang="ru-RU" i="0" dirty="0" smtClean="0">
                <a:solidFill>
                  <a:srgbClr val="231F20"/>
                </a:solidFill>
                <a:effectLst/>
                <a:latin typeface="SchoolBookAC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8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9188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периферического нерва должно включать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продольное сканирование. 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срединный, локтевой, седалищный, малоберцовый и большеберцовый нервы хорошо визуализируются как при продольном, так и при поперечном ультразвуковом сканировании.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же время лучевой нерв лучше исследовать при поперечном положении датчика из-за его непрямолинейного расположения вдоль плечевой кости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57639" y="166343"/>
            <a:ext cx="1087672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исследования периферических нервов 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639" y="161359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серошкальном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режиме осуществляется оценка нерва по стандартной схеме (контуры, размеры, форма,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эхоструктура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 необходимости проводится панорамное сканирование нервного ствола.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нерва проводится  сопоставление его с тканью сухожилий и неизмененных отделов исследуемого нерва или с нервом на противоположной (здоровой) конечности.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проводится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допплерографическая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(исследование в режимах цветового или энергетического допплеровского картирования,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импульсноволновой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допплерографии).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7639" y="166343"/>
            <a:ext cx="1087672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исследования периферических нервов 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5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266561"/>
            <a:ext cx="11314044" cy="1548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основные периферические нервные стволы располагаются в непосредственной близости от кровеносных сосудов.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серошкальном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изображении нерв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небольшой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компрессии ультразвуковым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датчиком остается неизмененным, в отличии от вены, которая сжимается.</a:t>
            </a:r>
            <a:r>
              <a:rPr lang="ru-RU" sz="2400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617" y="1987826"/>
            <a:ext cx="3283226" cy="3067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1438" y="2014591"/>
            <a:ext cx="3345224" cy="30444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617" y="5082262"/>
            <a:ext cx="70567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Эхограммы неизмененных малоберцовых нерва (1) и вены (2) в покое (а) и при компрессии датчиком (б). </a:t>
            </a:r>
            <a:r>
              <a:rPr lang="ru-RU" sz="20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ежим</a:t>
            </a:r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Продольное сканирование.</a:t>
            </a:r>
            <a:r>
              <a:rPr lang="ru-RU" i="0" dirty="0" smtClean="0">
                <a:solidFill>
                  <a:srgbClr val="231F20"/>
                </a:solidFill>
                <a:effectLst/>
                <a:latin typeface="SchoolBookAC"/>
              </a:rPr>
              <a:t/>
            </a:r>
            <a:br>
              <a:rPr lang="ru-RU" i="0" dirty="0" smtClean="0">
                <a:solidFill>
                  <a:srgbClr val="231F20"/>
                </a:solidFill>
                <a:effectLst/>
                <a:latin typeface="SchoolBookAC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7848" y="2030098"/>
            <a:ext cx="3322517" cy="30253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91399" y="5082262"/>
            <a:ext cx="46524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Эхограмма неизмененных малоберцовых нерва (1) и вены (2). Режим цветового допплеровского картирования. Продольное сканирование.</a:t>
            </a:r>
            <a:r>
              <a:rPr lang="ru-RU" i="0" dirty="0" smtClean="0">
                <a:solidFill>
                  <a:srgbClr val="231F20"/>
                </a:solidFill>
                <a:effectLst/>
                <a:latin typeface="SchoolBookAC"/>
              </a:rPr>
              <a:t/>
            </a:r>
            <a:br>
              <a:rPr lang="ru-RU" i="0" dirty="0" smtClean="0">
                <a:solidFill>
                  <a:srgbClr val="231F20"/>
                </a:solidFill>
                <a:effectLst/>
                <a:latin typeface="SchoolBookAC"/>
              </a:rPr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18364" y="6394435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№3 2007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6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0478" y="542133"/>
            <a:ext cx="4595191" cy="3284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3077" y="533318"/>
            <a:ext cx="4479235" cy="32930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6189" y="4399866"/>
            <a:ext cx="103101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Эхограммы неизмененных большеберцовых артерии (1), вены (2) и нерва (3) в </a:t>
            </a:r>
            <a:r>
              <a:rPr lang="ru-RU" sz="24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i="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ежиме</a:t>
            </a:r>
            <a:r>
              <a:rPr lang="ru-RU" sz="240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(а) и в режиме цветового допплеровского картирования (б). Продольное сканирование.</a:t>
            </a:r>
            <a:r>
              <a:rPr lang="ru-RU" i="0" dirty="0" smtClean="0">
                <a:solidFill>
                  <a:srgbClr val="231F20"/>
                </a:solidFill>
                <a:effectLst/>
                <a:latin typeface="SchoolBookAC"/>
              </a:rPr>
              <a:t/>
            </a:r>
            <a:br>
              <a:rPr lang="ru-RU" i="0" dirty="0" smtClean="0">
                <a:solidFill>
                  <a:srgbClr val="231F20"/>
                </a:solidFill>
                <a:effectLst/>
                <a:latin typeface="SchoolBookAC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71372" y="6488668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№3 2007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5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426" y="179594"/>
            <a:ext cx="10515600" cy="6685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характеристики нерва от сухожилия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поперечном сканировании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90688"/>
            <a:ext cx="5413927" cy="36929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199" y="5565338"/>
            <a:ext cx="541392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Эхограмма неизмененных срединного</a:t>
            </a:r>
            <a:b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нерва (1) и сухожилий сгибателей пальцев (2).</a:t>
            </a:r>
            <a:b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Врежим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Поперечное сканирование.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8121" y="1465858"/>
            <a:ext cx="4479236" cy="500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Нерв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менее четко выраженный общий </a:t>
            </a:r>
            <a:r>
              <a:rPr lang="ru-RU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гиперэхогенный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контур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Нерв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имеет </a:t>
            </a:r>
            <a:r>
              <a:rPr lang="ru-RU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гипоэхогенного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ободка, который определяется вокруг сухожилий и представляет собой рыхлую соединительную ткань и небольшое количество синовиальной жидкости в синовиальном ложе сухожилия </a:t>
            </a:r>
            <a:endParaRPr lang="ru-RU" sz="2400" b="1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Эхогенность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ткани нерва</a:t>
            </a:r>
            <a:b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ниже, чем </a:t>
            </a:r>
            <a:r>
              <a:rPr lang="ru-RU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эхогенность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ткани сухожилия.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08" y="1487229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08" y="2650572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08" y="5335978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05112" y="6489624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№3 2007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0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43551"/>
            <a:ext cx="10515600" cy="89383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характеристики нерва от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сухожилия при продольном сканировании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888" y="963418"/>
            <a:ext cx="3838882" cy="233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888" y="3295799"/>
            <a:ext cx="3838882" cy="25700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3888" y="5865898"/>
            <a:ext cx="11632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серошкальная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нерва и сухожилия. Продольное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– эхограмма неизмененного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большеберцового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нерва (стрелки). б – эхограмма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неизмененного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сухожилия (стрелки)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57801" y="113738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Нерв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выглядит как непрерывный тяж, имеющий четко чередующиеся непрерывные тонкие </a:t>
            </a:r>
            <a:r>
              <a:rPr lang="ru-RU" sz="2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гиперэхогенные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полоски: как правило, четыре </a:t>
            </a:r>
            <a:r>
              <a:rPr lang="ru-RU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гиперэхогенные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полоски, между которыми расположены три </a:t>
            </a:r>
            <a:r>
              <a:rPr lang="ru-RU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гипоэхогенные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полоски</a:t>
            </a:r>
          </a:p>
          <a:p>
            <a:endParaRPr lang="ru-RU" sz="2400" b="1" dirty="0" smtClean="0">
              <a:solidFill>
                <a:srgbClr val="231F2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Сухожилие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 представлено </a:t>
            </a:r>
            <a:r>
              <a:rPr lang="ru-RU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тяжем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хаотично расположенными тонкими </a:t>
            </a:r>
            <a:r>
              <a:rPr lang="ru-RU" sz="2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гипоэхогенными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полосками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82" y="1214592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22" y="3784691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38381" y="6521386"/>
            <a:ext cx="7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Салтыкова В.Г. Ультразвуковая и функциональная диагностика №3 2007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4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1236</Words>
  <Application>Microsoft Office PowerPoint</Application>
  <PresentationFormat>Широкоэкранный</PresentationFormat>
  <Paragraphs>97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SchoolBookAC</vt:lpstr>
      <vt:lpstr>Times New Roman</vt:lpstr>
      <vt:lpstr>Тема Office</vt:lpstr>
      <vt:lpstr>Нормальная эхографическая картина периферических нервов. Технология исследования</vt:lpstr>
      <vt:lpstr>Презентация PowerPoint</vt:lpstr>
      <vt:lpstr>Схема гистологического строения нерва </vt:lpstr>
      <vt:lpstr>Технология исследования периферических нервов </vt:lpstr>
      <vt:lpstr>Технология исследования периферических нервов </vt:lpstr>
      <vt:lpstr>Презентация PowerPoint</vt:lpstr>
      <vt:lpstr>Презентация PowerPoint</vt:lpstr>
      <vt:lpstr>Отличительные характеристики нерва от сухожилия при поперечном сканировании</vt:lpstr>
      <vt:lpstr>Отличительные характеристики нерва от сухожилия при продольном сканировании </vt:lpstr>
      <vt:lpstr>Презентация PowerPoint</vt:lpstr>
      <vt:lpstr>Презентация PowerPoint</vt:lpstr>
      <vt:lpstr>Презентация PowerPoint</vt:lpstr>
      <vt:lpstr>Презентация PowerPoint</vt:lpstr>
      <vt:lpstr>толщина</vt:lpstr>
      <vt:lpstr>Презентация PowerPoint</vt:lpstr>
      <vt:lpstr>Презентация PowerPoint</vt:lpstr>
      <vt:lpstr>Презентация PowerPoint</vt:lpstr>
      <vt:lpstr>Ультразвуковое исследование седалищного нерва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48</cp:revision>
  <dcterms:created xsi:type="dcterms:W3CDTF">2019-03-09T12:33:07Z</dcterms:created>
  <dcterms:modified xsi:type="dcterms:W3CDTF">2019-04-02T12:44:55Z</dcterms:modified>
</cp:coreProperties>
</file>