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73" r:id="rId2"/>
  </p:sldMasterIdLst>
  <p:notesMasterIdLst>
    <p:notesMasterId r:id="rId62"/>
  </p:notesMasterIdLst>
  <p:sldIdLst>
    <p:sldId id="570" r:id="rId3"/>
    <p:sldId id="257" r:id="rId4"/>
    <p:sldId id="260" r:id="rId5"/>
    <p:sldId id="608" r:id="rId6"/>
    <p:sldId id="579" r:id="rId7"/>
    <p:sldId id="621" r:id="rId8"/>
    <p:sldId id="571" r:id="rId9"/>
    <p:sldId id="572" r:id="rId10"/>
    <p:sldId id="573" r:id="rId11"/>
    <p:sldId id="575" r:id="rId12"/>
    <p:sldId id="568" r:id="rId13"/>
    <p:sldId id="574" r:id="rId14"/>
    <p:sldId id="551" r:id="rId15"/>
    <p:sldId id="545" r:id="rId16"/>
    <p:sldId id="569" r:id="rId17"/>
    <p:sldId id="556" r:id="rId18"/>
    <p:sldId id="546" r:id="rId19"/>
    <p:sldId id="576" r:id="rId20"/>
    <p:sldId id="578" r:id="rId21"/>
    <p:sldId id="600" r:id="rId22"/>
    <p:sldId id="601" r:id="rId23"/>
    <p:sldId id="603" r:id="rId24"/>
    <p:sldId id="604" r:id="rId25"/>
    <p:sldId id="617" r:id="rId26"/>
    <p:sldId id="602" r:id="rId27"/>
    <p:sldId id="619" r:id="rId28"/>
    <p:sldId id="557" r:id="rId29"/>
    <p:sldId id="266" r:id="rId30"/>
    <p:sldId id="273" r:id="rId31"/>
    <p:sldId id="303" r:id="rId32"/>
    <p:sldId id="357" r:id="rId33"/>
    <p:sldId id="580" r:id="rId34"/>
    <p:sldId id="358" r:id="rId35"/>
    <p:sldId id="287" r:id="rId36"/>
    <p:sldId id="618" r:id="rId37"/>
    <p:sldId id="598" r:id="rId38"/>
    <p:sldId id="599" r:id="rId39"/>
    <p:sldId id="581" r:id="rId40"/>
    <p:sldId id="564" r:id="rId41"/>
    <p:sldId id="553" r:id="rId42"/>
    <p:sldId id="562" r:id="rId43"/>
    <p:sldId id="605" r:id="rId44"/>
    <p:sldId id="606" r:id="rId45"/>
    <p:sldId id="607" r:id="rId46"/>
    <p:sldId id="609" r:id="rId47"/>
    <p:sldId id="583" r:id="rId48"/>
    <p:sldId id="620" r:id="rId49"/>
    <p:sldId id="585" r:id="rId50"/>
    <p:sldId id="587" r:id="rId51"/>
    <p:sldId id="588" r:id="rId52"/>
    <p:sldId id="589" r:id="rId53"/>
    <p:sldId id="591" r:id="rId54"/>
    <p:sldId id="592" r:id="rId55"/>
    <p:sldId id="613" r:id="rId56"/>
    <p:sldId id="614" r:id="rId57"/>
    <p:sldId id="615" r:id="rId58"/>
    <p:sldId id="616" r:id="rId59"/>
    <p:sldId id="595" r:id="rId60"/>
    <p:sldId id="577" r:id="rId61"/>
  </p:sldIdLst>
  <p:sldSz cx="9144000" cy="6858000" type="screen4x3"/>
  <p:notesSz cx="6669088" cy="9928225"/>
  <p:custDataLst>
    <p:tags r:id="rId63"/>
  </p:custDataLst>
  <p:defaultTextStyle>
    <a:defPPr>
      <a:defRPr lang="ru-R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598" autoAdjust="0"/>
  </p:normalViewPr>
  <p:slideViewPr>
    <p:cSldViewPr>
      <p:cViewPr varScale="1">
        <p:scale>
          <a:sx n="124" d="100"/>
          <a:sy n="124" d="100"/>
        </p:scale>
        <p:origin x="135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ru-RU"/>
          </a:p>
        </p:txBody>
      </p:sp>
      <p:sp>
        <p:nvSpPr>
          <p:cNvPr id="94211"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ru-RU"/>
          </a:p>
        </p:txBody>
      </p:sp>
      <p:sp>
        <p:nvSpPr>
          <p:cNvPr id="512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94214"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ru-RU"/>
          </a:p>
        </p:txBody>
      </p:sp>
      <p:sp>
        <p:nvSpPr>
          <p:cNvPr id="94215"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4F0BAFC7-15DA-4930-95AB-4185412FD5D3}" type="slidenum">
              <a:rPr lang="ru-RU"/>
              <a:pPr>
                <a:defRPr/>
              </a:pPr>
              <a:t>‹#›</a:t>
            </a:fld>
            <a:endParaRPr lang="ru-RU"/>
          </a:p>
        </p:txBody>
      </p:sp>
    </p:spTree>
    <p:extLst>
      <p:ext uri="{BB962C8B-B14F-4D97-AF65-F5344CB8AC3E}">
        <p14:creationId xmlns:p14="http://schemas.microsoft.com/office/powerpoint/2010/main" val="1664028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6FD97E-ECEC-4EAB-96C6-D537E2B80CC6}" type="slidenum">
              <a:rPr lang="ru-RU"/>
              <a:pPr>
                <a:spcBef>
                  <a:spcPct val="0"/>
                </a:spcBef>
              </a:pPr>
              <a:t>28</a:t>
            </a:fld>
            <a:endParaRPr lang="ru-RU"/>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smtClean="0">
                <a:latin typeface="Arial" panose="020B0604020202020204" pitchFamily="34" charset="0"/>
                <a:cs typeface="Arial" panose="020B0604020202020204" pitchFamily="34" charset="0"/>
              </a:rPr>
              <a:t>Определение качества относится как к товарам так и услугам, так и процессам производства товаров и оказания услуг. Любая продукция должна соответствовать определенным требованиям. Качество характеризует соответствие продукции этим требованиям. Свойства продукции, которые характеризуют ее пригодность к выполнению определенных требований, называются признаками, характеристиками качества.</a:t>
            </a:r>
          </a:p>
        </p:txBody>
      </p:sp>
    </p:spTree>
    <p:extLst>
      <p:ext uri="{BB962C8B-B14F-4D97-AF65-F5344CB8AC3E}">
        <p14:creationId xmlns:p14="http://schemas.microsoft.com/office/powerpoint/2010/main" val="400903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624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5F7DD9-F5A3-48A9-98AF-415661B24999}" type="slidenum">
              <a:rPr lang="ru-RU" altLang="ru-RU"/>
              <a:pPr/>
              <a:t>58</a:t>
            </a:fld>
            <a:endParaRPr lang="ru-RU" altLang="ru-RU"/>
          </a:p>
        </p:txBody>
      </p:sp>
    </p:spTree>
    <p:extLst>
      <p:ext uri="{BB962C8B-B14F-4D97-AF65-F5344CB8AC3E}">
        <p14:creationId xmlns:p14="http://schemas.microsoft.com/office/powerpoint/2010/main" val="185863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2"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5"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ru-RU"/>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43319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4331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1" name="Rectangle 41"/>
          <p:cNvSpPr>
            <a:spLocks noGrp="1" noChangeArrowheads="1"/>
          </p:cNvSpPr>
          <p:nvPr>
            <p:ph type="dt" sz="quarter" idx="10"/>
          </p:nvPr>
        </p:nvSpPr>
        <p:spPr/>
        <p:txBody>
          <a:bodyPr/>
          <a:lstStyle>
            <a:lvl1pPr>
              <a:defRPr/>
            </a:lvl1pPr>
          </a:lstStyle>
          <a:p>
            <a:pPr>
              <a:defRPr/>
            </a:pPr>
            <a:endParaRPr lang="ru-RU"/>
          </a:p>
        </p:txBody>
      </p:sp>
      <p:sp>
        <p:nvSpPr>
          <p:cNvPr id="42" name="Rectangle 42"/>
          <p:cNvSpPr>
            <a:spLocks noGrp="1" noChangeArrowheads="1"/>
          </p:cNvSpPr>
          <p:nvPr>
            <p:ph type="ftr" sz="quarter" idx="11"/>
          </p:nvPr>
        </p:nvSpPr>
        <p:spPr/>
        <p:txBody>
          <a:bodyPr/>
          <a:lstStyle>
            <a:lvl1pPr>
              <a:defRPr/>
            </a:lvl1pPr>
          </a:lstStyle>
          <a:p>
            <a:pPr>
              <a:defRPr/>
            </a:pPr>
            <a:endParaRPr lang="ru-RU"/>
          </a:p>
        </p:txBody>
      </p:sp>
      <p:sp>
        <p:nvSpPr>
          <p:cNvPr id="43" name="Rectangle 43"/>
          <p:cNvSpPr>
            <a:spLocks noGrp="1" noChangeArrowheads="1"/>
          </p:cNvSpPr>
          <p:nvPr>
            <p:ph type="sldNum" sz="quarter" idx="12"/>
          </p:nvPr>
        </p:nvSpPr>
        <p:spPr/>
        <p:txBody>
          <a:bodyPr/>
          <a:lstStyle>
            <a:lvl1pPr>
              <a:defRPr smtClean="0"/>
            </a:lvl1pPr>
          </a:lstStyle>
          <a:p>
            <a:pPr>
              <a:defRPr/>
            </a:pPr>
            <a:fld id="{448C605E-4540-4E7C-8FDB-06C996590B2E}" type="slidenum">
              <a:rPr lang="ru-RU"/>
              <a:pPr>
                <a:defRPr/>
              </a:pPr>
              <a:t>‹#›</a:t>
            </a:fld>
            <a:endParaRPr lang="ru-RU"/>
          </a:p>
        </p:txBody>
      </p:sp>
    </p:spTree>
    <p:extLst>
      <p:ext uri="{BB962C8B-B14F-4D97-AF65-F5344CB8AC3E}">
        <p14:creationId xmlns:p14="http://schemas.microsoft.com/office/powerpoint/2010/main" val="20978049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E5B854C3-360A-4724-A471-7EA3DB05EDCF}" type="slidenum">
              <a:rPr lang="ru-RU"/>
              <a:pPr>
                <a:defRPr/>
              </a:pPr>
              <a:t>‹#›</a:t>
            </a:fld>
            <a:endParaRPr lang="ru-RU"/>
          </a:p>
        </p:txBody>
      </p:sp>
    </p:spTree>
    <p:extLst>
      <p:ext uri="{BB962C8B-B14F-4D97-AF65-F5344CB8AC3E}">
        <p14:creationId xmlns:p14="http://schemas.microsoft.com/office/powerpoint/2010/main" val="35761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50CD5E37-A728-440C-B3B9-0A9B1F118A59}" type="slidenum">
              <a:rPr lang="ru-RU"/>
              <a:pPr>
                <a:defRPr/>
              </a:pPr>
              <a:t>‹#›</a:t>
            </a:fld>
            <a:endParaRPr lang="ru-RU"/>
          </a:p>
        </p:txBody>
      </p:sp>
    </p:spTree>
    <p:extLst>
      <p:ext uri="{BB962C8B-B14F-4D97-AF65-F5344CB8AC3E}">
        <p14:creationId xmlns:p14="http://schemas.microsoft.com/office/powerpoint/2010/main" val="92398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69F566D9-C30A-4A1D-B82B-63D6701D6AE9}" type="slidenum">
              <a:rPr lang="ru-RU"/>
              <a:pPr>
                <a:defRPr/>
              </a:pPr>
              <a:t>‹#›</a:t>
            </a:fld>
            <a:endParaRPr lang="ru-RU"/>
          </a:p>
        </p:txBody>
      </p:sp>
    </p:spTree>
    <p:extLst>
      <p:ext uri="{BB962C8B-B14F-4D97-AF65-F5344CB8AC3E}">
        <p14:creationId xmlns:p14="http://schemas.microsoft.com/office/powerpoint/2010/main" val="3786286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2"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5"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43319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ru-RU" noProof="0" smtClean="0"/>
              <a:t>Образец заголовка</a:t>
            </a:r>
          </a:p>
        </p:txBody>
      </p:sp>
      <p:sp>
        <p:nvSpPr>
          <p:cNvPr id="4331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41" name="Rectangle 41"/>
          <p:cNvSpPr>
            <a:spLocks noGrp="1" noChangeArrowheads="1"/>
          </p:cNvSpPr>
          <p:nvPr>
            <p:ph type="dt" sz="quarter" idx="10"/>
          </p:nvPr>
        </p:nvSpPr>
        <p:spPr/>
        <p:txBody>
          <a:bodyPr/>
          <a:lstStyle>
            <a:lvl1pPr>
              <a:defRPr/>
            </a:lvl1pPr>
          </a:lstStyle>
          <a:p>
            <a:pPr>
              <a:defRPr/>
            </a:pPr>
            <a:endParaRPr lang="ru-RU"/>
          </a:p>
        </p:txBody>
      </p:sp>
      <p:sp>
        <p:nvSpPr>
          <p:cNvPr id="42" name="Rectangle 42"/>
          <p:cNvSpPr>
            <a:spLocks noGrp="1" noChangeArrowheads="1"/>
          </p:cNvSpPr>
          <p:nvPr>
            <p:ph type="ftr" sz="quarter" idx="11"/>
          </p:nvPr>
        </p:nvSpPr>
        <p:spPr/>
        <p:txBody>
          <a:bodyPr/>
          <a:lstStyle>
            <a:lvl1pPr>
              <a:defRPr/>
            </a:lvl1pPr>
          </a:lstStyle>
          <a:p>
            <a:pPr>
              <a:defRPr/>
            </a:pPr>
            <a:endParaRPr lang="ru-RU"/>
          </a:p>
        </p:txBody>
      </p:sp>
      <p:sp>
        <p:nvSpPr>
          <p:cNvPr id="43" name="Rectangle 43"/>
          <p:cNvSpPr>
            <a:spLocks noGrp="1" noChangeArrowheads="1"/>
          </p:cNvSpPr>
          <p:nvPr>
            <p:ph type="sldNum" sz="quarter" idx="12"/>
          </p:nvPr>
        </p:nvSpPr>
        <p:spPr/>
        <p:txBody>
          <a:bodyPr/>
          <a:lstStyle>
            <a:lvl1pPr>
              <a:defRPr smtClean="0"/>
            </a:lvl1pPr>
          </a:lstStyle>
          <a:p>
            <a:pPr>
              <a:defRPr/>
            </a:pPr>
            <a:fld id="{72A5A9B9-264D-4FAE-8B96-40F4EDD709C0}" type="slidenum">
              <a:rPr lang="ru-RU"/>
              <a:pPr>
                <a:defRPr/>
              </a:pPr>
              <a:t>‹#›</a:t>
            </a:fld>
            <a:endParaRPr lang="ru-RU"/>
          </a:p>
        </p:txBody>
      </p:sp>
    </p:spTree>
    <p:extLst>
      <p:ext uri="{BB962C8B-B14F-4D97-AF65-F5344CB8AC3E}">
        <p14:creationId xmlns:p14="http://schemas.microsoft.com/office/powerpoint/2010/main" val="11661057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0CF76460-E04C-4E10-AAB1-8B49267392CE}" type="slidenum">
              <a:rPr lang="ru-RU"/>
              <a:pPr>
                <a:defRPr/>
              </a:pPr>
              <a:t>‹#›</a:t>
            </a:fld>
            <a:endParaRPr lang="ru-RU"/>
          </a:p>
        </p:txBody>
      </p:sp>
    </p:spTree>
    <p:extLst>
      <p:ext uri="{BB962C8B-B14F-4D97-AF65-F5344CB8AC3E}">
        <p14:creationId xmlns:p14="http://schemas.microsoft.com/office/powerpoint/2010/main" val="927063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9577AED5-8B09-4738-9883-491E25D3175E}" type="slidenum">
              <a:rPr lang="ru-RU"/>
              <a:pPr>
                <a:defRPr/>
              </a:pPr>
              <a:t>‹#›</a:t>
            </a:fld>
            <a:endParaRPr lang="ru-RU"/>
          </a:p>
        </p:txBody>
      </p:sp>
    </p:spTree>
    <p:extLst>
      <p:ext uri="{BB962C8B-B14F-4D97-AF65-F5344CB8AC3E}">
        <p14:creationId xmlns:p14="http://schemas.microsoft.com/office/powerpoint/2010/main" val="1413031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683969DF-C6D3-4191-AEFA-5130741837AF}" type="slidenum">
              <a:rPr lang="ru-RU"/>
              <a:pPr>
                <a:defRPr/>
              </a:pPr>
              <a:t>‹#›</a:t>
            </a:fld>
            <a:endParaRPr lang="ru-RU"/>
          </a:p>
        </p:txBody>
      </p:sp>
    </p:spTree>
    <p:extLst>
      <p:ext uri="{BB962C8B-B14F-4D97-AF65-F5344CB8AC3E}">
        <p14:creationId xmlns:p14="http://schemas.microsoft.com/office/powerpoint/2010/main" val="1140404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0"/>
          <p:cNvSpPr>
            <a:spLocks noGrp="1" noChangeArrowheads="1"/>
          </p:cNvSpPr>
          <p:nvPr>
            <p:ph type="dt" sz="half" idx="10"/>
          </p:nvPr>
        </p:nvSpPr>
        <p:spPr>
          <a:ln/>
        </p:spPr>
        <p:txBody>
          <a:bodyPr/>
          <a:lstStyle>
            <a:lvl1pPr>
              <a:defRPr/>
            </a:lvl1pPr>
          </a:lstStyle>
          <a:p>
            <a:pPr>
              <a:defRPr/>
            </a:pPr>
            <a:endParaRPr lang="ru-RU"/>
          </a:p>
        </p:txBody>
      </p:sp>
      <p:sp>
        <p:nvSpPr>
          <p:cNvPr id="8" name="Rectangle 41"/>
          <p:cNvSpPr>
            <a:spLocks noGrp="1" noChangeArrowheads="1"/>
          </p:cNvSpPr>
          <p:nvPr>
            <p:ph type="ftr" sz="quarter" idx="11"/>
          </p:nvPr>
        </p:nvSpPr>
        <p:spPr>
          <a:ln/>
        </p:spPr>
        <p:txBody>
          <a:bodyPr/>
          <a:lstStyle>
            <a:lvl1pPr>
              <a:defRPr/>
            </a:lvl1pPr>
          </a:lstStyle>
          <a:p>
            <a:pPr>
              <a:defRPr/>
            </a:pPr>
            <a:endParaRPr lang="ru-RU"/>
          </a:p>
        </p:txBody>
      </p:sp>
      <p:sp>
        <p:nvSpPr>
          <p:cNvPr id="9" name="Rectangle 42"/>
          <p:cNvSpPr>
            <a:spLocks noGrp="1" noChangeArrowheads="1"/>
          </p:cNvSpPr>
          <p:nvPr>
            <p:ph type="sldNum" sz="quarter" idx="12"/>
          </p:nvPr>
        </p:nvSpPr>
        <p:spPr>
          <a:ln/>
        </p:spPr>
        <p:txBody>
          <a:bodyPr/>
          <a:lstStyle>
            <a:lvl1pPr>
              <a:defRPr/>
            </a:lvl1pPr>
          </a:lstStyle>
          <a:p>
            <a:pPr>
              <a:defRPr/>
            </a:pPr>
            <a:fld id="{ACFABE15-7E40-4639-A75F-7ED1A2918170}" type="slidenum">
              <a:rPr lang="ru-RU"/>
              <a:pPr>
                <a:defRPr/>
              </a:pPr>
              <a:t>‹#›</a:t>
            </a:fld>
            <a:endParaRPr lang="ru-RU"/>
          </a:p>
        </p:txBody>
      </p:sp>
    </p:spTree>
    <p:extLst>
      <p:ext uri="{BB962C8B-B14F-4D97-AF65-F5344CB8AC3E}">
        <p14:creationId xmlns:p14="http://schemas.microsoft.com/office/powerpoint/2010/main" val="2201446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endParaRPr lang="ru-RU"/>
          </a:p>
        </p:txBody>
      </p:sp>
      <p:sp>
        <p:nvSpPr>
          <p:cNvPr id="4" name="Rectangle 41"/>
          <p:cNvSpPr>
            <a:spLocks noGrp="1" noChangeArrowheads="1"/>
          </p:cNvSpPr>
          <p:nvPr>
            <p:ph type="ftr" sz="quarter" idx="11"/>
          </p:nvPr>
        </p:nvSpPr>
        <p:spPr>
          <a:ln/>
        </p:spPr>
        <p:txBody>
          <a:bodyPr/>
          <a:lstStyle>
            <a:lvl1pPr>
              <a:defRPr/>
            </a:lvl1pPr>
          </a:lstStyle>
          <a:p>
            <a:pPr>
              <a:defRPr/>
            </a:pPr>
            <a:endParaRPr lang="ru-RU"/>
          </a:p>
        </p:txBody>
      </p:sp>
      <p:sp>
        <p:nvSpPr>
          <p:cNvPr id="5" name="Rectangle 42"/>
          <p:cNvSpPr>
            <a:spLocks noGrp="1" noChangeArrowheads="1"/>
          </p:cNvSpPr>
          <p:nvPr>
            <p:ph type="sldNum" sz="quarter" idx="12"/>
          </p:nvPr>
        </p:nvSpPr>
        <p:spPr>
          <a:ln/>
        </p:spPr>
        <p:txBody>
          <a:bodyPr/>
          <a:lstStyle>
            <a:lvl1pPr>
              <a:defRPr/>
            </a:lvl1pPr>
          </a:lstStyle>
          <a:p>
            <a:pPr>
              <a:defRPr/>
            </a:pPr>
            <a:fld id="{0E3A2F85-06E4-41FE-B7EE-CFE51121C4C2}" type="slidenum">
              <a:rPr lang="ru-RU"/>
              <a:pPr>
                <a:defRPr/>
              </a:pPr>
              <a:t>‹#›</a:t>
            </a:fld>
            <a:endParaRPr lang="ru-RU"/>
          </a:p>
        </p:txBody>
      </p:sp>
    </p:spTree>
    <p:extLst>
      <p:ext uri="{BB962C8B-B14F-4D97-AF65-F5344CB8AC3E}">
        <p14:creationId xmlns:p14="http://schemas.microsoft.com/office/powerpoint/2010/main" val="4292646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ru-RU"/>
          </a:p>
        </p:txBody>
      </p:sp>
      <p:sp>
        <p:nvSpPr>
          <p:cNvPr id="3" name="Rectangle 41"/>
          <p:cNvSpPr>
            <a:spLocks noGrp="1" noChangeArrowheads="1"/>
          </p:cNvSpPr>
          <p:nvPr>
            <p:ph type="ftr" sz="quarter" idx="11"/>
          </p:nvPr>
        </p:nvSpPr>
        <p:spPr>
          <a:ln/>
        </p:spPr>
        <p:txBody>
          <a:bodyPr/>
          <a:lstStyle>
            <a:lvl1pPr>
              <a:defRPr/>
            </a:lvl1pPr>
          </a:lstStyle>
          <a:p>
            <a:pPr>
              <a:defRPr/>
            </a:pPr>
            <a:endParaRPr lang="ru-RU"/>
          </a:p>
        </p:txBody>
      </p:sp>
      <p:sp>
        <p:nvSpPr>
          <p:cNvPr id="4" name="Rectangle 42"/>
          <p:cNvSpPr>
            <a:spLocks noGrp="1" noChangeArrowheads="1"/>
          </p:cNvSpPr>
          <p:nvPr>
            <p:ph type="sldNum" sz="quarter" idx="12"/>
          </p:nvPr>
        </p:nvSpPr>
        <p:spPr>
          <a:ln/>
        </p:spPr>
        <p:txBody>
          <a:bodyPr/>
          <a:lstStyle>
            <a:lvl1pPr>
              <a:defRPr/>
            </a:lvl1pPr>
          </a:lstStyle>
          <a:p>
            <a:pPr>
              <a:defRPr/>
            </a:pPr>
            <a:fld id="{CD2B8477-E35E-4C1F-BE39-9E2771043843}" type="slidenum">
              <a:rPr lang="ru-RU"/>
              <a:pPr>
                <a:defRPr/>
              </a:pPr>
              <a:t>‹#›</a:t>
            </a:fld>
            <a:endParaRPr lang="ru-RU"/>
          </a:p>
        </p:txBody>
      </p:sp>
    </p:spTree>
    <p:extLst>
      <p:ext uri="{BB962C8B-B14F-4D97-AF65-F5344CB8AC3E}">
        <p14:creationId xmlns:p14="http://schemas.microsoft.com/office/powerpoint/2010/main" val="234334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5454CD54-DBCA-4777-870A-BB786195FAD8}" type="slidenum">
              <a:rPr lang="ru-RU"/>
              <a:pPr>
                <a:defRPr/>
              </a:pPr>
              <a:t>‹#›</a:t>
            </a:fld>
            <a:endParaRPr lang="ru-RU"/>
          </a:p>
        </p:txBody>
      </p:sp>
    </p:spTree>
    <p:extLst>
      <p:ext uri="{BB962C8B-B14F-4D97-AF65-F5344CB8AC3E}">
        <p14:creationId xmlns:p14="http://schemas.microsoft.com/office/powerpoint/2010/main" val="40393460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3337F49C-E137-41C6-872D-7EF914A9F10A}" type="slidenum">
              <a:rPr lang="ru-RU"/>
              <a:pPr>
                <a:defRPr/>
              </a:pPr>
              <a:t>‹#›</a:t>
            </a:fld>
            <a:endParaRPr lang="ru-RU"/>
          </a:p>
        </p:txBody>
      </p:sp>
    </p:spTree>
    <p:extLst>
      <p:ext uri="{BB962C8B-B14F-4D97-AF65-F5344CB8AC3E}">
        <p14:creationId xmlns:p14="http://schemas.microsoft.com/office/powerpoint/2010/main" val="1042629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4D0128FE-C67B-4449-A062-E254E86CACFA}" type="slidenum">
              <a:rPr lang="ru-RU"/>
              <a:pPr>
                <a:defRPr/>
              </a:pPr>
              <a:t>‹#›</a:t>
            </a:fld>
            <a:endParaRPr lang="ru-RU"/>
          </a:p>
        </p:txBody>
      </p:sp>
    </p:spTree>
    <p:extLst>
      <p:ext uri="{BB962C8B-B14F-4D97-AF65-F5344CB8AC3E}">
        <p14:creationId xmlns:p14="http://schemas.microsoft.com/office/powerpoint/2010/main" val="4201318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5BA9C088-84E6-4DD1-9D0B-73C06BD7B534}" type="slidenum">
              <a:rPr lang="ru-RU"/>
              <a:pPr>
                <a:defRPr/>
              </a:pPr>
              <a:t>‹#›</a:t>
            </a:fld>
            <a:endParaRPr lang="ru-RU"/>
          </a:p>
        </p:txBody>
      </p:sp>
    </p:spTree>
    <p:extLst>
      <p:ext uri="{BB962C8B-B14F-4D97-AF65-F5344CB8AC3E}">
        <p14:creationId xmlns:p14="http://schemas.microsoft.com/office/powerpoint/2010/main" val="3771614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915DE2B5-6C53-40C6-AA7B-157CDCFD3BCD}" type="slidenum">
              <a:rPr lang="ru-RU"/>
              <a:pPr>
                <a:defRPr/>
              </a:pPr>
              <a:t>‹#›</a:t>
            </a:fld>
            <a:endParaRPr lang="ru-RU"/>
          </a:p>
        </p:txBody>
      </p:sp>
    </p:spTree>
    <p:extLst>
      <p:ext uri="{BB962C8B-B14F-4D97-AF65-F5344CB8AC3E}">
        <p14:creationId xmlns:p14="http://schemas.microsoft.com/office/powerpoint/2010/main" val="756763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D99DF717-053A-4C0F-887D-DDAD8D4F5639}" type="slidenum">
              <a:rPr lang="ru-RU"/>
              <a:pPr>
                <a:defRPr/>
              </a:pPr>
              <a:t>‹#›</a:t>
            </a:fld>
            <a:endParaRPr lang="ru-RU"/>
          </a:p>
        </p:txBody>
      </p:sp>
    </p:spTree>
    <p:extLst>
      <p:ext uri="{BB962C8B-B14F-4D97-AF65-F5344CB8AC3E}">
        <p14:creationId xmlns:p14="http://schemas.microsoft.com/office/powerpoint/2010/main" val="427424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9C87D15B-29CA-400C-8248-D7ADD0FCFB50}" type="slidenum">
              <a:rPr lang="ru-RU"/>
              <a:pPr>
                <a:defRPr/>
              </a:pPr>
              <a:t>‹#›</a:t>
            </a:fld>
            <a:endParaRPr lang="ru-RU"/>
          </a:p>
        </p:txBody>
      </p:sp>
    </p:spTree>
    <p:extLst>
      <p:ext uri="{BB962C8B-B14F-4D97-AF65-F5344CB8AC3E}">
        <p14:creationId xmlns:p14="http://schemas.microsoft.com/office/powerpoint/2010/main" val="15498301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5152AABA-71F2-4BDA-87CF-93E1CDAA87B0}" type="slidenum">
              <a:rPr lang="ru-RU"/>
              <a:pPr>
                <a:defRPr/>
              </a:pPr>
              <a:t>‹#›</a:t>
            </a:fld>
            <a:endParaRPr lang="ru-RU"/>
          </a:p>
        </p:txBody>
      </p:sp>
    </p:spTree>
    <p:extLst>
      <p:ext uri="{BB962C8B-B14F-4D97-AF65-F5344CB8AC3E}">
        <p14:creationId xmlns:p14="http://schemas.microsoft.com/office/powerpoint/2010/main" val="288346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0"/>
          <p:cNvSpPr>
            <a:spLocks noGrp="1" noChangeArrowheads="1"/>
          </p:cNvSpPr>
          <p:nvPr>
            <p:ph type="dt" sz="half" idx="10"/>
          </p:nvPr>
        </p:nvSpPr>
        <p:spPr>
          <a:ln/>
        </p:spPr>
        <p:txBody>
          <a:bodyPr/>
          <a:lstStyle>
            <a:lvl1pPr>
              <a:defRPr/>
            </a:lvl1pPr>
          </a:lstStyle>
          <a:p>
            <a:pPr>
              <a:defRPr/>
            </a:pPr>
            <a:endParaRPr lang="ru-RU"/>
          </a:p>
        </p:txBody>
      </p:sp>
      <p:sp>
        <p:nvSpPr>
          <p:cNvPr id="8" name="Rectangle 41"/>
          <p:cNvSpPr>
            <a:spLocks noGrp="1" noChangeArrowheads="1"/>
          </p:cNvSpPr>
          <p:nvPr>
            <p:ph type="ftr" sz="quarter" idx="11"/>
          </p:nvPr>
        </p:nvSpPr>
        <p:spPr>
          <a:ln/>
        </p:spPr>
        <p:txBody>
          <a:bodyPr/>
          <a:lstStyle>
            <a:lvl1pPr>
              <a:defRPr/>
            </a:lvl1pPr>
          </a:lstStyle>
          <a:p>
            <a:pPr>
              <a:defRPr/>
            </a:pPr>
            <a:endParaRPr lang="ru-RU"/>
          </a:p>
        </p:txBody>
      </p:sp>
      <p:sp>
        <p:nvSpPr>
          <p:cNvPr id="9" name="Rectangle 42"/>
          <p:cNvSpPr>
            <a:spLocks noGrp="1" noChangeArrowheads="1"/>
          </p:cNvSpPr>
          <p:nvPr>
            <p:ph type="sldNum" sz="quarter" idx="12"/>
          </p:nvPr>
        </p:nvSpPr>
        <p:spPr>
          <a:ln/>
        </p:spPr>
        <p:txBody>
          <a:bodyPr/>
          <a:lstStyle>
            <a:lvl1pPr>
              <a:defRPr/>
            </a:lvl1pPr>
          </a:lstStyle>
          <a:p>
            <a:pPr>
              <a:defRPr/>
            </a:pPr>
            <a:fld id="{C52D113B-29D9-41F0-8FE7-A476137E29A2}" type="slidenum">
              <a:rPr lang="ru-RU"/>
              <a:pPr>
                <a:defRPr/>
              </a:pPr>
              <a:t>‹#›</a:t>
            </a:fld>
            <a:endParaRPr lang="ru-RU"/>
          </a:p>
        </p:txBody>
      </p:sp>
    </p:spTree>
    <p:extLst>
      <p:ext uri="{BB962C8B-B14F-4D97-AF65-F5344CB8AC3E}">
        <p14:creationId xmlns:p14="http://schemas.microsoft.com/office/powerpoint/2010/main" val="1732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endParaRPr lang="ru-RU"/>
          </a:p>
        </p:txBody>
      </p:sp>
      <p:sp>
        <p:nvSpPr>
          <p:cNvPr id="4" name="Rectangle 41"/>
          <p:cNvSpPr>
            <a:spLocks noGrp="1" noChangeArrowheads="1"/>
          </p:cNvSpPr>
          <p:nvPr>
            <p:ph type="ftr" sz="quarter" idx="11"/>
          </p:nvPr>
        </p:nvSpPr>
        <p:spPr>
          <a:ln/>
        </p:spPr>
        <p:txBody>
          <a:bodyPr/>
          <a:lstStyle>
            <a:lvl1pPr>
              <a:defRPr/>
            </a:lvl1pPr>
          </a:lstStyle>
          <a:p>
            <a:pPr>
              <a:defRPr/>
            </a:pPr>
            <a:endParaRPr lang="ru-RU"/>
          </a:p>
        </p:txBody>
      </p:sp>
      <p:sp>
        <p:nvSpPr>
          <p:cNvPr id="5" name="Rectangle 42"/>
          <p:cNvSpPr>
            <a:spLocks noGrp="1" noChangeArrowheads="1"/>
          </p:cNvSpPr>
          <p:nvPr>
            <p:ph type="sldNum" sz="quarter" idx="12"/>
          </p:nvPr>
        </p:nvSpPr>
        <p:spPr>
          <a:ln/>
        </p:spPr>
        <p:txBody>
          <a:bodyPr/>
          <a:lstStyle>
            <a:lvl1pPr>
              <a:defRPr/>
            </a:lvl1pPr>
          </a:lstStyle>
          <a:p>
            <a:pPr>
              <a:defRPr/>
            </a:pPr>
            <a:fld id="{B496938B-AA12-4401-A3A6-FF4F3CD0C877}" type="slidenum">
              <a:rPr lang="ru-RU"/>
              <a:pPr>
                <a:defRPr/>
              </a:pPr>
              <a:t>‹#›</a:t>
            </a:fld>
            <a:endParaRPr lang="ru-RU"/>
          </a:p>
        </p:txBody>
      </p:sp>
    </p:spTree>
    <p:extLst>
      <p:ext uri="{BB962C8B-B14F-4D97-AF65-F5344CB8AC3E}">
        <p14:creationId xmlns:p14="http://schemas.microsoft.com/office/powerpoint/2010/main" val="17360673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ru-RU"/>
          </a:p>
        </p:txBody>
      </p:sp>
      <p:sp>
        <p:nvSpPr>
          <p:cNvPr id="3" name="Rectangle 41"/>
          <p:cNvSpPr>
            <a:spLocks noGrp="1" noChangeArrowheads="1"/>
          </p:cNvSpPr>
          <p:nvPr>
            <p:ph type="ftr" sz="quarter" idx="11"/>
          </p:nvPr>
        </p:nvSpPr>
        <p:spPr>
          <a:ln/>
        </p:spPr>
        <p:txBody>
          <a:bodyPr/>
          <a:lstStyle>
            <a:lvl1pPr>
              <a:defRPr/>
            </a:lvl1pPr>
          </a:lstStyle>
          <a:p>
            <a:pPr>
              <a:defRPr/>
            </a:pPr>
            <a:endParaRPr lang="ru-RU"/>
          </a:p>
        </p:txBody>
      </p:sp>
      <p:sp>
        <p:nvSpPr>
          <p:cNvPr id="4" name="Rectangle 42"/>
          <p:cNvSpPr>
            <a:spLocks noGrp="1" noChangeArrowheads="1"/>
          </p:cNvSpPr>
          <p:nvPr>
            <p:ph type="sldNum" sz="quarter" idx="12"/>
          </p:nvPr>
        </p:nvSpPr>
        <p:spPr>
          <a:ln/>
        </p:spPr>
        <p:txBody>
          <a:bodyPr/>
          <a:lstStyle>
            <a:lvl1pPr>
              <a:defRPr/>
            </a:lvl1pPr>
          </a:lstStyle>
          <a:p>
            <a:pPr>
              <a:defRPr/>
            </a:pPr>
            <a:fld id="{149672F4-5B21-4036-978C-3951CDDD922E}" type="slidenum">
              <a:rPr lang="ru-RU"/>
              <a:pPr>
                <a:defRPr/>
              </a:pPr>
              <a:t>‹#›</a:t>
            </a:fld>
            <a:endParaRPr lang="ru-RU"/>
          </a:p>
        </p:txBody>
      </p:sp>
    </p:spTree>
    <p:extLst>
      <p:ext uri="{BB962C8B-B14F-4D97-AF65-F5344CB8AC3E}">
        <p14:creationId xmlns:p14="http://schemas.microsoft.com/office/powerpoint/2010/main" val="26331392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5A4C1759-80E9-4E62-87D5-B1A7682D1EE3}" type="slidenum">
              <a:rPr lang="ru-RU"/>
              <a:pPr>
                <a:defRPr/>
              </a:pPr>
              <a:t>‹#›</a:t>
            </a:fld>
            <a:endParaRPr lang="ru-RU"/>
          </a:p>
        </p:txBody>
      </p:sp>
    </p:spTree>
    <p:extLst>
      <p:ext uri="{BB962C8B-B14F-4D97-AF65-F5344CB8AC3E}">
        <p14:creationId xmlns:p14="http://schemas.microsoft.com/office/powerpoint/2010/main" val="382393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24B32643-C24F-49E3-A9C6-B1BF02339A68}" type="slidenum">
              <a:rPr lang="ru-RU"/>
              <a:pPr>
                <a:defRPr/>
              </a:pPr>
              <a:t>‹#›</a:t>
            </a:fld>
            <a:endParaRPr lang="ru-RU"/>
          </a:p>
        </p:txBody>
      </p:sp>
    </p:spTree>
    <p:extLst>
      <p:ext uri="{BB962C8B-B14F-4D97-AF65-F5344CB8AC3E}">
        <p14:creationId xmlns:p14="http://schemas.microsoft.com/office/powerpoint/2010/main" val="254321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43213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grpSp>
          <p:nvGrpSpPr>
            <p:cNvPr id="1035" name="Group 6"/>
            <p:cNvGrpSpPr>
              <a:grpSpLocks/>
            </p:cNvGrpSpPr>
            <p:nvPr/>
          </p:nvGrpSpPr>
          <p:grpSpPr bwMode="auto">
            <a:xfrm>
              <a:off x="288" y="0"/>
              <a:ext cx="5098" cy="4316"/>
              <a:chOff x="288" y="0"/>
              <a:chExt cx="5098" cy="4316"/>
            </a:xfrm>
          </p:grpSpPr>
          <p:sp>
            <p:nvSpPr>
              <p:cNvPr id="43213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grpSp>
        <p:sp>
          <p:nvSpPr>
            <p:cNvPr id="43214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5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039"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0"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3215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042"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3"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ru-RU"/>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43216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3216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Arial" charset="0"/>
              </a:defRPr>
            </a:lvl1pPr>
          </a:lstStyle>
          <a:p>
            <a:pPr>
              <a:defRPr/>
            </a:pPr>
            <a:endParaRPr lang="ru-RU"/>
          </a:p>
        </p:txBody>
      </p:sp>
      <p:sp>
        <p:nvSpPr>
          <p:cNvPr id="43216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Arial" charset="0"/>
              </a:defRPr>
            </a:lvl1pPr>
          </a:lstStyle>
          <a:p>
            <a:pPr>
              <a:defRPr/>
            </a:pPr>
            <a:endParaRPr lang="ru-RU"/>
          </a:p>
        </p:txBody>
      </p:sp>
      <p:sp>
        <p:nvSpPr>
          <p:cNvPr id="43217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EE051130-50E5-4855-B2D3-2E97894396F6}" type="slidenum">
              <a:rPr lang="ru-RU"/>
              <a:pPr>
                <a:defRPr/>
              </a:pPr>
              <a:t>‹#›</a:t>
            </a:fld>
            <a:endParaRPr lang="ru-RU"/>
          </a:p>
        </p:txBody>
      </p:sp>
      <p:sp>
        <p:nvSpPr>
          <p:cNvPr id="43217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966"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0"/>
            <a:ext cx="9148762" cy="6851650"/>
            <a:chOff x="1" y="0"/>
            <a:chExt cx="5763" cy="4316"/>
          </a:xfrm>
        </p:grpSpPr>
        <p:sp>
          <p:nvSpPr>
            <p:cNvPr id="43213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nvGrpSpPr>
            <p:cNvPr id="2059" name="Group 6"/>
            <p:cNvGrpSpPr>
              <a:grpSpLocks/>
            </p:cNvGrpSpPr>
            <p:nvPr/>
          </p:nvGrpSpPr>
          <p:grpSpPr bwMode="auto">
            <a:xfrm>
              <a:off x="288" y="0"/>
              <a:ext cx="5098" cy="4316"/>
              <a:chOff x="288" y="0"/>
              <a:chExt cx="5098" cy="4316"/>
            </a:xfrm>
          </p:grpSpPr>
          <p:sp>
            <p:nvSpPr>
              <p:cNvPr id="43213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sp>
          <p:nvSpPr>
            <p:cNvPr id="43214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5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2063"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64"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3215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2066"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67"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6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6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7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071" name="Group 31"/>
            <p:cNvGrpSpPr>
              <a:grpSpLocks/>
            </p:cNvGrpSpPr>
            <p:nvPr/>
          </p:nvGrpSpPr>
          <p:grpSpPr bwMode="auto">
            <a:xfrm>
              <a:off x="1" y="392"/>
              <a:ext cx="5758" cy="1571"/>
              <a:chOff x="1" y="392"/>
              <a:chExt cx="5758" cy="1571"/>
            </a:xfrm>
          </p:grpSpPr>
          <p:sp>
            <p:nvSpPr>
              <p:cNvPr id="207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7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7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7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7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2072"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73"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43216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3216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cs typeface="Arial" charset="0"/>
              </a:defRPr>
            </a:lvl1pPr>
          </a:lstStyle>
          <a:p>
            <a:pPr>
              <a:defRPr/>
            </a:pPr>
            <a:endParaRPr lang="ru-RU"/>
          </a:p>
        </p:txBody>
      </p:sp>
      <p:sp>
        <p:nvSpPr>
          <p:cNvPr id="43216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cs typeface="Arial" charset="0"/>
              </a:defRPr>
            </a:lvl1pPr>
          </a:lstStyle>
          <a:p>
            <a:pPr>
              <a:defRPr/>
            </a:pPr>
            <a:endParaRPr lang="ru-RU"/>
          </a:p>
        </p:txBody>
      </p:sp>
      <p:sp>
        <p:nvSpPr>
          <p:cNvPr id="43217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defRPr>
            </a:lvl1pPr>
          </a:lstStyle>
          <a:p>
            <a:pPr>
              <a:defRPr/>
            </a:pPr>
            <a:fld id="{79A5D7E3-07B0-4E0D-8CC8-F6B1D897FE0A}" type="slidenum">
              <a:rPr lang="ru-RU"/>
              <a:pPr>
                <a:defRPr/>
              </a:pPr>
              <a:t>‹#›</a:t>
            </a:fld>
            <a:endParaRPr lang="ru-RU"/>
          </a:p>
        </p:txBody>
      </p:sp>
      <p:sp>
        <p:nvSpPr>
          <p:cNvPr id="43217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967"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ru.wikipedia.org/wiki/%D0%9D%D0%B0%D1%86%D0%B8%D0%BE%D0%BD%D0%B0%D0%BB%D1%8C%D0%BD%D0%B0%D1%8F_%D0%BC%D0%B5%D0%B4%D0%B8%D1%86%D0%B8%D0%BD%D1%81%D0%BA%D0%B0%D1%8F_%D0%BF%D0%B0%D0%BB%D0%B0%D1%82%D0%B0#cite_note-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krasmed.ru/upload/iblock/024/74726.799.p.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onsultant.ru/document/cons_doc_LAW_314269/b004fed0b70d0f223e4a81f8ad6cd92af90a7e3b/" TargetMode="External"/><Relationship Id="rId2" Type="http://schemas.openxmlformats.org/officeDocument/2006/relationships/hyperlink" Target="http://www.consultant.ru/document/cons_doc_LAW_358895/6a4a5b5468ba8b99831699f7d048d2a5d7710610/"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krasmed.ru/content/18091/page.html" TargetMode="External"/><Relationship Id="rId2" Type="http://schemas.openxmlformats.org/officeDocument/2006/relationships/hyperlink" Target="https://www.krasmed.ru/content/18149/page.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krasgmu.ru/index.php?page%5bcommon%5d=elib&amp;cat=catalog&amp;res_id=51156"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krasgmu.ru/index.php?page%5bcommon%5d=elib&amp;cat=catalog&amp;res_id=31804" TargetMode="External"/><Relationship Id="rId5" Type="http://schemas.openxmlformats.org/officeDocument/2006/relationships/hyperlink" Target="http://krasgmu.ru/index.php?page%5bcommon%5d=elib&amp;cat=catalog&amp;res_id=59707" TargetMode="External"/><Relationship Id="rId4" Type="http://schemas.openxmlformats.org/officeDocument/2006/relationships/hyperlink" Target="http://krasgmu.ru/index.php?page%5bcommon%5d=elib&amp;cat=catalog&amp;res_id=59706"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260350"/>
            <a:ext cx="8226425" cy="3673475"/>
          </a:xfrm>
        </p:spPr>
        <p:txBody>
          <a:bodyPr/>
          <a:lstStyle/>
          <a:p>
            <a:pPr eaLnBrk="1" hangingPunct="1">
              <a:defRPr/>
            </a:pPr>
            <a:r>
              <a:rPr lang="ru-RU" sz="2400" dirty="0" smtClean="0"/>
              <a:t>Кафедра Общественного здоровья и здравоохранения</a:t>
            </a:r>
            <a:r>
              <a:rPr lang="ru-RU" dirty="0" smtClean="0"/>
              <a:t/>
            </a:r>
            <a:br>
              <a:rPr lang="ru-RU" dirty="0" smtClean="0"/>
            </a:br>
            <a:r>
              <a:rPr lang="ru-RU" dirty="0" err="1" smtClean="0"/>
              <a:t>Тема:Обязательное</a:t>
            </a:r>
            <a:r>
              <a:rPr lang="ru-RU" dirty="0" smtClean="0"/>
              <a:t> медицинское страхование</a:t>
            </a:r>
            <a:r>
              <a:rPr lang="ru-RU" sz="3600" dirty="0" smtClean="0"/>
              <a:t>. </a:t>
            </a:r>
            <a:r>
              <a:rPr lang="ru-RU" dirty="0" smtClean="0"/>
              <a:t/>
            </a:r>
            <a:br>
              <a:rPr lang="ru-RU" dirty="0" smtClean="0"/>
            </a:br>
            <a:r>
              <a:rPr lang="ru-RU" sz="1800" dirty="0" smtClean="0"/>
              <a:t>лекция  для студентов</a:t>
            </a:r>
            <a:endParaRPr lang="ru-RU" dirty="0" smtClean="0"/>
          </a:p>
        </p:txBody>
      </p:sp>
      <p:sp>
        <p:nvSpPr>
          <p:cNvPr id="2051" name="Rectangle 3"/>
          <p:cNvSpPr>
            <a:spLocks noGrp="1" noChangeArrowheads="1"/>
          </p:cNvSpPr>
          <p:nvPr>
            <p:ph type="subTitle" idx="1"/>
          </p:nvPr>
        </p:nvSpPr>
        <p:spPr>
          <a:xfrm>
            <a:off x="1371600" y="4653136"/>
            <a:ext cx="6400800" cy="1224136"/>
          </a:xfrm>
        </p:spPr>
        <p:txBody>
          <a:bodyPr/>
          <a:lstStyle/>
          <a:p>
            <a:pPr algn="l" eaLnBrk="1" hangingPunct="1">
              <a:defRPr/>
            </a:pPr>
            <a:r>
              <a:rPr lang="ru-RU" dirty="0" smtClean="0"/>
              <a:t>К.м.н., доцент Тихонова Н.В.</a:t>
            </a:r>
          </a:p>
          <a:p>
            <a:pPr algn="l" eaLnBrk="1" hangingPunct="1">
              <a:defRPr/>
            </a:pPr>
            <a:endParaRPr lang="ru-RU" dirty="0" smtClean="0"/>
          </a:p>
          <a:p>
            <a:pPr eaLnBrk="1" hangingPunct="1">
              <a:defRPr/>
            </a:pPr>
            <a:endParaRPr lang="ru-RU" sz="1400" dirty="0" smtClean="0"/>
          </a:p>
          <a:p>
            <a:pPr eaLnBrk="1" hangingPunct="1">
              <a:defRPr/>
            </a:pPr>
            <a:r>
              <a:rPr lang="ru-RU" sz="1400" dirty="0" smtClean="0"/>
              <a:t>Красноярск, 2022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sz="quarter" idx="1"/>
          </p:nvPr>
        </p:nvSpPr>
        <p:spPr>
          <a:xfrm>
            <a:off x="467545" y="116632"/>
            <a:ext cx="7992244" cy="6408711"/>
          </a:xfrm>
        </p:spPr>
        <p:txBody>
          <a:bodyPr/>
          <a:lstStyle/>
          <a:p>
            <a:pPr algn="just">
              <a:lnSpc>
                <a:spcPct val="80000"/>
              </a:lnSpc>
              <a:defRPr/>
            </a:pPr>
            <a:endParaRPr lang="ru-RU" sz="2400" dirty="0" smtClean="0">
              <a:effectLst/>
            </a:endParaRPr>
          </a:p>
          <a:p>
            <a:pPr algn="just">
              <a:lnSpc>
                <a:spcPct val="80000"/>
              </a:lnSpc>
              <a:defRPr/>
            </a:pPr>
            <a:r>
              <a:rPr lang="ru-RU" sz="2400" dirty="0" smtClean="0">
                <a:effectLst/>
              </a:rPr>
              <a:t>8</a:t>
            </a:r>
            <a:r>
              <a:rPr lang="ru-RU" sz="2400" dirty="0">
                <a:effectLst/>
              </a:rPr>
              <a:t>) </a:t>
            </a:r>
            <a:r>
              <a:rPr lang="ru-RU" sz="2400" dirty="0">
                <a:solidFill>
                  <a:srgbClr val="FFFF00"/>
                </a:solidFill>
                <a:effectLst/>
              </a:rPr>
              <a:t>базовая программа </a:t>
            </a:r>
            <a:r>
              <a:rPr lang="ru-RU" sz="2400" dirty="0" smtClean="0">
                <a:solidFill>
                  <a:srgbClr val="FFFF00"/>
                </a:solidFill>
                <a:effectLst/>
              </a:rPr>
              <a:t>ОМС </a:t>
            </a:r>
            <a:r>
              <a:rPr lang="ru-RU" sz="2400" dirty="0" smtClean="0">
                <a:effectLst/>
              </a:rPr>
              <a:t>- </a:t>
            </a:r>
            <a:r>
              <a:rPr lang="ru-RU" sz="2400" dirty="0">
                <a:effectLst/>
              </a:rPr>
              <a:t>составная часть программы государственных гарантий бесплатного оказания гражданам медицинской помощи, определяющая права застрахованных лиц на бесплатное оказание им за счет средств обязательного медицинского страхования на всей территории Российской Федерации медицинской помощи и устанавливающая единые требования к территориальным программам обязательного медицинского страхования</a:t>
            </a:r>
            <a:r>
              <a:rPr lang="ru-RU" sz="2400" dirty="0" smtClean="0">
                <a:effectLst/>
              </a:rPr>
              <a:t>;</a:t>
            </a:r>
            <a:endParaRPr lang="ru-RU" sz="2400" dirty="0">
              <a:effectLst/>
            </a:endParaRPr>
          </a:p>
          <a:p>
            <a:pPr algn="just">
              <a:lnSpc>
                <a:spcPct val="80000"/>
              </a:lnSpc>
              <a:defRPr/>
            </a:pPr>
            <a:r>
              <a:rPr lang="ru-RU" sz="2400" dirty="0">
                <a:effectLst/>
              </a:rPr>
              <a:t>9) </a:t>
            </a:r>
            <a:r>
              <a:rPr lang="ru-RU" sz="2400" dirty="0">
                <a:solidFill>
                  <a:srgbClr val="FFFF00"/>
                </a:solidFill>
                <a:effectLst/>
              </a:rPr>
              <a:t>территориальная программа </a:t>
            </a:r>
            <a:r>
              <a:rPr lang="ru-RU" sz="2400" dirty="0" smtClean="0">
                <a:solidFill>
                  <a:srgbClr val="FFFF00"/>
                </a:solidFill>
                <a:effectLst/>
              </a:rPr>
              <a:t>ОМС </a:t>
            </a:r>
            <a:r>
              <a:rPr lang="ru-RU" sz="2400" dirty="0" smtClean="0">
                <a:effectLst/>
              </a:rPr>
              <a:t>- </a:t>
            </a:r>
            <a:r>
              <a:rPr lang="ru-RU" sz="2400" dirty="0">
                <a:effectLst/>
              </a:rPr>
              <a:t>составная часть территориальной программы государственных </a:t>
            </a:r>
            <a:r>
              <a:rPr lang="ru-RU" sz="2400" dirty="0" smtClean="0">
                <a:effectLst/>
              </a:rPr>
              <a:t>гарантий </a:t>
            </a:r>
            <a:r>
              <a:rPr lang="ru-RU" sz="2400" dirty="0" smtClean="0">
                <a:solidFill>
                  <a:srgbClr val="FFFF00"/>
                </a:solidFill>
                <a:effectLst/>
              </a:rPr>
              <a:t>(ТПГГ) </a:t>
            </a:r>
            <a:r>
              <a:rPr lang="ru-RU" sz="2400" dirty="0">
                <a:effectLst/>
              </a:rPr>
              <a:t>бесплатного оказания гражданам медицинской помощи, определяющая права застрахованных лиц на бесплатное оказание им медицинской помощи на территории субъекта Российской Федерации и соответствующая единым требованиям базовой программы обязательного медицинского страхования.</a:t>
            </a:r>
          </a:p>
          <a:p>
            <a:pPr>
              <a:defRPr/>
            </a:pP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7813"/>
            <a:ext cx="8229600" cy="77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mtClean="0">
                <a:effectLst/>
              </a:rPr>
              <a:t>ОМС</a:t>
            </a:r>
          </a:p>
        </p:txBody>
      </p:sp>
      <p:sp>
        <p:nvSpPr>
          <p:cNvPr id="14339" name="Rectangle 3"/>
          <p:cNvSpPr>
            <a:spLocks noGrp="1" noChangeArrowheads="1"/>
          </p:cNvSpPr>
          <p:nvPr>
            <p:ph type="body" idx="1"/>
          </p:nvPr>
        </p:nvSpPr>
        <p:spPr>
          <a:xfrm>
            <a:off x="468313" y="1268413"/>
            <a:ext cx="8229600"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ru-RU" smtClean="0">
                <a:effectLst/>
              </a:rPr>
              <a:t>Статья 9. </a:t>
            </a:r>
            <a:endParaRPr lang="en-US" smtClean="0">
              <a:effectLst/>
            </a:endParaRPr>
          </a:p>
          <a:p>
            <a:r>
              <a:rPr lang="ru-RU" smtClean="0">
                <a:effectLst/>
              </a:rPr>
              <a:t>Субъектами обязательного медицинского страхования являются: </a:t>
            </a:r>
          </a:p>
          <a:p>
            <a:r>
              <a:rPr lang="ru-RU" smtClean="0">
                <a:effectLst/>
              </a:rPr>
              <a:t>1) застрахованные лица;</a:t>
            </a:r>
          </a:p>
          <a:p>
            <a:r>
              <a:rPr lang="ru-RU" smtClean="0">
                <a:effectLst/>
              </a:rPr>
              <a:t>2) страхователи;</a:t>
            </a:r>
          </a:p>
          <a:p>
            <a:r>
              <a:rPr lang="ru-RU" smtClean="0">
                <a:effectLst/>
              </a:rPr>
              <a:t>3) Федеральный фонд.</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mtClean="0">
                <a:effectLst/>
              </a:rPr>
              <a:t>ОМС</a:t>
            </a:r>
          </a:p>
        </p:txBody>
      </p:sp>
      <p:sp>
        <p:nvSpPr>
          <p:cNvPr id="153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mtClean="0">
                <a:effectLst/>
              </a:rPr>
              <a:t>Статья 9. </a:t>
            </a:r>
          </a:p>
          <a:p>
            <a:r>
              <a:rPr lang="ru-RU" smtClean="0">
                <a:effectLst/>
              </a:rPr>
              <a:t>Участниками обязательного медицинского страхования являются: </a:t>
            </a:r>
          </a:p>
          <a:p>
            <a:r>
              <a:rPr lang="ru-RU" smtClean="0">
                <a:effectLst/>
              </a:rPr>
              <a:t>1) территориальные фонды;</a:t>
            </a:r>
          </a:p>
          <a:p>
            <a:r>
              <a:rPr lang="ru-RU" smtClean="0">
                <a:effectLst/>
              </a:rPr>
              <a:t>2) страховые медицинские организации;</a:t>
            </a:r>
          </a:p>
          <a:p>
            <a:r>
              <a:rPr lang="ru-RU" smtClean="0">
                <a:effectLst/>
              </a:rPr>
              <a:t>3) медицинские организации.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lstStyle/>
          <a:p>
            <a:pPr eaLnBrk="1" hangingPunct="1">
              <a:defRPr/>
            </a:pPr>
            <a:r>
              <a:rPr lang="ru-RU" sz="3600" dirty="0">
                <a:latin typeface="Bankir-Retro"/>
              </a:rPr>
              <a:t>З</a:t>
            </a:r>
            <a:r>
              <a:rPr lang="ru-RU" sz="3600" dirty="0" smtClean="0">
                <a:latin typeface="Bankir-Retro"/>
              </a:rPr>
              <a:t>акон об ОМС</a:t>
            </a:r>
            <a:r>
              <a:rPr lang="ru-RU" dirty="0" smtClean="0">
                <a:latin typeface="Bankir-Retro"/>
              </a:rPr>
              <a:t> </a:t>
            </a:r>
            <a:r>
              <a:rPr lang="ru-RU" dirty="0">
                <a:effectLst/>
              </a:rPr>
              <a:t>-</a:t>
            </a:r>
            <a:r>
              <a:rPr lang="ru-RU" dirty="0" smtClean="0">
                <a:effectLst/>
              </a:rPr>
              <a:t> </a:t>
            </a:r>
            <a:r>
              <a:rPr lang="ru-RU" dirty="0">
                <a:effectLst/>
              </a:rPr>
              <a:t>№ 326-ФЗ </a:t>
            </a:r>
            <a:endParaRPr lang="ru-RU" dirty="0" smtClean="0">
              <a:latin typeface="Bankir-Retro"/>
            </a:endParaRPr>
          </a:p>
        </p:txBody>
      </p:sp>
      <p:sp>
        <p:nvSpPr>
          <p:cNvPr id="3" name="Содержимое 2"/>
          <p:cNvSpPr>
            <a:spLocks noGrp="1"/>
          </p:cNvSpPr>
          <p:nvPr>
            <p:ph idx="1"/>
          </p:nvPr>
        </p:nvSpPr>
        <p:spPr>
          <a:xfrm>
            <a:off x="457200" y="1268760"/>
            <a:ext cx="8229600" cy="4862165"/>
          </a:xfrm>
        </p:spPr>
        <p:txBody>
          <a:bodyPr>
            <a:normAutofit/>
          </a:bodyPr>
          <a:lstStyle/>
          <a:p>
            <a:pPr eaLnBrk="1" hangingPunct="1">
              <a:lnSpc>
                <a:spcPct val="80000"/>
              </a:lnSpc>
              <a:buFont typeface="Wingdings" panose="05000000000000000000" pitchFamily="2" charset="2"/>
              <a:buChar char="ü"/>
              <a:defRPr/>
            </a:pPr>
            <a:r>
              <a:rPr lang="ru-RU" sz="2700" dirty="0" smtClean="0"/>
              <a:t> </a:t>
            </a:r>
            <a:r>
              <a:rPr lang="ru-RU" dirty="0" smtClean="0"/>
              <a:t>Базовый принцип-централизация системы ОМС и переход к одноканальной системе финансирования.</a:t>
            </a:r>
          </a:p>
          <a:p>
            <a:pPr eaLnBrk="1" hangingPunct="1">
              <a:lnSpc>
                <a:spcPct val="80000"/>
              </a:lnSpc>
              <a:buFont typeface="Wingdings" panose="05000000000000000000" pitchFamily="2" charset="2"/>
              <a:buChar char="ü"/>
              <a:defRPr/>
            </a:pPr>
            <a:endParaRPr lang="ru-RU" dirty="0" smtClean="0"/>
          </a:p>
          <a:p>
            <a:pPr eaLnBrk="1" hangingPunct="1">
              <a:lnSpc>
                <a:spcPct val="80000"/>
              </a:lnSpc>
              <a:buFont typeface="Wingdings" panose="05000000000000000000" pitchFamily="2" charset="2"/>
              <a:buChar char="ü"/>
              <a:defRPr/>
            </a:pPr>
            <a:r>
              <a:rPr lang="ru-RU" dirty="0" smtClean="0"/>
              <a:t>ФОМС РФ финансирует  территориальные фонды ОМС в рамках базовой программы ОМС. </a:t>
            </a:r>
          </a:p>
        </p:txBody>
      </p:sp>
      <p:pic>
        <p:nvPicPr>
          <p:cNvPr id="4" name="Рисунок 3" descr="Рисуноxк2.png"/>
          <p:cNvPicPr>
            <a:picLocks noChangeAspect="1"/>
          </p:cNvPicPr>
          <p:nvPr/>
        </p:nvPicPr>
        <p:blipFill>
          <a:blip r:embed="rId2" cstate="print"/>
          <a:stretch>
            <a:fillRect/>
          </a:stretch>
        </p:blipFill>
        <p:spPr>
          <a:xfrm>
            <a:off x="-71470" y="5434496"/>
            <a:ext cx="9144000" cy="2352222"/>
          </a:xfrm>
          <a:prstGeom prst="rect">
            <a:avLst/>
          </a:prstGeom>
          <a:effectLst>
            <a:softEdge rad="635000"/>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body" idx="1"/>
          </p:nvPr>
        </p:nvSpPr>
        <p:spPr>
          <a:xfrm>
            <a:off x="250825" y="115888"/>
            <a:ext cx="8686800" cy="6858000"/>
          </a:xfrm>
        </p:spPr>
        <p:txBody>
          <a:bodyPr/>
          <a:lstStyle/>
          <a:p>
            <a:pPr algn="just" eaLnBrk="1" hangingPunct="1">
              <a:buFont typeface="Wingdings" panose="05000000000000000000" pitchFamily="2" charset="2"/>
              <a:buNone/>
              <a:defRPr/>
            </a:pPr>
            <a:r>
              <a:rPr lang="ru-RU" sz="2800" u="sng" dirty="0" smtClean="0"/>
              <a:t>Застрахованными</a:t>
            </a:r>
            <a:r>
              <a:rPr lang="ru-RU" sz="2800" dirty="0" smtClean="0"/>
              <a:t> лицами являются граждане РФ, постоянно или временно проживающие в Российской Федерации иностранные граждане, лица без гражданства (за исключением высококвалифицированных специалистов и членов их семей в соответствии с Федеральным законом от 25 июля 2002 года № 115-ФЗ «О правовом положении иностранных граждан в Российской Федерации»), а также лица, имеющие право на медицинскую помощь в соответствии с Федеральным законом «О беженцах»:</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611188" y="260350"/>
            <a:ext cx="8229600" cy="7985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ru-RU" b="1" u="sng" smtClean="0"/>
              <a:t>Договор</a:t>
            </a:r>
          </a:p>
        </p:txBody>
      </p:sp>
      <p:sp>
        <p:nvSpPr>
          <p:cNvPr id="241667" name="Rectangle 3"/>
          <p:cNvSpPr>
            <a:spLocks noGrp="1" noChangeArrowheads="1"/>
          </p:cNvSpPr>
          <p:nvPr>
            <p:ph type="body" idx="1"/>
          </p:nvPr>
        </p:nvSpPr>
        <p:spPr>
          <a:xfrm>
            <a:off x="457200" y="1052513"/>
            <a:ext cx="8229600" cy="58054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 typeface="Wingdings" panose="05000000000000000000" pitchFamily="2" charset="2"/>
              <a:buNone/>
              <a:defRPr/>
            </a:pPr>
            <a:r>
              <a:rPr lang="ru-RU" sz="2800" dirty="0" smtClean="0"/>
              <a:t>Статья 37. Договоры в сфере обязательного медицинского страхования</a:t>
            </a:r>
          </a:p>
          <a:p>
            <a:pPr>
              <a:lnSpc>
                <a:spcPct val="90000"/>
              </a:lnSpc>
              <a:defRPr/>
            </a:pPr>
            <a:r>
              <a:rPr lang="ru-RU" sz="2800" dirty="0" smtClean="0"/>
              <a:t>Право застрахованного лица на бесплатное оказание медицинской помощи по обязательному медицинскому страхованию реализуется на основании заключенных в его пользу между участниками обязательного медицинского страхования </a:t>
            </a:r>
            <a:r>
              <a:rPr lang="ru-RU" sz="2800" u="sng" dirty="0" smtClean="0"/>
              <a:t>договора</a:t>
            </a:r>
            <a:r>
              <a:rPr lang="ru-RU" sz="2800" dirty="0" smtClean="0"/>
              <a:t> о финансовом обеспечении обязательного медицинского страхования и </a:t>
            </a:r>
            <a:r>
              <a:rPr lang="ru-RU" sz="2800" u="sng" dirty="0" smtClean="0"/>
              <a:t>договора </a:t>
            </a:r>
            <a:r>
              <a:rPr lang="ru-RU" sz="2800" dirty="0" smtClean="0"/>
              <a:t>на оказание и оплату медицинской помощи по обязательному медицинскому страхованию</a:t>
            </a:r>
            <a:r>
              <a:rPr lang="ru-RU" sz="2800" dirty="0" smtClean="0">
                <a:effectLst/>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b="1" u="sng" dirty="0" smtClean="0"/>
              <a:t>Страховой </a:t>
            </a:r>
            <a:r>
              <a:rPr lang="ru-RU" b="1" u="sng" dirty="0" err="1" smtClean="0"/>
              <a:t>мед.полис</a:t>
            </a:r>
            <a:endParaRPr lang="ru-RU" dirty="0"/>
          </a:p>
        </p:txBody>
      </p:sp>
      <p:sp>
        <p:nvSpPr>
          <p:cNvPr id="3" name="Содержимое 2"/>
          <p:cNvSpPr>
            <a:spLocks noGrp="1"/>
          </p:cNvSpPr>
          <p:nvPr>
            <p:ph idx="1"/>
          </p:nvPr>
        </p:nvSpPr>
        <p:spPr/>
        <p:txBody>
          <a:bodyPr/>
          <a:lstStyle/>
          <a:p>
            <a:pPr>
              <a:defRPr/>
            </a:pPr>
            <a:r>
              <a:rPr lang="ru-RU" sz="3600" dirty="0" smtClean="0"/>
              <a:t>документ, который получает каждый гражданин на основании договора ОМС</a:t>
            </a:r>
          </a:p>
          <a:p>
            <a:pPr>
              <a:defRPr/>
            </a:pPr>
            <a:r>
              <a:rPr lang="ru-RU" sz="3600" dirty="0" smtClean="0"/>
              <a:t>Гарантирует оказание </a:t>
            </a:r>
            <a:r>
              <a:rPr lang="ru-RU" sz="3600" dirty="0" err="1" smtClean="0"/>
              <a:t>мед.помощи</a:t>
            </a:r>
            <a:r>
              <a:rPr lang="ru-RU" sz="3600" dirty="0" smtClean="0"/>
              <a:t> в рамках программы ОМС на всей территории России.</a:t>
            </a:r>
          </a:p>
          <a:p>
            <a:pPr>
              <a:defRPr/>
            </a:pPr>
            <a:endParaRPr lang="ru-RU" sz="3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body" idx="1"/>
          </p:nvPr>
        </p:nvSpPr>
        <p:spPr>
          <a:xfrm>
            <a:off x="179512" y="116632"/>
            <a:ext cx="8736013" cy="5400600"/>
          </a:xfrm>
        </p:spPr>
        <p:txBody>
          <a:bodyPr/>
          <a:lstStyle/>
          <a:p>
            <a:pPr algn="just" eaLnBrk="1" hangingPunct="1">
              <a:buFont typeface="Wingdings" panose="05000000000000000000" pitchFamily="2" charset="2"/>
              <a:buNone/>
              <a:defRPr/>
            </a:pPr>
            <a:r>
              <a:rPr lang="ru-RU" sz="2800" b="1" u="sng" dirty="0" smtClean="0"/>
              <a:t>Ассоциация врачей</a:t>
            </a:r>
            <a:r>
              <a:rPr lang="ru-RU" sz="2800" dirty="0" smtClean="0"/>
              <a:t> – общественная организация создаваемая в целях защиты прав </a:t>
            </a:r>
            <a:r>
              <a:rPr lang="ru-RU" sz="2800" dirty="0" err="1" smtClean="0"/>
              <a:t>мед.работников</a:t>
            </a:r>
            <a:r>
              <a:rPr lang="ru-RU" sz="2800" dirty="0" smtClean="0"/>
              <a:t>, их постдипломной подготовки. </a:t>
            </a:r>
          </a:p>
          <a:p>
            <a:pPr marL="0" indent="0">
              <a:buNone/>
            </a:pPr>
            <a:r>
              <a:rPr lang="ru-RU" sz="2000" dirty="0">
                <a:effectLst/>
              </a:rPr>
              <a:t>Национальная медицинская палата - член Всемирной Медицинской Ассоциации</a:t>
            </a:r>
            <a:r>
              <a:rPr lang="ru-RU" sz="2000" baseline="30000" dirty="0">
                <a:effectLst/>
                <a:hlinkClick r:id="rId2"/>
              </a:rPr>
              <a:t>[2</a:t>
            </a:r>
            <a:r>
              <a:rPr lang="ru-RU" sz="2000" baseline="30000" dirty="0" smtClean="0">
                <a:effectLst/>
                <a:hlinkClick r:id="rId2"/>
              </a:rPr>
              <a:t>]</a:t>
            </a:r>
            <a:r>
              <a:rPr lang="ru-RU" sz="2000" dirty="0" smtClean="0">
                <a:effectLst/>
              </a:rPr>
              <a:t>. Сегодня </a:t>
            </a:r>
            <a:r>
              <a:rPr lang="ru-RU" sz="2000" dirty="0">
                <a:effectLst/>
              </a:rPr>
              <a:t>Союз медицинского сообщества  «Национальная медицинская палата» –  это крупнейшая общественная организация в сфере здравоохранения.  </a:t>
            </a:r>
            <a:endParaRPr lang="ru-RU" sz="2000" dirty="0" smtClean="0">
              <a:effectLst/>
            </a:endParaRPr>
          </a:p>
          <a:p>
            <a:pPr marL="0" indent="0">
              <a:buNone/>
            </a:pPr>
            <a:r>
              <a:rPr lang="ru-RU" sz="2000" dirty="0" smtClean="0">
                <a:effectLst/>
              </a:rPr>
              <a:t>ЕЕ задачи, в том числе:</a:t>
            </a:r>
            <a:endParaRPr lang="ru-RU" sz="2000" dirty="0">
              <a:effectLst/>
            </a:endParaRPr>
          </a:p>
          <a:p>
            <a:r>
              <a:rPr lang="ru-RU" sz="2400" dirty="0">
                <a:effectLst/>
              </a:rPr>
              <a:t>создание системы правовой и юридической защиты медицинских работников и медицинских организаций;</a:t>
            </a:r>
          </a:p>
          <a:p>
            <a:r>
              <a:rPr lang="ru-RU" sz="2400" dirty="0">
                <a:effectLst/>
              </a:rPr>
              <a:t>регулирование этических аспектов деятельности медицинских работников при обращении с пациентами, юридическими лицами и иными субъектами профессиональных отношений</a:t>
            </a:r>
            <a:r>
              <a:rPr lang="ru-RU" sz="2000" dirty="0">
                <a:effectLst/>
              </a:rPr>
              <a:t>.</a:t>
            </a:r>
          </a:p>
          <a:p>
            <a:pPr algn="just" eaLnBrk="1" hangingPunct="1">
              <a:buFont typeface="Wingdings" panose="05000000000000000000" pitchFamily="2" charset="2"/>
              <a:buNone/>
              <a:defRPr/>
            </a:pPr>
            <a:endParaRPr lang="ru-RU"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4213" y="0"/>
            <a:ext cx="8059737" cy="3068638"/>
          </a:xfrm>
        </p:spPr>
        <p:txBody>
          <a:bodyPr/>
          <a:lstStyle/>
          <a:p>
            <a:pPr algn="l">
              <a:defRPr/>
            </a:pPr>
            <a:r>
              <a:rPr lang="ru-RU" sz="1800" dirty="0" smtClean="0">
                <a:effectLst/>
              </a:rPr>
              <a:t/>
            </a:r>
            <a:br>
              <a:rPr lang="ru-RU" sz="1800" dirty="0" smtClean="0">
                <a:effectLst/>
              </a:rPr>
            </a:br>
            <a:r>
              <a:rPr lang="ru-RU" sz="2400" dirty="0" smtClean="0">
                <a:effectLst/>
              </a:rPr>
              <a:t>Статья </a:t>
            </a:r>
            <a:r>
              <a:rPr lang="ru-RU" sz="2400" dirty="0">
                <a:effectLst/>
              </a:rPr>
              <a:t>12. </a:t>
            </a:r>
            <a:r>
              <a:rPr lang="ru-RU" sz="2400" dirty="0" smtClean="0">
                <a:effectLst/>
              </a:rPr>
              <a:t>Страховщик</a:t>
            </a:r>
            <a:br>
              <a:rPr lang="ru-RU" sz="2400" dirty="0" smtClean="0">
                <a:effectLst/>
              </a:rPr>
            </a:br>
            <a:r>
              <a:rPr lang="ru-RU" sz="2800" dirty="0" smtClean="0">
                <a:effectLst/>
              </a:rPr>
              <a:t>1</a:t>
            </a:r>
            <a:r>
              <a:rPr lang="ru-RU" sz="2800" dirty="0">
                <a:effectLst/>
              </a:rPr>
              <a:t>. Страховщиком по обязательному медицинскому страхованию является Федеральный фонд в рамках реализации базовой программы обязательного медицинского страхования.</a:t>
            </a:r>
            <a:br>
              <a:rPr lang="ru-RU" sz="2800" dirty="0">
                <a:effectLst/>
              </a:rPr>
            </a:br>
            <a:r>
              <a:rPr lang="ru-RU" sz="2800" dirty="0">
                <a:effectLst/>
              </a:rPr>
              <a:t> </a:t>
            </a:r>
            <a:endParaRPr lang="ru-RU" sz="2800" dirty="0"/>
          </a:p>
        </p:txBody>
      </p:sp>
      <p:sp>
        <p:nvSpPr>
          <p:cNvPr id="3" name="Подзаголовок 2"/>
          <p:cNvSpPr>
            <a:spLocks noGrp="1"/>
          </p:cNvSpPr>
          <p:nvPr>
            <p:ph type="subTitle" sz="quarter" idx="1"/>
          </p:nvPr>
        </p:nvSpPr>
        <p:spPr>
          <a:xfrm>
            <a:off x="468313" y="3068638"/>
            <a:ext cx="8351837" cy="3673475"/>
          </a:xfrm>
        </p:spPr>
        <p:txBody>
          <a:bodyPr/>
          <a:lstStyle/>
          <a:p>
            <a:pPr>
              <a:defRPr/>
            </a:pPr>
            <a:r>
              <a:rPr lang="ru-RU" sz="2800" dirty="0" smtClean="0">
                <a:effectLst/>
              </a:rPr>
              <a:t>2</a:t>
            </a:r>
            <a:r>
              <a:rPr lang="ru-RU" sz="2800" dirty="0">
                <a:effectLst/>
              </a:rPr>
              <a:t>. Федеральный фонд - некоммерческая организация, созданная Российской Федерацией в соответствии с настоящим Федеральным законом для реализации государственной политики в сфере обязательного медицинского страхования.</a:t>
            </a:r>
          </a:p>
          <a:p>
            <a:pPr>
              <a:defRPr/>
            </a:pPr>
            <a:endParaRPr lang="ru-RU" sz="2800" dirty="0">
              <a:effectLst/>
            </a:endParaRPr>
          </a:p>
          <a:p>
            <a:pPr>
              <a:defRPr/>
            </a:pPr>
            <a:endParaRPr lang="ru-RU"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250"/>
            <a:ext cx="8578850" cy="6265863"/>
          </a:xfrm>
        </p:spPr>
        <p:txBody>
          <a:bodyPr/>
          <a:lstStyle/>
          <a:p>
            <a:pPr>
              <a:defRPr/>
            </a:pPr>
            <a:r>
              <a:rPr lang="ru-RU" sz="2400" dirty="0">
                <a:effectLst/>
              </a:rPr>
              <a:t>Статья 13. Территориальные фонды</a:t>
            </a:r>
          </a:p>
          <a:p>
            <a:pPr algn="just">
              <a:defRPr/>
            </a:pPr>
            <a:r>
              <a:rPr lang="ru-RU" sz="2400" dirty="0">
                <a:effectLst/>
              </a:rPr>
              <a:t>1. Территориальные фонды - некоммерческие организации, созданные субъектами Российской Федерации в соответствии с настоящим Федеральным законом для реализации государственной политики в сфере </a:t>
            </a:r>
            <a:r>
              <a:rPr lang="ru-RU" sz="2400" dirty="0" smtClean="0">
                <a:effectLst/>
              </a:rPr>
              <a:t>ОМС на </a:t>
            </a:r>
            <a:r>
              <a:rPr lang="ru-RU" sz="2400" dirty="0">
                <a:effectLst/>
              </a:rPr>
              <a:t>территориях субъектов Российской Федерации.</a:t>
            </a:r>
          </a:p>
          <a:p>
            <a:pPr algn="just">
              <a:defRPr/>
            </a:pPr>
            <a:r>
              <a:rPr lang="ru-RU" sz="2400" dirty="0">
                <a:effectLst/>
              </a:rPr>
              <a:t> </a:t>
            </a:r>
          </a:p>
          <a:p>
            <a:pPr algn="just">
              <a:defRPr/>
            </a:pPr>
            <a:r>
              <a:rPr lang="ru-RU" sz="2400" dirty="0">
                <a:effectLst/>
              </a:rPr>
              <a:t>2. </a:t>
            </a:r>
            <a:r>
              <a:rPr lang="ru-RU" sz="2800" dirty="0">
                <a:effectLst/>
              </a:rPr>
              <a:t>Территориальные фонды осуществляют отдельные полномочия </a:t>
            </a:r>
            <a:r>
              <a:rPr lang="ru-RU" sz="2800" u="sng" dirty="0">
                <a:effectLst/>
              </a:rPr>
              <a:t>страховщика</a:t>
            </a:r>
            <a:r>
              <a:rPr lang="ru-RU" sz="2800" dirty="0">
                <a:effectLst/>
              </a:rPr>
              <a:t> в части реализации территориальных программ </a:t>
            </a:r>
            <a:r>
              <a:rPr lang="ru-RU" sz="2800" dirty="0" smtClean="0">
                <a:effectLst/>
              </a:rPr>
              <a:t>ОМС в </a:t>
            </a:r>
            <a:r>
              <a:rPr lang="ru-RU" sz="2800" dirty="0">
                <a:effectLst/>
              </a:rPr>
              <a:t>пределах базовой программы обязательного медицинского страхования в соответствии с настоящим Федеральным законом.</a:t>
            </a:r>
          </a:p>
          <a:p>
            <a:pPr>
              <a:defRPr/>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ru-RU" dirty="0" smtClean="0"/>
              <a:t>План</a:t>
            </a:r>
          </a:p>
        </p:txBody>
      </p:sp>
      <p:sp>
        <p:nvSpPr>
          <p:cNvPr id="83971" name="Rectangle 3"/>
          <p:cNvSpPr>
            <a:spLocks noGrp="1" noChangeArrowheads="1"/>
          </p:cNvSpPr>
          <p:nvPr>
            <p:ph type="body" idx="1"/>
          </p:nvPr>
        </p:nvSpPr>
        <p:spPr/>
        <p:txBody>
          <a:bodyPr/>
          <a:lstStyle/>
          <a:p>
            <a:pPr eaLnBrk="1" hangingPunct="1">
              <a:defRPr/>
            </a:pPr>
            <a:endParaRPr lang="ru-RU" dirty="0" smtClean="0"/>
          </a:p>
          <a:p>
            <a:pPr eaLnBrk="1" hangingPunct="1">
              <a:defRPr/>
            </a:pPr>
            <a:r>
              <a:rPr lang="ru-RU" dirty="0" smtClean="0"/>
              <a:t>Обязательное медицинское страхование;</a:t>
            </a:r>
          </a:p>
          <a:p>
            <a:pPr eaLnBrk="1" hangingPunct="1">
              <a:defRPr/>
            </a:pPr>
            <a:r>
              <a:rPr lang="ru-RU" dirty="0" smtClean="0"/>
              <a:t>Основные понятия;</a:t>
            </a:r>
          </a:p>
          <a:p>
            <a:pPr eaLnBrk="1" hangingPunct="1">
              <a:defRPr/>
            </a:pPr>
            <a:r>
              <a:rPr lang="ru-RU" dirty="0" smtClean="0"/>
              <a:t>ОМС в Красноярском крае.</a:t>
            </a:r>
          </a:p>
          <a:p>
            <a:pPr eaLnBrk="1" hangingPunct="1">
              <a:buFont typeface="Wingdings" panose="05000000000000000000" pitchFamily="2" charset="2"/>
              <a:buNone/>
              <a:defRPr/>
            </a:pPr>
            <a:endParaRPr lang="ru-RU"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139825"/>
          </a:xfrm>
        </p:spPr>
        <p:txBody>
          <a:bodyPr/>
          <a:lstStyle/>
          <a:p>
            <a:r>
              <a:rPr lang="ru-RU" dirty="0" smtClean="0"/>
              <a:t>ТПГГ на 2022- 2023-2024 </a:t>
            </a:r>
            <a:r>
              <a:rPr lang="ru-RU" dirty="0" err="1" smtClean="0"/>
              <a:t>гг</a:t>
            </a:r>
            <a:endParaRPr lang="ru-RU" dirty="0"/>
          </a:p>
        </p:txBody>
      </p:sp>
      <p:sp>
        <p:nvSpPr>
          <p:cNvPr id="5" name="Содержимое 4"/>
          <p:cNvSpPr>
            <a:spLocks noGrp="1"/>
          </p:cNvSpPr>
          <p:nvPr>
            <p:ph idx="1"/>
          </p:nvPr>
        </p:nvSpPr>
        <p:spPr>
          <a:xfrm>
            <a:off x="611560" y="1124744"/>
            <a:ext cx="8229600" cy="4530725"/>
          </a:xfrm>
        </p:spPr>
        <p:txBody>
          <a:bodyPr/>
          <a:lstStyle/>
          <a:p>
            <a:r>
              <a:rPr lang="ru-RU" sz="2000" dirty="0" smtClean="0"/>
              <a:t>Территориальная Программа устанавливает перечень заболеваний и состояний, перечень видов, форм и условий оказания медицинской помощи, медицинская помощь при которых осуществляется бесплатно, а так же перечень медицинских организаций, в которых оказывается бесплатная медицинская помощь.       </a:t>
            </a:r>
            <a:br>
              <a:rPr lang="ru-RU" sz="2000" dirty="0" smtClean="0"/>
            </a:br>
            <a:r>
              <a:rPr lang="ru-RU" sz="2000" dirty="0" smtClean="0"/>
              <a:t>По Территориальной Программе бесплатно оказывается:</a:t>
            </a:r>
            <a:br>
              <a:rPr lang="ru-RU" sz="2000" dirty="0" smtClean="0"/>
            </a:br>
            <a:r>
              <a:rPr lang="ru-RU" sz="2000" dirty="0" smtClean="0"/>
              <a:t>-  скорая медицинская помощь (независимо от места проживания, регистрации и наличия полиса ОМС);</a:t>
            </a:r>
            <a:br>
              <a:rPr lang="ru-RU" sz="2000" dirty="0" smtClean="0"/>
            </a:br>
            <a:r>
              <a:rPr lang="ru-RU" sz="2000" dirty="0" smtClean="0"/>
              <a:t>- амбулаторная (в том числе на дому), медицинская помощь в условиях дневного и круглосуточного стационара (в том числе высокотехнологичная медицинская помощь);</a:t>
            </a:r>
            <a:br>
              <a:rPr lang="ru-RU" sz="2000" dirty="0" smtClean="0"/>
            </a:br>
            <a:r>
              <a:rPr lang="ru-RU" sz="2000" dirty="0" smtClean="0"/>
              <a:t>- паллиативная медицинская помощь (комплекс медицинских вмешательств, направленных на избавление от боли и облегчение других тяжелых проявлений заболевания).</a:t>
            </a:r>
            <a:endParaRPr lang="ru-RU" sz="2000" dirty="0"/>
          </a:p>
        </p:txBody>
      </p:sp>
    </p:spTree>
    <p:extLst>
      <p:ext uri="{BB962C8B-B14F-4D97-AF65-F5344CB8AC3E}">
        <p14:creationId xmlns:p14="http://schemas.microsoft.com/office/powerpoint/2010/main" val="3723597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783035"/>
          </a:xfrm>
        </p:spPr>
        <p:txBody>
          <a:bodyPr/>
          <a:lstStyle/>
          <a:p>
            <a:r>
              <a:rPr lang="ru-RU" sz="2000" u="sng" dirty="0" smtClean="0">
                <a:hlinkClick r:id="rId2"/>
              </a:rPr>
              <a:t>.</a:t>
            </a:r>
            <a:endParaRPr lang="ru-RU" sz="2000" dirty="0"/>
          </a:p>
        </p:txBody>
      </p:sp>
      <p:sp>
        <p:nvSpPr>
          <p:cNvPr id="3" name="Объект 2"/>
          <p:cNvSpPr>
            <a:spLocks noGrp="1"/>
          </p:cNvSpPr>
          <p:nvPr>
            <p:ph idx="1"/>
          </p:nvPr>
        </p:nvSpPr>
        <p:spPr>
          <a:xfrm>
            <a:off x="457200" y="260649"/>
            <a:ext cx="8229600" cy="5328592"/>
          </a:xfrm>
        </p:spPr>
        <p:txBody>
          <a:bodyPr/>
          <a:lstStyle/>
          <a:p>
            <a:pPr marL="0" indent="0">
              <a:buNone/>
            </a:pPr>
            <a:r>
              <a:rPr lang="ru-RU" sz="1800" dirty="0">
                <a:effectLst/>
              </a:rPr>
              <a:t>В Территориальную программу на 2022 год внесены следующие изменения: </a:t>
            </a:r>
            <a:br>
              <a:rPr lang="ru-RU" sz="1800" dirty="0">
                <a:effectLst/>
              </a:rPr>
            </a:br>
            <a:r>
              <a:rPr lang="ru-RU" sz="1800" dirty="0">
                <a:effectLst/>
              </a:rPr>
              <a:t>в соответствии с постановлением Правительства Красноярского края от 31.05.2022 № 470-п: </a:t>
            </a:r>
            <a:br>
              <a:rPr lang="ru-RU" sz="1800" dirty="0">
                <a:effectLst/>
              </a:rPr>
            </a:br>
            <a:r>
              <a:rPr lang="ru-RU" sz="1800" dirty="0">
                <a:effectLst/>
              </a:rPr>
              <a:t>1. внесены изменения в положения о структуре тарифа на оплату медицинской помощи в соответствии с изменениями Программы; </a:t>
            </a:r>
            <a:br>
              <a:rPr lang="ru-RU" sz="1800" dirty="0">
                <a:effectLst/>
              </a:rPr>
            </a:br>
            <a:r>
              <a:rPr lang="ru-RU" sz="1800" dirty="0">
                <a:effectLst/>
              </a:rPr>
              <a:t>2. способы оплаты медицинской помощи в амбулаторных условиях и скорой медицинской помощи, установленные в рамках территориальной программы обязательного медицинского страхования, приведены в соответствие с Программой; </a:t>
            </a:r>
            <a:endParaRPr lang="ru-RU" sz="1800" dirty="0" smtClean="0">
              <a:effectLst/>
            </a:endParaRPr>
          </a:p>
          <a:p>
            <a:pPr marL="0" indent="0">
              <a:buNone/>
            </a:pPr>
            <a:r>
              <a:rPr lang="ru-RU" sz="1800" dirty="0">
                <a:effectLst/>
              </a:rPr>
              <a:t>3. внесены изменения в </a:t>
            </a:r>
            <a:r>
              <a:rPr lang="ru-RU" sz="1800" dirty="0">
                <a:solidFill>
                  <a:srgbClr val="FFFF00"/>
                </a:solidFill>
                <a:effectLst/>
              </a:rPr>
              <a:t>плановые объемы медицинской помощи и финансовых средств для проведения вспомогательных репродуктивных технологий методом экстракорпорального оплодотворения (далее – ЭКО) в условиях дневного стационара в связи с внесением изменений в целевые показатели </a:t>
            </a:r>
            <a:r>
              <a:rPr lang="ru-RU" sz="1800" dirty="0">
                <a:effectLst/>
              </a:rPr>
              <a:t>национального проекта Российской Федерации «</a:t>
            </a:r>
            <a:r>
              <a:rPr lang="ru-RU" sz="1800" dirty="0">
                <a:solidFill>
                  <a:srgbClr val="FFFF00"/>
                </a:solidFill>
                <a:effectLst/>
              </a:rPr>
              <a:t>Демография» и регионального проекта «Финансовая поддержка семей при рождении детей (Красноярский край)» в части показателя – «Количество циклов ЭКО, </a:t>
            </a:r>
            <a:r>
              <a:rPr lang="ru-RU" sz="1800" dirty="0">
                <a:effectLst/>
              </a:rPr>
              <a:t>выполненных семьям, страдающим бесплодием, за счет средств базовой программы обязательного медицинского страхования» (</a:t>
            </a:r>
            <a:r>
              <a:rPr lang="ru-RU" sz="1800" dirty="0">
                <a:solidFill>
                  <a:srgbClr val="FFFF00"/>
                </a:solidFill>
                <a:effectLst/>
              </a:rPr>
              <a:t>на 2022 год для Красноярского края утвержден  показатель – 1421 цикл ЭКО);</a:t>
            </a:r>
            <a:r>
              <a:rPr lang="ru-RU" sz="1800" dirty="0">
                <a:effectLst/>
              </a:rPr>
              <a:t> </a:t>
            </a:r>
            <a:r>
              <a:rPr lang="ru-RU" sz="1600" dirty="0">
                <a:effectLst/>
              </a:rPr>
              <a:t/>
            </a:r>
            <a:br>
              <a:rPr lang="ru-RU" sz="1600" dirty="0">
                <a:effectLst/>
              </a:rPr>
            </a:br>
            <a:endParaRPr lang="ru-RU" sz="1600" dirty="0"/>
          </a:p>
        </p:txBody>
      </p:sp>
    </p:spTree>
    <p:extLst>
      <p:ext uri="{BB962C8B-B14F-4D97-AF65-F5344CB8AC3E}">
        <p14:creationId xmlns:p14="http://schemas.microsoft.com/office/powerpoint/2010/main" val="3741576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116633"/>
            <a:ext cx="8229600" cy="504055"/>
          </a:xfrm>
        </p:spPr>
        <p:txBody>
          <a:bodyPr/>
          <a:lstStyle/>
          <a:p>
            <a:pPr eaLnBrk="1" hangingPunct="1">
              <a:defRPr/>
            </a:pPr>
            <a:r>
              <a:rPr lang="ru-RU" sz="3200" dirty="0">
                <a:latin typeface="Bankir-Retro"/>
              </a:rPr>
              <a:t>ТПГГ</a:t>
            </a:r>
            <a:endParaRPr lang="ru-RU" sz="3200" dirty="0" smtClean="0">
              <a:latin typeface="Bankir-Retro"/>
            </a:endParaRPr>
          </a:p>
        </p:txBody>
      </p:sp>
      <p:sp>
        <p:nvSpPr>
          <p:cNvPr id="10243" name="Содержимое 2"/>
          <p:cNvSpPr>
            <a:spLocks noGrp="1"/>
          </p:cNvSpPr>
          <p:nvPr>
            <p:ph idx="1"/>
          </p:nvPr>
        </p:nvSpPr>
        <p:spPr>
          <a:xfrm>
            <a:off x="216214" y="524657"/>
            <a:ext cx="8748273" cy="5880695"/>
          </a:xfrm>
        </p:spPr>
        <p:txBody>
          <a:bodyPr/>
          <a:lstStyle/>
          <a:p>
            <a:pPr indent="450000" eaLnBrk="1" hangingPunct="1">
              <a:buFont typeface="Arial" pitchFamily="34" charset="0"/>
              <a:buNone/>
              <a:defRPr/>
            </a:pPr>
            <a:r>
              <a:rPr lang="ru-RU" sz="2000" dirty="0">
                <a:effectLst/>
              </a:rPr>
              <a:t>. отражен прогнозный объем специализированной, в том числе высокотехнологичной, медицинской помощи, оказываемой в стационарных условиях и в условиях дневного стационара федеральными медицинскими организациями за счет средств бюджета Федерального фонда обязательного медицинского страхования; </a:t>
            </a:r>
            <a:br>
              <a:rPr lang="ru-RU" sz="2000" dirty="0">
                <a:effectLst/>
              </a:rPr>
            </a:br>
            <a:r>
              <a:rPr lang="ru-RU" sz="2000" dirty="0">
                <a:effectLst/>
              </a:rPr>
              <a:t>5. актуализированы нормативно-правовые акты в части порядка выдачи и оформления листков нетрудоспособности, порядка назначения лекарственных препаратов, форм рецептурных бланков на лекарственные препараты; </a:t>
            </a:r>
            <a:br>
              <a:rPr lang="ru-RU" sz="2000" dirty="0">
                <a:effectLst/>
              </a:rPr>
            </a:br>
            <a:r>
              <a:rPr lang="ru-RU" sz="2000" dirty="0">
                <a:effectLst/>
              </a:rPr>
              <a:t>6. внесены изменения в порядок обеспечения лиц, которые перенесли острое нарушение мозгового кровообращения, инфаркт миокарда, а также которым выполнены аортокоронарное шунтирование, </a:t>
            </a:r>
            <a:r>
              <a:rPr lang="ru-RU" sz="2000" dirty="0" err="1">
                <a:effectLst/>
              </a:rPr>
              <a:t>ангиопластика</a:t>
            </a:r>
            <a:r>
              <a:rPr lang="ru-RU" sz="2000" dirty="0">
                <a:effectLst/>
              </a:rPr>
              <a:t> коронарных артерий со </a:t>
            </a:r>
            <a:r>
              <a:rPr lang="ru-RU" sz="2000" dirty="0" err="1">
                <a:effectLst/>
              </a:rPr>
              <a:t>стентированием</a:t>
            </a:r>
            <a:r>
              <a:rPr lang="ru-RU" sz="2000" dirty="0">
                <a:effectLst/>
              </a:rPr>
              <a:t> и </a:t>
            </a:r>
            <a:r>
              <a:rPr lang="ru-RU" sz="2000" dirty="0" err="1">
                <a:effectLst/>
              </a:rPr>
              <a:t>катетерная</a:t>
            </a:r>
            <a:r>
              <a:rPr lang="ru-RU" sz="2000" dirty="0">
                <a:effectLst/>
              </a:rPr>
              <a:t> абляция по поводу сердечно-сосудистых заболеваний в части срока обеспечения лекарственными препаратами в амбулаторных условиях </a:t>
            </a:r>
            <a:endParaRPr lang="ru-RU" sz="2000" dirty="0" smtClean="0">
              <a:effectLst/>
            </a:endParaRPr>
          </a:p>
        </p:txBody>
      </p:sp>
      <p:pic>
        <p:nvPicPr>
          <p:cNvPr id="5" name="Рисунок 4" descr="Рисуноxк2.png"/>
          <p:cNvPicPr>
            <a:picLocks noChangeAspect="1"/>
          </p:cNvPicPr>
          <p:nvPr/>
        </p:nvPicPr>
        <p:blipFill>
          <a:blip r:embed="rId2" cstate="print"/>
          <a:stretch>
            <a:fillRect/>
          </a:stretch>
        </p:blipFill>
        <p:spPr>
          <a:xfrm>
            <a:off x="-71470" y="6309320"/>
            <a:ext cx="9144000" cy="1477398"/>
          </a:xfrm>
          <a:prstGeom prst="rect">
            <a:avLst/>
          </a:prstGeom>
          <a:effectLst>
            <a:softEdge rad="635000"/>
          </a:effectLst>
        </p:spPr>
      </p:pic>
    </p:spTree>
    <p:extLst>
      <p:ext uri="{BB962C8B-B14F-4D97-AF65-F5344CB8AC3E}">
        <p14:creationId xmlns:p14="http://schemas.microsoft.com/office/powerpoint/2010/main" val="233203782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116633"/>
            <a:ext cx="8229600" cy="936103"/>
          </a:xfrm>
        </p:spPr>
        <p:txBody>
          <a:bodyPr/>
          <a:lstStyle/>
          <a:p>
            <a:pPr eaLnBrk="1" hangingPunct="1">
              <a:defRPr/>
            </a:pPr>
            <a:r>
              <a:rPr lang="ru-RU" sz="2800" dirty="0" smtClean="0">
                <a:latin typeface="Bankir-Retro"/>
              </a:rPr>
              <a:t>ТПГГ</a:t>
            </a:r>
          </a:p>
        </p:txBody>
      </p:sp>
      <p:sp>
        <p:nvSpPr>
          <p:cNvPr id="10243" name="Содержимое 2"/>
          <p:cNvSpPr>
            <a:spLocks noGrp="1"/>
          </p:cNvSpPr>
          <p:nvPr>
            <p:ph idx="1"/>
          </p:nvPr>
        </p:nvSpPr>
        <p:spPr>
          <a:xfrm>
            <a:off x="457200" y="332656"/>
            <a:ext cx="8362950" cy="6096719"/>
          </a:xfrm>
        </p:spPr>
        <p:txBody>
          <a:bodyPr/>
          <a:lstStyle/>
          <a:p>
            <a:r>
              <a:rPr lang="ru-RU" sz="2400" dirty="0" smtClean="0"/>
              <a:t> </a:t>
            </a:r>
            <a:r>
              <a:rPr lang="ru-RU" sz="2000" dirty="0">
                <a:solidFill>
                  <a:srgbClr val="FFFF00"/>
                </a:solidFill>
                <a:effectLst/>
              </a:rPr>
              <a:t>Перечень лекарственных препаратов (приложение № 7) дополнен 22 позициями </a:t>
            </a:r>
            <a:r>
              <a:rPr lang="ru-RU" sz="2000" dirty="0">
                <a:effectLst/>
              </a:rPr>
              <a:t>в соответствии с международными непатентованными наименованиями из перечня жизненно необходимых и важнейших лекарственных, отпускаемыми по рецепту для оказания медицинской помощи;  </a:t>
            </a:r>
            <a:br>
              <a:rPr lang="ru-RU" sz="2000" dirty="0">
                <a:effectLst/>
              </a:rPr>
            </a:br>
            <a:r>
              <a:rPr lang="ru-RU" sz="2000" dirty="0">
                <a:effectLst/>
              </a:rPr>
              <a:t>9.  </a:t>
            </a:r>
            <a:r>
              <a:rPr lang="ru-RU" sz="2000" dirty="0">
                <a:solidFill>
                  <a:srgbClr val="FFFF00"/>
                </a:solidFill>
                <a:effectLst/>
              </a:rPr>
              <a:t>Перечень критериев доступности и качества медицинской помощи (приложение № 9) дополнен показателями: «Доля пациентов, страдающих хроническими неинфекционными заболеваниями, взятых под диспансерное наблюдение</a:t>
            </a:r>
            <a:r>
              <a:rPr lang="ru-RU" sz="2000" dirty="0">
                <a:effectLst/>
              </a:rPr>
              <a:t>, в общем количестве пациентов, страдающих хроническими неинфекционными заболеваниями» и «Доля граждан, обеспеченных лекарственными препаратами, в общем количестве льготных категорий граждан»; </a:t>
            </a:r>
            <a:br>
              <a:rPr lang="ru-RU" sz="2000" dirty="0">
                <a:effectLst/>
              </a:rPr>
            </a:br>
            <a:r>
              <a:rPr lang="ru-RU" sz="2000" dirty="0">
                <a:effectLst/>
              </a:rPr>
              <a:t>10. Перечень заболеваний, состояний (групп заболеваний, состояний) с оптимальной длительностью лечения до 3 дней включительно (приложение № 11) приведен в соответствие с Программой; </a:t>
            </a:r>
            <a:br>
              <a:rPr lang="ru-RU" sz="2000" dirty="0">
                <a:effectLst/>
              </a:rPr>
            </a:br>
            <a:endParaRPr lang="ru-RU" sz="2000" dirty="0" smtClean="0">
              <a:effectLst/>
            </a:endParaRPr>
          </a:p>
        </p:txBody>
      </p:sp>
    </p:spTree>
    <p:extLst>
      <p:ext uri="{BB962C8B-B14F-4D97-AF65-F5344CB8AC3E}">
        <p14:creationId xmlns:p14="http://schemas.microsoft.com/office/powerpoint/2010/main" val="279908262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1" y="188640"/>
            <a:ext cx="7955161" cy="6048672"/>
          </a:xfrm>
        </p:spPr>
        <p:txBody>
          <a:bodyPr/>
          <a:lstStyle/>
          <a:p>
            <a:pPr algn="just"/>
            <a:r>
              <a:rPr lang="ru-RU" sz="2000" dirty="0" smtClean="0">
                <a:effectLst/>
              </a:rPr>
              <a:t/>
            </a:r>
            <a:br>
              <a:rPr lang="ru-RU" sz="2000" dirty="0" smtClean="0">
                <a:effectLst/>
              </a:rPr>
            </a:br>
            <a:r>
              <a:rPr lang="ru-RU" sz="2000" b="0" dirty="0" smtClean="0"/>
              <a:t> </a:t>
            </a:r>
            <a:r>
              <a:rPr lang="ru-RU" sz="2000" dirty="0">
                <a:effectLst/>
              </a:rPr>
              <a:t>в соответствии с постановлением Правительства Красноярского края от 09.08.2022 № 682-п: </a:t>
            </a:r>
            <a:r>
              <a:rPr lang="ru-RU" sz="2000" dirty="0" smtClean="0">
                <a:effectLst/>
              </a:rPr>
              <a:t/>
            </a:r>
            <a:br>
              <a:rPr lang="ru-RU" sz="2000" dirty="0" smtClean="0">
                <a:effectLst/>
              </a:rPr>
            </a:br>
            <a:r>
              <a:rPr lang="ru-RU" sz="2000" dirty="0">
                <a:effectLst/>
              </a:rPr>
              <a:t/>
            </a:r>
            <a:br>
              <a:rPr lang="ru-RU" sz="2000" dirty="0">
                <a:effectLst/>
              </a:rPr>
            </a:br>
            <a:r>
              <a:rPr lang="ru-RU" sz="2000" dirty="0">
                <a:effectLst/>
              </a:rPr>
              <a:t>1. </a:t>
            </a:r>
            <a:r>
              <a:rPr lang="ru-RU" sz="2000" dirty="0">
                <a:solidFill>
                  <a:srgbClr val="FFFF00"/>
                </a:solidFill>
                <a:effectLst/>
              </a:rPr>
              <a:t>стоимость Территориальной программы на 2022 год увеличена на 5 023,6 млн рублей</a:t>
            </a:r>
            <a:r>
              <a:rPr lang="ru-RU" sz="2000" dirty="0">
                <a:effectLst/>
              </a:rPr>
              <a:t>, в том числе за счет средств консолидированного бюджета на 5 002,4 млн рублей (средства направлены на финансовое обеспечение оказания специализированной медицинской помощи в стационарных условиях и приобретение медицинского оборудования для медицинских организаций, работающих в системе обязательного медицинского страхования</a:t>
            </a:r>
            <a:r>
              <a:rPr lang="ru-RU" sz="2000" dirty="0" smtClean="0">
                <a:effectLst/>
              </a:rPr>
              <a:t>),</a:t>
            </a:r>
            <a:br>
              <a:rPr lang="ru-RU" sz="2000" dirty="0" smtClean="0">
                <a:effectLst/>
              </a:rPr>
            </a:br>
            <a:r>
              <a:rPr lang="ru-RU" sz="2000" dirty="0" smtClean="0">
                <a:effectLst/>
              </a:rPr>
              <a:t> </a:t>
            </a:r>
            <a:r>
              <a:rPr lang="ru-RU" sz="2000" dirty="0">
                <a:effectLst/>
              </a:rPr>
              <a:t>за счет средств обязательного медицинского страхования на 21,2 млн рублей (средства направлены на финансовое обеспечение оказания медицинской помощи в амбулаторных условиях); </a:t>
            </a:r>
            <a:br>
              <a:rPr lang="ru-RU" sz="2000" dirty="0">
                <a:effectLst/>
              </a:rPr>
            </a:br>
            <a:r>
              <a:rPr lang="ru-RU" sz="2000" dirty="0">
                <a:effectLst/>
              </a:rPr>
              <a:t/>
            </a:r>
            <a:br>
              <a:rPr lang="ru-RU" sz="2000" dirty="0">
                <a:effectLst/>
              </a:rPr>
            </a:br>
            <a:endParaRPr lang="ru-RU" sz="2000" dirty="0"/>
          </a:p>
        </p:txBody>
      </p:sp>
      <p:sp>
        <p:nvSpPr>
          <p:cNvPr id="3" name="Текст 2"/>
          <p:cNvSpPr>
            <a:spLocks noGrp="1"/>
          </p:cNvSpPr>
          <p:nvPr>
            <p:ph type="body" idx="1"/>
          </p:nvPr>
        </p:nvSpPr>
        <p:spPr>
          <a:xfrm>
            <a:off x="722313" y="6309320"/>
            <a:ext cx="7772400" cy="288031"/>
          </a:xfrm>
        </p:spPr>
        <p:txBody>
          <a:bodyPr/>
          <a:lstStyle/>
          <a:p>
            <a:r>
              <a:rPr lang="ru-RU" dirty="0">
                <a:effectLst/>
              </a:rPr>
              <a:t/>
            </a:r>
            <a:br>
              <a:rPr lang="ru-RU" dirty="0">
                <a:effectLst/>
              </a:rPr>
            </a:br>
            <a:endParaRPr lang="ru-RU" dirty="0"/>
          </a:p>
        </p:txBody>
      </p:sp>
    </p:spTree>
    <p:extLst>
      <p:ext uri="{BB962C8B-B14F-4D97-AF65-F5344CB8AC3E}">
        <p14:creationId xmlns:p14="http://schemas.microsoft.com/office/powerpoint/2010/main" val="2244742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1" y="548680"/>
            <a:ext cx="7955161" cy="5688632"/>
          </a:xfrm>
        </p:spPr>
        <p:txBody>
          <a:bodyPr/>
          <a:lstStyle/>
          <a:p>
            <a:pPr algn="just"/>
            <a:r>
              <a:rPr lang="ru-RU" sz="2000" dirty="0" smtClean="0">
                <a:effectLst/>
              </a:rPr>
              <a:t/>
            </a:r>
            <a:br>
              <a:rPr lang="ru-RU" sz="2000" dirty="0" smtClean="0">
                <a:effectLst/>
              </a:rPr>
            </a:br>
            <a:r>
              <a:rPr lang="ru-RU" sz="2000" dirty="0">
                <a:effectLst/>
              </a:rPr>
              <a:t>в Перечень медицинских организаций, участвующих в реализации Территориальной программы (приложение № 3) включено  </a:t>
            </a:r>
            <a:br>
              <a:rPr lang="ru-RU" sz="2000" dirty="0">
                <a:effectLst/>
              </a:rPr>
            </a:br>
            <a:r>
              <a:rPr lang="ru-RU" sz="2000" dirty="0">
                <a:solidFill>
                  <a:srgbClr val="FFFF00"/>
                </a:solidFill>
                <a:effectLst/>
              </a:rPr>
              <a:t>АО «Санаторий «Красноярское Загорье» и ООО «</a:t>
            </a:r>
            <a:r>
              <a:rPr lang="ru-RU" sz="2000" dirty="0" err="1">
                <a:solidFill>
                  <a:srgbClr val="FFFF00"/>
                </a:solidFill>
                <a:effectLst/>
              </a:rPr>
              <a:t>Эпитетика</a:t>
            </a:r>
            <a:r>
              <a:rPr lang="ru-RU" sz="2000" dirty="0">
                <a:solidFill>
                  <a:srgbClr val="FFFF00"/>
                </a:solidFill>
                <a:effectLst/>
              </a:rPr>
              <a:t>» </a:t>
            </a:r>
            <a:r>
              <a:rPr lang="ru-RU" sz="2000" dirty="0">
                <a:effectLst/>
              </a:rPr>
              <a:t>в связи с включением в реестр медицинских организаций, осуществляющих деятельность в сфере обязательного медицинского страхования на территории Красноярского края в 2022 году на основании уведомления, в соответствии с указом Губернатора Красноярского края от 20.04.2022 № 113-уг «Об установлении срока подачи уведомления о включении медицинской организации в реестр медицинских организаций, осуществляющих  деятельность в сфере обязательного медицинского страхования в 2022 году». </a:t>
            </a:r>
            <a:endParaRPr lang="ru-RU" sz="2000" dirty="0"/>
          </a:p>
        </p:txBody>
      </p:sp>
      <p:sp>
        <p:nvSpPr>
          <p:cNvPr id="3" name="Текст 2"/>
          <p:cNvSpPr>
            <a:spLocks noGrp="1"/>
          </p:cNvSpPr>
          <p:nvPr>
            <p:ph type="body" idx="1"/>
          </p:nvPr>
        </p:nvSpPr>
        <p:spPr>
          <a:xfrm>
            <a:off x="722313" y="6309320"/>
            <a:ext cx="7772400" cy="288031"/>
          </a:xfrm>
        </p:spPr>
        <p:txBody>
          <a:bodyPr/>
          <a:lstStyle/>
          <a:p>
            <a:r>
              <a:rPr lang="ru-RU" dirty="0">
                <a:effectLst/>
              </a:rPr>
              <a:t/>
            </a:r>
            <a:br>
              <a:rPr lang="ru-RU" dirty="0">
                <a:effectLst/>
              </a:rPr>
            </a:br>
            <a:endParaRPr lang="ru-RU" dirty="0"/>
          </a:p>
        </p:txBody>
      </p:sp>
    </p:spTree>
    <p:extLst>
      <p:ext uri="{BB962C8B-B14F-4D97-AF65-F5344CB8AC3E}">
        <p14:creationId xmlns:p14="http://schemas.microsoft.com/office/powerpoint/2010/main" val="2244742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1" y="548680"/>
            <a:ext cx="7955161" cy="5688632"/>
          </a:xfrm>
        </p:spPr>
        <p:txBody>
          <a:bodyPr/>
          <a:lstStyle/>
          <a:p>
            <a:pPr algn="just"/>
            <a:r>
              <a:rPr lang="ru-RU" sz="2000" dirty="0" smtClean="0">
                <a:effectLst/>
              </a:rPr>
              <a:t/>
            </a:r>
            <a:br>
              <a:rPr lang="ru-RU" sz="2000" dirty="0" smtClean="0">
                <a:effectLst/>
              </a:rPr>
            </a:br>
            <a:r>
              <a:rPr lang="ru-RU" sz="2000" dirty="0" smtClean="0">
                <a:effectLst/>
              </a:rPr>
              <a:t>Предоставление </a:t>
            </a:r>
            <a:r>
              <a:rPr lang="ru-RU" sz="2000" dirty="0">
                <a:effectLst/>
              </a:rPr>
              <a:t>на платной основе медицинских услуг, входящих в ТПГГ является нарушением прав граждан</a:t>
            </a:r>
            <a:r>
              <a:rPr lang="ru-RU" sz="2000" dirty="0" smtClean="0">
                <a:effectLst/>
              </a:rPr>
              <a:t>.</a:t>
            </a:r>
            <a:br>
              <a:rPr lang="ru-RU" sz="2000" dirty="0" smtClean="0">
                <a:effectLst/>
              </a:rPr>
            </a:br>
            <a:r>
              <a:rPr lang="ru-RU" sz="2000" dirty="0">
                <a:effectLst/>
              </a:rPr>
              <a:t/>
            </a:r>
            <a:br>
              <a:rPr lang="ru-RU" sz="2000" dirty="0">
                <a:effectLst/>
              </a:rPr>
            </a:br>
            <a:r>
              <a:rPr lang="ru-RU" sz="2000" dirty="0">
                <a:effectLst/>
              </a:rPr>
              <a:t>В случае отказа медицинской организации в оказании бесплатной медицинской помощи либо иных нарушений прав гражданина в связи с оказанием медицинской помощи в системе ОМС, застрахованное лицо </a:t>
            </a:r>
            <a:r>
              <a:rPr lang="ru-RU" sz="2000" dirty="0">
                <a:solidFill>
                  <a:srgbClr val="FFFF00"/>
                </a:solidFill>
                <a:effectLst/>
              </a:rPr>
              <a:t>вправе обратиться в страховую медицинскую организацию, выдавшую полис (лично, по телефонам горячей </a:t>
            </a:r>
            <a:r>
              <a:rPr lang="ru-RU" sz="2000" dirty="0" smtClean="0">
                <a:solidFill>
                  <a:srgbClr val="FFFF00"/>
                </a:solidFill>
                <a:effectLst/>
              </a:rPr>
              <a:t>линии</a:t>
            </a:r>
            <a:br>
              <a:rPr lang="ru-RU" sz="2000" dirty="0" smtClean="0">
                <a:solidFill>
                  <a:srgbClr val="FFFF00"/>
                </a:solidFill>
                <a:effectLst/>
              </a:rPr>
            </a:br>
            <a:r>
              <a:rPr lang="ru-RU" sz="2000" dirty="0">
                <a:solidFill>
                  <a:srgbClr val="FFFF00"/>
                </a:solidFill>
                <a:effectLst/>
              </a:rPr>
              <a:t>или в Территориальный фонд обязательного медицинского страхования Красноярского края по круглосуточному телефону «Право на </a:t>
            </a:r>
            <a:r>
              <a:rPr lang="ru-RU" sz="2000" dirty="0" smtClean="0">
                <a:solidFill>
                  <a:srgbClr val="FFFF00"/>
                </a:solidFill>
                <a:effectLst/>
              </a:rPr>
              <a:t>здоровье»</a:t>
            </a:r>
            <a:br>
              <a:rPr lang="ru-RU" sz="2000" dirty="0" smtClean="0">
                <a:solidFill>
                  <a:srgbClr val="FFFF00"/>
                </a:solidFill>
                <a:effectLst/>
              </a:rPr>
            </a:br>
            <a:r>
              <a:rPr lang="ru-RU" sz="2000" dirty="0" smtClean="0">
                <a:solidFill>
                  <a:srgbClr val="FFFF00"/>
                </a:solidFill>
                <a:effectLst/>
              </a:rPr>
              <a:t>8-800-700-000-3</a:t>
            </a:r>
            <a:r>
              <a:rPr lang="ru-RU" sz="2000" dirty="0">
                <a:solidFill>
                  <a:srgbClr val="FFFF00"/>
                </a:solidFill>
                <a:effectLst/>
              </a:rPr>
              <a:t>. </a:t>
            </a:r>
            <a:r>
              <a:rPr lang="ru-RU" sz="2000" dirty="0">
                <a:effectLst/>
              </a:rPr>
              <a:t/>
            </a:r>
            <a:br>
              <a:rPr lang="ru-RU" sz="2000" dirty="0">
                <a:effectLst/>
              </a:rPr>
            </a:br>
            <a:endParaRPr lang="ru-RU" sz="2000" dirty="0"/>
          </a:p>
        </p:txBody>
      </p:sp>
      <p:sp>
        <p:nvSpPr>
          <p:cNvPr id="3" name="Текст 2"/>
          <p:cNvSpPr>
            <a:spLocks noGrp="1"/>
          </p:cNvSpPr>
          <p:nvPr>
            <p:ph type="body" idx="1"/>
          </p:nvPr>
        </p:nvSpPr>
        <p:spPr>
          <a:xfrm>
            <a:off x="722313" y="6309320"/>
            <a:ext cx="7772400" cy="288031"/>
          </a:xfrm>
        </p:spPr>
        <p:txBody>
          <a:bodyPr/>
          <a:lstStyle/>
          <a:p>
            <a:r>
              <a:rPr lang="ru-RU" dirty="0">
                <a:effectLst/>
              </a:rPr>
              <a:t/>
            </a:r>
            <a:br>
              <a:rPr lang="ru-RU" dirty="0">
                <a:effectLst/>
              </a:rPr>
            </a:br>
            <a:endParaRPr lang="ru-RU" dirty="0"/>
          </a:p>
        </p:txBody>
      </p:sp>
    </p:spTree>
    <p:extLst>
      <p:ext uri="{BB962C8B-B14F-4D97-AF65-F5344CB8AC3E}">
        <p14:creationId xmlns:p14="http://schemas.microsoft.com/office/powerpoint/2010/main" val="487332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03262"/>
          </a:xfrm>
        </p:spPr>
        <p:txBody>
          <a:bodyPr>
            <a:normAutofit fontScale="90000"/>
          </a:bodyPr>
          <a:lstStyle/>
          <a:p>
            <a:pPr eaLnBrk="1" hangingPunct="1">
              <a:defRPr/>
            </a:pPr>
            <a:r>
              <a:rPr lang="ru-RU" sz="3200" b="1" dirty="0" smtClean="0">
                <a:solidFill>
                  <a:schemeClr val="tx1"/>
                </a:solidFill>
                <a:latin typeface="Bankir-Retro"/>
              </a:rPr>
              <a:t>Структура системы ОМС края</a:t>
            </a:r>
            <a:r>
              <a:rPr lang="ru-RU" sz="3200" dirty="0" smtClean="0">
                <a:solidFill>
                  <a:schemeClr val="tx1"/>
                </a:solidFill>
                <a:latin typeface="Bankir-Retro"/>
              </a:rPr>
              <a:t/>
            </a:r>
            <a:br>
              <a:rPr lang="ru-RU" sz="3200" dirty="0" smtClean="0">
                <a:solidFill>
                  <a:schemeClr val="tx1"/>
                </a:solidFill>
                <a:latin typeface="Bankir-Retro"/>
              </a:rPr>
            </a:br>
            <a:endParaRPr lang="ru-RU" sz="3200" dirty="0" smtClean="0">
              <a:solidFill>
                <a:schemeClr val="tx1"/>
              </a:solidFill>
              <a:latin typeface="Bankir-Retro"/>
            </a:endParaRPr>
          </a:p>
        </p:txBody>
      </p:sp>
      <p:sp>
        <p:nvSpPr>
          <p:cNvPr id="2050" name="Text Box 2"/>
          <p:cNvSpPr txBox="1">
            <a:spLocks noChangeArrowheads="1"/>
          </p:cNvSpPr>
          <p:nvPr/>
        </p:nvSpPr>
        <p:spPr bwMode="auto">
          <a:xfrm>
            <a:off x="3071813" y="981075"/>
            <a:ext cx="2786062" cy="792163"/>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pPr algn="ctr" eaLnBrk="1" hangingPunct="1">
              <a:spcAft>
                <a:spcPts val="1000"/>
              </a:spcAft>
              <a:defRPr/>
            </a:pPr>
            <a:r>
              <a:rPr lang="ru-RU" sz="2400" b="1" dirty="0" smtClean="0">
                <a:solidFill>
                  <a:schemeClr val="bg1"/>
                </a:solidFill>
              </a:rPr>
              <a:t>ФФОМС</a:t>
            </a:r>
            <a:endParaRPr lang="ru-RU" sz="3200" dirty="0">
              <a:solidFill>
                <a:schemeClr val="bg1"/>
              </a:solidFill>
              <a:latin typeface="Arial" pitchFamily="34" charset="0"/>
            </a:endParaRPr>
          </a:p>
        </p:txBody>
      </p:sp>
      <p:cxnSp>
        <p:nvCxnSpPr>
          <p:cNvPr id="23556" name="AutoShape 3"/>
          <p:cNvCxnSpPr>
            <a:cxnSpLocks noChangeShapeType="1"/>
          </p:cNvCxnSpPr>
          <p:nvPr/>
        </p:nvCxnSpPr>
        <p:spPr bwMode="auto">
          <a:xfrm>
            <a:off x="4286250" y="2071688"/>
            <a:ext cx="0" cy="33655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52" name="Text Box 4"/>
          <p:cNvSpPr txBox="1">
            <a:spLocks noChangeArrowheads="1"/>
          </p:cNvSpPr>
          <p:nvPr/>
        </p:nvSpPr>
        <p:spPr bwMode="auto">
          <a:xfrm>
            <a:off x="3419872" y="2441575"/>
            <a:ext cx="1312466" cy="915988"/>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Aft>
                <a:spcPts val="1000"/>
              </a:spcAft>
              <a:defRPr/>
            </a:pPr>
            <a:endParaRPr lang="ru-RU" sz="1600" b="1" dirty="0" smtClean="0">
              <a:latin typeface="Times New Roman" pitchFamily="18" charset="0"/>
            </a:endParaRPr>
          </a:p>
          <a:p>
            <a:pPr algn="ctr" eaLnBrk="1" hangingPunct="1">
              <a:spcAft>
                <a:spcPts val="1000"/>
              </a:spcAft>
              <a:defRPr/>
            </a:pPr>
            <a:r>
              <a:rPr lang="ru-RU" sz="1600" b="1" dirty="0">
                <a:solidFill>
                  <a:srgbClr val="000000"/>
                </a:solidFill>
              </a:rPr>
              <a:t>Т</a:t>
            </a:r>
            <a:r>
              <a:rPr lang="ru-RU" sz="1600" b="1" dirty="0" smtClean="0">
                <a:solidFill>
                  <a:srgbClr val="000000"/>
                </a:solidFill>
              </a:rPr>
              <a:t>ФОМС</a:t>
            </a:r>
            <a:endParaRPr lang="ru-RU" dirty="0" smtClean="0">
              <a:solidFill>
                <a:srgbClr val="000000"/>
              </a:solidFill>
              <a:latin typeface="Arial" pitchFamily="34" charset="0"/>
            </a:endParaRPr>
          </a:p>
        </p:txBody>
      </p:sp>
      <p:sp>
        <p:nvSpPr>
          <p:cNvPr id="2053" name="Text Box 5"/>
          <p:cNvSpPr txBox="1">
            <a:spLocks noChangeArrowheads="1"/>
          </p:cNvSpPr>
          <p:nvPr/>
        </p:nvSpPr>
        <p:spPr bwMode="auto">
          <a:xfrm>
            <a:off x="3714750" y="3500438"/>
            <a:ext cx="1017588" cy="928687"/>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pPr algn="ctr" eaLnBrk="1" hangingPunct="1">
              <a:spcAft>
                <a:spcPts val="1000"/>
              </a:spcAft>
              <a:defRPr/>
            </a:pPr>
            <a:r>
              <a:rPr lang="ru-RU" sz="1400" dirty="0">
                <a:solidFill>
                  <a:schemeClr val="bg1"/>
                </a:solidFill>
              </a:rPr>
              <a:t>10</a:t>
            </a:r>
            <a:r>
              <a:rPr lang="ru-RU" sz="1400" dirty="0">
                <a:solidFill>
                  <a:schemeClr val="tx1"/>
                </a:solidFill>
              </a:rPr>
              <a:t> </a:t>
            </a:r>
            <a:r>
              <a:rPr lang="ru-RU" sz="1400" dirty="0">
                <a:solidFill>
                  <a:schemeClr val="bg1"/>
                </a:solidFill>
              </a:rPr>
              <a:t>филиалов</a:t>
            </a:r>
            <a:r>
              <a:rPr lang="ru-RU" sz="1400" dirty="0">
                <a:solidFill>
                  <a:schemeClr val="tx1"/>
                </a:solidFill>
              </a:rPr>
              <a:t> </a:t>
            </a:r>
            <a:r>
              <a:rPr lang="ru-RU" sz="1400" dirty="0">
                <a:solidFill>
                  <a:schemeClr val="bg1"/>
                </a:solidFill>
              </a:rPr>
              <a:t>КФОМС</a:t>
            </a:r>
            <a:endParaRPr lang="ru-RU" sz="2400" dirty="0">
              <a:solidFill>
                <a:schemeClr val="bg1"/>
              </a:solidFill>
              <a:latin typeface="Arial" pitchFamily="34" charset="0"/>
            </a:endParaRPr>
          </a:p>
        </p:txBody>
      </p:sp>
      <p:sp>
        <p:nvSpPr>
          <p:cNvPr id="2054" name="Text Box 6"/>
          <p:cNvSpPr txBox="1">
            <a:spLocks noChangeArrowheads="1"/>
          </p:cNvSpPr>
          <p:nvPr/>
        </p:nvSpPr>
        <p:spPr bwMode="auto">
          <a:xfrm>
            <a:off x="179388" y="2362357"/>
            <a:ext cx="1962150" cy="868362"/>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Aft>
                <a:spcPts val="1000"/>
              </a:spcAft>
              <a:defRPr/>
            </a:pPr>
            <a:r>
              <a:rPr lang="ru-RU" b="1" dirty="0" smtClean="0">
                <a:solidFill>
                  <a:srgbClr val="000000"/>
                </a:solidFill>
              </a:rPr>
              <a:t>Работодатели 1284038 работающих</a:t>
            </a:r>
          </a:p>
        </p:txBody>
      </p:sp>
      <p:sp>
        <p:nvSpPr>
          <p:cNvPr id="2055" name="Text Box 7"/>
          <p:cNvSpPr txBox="1">
            <a:spLocks noChangeArrowheads="1"/>
          </p:cNvSpPr>
          <p:nvPr/>
        </p:nvSpPr>
        <p:spPr bwMode="auto">
          <a:xfrm>
            <a:off x="179388" y="4292600"/>
            <a:ext cx="1871662" cy="2016125"/>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pPr algn="ctr" eaLnBrk="1" hangingPunct="1">
              <a:spcAft>
                <a:spcPts val="1000"/>
              </a:spcAft>
              <a:defRPr/>
            </a:pPr>
            <a:r>
              <a:rPr lang="ru-RU" sz="1400" b="1" dirty="0">
                <a:solidFill>
                  <a:schemeClr val="bg1"/>
                </a:solidFill>
              </a:rPr>
              <a:t>Правительство Красноярского края</a:t>
            </a:r>
          </a:p>
          <a:p>
            <a:pPr algn="ctr" eaLnBrk="1" hangingPunct="1">
              <a:lnSpc>
                <a:spcPct val="80000"/>
              </a:lnSpc>
              <a:spcAft>
                <a:spcPts val="1000"/>
              </a:spcAft>
              <a:defRPr/>
            </a:pPr>
            <a:r>
              <a:rPr lang="ru-RU" sz="1400" dirty="0">
                <a:solidFill>
                  <a:schemeClr val="bg1"/>
                </a:solidFill>
              </a:rPr>
              <a:t>(</a:t>
            </a:r>
            <a:r>
              <a:rPr lang="ru-RU" sz="1400" dirty="0" smtClean="0">
                <a:solidFill>
                  <a:schemeClr val="bg1"/>
                </a:solidFill>
              </a:rPr>
              <a:t>16о6 </a:t>
            </a:r>
            <a:r>
              <a:rPr lang="ru-RU" sz="1400" dirty="0">
                <a:solidFill>
                  <a:schemeClr val="bg1"/>
                </a:solidFill>
              </a:rPr>
              <a:t>тыс.чел. неработающего населения - дети, студенты, пенсионеры)</a:t>
            </a:r>
            <a:endParaRPr lang="ru-RU" sz="2400" dirty="0">
              <a:solidFill>
                <a:schemeClr val="bg1"/>
              </a:solidFill>
              <a:latin typeface="Arial" pitchFamily="34" charset="0"/>
            </a:endParaRPr>
          </a:p>
        </p:txBody>
      </p:sp>
      <p:cxnSp>
        <p:nvCxnSpPr>
          <p:cNvPr id="23561" name="AutoShape 8"/>
          <p:cNvCxnSpPr>
            <a:cxnSpLocks noChangeShapeType="1"/>
          </p:cNvCxnSpPr>
          <p:nvPr/>
        </p:nvCxnSpPr>
        <p:spPr bwMode="auto">
          <a:xfrm>
            <a:off x="2056484" y="1684337"/>
            <a:ext cx="1214438" cy="1588"/>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562" name="AutoShape 9"/>
          <p:cNvCxnSpPr>
            <a:cxnSpLocks noChangeShapeType="1"/>
          </p:cNvCxnSpPr>
          <p:nvPr/>
        </p:nvCxnSpPr>
        <p:spPr bwMode="auto">
          <a:xfrm>
            <a:off x="4786313" y="2857500"/>
            <a:ext cx="1603375" cy="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58" name="Text Box 10"/>
          <p:cNvSpPr txBox="1">
            <a:spLocks noChangeArrowheads="1"/>
          </p:cNvSpPr>
          <p:nvPr/>
        </p:nvSpPr>
        <p:spPr bwMode="auto">
          <a:xfrm>
            <a:off x="6858000" y="1857375"/>
            <a:ext cx="1352550" cy="1152525"/>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Aft>
                <a:spcPts val="1000"/>
              </a:spcAft>
              <a:defRPr/>
            </a:pPr>
            <a:r>
              <a:rPr lang="ru-RU" sz="1400" b="1" dirty="0" smtClean="0">
                <a:solidFill>
                  <a:srgbClr val="000000"/>
                </a:solidFill>
              </a:rPr>
              <a:t>Страховые медицинские организации</a:t>
            </a:r>
            <a:r>
              <a:rPr lang="ru-RU" sz="1400" dirty="0" smtClean="0">
                <a:solidFill>
                  <a:srgbClr val="000000"/>
                </a:solidFill>
              </a:rPr>
              <a:t> (</a:t>
            </a:r>
            <a:r>
              <a:rPr lang="ru-RU" sz="1400" dirty="0">
                <a:solidFill>
                  <a:srgbClr val="000000"/>
                </a:solidFill>
              </a:rPr>
              <a:t>3</a:t>
            </a:r>
            <a:r>
              <a:rPr lang="ru-RU" sz="1400" dirty="0" smtClean="0">
                <a:solidFill>
                  <a:srgbClr val="000000"/>
                </a:solidFill>
              </a:rPr>
              <a:t>)</a:t>
            </a:r>
            <a:endParaRPr lang="ru-RU" sz="2400" dirty="0" smtClean="0">
              <a:solidFill>
                <a:srgbClr val="000000"/>
              </a:solidFill>
              <a:latin typeface="Arial" pitchFamily="34" charset="0"/>
            </a:endParaRPr>
          </a:p>
        </p:txBody>
      </p:sp>
      <p:cxnSp>
        <p:nvCxnSpPr>
          <p:cNvPr id="23564" name="AutoShape 11"/>
          <p:cNvCxnSpPr>
            <a:cxnSpLocks noChangeShapeType="1"/>
          </p:cNvCxnSpPr>
          <p:nvPr/>
        </p:nvCxnSpPr>
        <p:spPr bwMode="auto">
          <a:xfrm rot="5400000">
            <a:off x="6786562" y="3786188"/>
            <a:ext cx="1571625" cy="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60" name="Text Box 12"/>
          <p:cNvSpPr txBox="1">
            <a:spLocks noChangeArrowheads="1"/>
          </p:cNvSpPr>
          <p:nvPr/>
        </p:nvSpPr>
        <p:spPr bwMode="auto">
          <a:xfrm>
            <a:off x="6429375" y="4643438"/>
            <a:ext cx="2030413" cy="1522412"/>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lnSpc>
                <a:spcPct val="80000"/>
              </a:lnSpc>
              <a:spcAft>
                <a:spcPts val="1000"/>
              </a:spcAft>
              <a:defRPr/>
            </a:pPr>
            <a:r>
              <a:rPr lang="ru-RU" sz="1600" b="1" dirty="0" smtClean="0">
                <a:solidFill>
                  <a:srgbClr val="000000"/>
                </a:solidFill>
              </a:rPr>
              <a:t>Медицинские учреждения</a:t>
            </a:r>
            <a:r>
              <a:rPr lang="ru-RU" sz="1600" b="1" dirty="0" smtClean="0">
                <a:solidFill>
                  <a:srgbClr val="000000"/>
                </a:solidFill>
                <a:latin typeface="Times New Roman" pitchFamily="18" charset="0"/>
              </a:rPr>
              <a:t>,</a:t>
            </a:r>
            <a:r>
              <a:rPr lang="ru-RU" sz="1600" dirty="0" smtClean="0">
                <a:solidFill>
                  <a:srgbClr val="000000"/>
                </a:solidFill>
              </a:rPr>
              <a:t> работающие в системе ОМС по договорам</a:t>
            </a:r>
            <a:endParaRPr lang="ru-RU" sz="2800" dirty="0" smtClean="0">
              <a:solidFill>
                <a:srgbClr val="000000"/>
              </a:solidFill>
              <a:latin typeface="Arial" pitchFamily="34" charset="0"/>
            </a:endParaRPr>
          </a:p>
        </p:txBody>
      </p:sp>
      <p:cxnSp>
        <p:nvCxnSpPr>
          <p:cNvPr id="23566" name="AutoShape 13"/>
          <p:cNvCxnSpPr>
            <a:cxnSpLocks noChangeShapeType="1"/>
          </p:cNvCxnSpPr>
          <p:nvPr/>
        </p:nvCxnSpPr>
        <p:spPr bwMode="auto">
          <a:xfrm flipH="1">
            <a:off x="4786313" y="5143500"/>
            <a:ext cx="1414462" cy="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567" name="AutoShape 14"/>
          <p:cNvCxnSpPr>
            <a:cxnSpLocks noChangeShapeType="1"/>
          </p:cNvCxnSpPr>
          <p:nvPr/>
        </p:nvCxnSpPr>
        <p:spPr bwMode="auto">
          <a:xfrm rot="10800000" flipV="1">
            <a:off x="4845050" y="3071813"/>
            <a:ext cx="2584450" cy="1379537"/>
          </a:xfrm>
          <a:prstGeom prst="bentConnector3">
            <a:avLst>
              <a:gd name="adj1" fmla="val 45245"/>
            </a:avLst>
          </a:prstGeom>
          <a:noFill/>
          <a:ln w="1270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2063" name="Text Box 15"/>
          <p:cNvSpPr txBox="1">
            <a:spLocks noChangeArrowheads="1"/>
          </p:cNvSpPr>
          <p:nvPr/>
        </p:nvSpPr>
        <p:spPr bwMode="auto">
          <a:xfrm>
            <a:off x="2663703" y="4572001"/>
            <a:ext cx="1559841" cy="1593849"/>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Aft>
                <a:spcPts val="1000"/>
              </a:spcAft>
              <a:defRPr/>
            </a:pPr>
            <a:r>
              <a:rPr lang="ru-RU" sz="1600" b="1" dirty="0" smtClean="0">
                <a:solidFill>
                  <a:srgbClr val="000000"/>
                </a:solidFill>
              </a:rPr>
              <a:t>Граждане, застрахованные по ОМС</a:t>
            </a:r>
          </a:p>
          <a:p>
            <a:pPr algn="ctr" eaLnBrk="1" hangingPunct="1">
              <a:spcAft>
                <a:spcPts val="1000"/>
              </a:spcAft>
              <a:defRPr/>
            </a:pPr>
            <a:r>
              <a:rPr lang="ru-RU" sz="1600" b="1" dirty="0">
                <a:ln w="11430"/>
                <a:solidFill>
                  <a:srgbClr val="000000"/>
                </a:solidFill>
                <a:effectLst>
                  <a:outerShdw blurRad="50800" dist="39000" dir="5460000" algn="tl">
                    <a:srgbClr val="000000">
                      <a:alpha val="38000"/>
                    </a:srgbClr>
                  </a:outerShdw>
                </a:effectLst>
              </a:rPr>
              <a:t>2 </a:t>
            </a:r>
            <a:r>
              <a:rPr lang="ru-RU" sz="1600" b="1" dirty="0" smtClean="0">
                <a:ln w="11430"/>
                <a:solidFill>
                  <a:srgbClr val="000000"/>
                </a:solidFill>
                <a:effectLst>
                  <a:outerShdw blurRad="50800" dist="39000" dir="5460000" algn="tl">
                    <a:srgbClr val="000000">
                      <a:alpha val="38000"/>
                    </a:srgbClr>
                  </a:outerShdw>
                </a:effectLst>
              </a:rPr>
              <a:t>890213</a:t>
            </a:r>
            <a:endParaRPr lang="ru-RU" sz="1600" b="1" dirty="0" smtClean="0">
              <a:solidFill>
                <a:srgbClr val="000000"/>
              </a:solidFill>
            </a:endParaRPr>
          </a:p>
          <a:p>
            <a:pPr algn="ctr" eaLnBrk="1" hangingPunct="1">
              <a:spcAft>
                <a:spcPts val="1000"/>
              </a:spcAft>
              <a:defRPr/>
            </a:pPr>
            <a:r>
              <a:rPr lang="ru-RU" sz="1600" b="1" dirty="0" smtClean="0">
                <a:solidFill>
                  <a:srgbClr val="000000"/>
                </a:solidFill>
              </a:rPr>
              <a:t> </a:t>
            </a:r>
          </a:p>
        </p:txBody>
      </p:sp>
      <p:sp>
        <p:nvSpPr>
          <p:cNvPr id="23569" name="Text Box 17"/>
          <p:cNvSpPr txBox="1">
            <a:spLocks noChangeArrowheads="1"/>
          </p:cNvSpPr>
          <p:nvPr/>
        </p:nvSpPr>
        <p:spPr bwMode="auto">
          <a:xfrm>
            <a:off x="5003800" y="1916113"/>
            <a:ext cx="1571625" cy="804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600">
                <a:solidFill>
                  <a:srgbClr val="000000"/>
                </a:solidFill>
                <a:latin typeface="Calibri" panose="020F0502020204030204" pitchFamily="34" charset="0"/>
              </a:rPr>
              <a:t>Договор </a:t>
            </a:r>
          </a:p>
          <a:p>
            <a:pPr algn="ctr" eaLnBrk="1" hangingPunct="1">
              <a:lnSpc>
                <a:spcPct val="80000"/>
              </a:lnSpc>
              <a:spcBef>
                <a:spcPct val="0"/>
              </a:spcBef>
              <a:spcAft>
                <a:spcPts val="1000"/>
              </a:spcAft>
              <a:buClrTx/>
              <a:buSzTx/>
              <a:buFontTx/>
              <a:buNone/>
            </a:pPr>
            <a:r>
              <a:rPr lang="ru-RU" sz="1600">
                <a:solidFill>
                  <a:srgbClr val="000000"/>
                </a:solidFill>
                <a:latin typeface="Calibri" panose="020F0502020204030204" pitchFamily="34" charset="0"/>
              </a:rPr>
              <a:t>финансирования ОМС</a:t>
            </a:r>
            <a:endParaRPr lang="ru-RU" sz="1600">
              <a:solidFill>
                <a:srgbClr val="000000"/>
              </a:solidFill>
            </a:endParaRPr>
          </a:p>
        </p:txBody>
      </p:sp>
      <p:sp>
        <p:nvSpPr>
          <p:cNvPr id="23570" name="Text Box 19"/>
          <p:cNvSpPr txBox="1">
            <a:spLocks noChangeArrowheads="1"/>
          </p:cNvSpPr>
          <p:nvPr/>
        </p:nvSpPr>
        <p:spPr bwMode="auto">
          <a:xfrm>
            <a:off x="4732338" y="4941888"/>
            <a:ext cx="1404936" cy="6637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200" b="1" dirty="0">
                <a:solidFill>
                  <a:srgbClr val="000000"/>
                </a:solidFill>
                <a:latin typeface="Calibri" panose="020F0502020204030204" pitchFamily="34" charset="0"/>
              </a:rPr>
              <a:t>Оказание мед. помощи</a:t>
            </a:r>
          </a:p>
          <a:p>
            <a:pPr algn="ctr" eaLnBrk="1" hangingPunct="1">
              <a:lnSpc>
                <a:spcPct val="80000"/>
              </a:lnSpc>
              <a:spcBef>
                <a:spcPct val="0"/>
              </a:spcBef>
              <a:spcAft>
                <a:spcPts val="1000"/>
              </a:spcAft>
              <a:buClrTx/>
              <a:buSzTx/>
              <a:buFontTx/>
              <a:buNone/>
            </a:pPr>
            <a:r>
              <a:rPr lang="ru-RU" sz="1200" b="1" dirty="0">
                <a:solidFill>
                  <a:srgbClr val="000000"/>
                </a:solidFill>
                <a:latin typeface="Calibri" panose="020F0502020204030204" pitchFamily="34" charset="0"/>
              </a:rPr>
              <a:t>по полисам ОМС</a:t>
            </a:r>
            <a:endParaRPr lang="ru-RU" sz="1200" b="1" dirty="0">
              <a:solidFill>
                <a:srgbClr val="000000"/>
              </a:solidFill>
            </a:endParaRPr>
          </a:p>
        </p:txBody>
      </p:sp>
      <p:sp>
        <p:nvSpPr>
          <p:cNvPr id="23571" name="Text Box 20"/>
          <p:cNvSpPr txBox="1">
            <a:spLocks noChangeArrowheads="1"/>
          </p:cNvSpPr>
          <p:nvPr/>
        </p:nvSpPr>
        <p:spPr bwMode="auto">
          <a:xfrm>
            <a:off x="7500938" y="3213100"/>
            <a:ext cx="1643062"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600" b="1">
                <a:latin typeface="Calibri" panose="020F0502020204030204" pitchFamily="34" charset="0"/>
              </a:rPr>
              <a:t>Договоры на</a:t>
            </a:r>
          </a:p>
          <a:p>
            <a:pPr algn="ctr" eaLnBrk="1" hangingPunct="1">
              <a:lnSpc>
                <a:spcPct val="80000"/>
              </a:lnSpc>
              <a:spcBef>
                <a:spcPct val="0"/>
              </a:spcBef>
              <a:spcAft>
                <a:spcPts val="1000"/>
              </a:spcAft>
              <a:buClrTx/>
              <a:buSzTx/>
              <a:buFontTx/>
              <a:buNone/>
            </a:pPr>
            <a:r>
              <a:rPr lang="ru-RU" sz="1600" b="1">
                <a:latin typeface="Calibri" panose="020F0502020204030204" pitchFamily="34" charset="0"/>
              </a:rPr>
              <a:t> оказание мед.</a:t>
            </a:r>
          </a:p>
          <a:p>
            <a:pPr algn="ctr" eaLnBrk="1" hangingPunct="1">
              <a:lnSpc>
                <a:spcPct val="80000"/>
              </a:lnSpc>
              <a:spcBef>
                <a:spcPct val="0"/>
              </a:spcBef>
              <a:spcAft>
                <a:spcPts val="1000"/>
              </a:spcAft>
              <a:buClrTx/>
              <a:buSzTx/>
              <a:buFontTx/>
              <a:buNone/>
            </a:pPr>
            <a:r>
              <a:rPr lang="ru-RU" sz="1600" b="1">
                <a:latin typeface="Calibri" panose="020F0502020204030204" pitchFamily="34" charset="0"/>
              </a:rPr>
              <a:t> помощи</a:t>
            </a:r>
          </a:p>
          <a:p>
            <a:pPr eaLnBrk="1" hangingPunct="1">
              <a:spcBef>
                <a:spcPct val="0"/>
              </a:spcBef>
              <a:buClrTx/>
              <a:buSzTx/>
              <a:buFontTx/>
              <a:buNone/>
            </a:pPr>
            <a:endParaRPr lang="ru-RU" sz="1600" b="1">
              <a:latin typeface="Calibri" panose="020F0502020204030204" pitchFamily="34" charset="0"/>
            </a:endParaRPr>
          </a:p>
        </p:txBody>
      </p:sp>
      <p:sp>
        <p:nvSpPr>
          <p:cNvPr id="22" name="Прямоугольник 21"/>
          <p:cNvSpPr/>
          <p:nvPr/>
        </p:nvSpPr>
        <p:spPr>
          <a:xfrm>
            <a:off x="4786313" y="4000500"/>
            <a:ext cx="1428750" cy="357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solidFill>
                <a:schemeClr val="bg1"/>
              </a:solidFill>
            </a:endParaRPr>
          </a:p>
        </p:txBody>
      </p:sp>
      <p:sp>
        <p:nvSpPr>
          <p:cNvPr id="23573" name="Прямоугольник 22"/>
          <p:cNvSpPr>
            <a:spLocks noChangeArrowheads="1"/>
          </p:cNvSpPr>
          <p:nvPr/>
        </p:nvSpPr>
        <p:spPr bwMode="auto">
          <a:xfrm>
            <a:off x="4643438" y="3860800"/>
            <a:ext cx="16430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400" b="1">
                <a:latin typeface="Calibri" panose="020F0502020204030204" pitchFamily="34" charset="0"/>
              </a:rPr>
              <a:t>Страхование граждан, выдача полисов</a:t>
            </a:r>
            <a:endParaRPr lang="ru-RU" sz="1400" b="1"/>
          </a:p>
        </p:txBody>
      </p:sp>
      <p:sp>
        <p:nvSpPr>
          <p:cNvPr id="23574" name="Text Box 16"/>
          <p:cNvSpPr txBox="1">
            <a:spLocks noChangeArrowheads="1"/>
          </p:cNvSpPr>
          <p:nvPr/>
        </p:nvSpPr>
        <p:spPr bwMode="auto">
          <a:xfrm flipH="1">
            <a:off x="2141536" y="1916113"/>
            <a:ext cx="1520825" cy="4024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600">
                <a:solidFill>
                  <a:srgbClr val="000000"/>
                </a:solidFill>
                <a:latin typeface="Calibri" panose="020F0502020204030204" pitchFamily="34" charset="0"/>
              </a:rPr>
              <a:t>Страховые взносы</a:t>
            </a:r>
            <a:endParaRPr lang="ru-RU" sz="2800">
              <a:solidFill>
                <a:srgbClr val="0000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4294967295"/>
          </p:nvPr>
        </p:nvSpPr>
        <p:spPr>
          <a:xfrm>
            <a:off x="250825" y="549275"/>
            <a:ext cx="8586788" cy="5975350"/>
          </a:xfrm>
        </p:spPr>
        <p:txBody>
          <a:bodyPr/>
          <a:lstStyle/>
          <a:p>
            <a:pPr eaLnBrk="1" hangingPunct="1">
              <a:lnSpc>
                <a:spcPct val="90000"/>
              </a:lnSpc>
              <a:buFont typeface="Wingdings" panose="05000000000000000000" pitchFamily="2" charset="2"/>
              <a:buNone/>
              <a:defRPr/>
            </a:pPr>
            <a:r>
              <a:rPr lang="en-US" sz="2800" smtClean="0"/>
              <a:t>	</a:t>
            </a:r>
            <a:r>
              <a:rPr lang="ru-RU" sz="2800" smtClean="0"/>
              <a:t>На территории  каждого  субъекта  Федерации действуют имеющие специальную лицензию юридические лица — страховые медицинские организации   (СМО),   которые  чаще  называют  просто </a:t>
            </a:r>
            <a:r>
              <a:rPr lang="ru-RU" sz="2800" b="1" i="1" smtClean="0"/>
              <a:t>страховые компании.</a:t>
            </a:r>
            <a:r>
              <a:rPr lang="ru-RU" sz="2800" i="1" smtClean="0"/>
              <a:t>  </a:t>
            </a:r>
            <a:r>
              <a:rPr lang="ru-RU" sz="2800" smtClean="0"/>
              <a:t>Их задачами являются: </a:t>
            </a:r>
            <a:endParaRPr lang="en-US" sz="2800" smtClean="0"/>
          </a:p>
          <a:p>
            <a:pPr eaLnBrk="1" hangingPunct="1">
              <a:lnSpc>
                <a:spcPct val="90000"/>
              </a:lnSpc>
              <a:defRPr/>
            </a:pPr>
            <a:r>
              <a:rPr lang="ru-RU" sz="2800" smtClean="0"/>
              <a:t>заключение договоров ОМС граждан;</a:t>
            </a:r>
            <a:endParaRPr lang="en-US" sz="2800" smtClean="0"/>
          </a:p>
          <a:p>
            <a:pPr eaLnBrk="1" hangingPunct="1">
              <a:lnSpc>
                <a:spcPct val="90000"/>
              </a:lnSpc>
              <a:defRPr/>
            </a:pPr>
            <a:r>
              <a:rPr lang="ru-RU" sz="2800" smtClean="0"/>
              <a:t>организация оказания медицинской  помощи  застрахованным гражданам;</a:t>
            </a:r>
          </a:p>
          <a:p>
            <a:pPr eaLnBrk="1" hangingPunct="1">
              <a:lnSpc>
                <a:spcPct val="90000"/>
              </a:lnSpc>
              <a:defRPr/>
            </a:pPr>
            <a:r>
              <a:rPr lang="ru-RU" sz="2800" smtClean="0"/>
              <a:t>оплата услуг, оказанных медицинскими организациями застрахованным;</a:t>
            </a:r>
          </a:p>
          <a:p>
            <a:pPr eaLnBrk="1" hangingPunct="1">
              <a:lnSpc>
                <a:spcPct val="90000"/>
              </a:lnSpc>
              <a:defRPr/>
            </a:pPr>
            <a:r>
              <a:rPr lang="ru-RU" sz="2800" smtClean="0"/>
              <a:t>защита прав и законных интересов застрахованных лиц.</a:t>
            </a:r>
          </a:p>
          <a:p>
            <a:pPr algn="r" eaLnBrk="1" hangingPunct="1">
              <a:lnSpc>
                <a:spcPct val="90000"/>
              </a:lnSpc>
              <a:buFont typeface="Wingdings" panose="05000000000000000000" pitchFamily="2" charset="2"/>
              <a:buNone/>
              <a:defRPr/>
            </a:pPr>
            <a:endParaRPr lang="ru-RU" sz="280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250825" y="188913"/>
            <a:ext cx="8893175" cy="6408439"/>
          </a:xfrm>
        </p:spPr>
        <p:txBody>
          <a:bodyPr/>
          <a:lstStyle/>
          <a:p>
            <a:pPr eaLnBrk="1" hangingPunct="1">
              <a:lnSpc>
                <a:spcPct val="90000"/>
              </a:lnSpc>
              <a:buFont typeface="Wingdings" panose="05000000000000000000" pitchFamily="2" charset="2"/>
              <a:buNone/>
              <a:defRPr/>
            </a:pPr>
            <a:r>
              <a:rPr lang="ru-RU" dirty="0" smtClean="0"/>
              <a:t>	Страховые медицинские организации являются коммерческими организациями (закрытое или открытое акционерное общество):</a:t>
            </a:r>
          </a:p>
          <a:p>
            <a:pPr eaLnBrk="1" hangingPunct="1">
              <a:lnSpc>
                <a:spcPct val="90000"/>
              </a:lnSpc>
              <a:buFont typeface="Wingdings" panose="05000000000000000000" pitchFamily="2" charset="2"/>
              <a:buNone/>
              <a:defRPr/>
            </a:pPr>
            <a:endParaRPr lang="ru-RU" dirty="0" smtClean="0"/>
          </a:p>
          <a:p>
            <a:r>
              <a:rPr lang="ru-RU" sz="2400" dirty="0">
                <a:solidFill>
                  <a:srgbClr val="FFFF00"/>
                </a:solidFill>
                <a:effectLst/>
              </a:rPr>
              <a:t>Филиал ООО "СК "Ингосстрах-М" в </a:t>
            </a:r>
            <a:r>
              <a:rPr lang="ru-RU" sz="2400" dirty="0" err="1">
                <a:solidFill>
                  <a:srgbClr val="FFFF00"/>
                </a:solidFill>
                <a:effectLst/>
              </a:rPr>
              <a:t>г.Красноярск</a:t>
            </a:r>
            <a:r>
              <a:rPr lang="ru-RU" sz="2400" dirty="0">
                <a:solidFill>
                  <a:srgbClr val="FFFF00"/>
                </a:solidFill>
                <a:effectLst/>
              </a:rPr>
              <a:t> - Медика-Восток</a:t>
            </a:r>
          </a:p>
          <a:p>
            <a:r>
              <a:rPr lang="ru-RU" sz="2400" dirty="0">
                <a:solidFill>
                  <a:srgbClr val="FFFF00"/>
                </a:solidFill>
                <a:effectLst/>
              </a:rPr>
              <a:t>Красноярский филиал АО "Страховая компания "СОГАЗ-Мед"</a:t>
            </a:r>
            <a:endParaRPr lang="ru-RU" sz="2400" b="1" dirty="0">
              <a:solidFill>
                <a:srgbClr val="FFFF00"/>
              </a:solidFill>
              <a:effectLst/>
            </a:endParaRPr>
          </a:p>
          <a:p>
            <a:r>
              <a:rPr lang="ru-RU" sz="2400" dirty="0">
                <a:solidFill>
                  <a:srgbClr val="FFFF00"/>
                </a:solidFill>
                <a:effectLst/>
              </a:rPr>
              <a:t>Красноярский филиал ООО "СМК РЕСО-Мед"</a:t>
            </a:r>
            <a:endParaRPr lang="ru-RU" sz="2400" b="1" dirty="0">
              <a:solidFill>
                <a:srgbClr val="FFFF00"/>
              </a:solidFill>
              <a:effectLst/>
            </a:endParaRPr>
          </a:p>
          <a:p>
            <a:pPr marL="0" indent="0">
              <a:buNone/>
            </a:pPr>
            <a:endParaRPr lang="ru-RU" sz="1800" dirty="0">
              <a:solidFill>
                <a:srgbClr val="FFFF00"/>
              </a:solidFill>
            </a:endParaRPr>
          </a:p>
          <a:p>
            <a:pPr eaLnBrk="1" hangingPunct="1">
              <a:lnSpc>
                <a:spcPct val="90000"/>
              </a:lnSpc>
              <a:buNone/>
              <a:defRPr/>
            </a:pPr>
            <a:endParaRPr lang="ru-RU" sz="1800" dirty="0" smtClean="0">
              <a:solidFill>
                <a:srgbClr val="FFFF00"/>
              </a:solidFill>
            </a:endParaRPr>
          </a:p>
          <a:p>
            <a:pPr algn="ctr" eaLnBrk="1" hangingPunct="1">
              <a:lnSpc>
                <a:spcPct val="90000"/>
              </a:lnSpc>
              <a:buFont typeface="Wingdings" panose="05000000000000000000" pitchFamily="2" charset="2"/>
              <a:buNone/>
              <a:defRPr/>
            </a:pPr>
            <a:r>
              <a:rPr lang="ru-RU" sz="2000" dirty="0" smtClean="0"/>
              <a:t>Страховая медицинская организация заключает договоры с выбранными ею медицинскими учреждениями на оказание своим застрахованным медицинских услуг.</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0" y="333375"/>
            <a:ext cx="9144000" cy="6335713"/>
          </a:xfrm>
        </p:spPr>
        <p:txBody>
          <a:bodyPr/>
          <a:lstStyle/>
          <a:p>
            <a:pPr eaLnBrk="1" hangingPunct="1">
              <a:lnSpc>
                <a:spcPct val="90000"/>
              </a:lnSpc>
              <a:defRPr/>
            </a:pPr>
            <a:r>
              <a:rPr lang="ru-RU" dirty="0" smtClean="0"/>
              <a:t>В Конституции Российской Федерации 1993 года сформулировано волеизъявление граждан иметь достаточный уровень государственной охраны здоровья, который проявлялся бы в возможности не нести дополнительных финансовых потерь при необходимости получения медицинской помощи. </a:t>
            </a:r>
          </a:p>
          <a:p>
            <a:pPr eaLnBrk="1" hangingPunct="1">
              <a:lnSpc>
                <a:spcPct val="90000"/>
              </a:lnSpc>
              <a:defRPr/>
            </a:pPr>
            <a:endParaRPr lang="en-US" dirty="0" smtClean="0"/>
          </a:p>
          <a:p>
            <a:pPr eaLnBrk="1" hangingPunct="1">
              <a:lnSpc>
                <a:spcPct val="90000"/>
              </a:lnSpc>
              <a:defRPr/>
            </a:pPr>
            <a:r>
              <a:rPr lang="ru-RU" sz="2800" dirty="0" smtClean="0"/>
              <a:t>статья 41 Конституции </a:t>
            </a:r>
            <a:r>
              <a:rPr lang="ru-RU" sz="2800" b="1" i="1" dirty="0" smtClean="0"/>
              <a:t>«право граждан на бесплатную медицинскую помощь в государственных медицинских учреждениях».</a:t>
            </a:r>
            <a:r>
              <a:rPr lang="ru-RU" sz="2800" i="1" dirty="0" smtClean="0"/>
              <a:t> </a:t>
            </a:r>
            <a:endParaRPr lang="ru-RU" sz="2800" dirty="0" smtClean="0"/>
          </a:p>
          <a:p>
            <a:pPr lvl="2" eaLnBrk="1" hangingPunct="1">
              <a:lnSpc>
                <a:spcPct val="90000"/>
              </a:lnSpc>
              <a:defRPr/>
            </a:pPr>
            <a:endParaRPr lang="ru-RU"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77813"/>
            <a:ext cx="8229600" cy="414337"/>
          </a:xfrm>
        </p:spPr>
        <p:txBody>
          <a:bodyPr/>
          <a:lstStyle/>
          <a:p>
            <a:pPr eaLnBrk="1" hangingPunct="1">
              <a:defRPr/>
            </a:pPr>
            <a:r>
              <a:rPr lang="ru-RU" sz="4000" smtClean="0"/>
              <a:t>СМО</a:t>
            </a:r>
          </a:p>
        </p:txBody>
      </p:sp>
      <p:sp>
        <p:nvSpPr>
          <p:cNvPr id="145411" name="Rectangle 3"/>
          <p:cNvSpPr>
            <a:spLocks noGrp="1" noChangeArrowheads="1"/>
          </p:cNvSpPr>
          <p:nvPr>
            <p:ph type="body" idx="1"/>
          </p:nvPr>
        </p:nvSpPr>
        <p:spPr>
          <a:xfrm>
            <a:off x="457200" y="836613"/>
            <a:ext cx="8229600" cy="5832475"/>
          </a:xfrm>
        </p:spPr>
        <p:txBody>
          <a:bodyPr/>
          <a:lstStyle/>
          <a:p>
            <a:pPr eaLnBrk="1" hangingPunct="1">
              <a:defRPr/>
            </a:pPr>
            <a:r>
              <a:rPr lang="ru-RU" sz="2800" smtClean="0"/>
              <a:t>Граждане    имеют   возможность  в  СМО получить качественную </a:t>
            </a:r>
            <a:r>
              <a:rPr lang="ru-RU" sz="2800" b="1" i="1" smtClean="0"/>
              <a:t>телефонную консультацию (в том числе круглосуточно),</a:t>
            </a:r>
            <a:r>
              <a:rPr lang="ru-RU" sz="2800" i="1" smtClean="0"/>
              <a:t> а на письменное обращение — </a:t>
            </a:r>
            <a:r>
              <a:rPr lang="ru-RU" sz="2800" b="1" i="1" smtClean="0"/>
              <a:t>в 10-дневный срок.</a:t>
            </a:r>
            <a:r>
              <a:rPr lang="ru-RU" sz="2800" b="1" smtClean="0"/>
              <a:t> </a:t>
            </a:r>
          </a:p>
          <a:p>
            <a:pPr eaLnBrk="1" hangingPunct="1">
              <a:defRPr/>
            </a:pPr>
            <a:r>
              <a:rPr lang="ru-RU" sz="2800" smtClean="0"/>
              <a:t>Если же застрахованный обратился в СМО в связи с отказом в предоставлении ему медицинских услуг по ОМС, </a:t>
            </a:r>
            <a:r>
              <a:rPr lang="ru-RU" sz="2800" b="1" i="1" smtClean="0"/>
              <a:t>СМО обязана в 3-дневный срок принять необходимые меры,</a:t>
            </a:r>
            <a:r>
              <a:rPr lang="ru-RU" sz="2800" smtClean="0"/>
              <a:t> либо дать заявителю мотивированный отказ в этих действиях в письменной форме.</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3" name="Rectangle 7"/>
          <p:cNvSpPr>
            <a:spLocks noGrp="1" noChangeArrowheads="1"/>
          </p:cNvSpPr>
          <p:nvPr>
            <p:ph type="body" idx="4294967295"/>
          </p:nvPr>
        </p:nvSpPr>
        <p:spPr>
          <a:xfrm>
            <a:off x="611560" y="836712"/>
            <a:ext cx="8226425" cy="5473452"/>
          </a:xfrm>
        </p:spPr>
        <p:txBody>
          <a:bodyPr/>
          <a:lstStyle/>
          <a:p>
            <a:pPr eaLnBrk="1" hangingPunct="1">
              <a:defRPr/>
            </a:pPr>
            <a:r>
              <a:rPr lang="ru-RU" sz="2800" dirty="0" smtClean="0"/>
              <a:t>СМО конкурируют между собой за застрахованных. Каждая СМО заинтересована в привлечении максимального их количества.</a:t>
            </a:r>
          </a:p>
          <a:p>
            <a:pPr eaLnBrk="1" hangingPunct="1">
              <a:defRPr/>
            </a:pPr>
            <a:r>
              <a:rPr lang="ru-RU" sz="2800" dirty="0" smtClean="0"/>
              <a:t> Привлечь большее количество застрахованных СМО может лишь качественной работой с клиентами, в первую очередь проявляющейся в реальной защите прав и интересов своих застрахованных при оказании им медицинских услуг.</a:t>
            </a:r>
          </a:p>
          <a:p>
            <a:pPr eaLnBrk="1" hangingPunct="1">
              <a:defRPr/>
            </a:pPr>
            <a:endParaRPr lang="ru-RU" sz="2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0" y="273050"/>
            <a:ext cx="9144000" cy="1143000"/>
          </a:xfrm>
        </p:spPr>
        <p:txBody>
          <a:bodyPr/>
          <a:lstStyle/>
          <a:p>
            <a:pPr eaLnBrk="1" hangingPunct="1">
              <a:defRPr/>
            </a:pPr>
            <a:r>
              <a:rPr lang="ru-RU" sz="3200" b="1" smtClean="0"/>
              <a:t>Что делать, если качество полученных по программе ОМС медицинских услуг представляется неудовлетворительным?</a:t>
            </a:r>
          </a:p>
        </p:txBody>
      </p:sp>
      <p:sp>
        <p:nvSpPr>
          <p:cNvPr id="162819"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ru-RU" dirty="0" smtClean="0"/>
              <a:t>		Необходимо написать в свою страховую компанию заявление, где изложить все вызвавшие неудовлетворенность обстоятельства. Страховая компания по такому заявлению обязана провести </a:t>
            </a:r>
            <a:r>
              <a:rPr lang="ru-RU" dirty="0" smtClean="0">
                <a:solidFill>
                  <a:srgbClr val="FFFF00"/>
                </a:solidFill>
              </a:rPr>
              <a:t>экспертизу качества медицинской помощи </a:t>
            </a:r>
            <a:r>
              <a:rPr lang="ru-RU" dirty="0" smtClean="0"/>
              <a:t>и в 30-дневный срок письменно ответить по сути поставленных заявителем вопросов.</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4294967295"/>
          </p:nvPr>
        </p:nvSpPr>
        <p:spPr>
          <a:xfrm>
            <a:off x="395288" y="476250"/>
            <a:ext cx="8569325" cy="5545138"/>
          </a:xfrm>
        </p:spPr>
        <p:txBody>
          <a:bodyPr/>
          <a:lstStyle/>
          <a:p>
            <a:pPr eaLnBrk="1" hangingPunct="1">
              <a:defRPr/>
            </a:pPr>
            <a:r>
              <a:rPr lang="ru-RU" smtClean="0"/>
              <a:t>Контроль за целевым использованием   средств   обязательного   медицинского страхования, за соблюдением правил всеми участниками системы ОМС осуществляют фонды ОМС (в России в целом — Федеральный фонд, в конкретном регионе — Территориальный фонд).</a:t>
            </a:r>
            <a:endParaRPr lang="ru-RU" sz="3600" smtClean="0"/>
          </a:p>
          <a:p>
            <a:pPr lvl="2" eaLnBrk="1" hangingPunct="1">
              <a:buFont typeface="Wingdings" panose="05000000000000000000" pitchFamily="2" charset="2"/>
              <a:buNone/>
              <a:defRPr/>
            </a:pPr>
            <a:endParaRPr lang="ru-RU" smtClean="0"/>
          </a:p>
          <a:p>
            <a:pPr eaLnBrk="1" hangingPunct="1">
              <a:defRPr/>
            </a:pPr>
            <a:endParaRPr lang="ru-RU"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332656"/>
            <a:ext cx="8229600" cy="1084982"/>
          </a:xfrm>
        </p:spPr>
        <p:txBody>
          <a:bodyPr/>
          <a:lstStyle/>
          <a:p>
            <a:pPr eaLnBrk="1" hangingPunct="1">
              <a:defRPr/>
            </a:pPr>
            <a:r>
              <a:rPr lang="ru-RU" sz="3600" b="1" i="1" dirty="0" smtClean="0"/>
              <a:t>Тарифы на медицинские услуги</a:t>
            </a:r>
            <a:br>
              <a:rPr lang="ru-RU" sz="3600" b="1" i="1" dirty="0" smtClean="0"/>
            </a:br>
            <a:r>
              <a:rPr lang="ru-RU" sz="4000" i="1" dirty="0" smtClean="0"/>
              <a:t> </a:t>
            </a:r>
          </a:p>
        </p:txBody>
      </p:sp>
      <p:sp>
        <p:nvSpPr>
          <p:cNvPr id="119811" name="Rectangle 3"/>
          <p:cNvSpPr>
            <a:spLocks noGrp="1" noChangeArrowheads="1"/>
          </p:cNvSpPr>
          <p:nvPr>
            <p:ph type="body" idx="1"/>
          </p:nvPr>
        </p:nvSpPr>
        <p:spPr>
          <a:xfrm>
            <a:off x="395288" y="981075"/>
            <a:ext cx="8502650" cy="5688013"/>
          </a:xfrm>
        </p:spPr>
        <p:txBody>
          <a:bodyPr/>
          <a:lstStyle/>
          <a:p>
            <a:pPr eaLnBrk="1" hangingPunct="1">
              <a:lnSpc>
                <a:spcPct val="80000"/>
              </a:lnSpc>
              <a:buFont typeface="Wingdings" panose="05000000000000000000" pitchFamily="2" charset="2"/>
              <a:buNone/>
              <a:defRPr/>
            </a:pPr>
            <a:r>
              <a:rPr lang="ru-RU" sz="2800" dirty="0" smtClean="0"/>
              <a:t>— </a:t>
            </a:r>
            <a:r>
              <a:rPr lang="ru-RU" dirty="0" smtClean="0"/>
              <a:t>это регулируемые цены, которые устанавливаются соглашением между   органом   управления   здравоохранением субъекта   РФ,   Территориальным  фондом   ОМС, представителями  профессиональных ассоциаций, ассоциаций СМО, а также представителями муниципальных   образований и руководителями МО.</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5800" y="1"/>
            <a:ext cx="7772400" cy="764703"/>
          </a:xfrm>
        </p:spPr>
        <p:txBody>
          <a:bodyPr/>
          <a:lstStyle/>
          <a:p>
            <a:r>
              <a:rPr lang="ru-RU" sz="2800" dirty="0" smtClean="0"/>
              <a:t>Лицензирование МО</a:t>
            </a:r>
            <a:endParaRPr lang="ru-RU" sz="2800" dirty="0"/>
          </a:p>
        </p:txBody>
      </p:sp>
      <p:sp>
        <p:nvSpPr>
          <p:cNvPr id="3" name="Подзаголовок 2"/>
          <p:cNvSpPr>
            <a:spLocks noGrp="1"/>
          </p:cNvSpPr>
          <p:nvPr>
            <p:ph type="subTitle" sz="quarter" idx="1"/>
          </p:nvPr>
        </p:nvSpPr>
        <p:spPr>
          <a:xfrm>
            <a:off x="539552" y="764704"/>
            <a:ext cx="8424936" cy="4874096"/>
          </a:xfrm>
        </p:spPr>
        <p:txBody>
          <a:bodyPr/>
          <a:lstStyle/>
          <a:p>
            <a:r>
              <a:rPr lang="ru-RU" sz="2400" dirty="0" smtClean="0"/>
              <a:t>Государственный контроль качества и безопасности медицинской деятельности включает в себя:</a:t>
            </a:r>
          </a:p>
          <a:p>
            <a:r>
              <a:rPr lang="ru-RU" sz="2400" dirty="0" smtClean="0"/>
              <a:t>1) проведение проверок соблюдения органами государственной власти Российской Федерации, органами местного самоуправления, государственными внебюджетными фондами, медицинскими организациями и фармацевтическими организациями прав граждан в сфере охраны здоровья;</a:t>
            </a:r>
          </a:p>
          <a:p>
            <a:r>
              <a:rPr lang="ru-RU" sz="2400" dirty="0" smtClean="0"/>
              <a:t>2) осуществление </a:t>
            </a:r>
            <a:r>
              <a:rPr lang="ru-RU" sz="2400" dirty="0" smtClean="0">
                <a:hlinkClick r:id="rId2"/>
              </a:rPr>
              <a:t>лицензирования</a:t>
            </a:r>
            <a:r>
              <a:rPr lang="ru-RU" sz="2400" dirty="0" smtClean="0"/>
              <a:t> медицинской деятельности в соответствии с законодательством Российской Федерации о лицензировании отдельных видов деятельности;</a:t>
            </a:r>
          </a:p>
          <a:p>
            <a:r>
              <a:rPr lang="ru-RU" sz="1400" dirty="0" err="1" smtClean="0"/>
              <a:t>КонсультантПлюс</a:t>
            </a:r>
            <a:r>
              <a:rPr lang="ru-RU" sz="1400" dirty="0" smtClean="0"/>
              <a:t>: примечание.</a:t>
            </a:r>
          </a:p>
          <a:p>
            <a:r>
              <a:rPr lang="ru-RU" sz="1400" dirty="0" smtClean="0"/>
              <a:t>С 01.01.2022 в п. 3 ч. 2 ст. 88 вносятся изменения </a:t>
            </a:r>
            <a:r>
              <a:rPr lang="ru-RU" sz="1600" dirty="0" smtClean="0"/>
              <a:t>(</a:t>
            </a:r>
            <a:r>
              <a:rPr lang="ru-RU" sz="1600" dirty="0" smtClean="0">
                <a:hlinkClick r:id="rId3"/>
              </a:rPr>
              <a:t>ФЗ</a:t>
            </a:r>
            <a:r>
              <a:rPr lang="ru-RU" sz="1600" dirty="0" smtClean="0"/>
              <a:t> от 25.12.2018 N 489-ФЗ).</a:t>
            </a:r>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5"/>
            <a:ext cx="8229600" cy="1373014"/>
          </a:xfrm>
        </p:spPr>
        <p:txBody>
          <a:bodyPr/>
          <a:lstStyle/>
          <a:p>
            <a:r>
              <a:rPr lang="ru-RU" sz="1600" b="1" dirty="0">
                <a:solidFill>
                  <a:schemeClr val="tx1"/>
                </a:solidFill>
                <a:effectLst/>
              </a:rPr>
              <a:t>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a:t>
            </a:r>
            <a:r>
              <a:rPr lang="ru-RU" sz="1600" dirty="0">
                <a:solidFill>
                  <a:schemeClr val="tx1"/>
                </a:solidFill>
                <a:effectLst/>
              </a:rPr>
              <a:t>:</a:t>
            </a:r>
            <a:r>
              <a:rPr lang="ru-RU" sz="1600" dirty="0">
                <a:solidFill>
                  <a:srgbClr val="000000"/>
                </a:solidFill>
                <a:effectLst/>
              </a:rPr>
              <a:t/>
            </a:r>
            <a:br>
              <a:rPr lang="ru-RU" sz="1600" dirty="0">
                <a:solidFill>
                  <a:srgbClr val="000000"/>
                </a:solidFill>
                <a:effectLst/>
              </a:rPr>
            </a:br>
            <a:endParaRPr lang="ru-RU" sz="1600" dirty="0">
              <a:solidFill>
                <a:srgbClr val="000000"/>
              </a:solidFill>
            </a:endParaRPr>
          </a:p>
        </p:txBody>
      </p:sp>
      <p:sp>
        <p:nvSpPr>
          <p:cNvPr id="3" name="Объект 2"/>
          <p:cNvSpPr>
            <a:spLocks noGrp="1"/>
          </p:cNvSpPr>
          <p:nvPr>
            <p:ph idx="1"/>
          </p:nvPr>
        </p:nvSpPr>
        <p:spPr>
          <a:xfrm>
            <a:off x="179512" y="980728"/>
            <a:ext cx="8856983" cy="5688632"/>
          </a:xfrm>
        </p:spPr>
        <p:txBody>
          <a:bodyPr/>
          <a:lstStyle/>
          <a:p>
            <a:r>
              <a:rPr lang="ru-RU" sz="1600" dirty="0" smtClean="0">
                <a:solidFill>
                  <a:srgbClr val="FFFF00"/>
                </a:solidFill>
                <a:effectLst/>
              </a:rPr>
              <a:t>1</a:t>
            </a:r>
            <a:r>
              <a:rPr lang="ru-RU" sz="1600" dirty="0">
                <a:solidFill>
                  <a:srgbClr val="FFFF00"/>
                </a:solidFill>
                <a:effectLst/>
              </a:rPr>
              <a:t>) заявление о предоставлении лицензии;</a:t>
            </a:r>
          </a:p>
          <a:p>
            <a:r>
              <a:rPr lang="ru-RU" sz="1600" dirty="0">
                <a:solidFill>
                  <a:srgbClr val="FFFF00"/>
                </a:solidFill>
                <a:effectLst/>
              </a:rPr>
              <a:t>2) копии документов, подтверждающих наличие у соискателя лицензии принадлежащих ему на праве собственности или на ином законном основании зданий, строений, сооружений и (или) помещений, необходимых для выполнения заявленных работ (услуг), права на которые не зарегистрированы в Едином государственном реестре прав на недвижимое имущество и сделок с ним;</a:t>
            </a:r>
          </a:p>
          <a:p>
            <a:r>
              <a:rPr lang="ru-RU" sz="1600" dirty="0">
                <a:solidFill>
                  <a:srgbClr val="FFFF00"/>
                </a:solidFill>
                <a:effectLst/>
              </a:rPr>
              <a:t>3) копии документов, подтверждающих наличие у соискателя лицензии принадлежащих ему на праве собственности или на ином законном основании медицинских изделий (оборудования, аппаратов, приборов, инструментов), необходимых для выполнения заявленных работ (услуг);</a:t>
            </a:r>
          </a:p>
          <a:p>
            <a:r>
              <a:rPr lang="ru-RU" sz="1600" dirty="0">
                <a:solidFill>
                  <a:srgbClr val="FFFF00"/>
                </a:solidFill>
                <a:effectLst/>
              </a:rPr>
              <a:t>4) копии документов, подтверждающих наличие у руководителя медицинской организации, заместителей руководителя медицинской организации, ответственных за осуществление медицинской деятельности, руководителя структурного подразделения иной организации, ответственного за осуществление медицинской деятельности, - высшего медицинского образования, послевузовского и (или) дополнительного профессионального образования, предусмотренного квалификационными требованиями к специалистам с высшим и послевузовским медицинским образованием в сфере здравоохранения, сертификата специалиста, а также </a:t>
            </a:r>
            <a:r>
              <a:rPr lang="ru-RU" sz="1600" b="1" dirty="0">
                <a:solidFill>
                  <a:srgbClr val="FFFF00"/>
                </a:solidFill>
                <a:effectLst/>
              </a:rPr>
              <a:t>дополнительного профессионального образования и сертификата специалиста по специальности «организация здравоохранения и общественное здоровье» </a:t>
            </a:r>
            <a:r>
              <a:rPr lang="ru-RU" sz="1600" dirty="0">
                <a:solidFill>
                  <a:srgbClr val="FFFF00"/>
                </a:solidFill>
                <a:effectLst/>
              </a:rPr>
              <a:t>и стажа работы по специальности;</a:t>
            </a:r>
          </a:p>
          <a:p>
            <a:endParaRPr lang="ru-RU" sz="1200" dirty="0"/>
          </a:p>
        </p:txBody>
      </p:sp>
    </p:spTree>
    <p:extLst>
      <p:ext uri="{BB962C8B-B14F-4D97-AF65-F5344CB8AC3E}">
        <p14:creationId xmlns:p14="http://schemas.microsoft.com/office/powerpoint/2010/main" val="12110110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1417638"/>
          </a:xfrm>
        </p:spPr>
        <p:txBody>
          <a:bodyPr/>
          <a:lstStyle/>
          <a:p>
            <a:r>
              <a:rPr lang="ru-RU" sz="1600" b="1" dirty="0">
                <a:solidFill>
                  <a:schemeClr val="tx1"/>
                </a:solidFill>
                <a:effectLst/>
              </a:rPr>
              <a:t>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a:t>
            </a:r>
            <a:r>
              <a:rPr lang="ru-RU" sz="1600" dirty="0">
                <a:solidFill>
                  <a:schemeClr val="tx1"/>
                </a:solidFill>
                <a:effectLst/>
              </a:rPr>
              <a:t>:</a:t>
            </a:r>
            <a:br>
              <a:rPr lang="ru-RU" sz="1600" dirty="0">
                <a:solidFill>
                  <a:schemeClr val="tx1"/>
                </a:solidFill>
                <a:effectLst/>
              </a:rPr>
            </a:br>
            <a:endParaRPr lang="ru-RU" sz="1600" dirty="0">
              <a:solidFill>
                <a:schemeClr val="tx1"/>
              </a:solidFill>
            </a:endParaRPr>
          </a:p>
        </p:txBody>
      </p:sp>
      <p:sp>
        <p:nvSpPr>
          <p:cNvPr id="3" name="Объект 2"/>
          <p:cNvSpPr>
            <a:spLocks noGrp="1"/>
          </p:cNvSpPr>
          <p:nvPr>
            <p:ph idx="1"/>
          </p:nvPr>
        </p:nvSpPr>
        <p:spPr>
          <a:xfrm>
            <a:off x="457200" y="980728"/>
            <a:ext cx="8229600" cy="5760640"/>
          </a:xfrm>
        </p:spPr>
        <p:txBody>
          <a:bodyPr/>
          <a:lstStyle/>
          <a:p>
            <a:r>
              <a:rPr lang="ru-RU" sz="1600" dirty="0">
                <a:solidFill>
                  <a:srgbClr val="FFFF00"/>
                </a:solidFill>
                <a:effectLst/>
              </a:rPr>
              <a:t>5) </a:t>
            </a:r>
            <a:r>
              <a:rPr lang="ru-RU" sz="1600" b="1" dirty="0">
                <a:solidFill>
                  <a:srgbClr val="FFFF00"/>
                </a:solidFill>
                <a:effectLst/>
              </a:rPr>
              <a:t>копии документов, подтверждающих наличие у руководителя структурного подразделения медицинской </a:t>
            </a:r>
            <a:r>
              <a:rPr lang="ru-RU" sz="1600" b="1" dirty="0" smtClean="0">
                <a:solidFill>
                  <a:srgbClr val="FFFF00"/>
                </a:solidFill>
                <a:effectLst/>
              </a:rPr>
              <a:t>организации</a:t>
            </a:r>
            <a:r>
              <a:rPr lang="ru-RU" sz="1600" b="1" dirty="0">
                <a:solidFill>
                  <a:srgbClr val="FFFF00"/>
                </a:solidFill>
                <a:effectLst/>
              </a:rPr>
              <a:t> </a:t>
            </a:r>
            <a:r>
              <a:rPr lang="ru-RU" sz="1600" b="1" dirty="0" smtClean="0">
                <a:solidFill>
                  <a:srgbClr val="FFFF00"/>
                </a:solidFill>
                <a:effectLst/>
              </a:rPr>
              <a:t>(у </a:t>
            </a:r>
            <a:r>
              <a:rPr lang="ru-RU" sz="1600" b="1" dirty="0">
                <a:solidFill>
                  <a:srgbClr val="FFFF00"/>
                </a:solidFill>
                <a:effectLst/>
              </a:rPr>
              <a:t>индивидуального </a:t>
            </a:r>
            <a:r>
              <a:rPr lang="ru-RU" sz="1600" b="1" dirty="0" smtClean="0">
                <a:solidFill>
                  <a:srgbClr val="FFFF00"/>
                </a:solidFill>
                <a:effectLst/>
              </a:rPr>
              <a:t>предпринимателя), </a:t>
            </a:r>
            <a:r>
              <a:rPr lang="ru-RU" sz="1600" b="1" dirty="0">
                <a:solidFill>
                  <a:srgbClr val="FFFF00"/>
                </a:solidFill>
                <a:effectLst/>
              </a:rPr>
              <a:t>осуществляющего медицинскую деятельность, -</a:t>
            </a:r>
            <a:r>
              <a:rPr lang="ru-RU" sz="1600" dirty="0">
                <a:solidFill>
                  <a:srgbClr val="FFFF00"/>
                </a:solidFill>
                <a:effectLst/>
              </a:rPr>
              <a:t> высшего профессионального образования, послевузовского (для специалистов с медицинским образованием) и (или) дополнительного профессионального образования, предусмотренного квалификационными требованиями к специалистам с высшим и послевузовским медицинским образованием в сфере здравоохранения, сертификата специалиста (для специалистов с медицинским образованием) и стажа работы по специальности;</a:t>
            </a:r>
          </a:p>
          <a:p>
            <a:pPr algn="just"/>
            <a:r>
              <a:rPr lang="ru-RU" sz="1600" dirty="0" smtClean="0">
                <a:solidFill>
                  <a:srgbClr val="FFFF00"/>
                </a:solidFill>
                <a:effectLst/>
              </a:rPr>
              <a:t>7</a:t>
            </a:r>
            <a:r>
              <a:rPr lang="ru-RU" sz="1600" dirty="0">
                <a:solidFill>
                  <a:srgbClr val="FFFF00"/>
                </a:solidFill>
                <a:effectLst/>
              </a:rPr>
              <a:t>) копии документов, подтверждающих </a:t>
            </a:r>
            <a:r>
              <a:rPr lang="ru-RU" sz="1600" b="1" dirty="0">
                <a:solidFill>
                  <a:srgbClr val="FFFF00"/>
                </a:solidFill>
                <a:effectLst/>
              </a:rPr>
              <a:t>наличие у работников, заключивших с лицензиатом трудовые договоры, среднего, высшего, послевузовского и (или) дополнительного медицинского или иного необходимого для выполнения заявленных работ (услуг) профессионального образования и сертификата специалиста </a:t>
            </a:r>
            <a:r>
              <a:rPr lang="ru-RU" sz="1600" dirty="0">
                <a:solidFill>
                  <a:srgbClr val="FFFF00"/>
                </a:solidFill>
                <a:effectLst/>
              </a:rPr>
              <a:t>(для специалистов с медицинским образованием);</a:t>
            </a:r>
          </a:p>
          <a:p>
            <a:r>
              <a:rPr lang="ru-RU" sz="1600" dirty="0">
                <a:solidFill>
                  <a:srgbClr val="FFFF00"/>
                </a:solidFill>
                <a:effectLst/>
              </a:rPr>
              <a:t>8) копии документов, подтверждающих наличие у работников, осуществляющих техническое обслуживание медицинских изделий (оборудования, аппаратов, приборов, инструментов), заключивших с лицензиатом трудовые договоры, соответствующего профессионального образования и (или) квалификации, либо копия договора с организацией, имеющей лицензию на осуществление </a:t>
            </a:r>
            <a:r>
              <a:rPr lang="ru-RU" sz="1600" dirty="0">
                <a:solidFill>
                  <a:srgbClr val="000000"/>
                </a:solidFill>
                <a:effectLst/>
              </a:rPr>
              <a:t>соответствующей деятельности;</a:t>
            </a:r>
          </a:p>
          <a:p>
            <a:endParaRPr lang="ru-RU" sz="1200" dirty="0"/>
          </a:p>
        </p:txBody>
      </p:sp>
    </p:spTree>
    <p:extLst>
      <p:ext uri="{BB962C8B-B14F-4D97-AF65-F5344CB8AC3E}">
        <p14:creationId xmlns:p14="http://schemas.microsoft.com/office/powerpoint/2010/main" val="2029184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65250"/>
          </a:xfrm>
        </p:spPr>
        <p:txBody>
          <a:bodyPr/>
          <a:lstStyle/>
          <a:p>
            <a:pPr>
              <a:defRPr/>
            </a:pPr>
            <a:r>
              <a:rPr lang="ru-RU" sz="2400" b="1" dirty="0" smtClean="0"/>
              <a:t>С мая 2011 года в соответствии с новой редакцией закона об ОМС гражданам выдаются полисы единого образца, которые действуют на всей территории страны</a:t>
            </a:r>
          </a:p>
        </p:txBody>
      </p:sp>
      <p:sp>
        <p:nvSpPr>
          <p:cNvPr id="3" name="Содержимое 2"/>
          <p:cNvSpPr>
            <a:spLocks noGrp="1"/>
          </p:cNvSpPr>
          <p:nvPr>
            <p:ph idx="1"/>
          </p:nvPr>
        </p:nvSpPr>
        <p:spPr>
          <a:xfrm>
            <a:off x="457200" y="1643063"/>
            <a:ext cx="8229600" cy="5072062"/>
          </a:xfrm>
        </p:spPr>
        <p:txBody>
          <a:bodyPr/>
          <a:lstStyle/>
          <a:p>
            <a:pPr>
              <a:defRPr/>
            </a:pPr>
            <a:r>
              <a:rPr lang="ru-RU" sz="2400" dirty="0">
                <a:solidFill>
                  <a:srgbClr val="FFFF00"/>
                </a:solidFill>
              </a:rPr>
              <a:t>единый всероссийский реестр застрахованных граждан </a:t>
            </a:r>
            <a:r>
              <a:rPr lang="ru-RU" sz="2400" dirty="0" smtClean="0">
                <a:solidFill>
                  <a:srgbClr val="FFFF00"/>
                </a:solidFill>
              </a:rPr>
              <a:t>обеспечивает достоверность и исключает дублирование информации о застрахованных. В дальнейшем полис ОМС будет включаться в состав универсальной электронной карты гражданина. Установлена жесткая норма о сроках расчетов за оказанную больным из других регионов медицинскую помощь. Срок - 25 дней. ГАРАНТИЯ того, что оказанная помощь иногороднему гражданину будет оплачена, и они теперь будут заинтересованы, чтобы эту помощь оказать</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846931"/>
          </a:xfrm>
        </p:spPr>
        <p:txBody>
          <a:bodyPr/>
          <a:lstStyle/>
          <a:p>
            <a:pPr>
              <a:defRPr/>
            </a:pPr>
            <a:r>
              <a:rPr lang="ru-RU" sz="3600" dirty="0" smtClean="0"/>
              <a:t>Закон расширяет возможности</a:t>
            </a:r>
            <a:endParaRPr lang="ru-RU" dirty="0"/>
          </a:p>
        </p:txBody>
      </p:sp>
      <p:sp>
        <p:nvSpPr>
          <p:cNvPr id="3" name="Содержимое 2"/>
          <p:cNvSpPr>
            <a:spLocks noGrp="1"/>
          </p:cNvSpPr>
          <p:nvPr>
            <p:ph idx="1"/>
          </p:nvPr>
        </p:nvSpPr>
        <p:spPr>
          <a:xfrm>
            <a:off x="251520" y="1114507"/>
            <a:ext cx="8435280" cy="5328320"/>
          </a:xfrm>
        </p:spPr>
        <p:txBody>
          <a:bodyPr/>
          <a:lstStyle/>
          <a:p>
            <a:pPr>
              <a:buFont typeface="Wingdings" panose="05000000000000000000" pitchFamily="2" charset="2"/>
              <a:buNone/>
              <a:defRPr/>
            </a:pPr>
            <a:r>
              <a:rPr lang="ru-RU" dirty="0" smtClean="0"/>
              <a:t>Застрахованный имеет право выбрать </a:t>
            </a:r>
            <a:r>
              <a:rPr lang="ru-RU" dirty="0" smtClean="0">
                <a:solidFill>
                  <a:srgbClr val="FFFF00"/>
                </a:solidFill>
              </a:rPr>
              <a:t>страховую организацию, медицинское учреждение и врача. </a:t>
            </a:r>
            <a:r>
              <a:rPr lang="ru-RU" dirty="0" smtClean="0"/>
              <a:t>При этом медучреждение, включенное в реестр и заключившее договор на оказание услуг по программе ОМС, не вправе отказать застрахованному человеку в оказании помощи в соответствии с территориальной программой ОМС.</a:t>
            </a:r>
          </a:p>
          <a:p>
            <a:pPr>
              <a:defRPr/>
            </a:pPr>
            <a:endParaRPr lang="ru-RU" dirty="0" smtClean="0"/>
          </a:p>
          <a:p>
            <a:pPr>
              <a:defRPr/>
            </a:pPr>
            <a:endParaRPr lang="ru-RU" dirty="0" smtClean="0"/>
          </a:p>
          <a:p>
            <a:pPr>
              <a:defRPr/>
            </a:pPr>
            <a:endParaRPr lang="ru-RU" dirty="0" smtClean="0"/>
          </a:p>
          <a:p>
            <a:pPr>
              <a:defRPr/>
            </a:pP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6713" y="44450"/>
            <a:ext cx="8229600" cy="1152302"/>
          </a:xfrm>
        </p:spPr>
        <p:txBody>
          <a:bodyPr/>
          <a:lstStyle/>
          <a:p>
            <a:pPr>
              <a:defRPr/>
            </a:pPr>
            <a:r>
              <a:rPr lang="ru-RU" sz="2800" dirty="0" smtClean="0">
                <a:solidFill>
                  <a:srgbClr val="FFFF00"/>
                </a:solidFill>
              </a:rPr>
              <a:t>Демографический крест,  итоги 2021</a:t>
            </a:r>
            <a:br>
              <a:rPr lang="ru-RU" sz="2800" dirty="0" smtClean="0">
                <a:solidFill>
                  <a:srgbClr val="FFFF00"/>
                </a:solidFill>
              </a:rPr>
            </a:br>
            <a:r>
              <a:rPr lang="ru-RU" sz="2800" dirty="0" smtClean="0">
                <a:solidFill>
                  <a:srgbClr val="FFFF00"/>
                </a:solidFill>
                <a:effectLst/>
              </a:rPr>
              <a:t>10,0 - рождаемость, 16,5 - смертность</a:t>
            </a:r>
            <a:endParaRPr lang="ru-RU" sz="2800" dirty="0">
              <a:solidFill>
                <a:srgbClr val="FFFF00"/>
              </a:solidFill>
            </a:endParaRPr>
          </a:p>
        </p:txBody>
      </p:sp>
      <p:pic>
        <p:nvPicPr>
          <p:cNvPr id="30724" name="Picture 6545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714" y="1484784"/>
            <a:ext cx="8151812" cy="532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48522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Содержимое 2"/>
          <p:cNvSpPr>
            <a:spLocks noGrp="1"/>
          </p:cNvSpPr>
          <p:nvPr>
            <p:ph idx="1"/>
          </p:nvPr>
        </p:nvSpPr>
        <p:spPr>
          <a:xfrm>
            <a:off x="457200" y="549275"/>
            <a:ext cx="8229600" cy="3815829"/>
          </a:xfrm>
        </p:spPr>
        <p:txBody>
          <a:bodyPr/>
          <a:lstStyle/>
          <a:p>
            <a:pPr eaLnBrk="1" hangingPunct="1">
              <a:defRPr/>
            </a:pPr>
            <a:r>
              <a:rPr lang="ru-RU" sz="2000" dirty="0">
                <a:effectLst/>
              </a:rPr>
              <a:t>Если учреждение здравоохранения отказывается принять Вас на лечение или предлагает лечение на платной основе путем оплаты через кассу, а также заключение договора добровольного медицинского страхования, необходимо обратиться к руководству этого медицинского учреждения для уточнения - входят ли предлагаемые услуги в Программу госгарантий.  </a:t>
            </a:r>
            <a:r>
              <a:rPr lang="ru-RU" sz="2000" dirty="0"/>
              <a:t/>
            </a:r>
            <a:br>
              <a:rPr lang="ru-RU" sz="2000" dirty="0"/>
            </a:br>
            <a:r>
              <a:rPr lang="ru-RU" sz="2000" dirty="0"/>
              <a:t/>
            </a:r>
            <a:br>
              <a:rPr lang="ru-RU" sz="2000" dirty="0"/>
            </a:br>
            <a:r>
              <a:rPr lang="ru-RU" sz="2000" dirty="0">
                <a:effectLst/>
              </a:rPr>
              <a:t>В случае, если администрация медицинской организации отказывает в помощи либо Вы считаете, что Ваши права нарушены, необходимо обратиться:  </a:t>
            </a:r>
            <a:r>
              <a:rPr lang="ru-RU" sz="2000" dirty="0"/>
              <a:t/>
            </a:r>
            <a:br>
              <a:rPr lang="ru-RU" sz="2000" dirty="0"/>
            </a:br>
            <a:r>
              <a:rPr lang="ru-RU" sz="2000" dirty="0">
                <a:effectLst/>
              </a:rPr>
              <a:t>- в свою </a:t>
            </a:r>
            <a:r>
              <a:rPr lang="ru-RU" sz="2000" u="sng" dirty="0">
                <a:effectLst/>
                <a:hlinkClick r:id="rId2"/>
              </a:rPr>
              <a:t>страховую медицинскую организацию</a:t>
            </a:r>
            <a:r>
              <a:rPr lang="ru-RU" sz="2000" dirty="0">
                <a:effectLst/>
              </a:rPr>
              <a:t>;  </a:t>
            </a:r>
            <a:r>
              <a:rPr lang="ru-RU" sz="2000" dirty="0"/>
              <a:t/>
            </a:r>
            <a:br>
              <a:rPr lang="ru-RU" sz="2000" dirty="0"/>
            </a:br>
            <a:r>
              <a:rPr lang="ru-RU" sz="2000" dirty="0">
                <a:effectLst/>
              </a:rPr>
              <a:t>- на Телефон доверия </a:t>
            </a:r>
            <a:r>
              <a:rPr lang="ru-RU" sz="2000" u="sng" dirty="0">
                <a:effectLst/>
                <a:hlinkClick r:id="rId3"/>
              </a:rPr>
              <a:t>«Право на здоровье»</a:t>
            </a:r>
            <a:r>
              <a:rPr lang="ru-RU" sz="2000" dirty="0">
                <a:effectLst/>
              </a:rPr>
              <a:t>: 8-800-700-000-3 (круглосуточно, бесплатно по России);  </a:t>
            </a:r>
            <a:r>
              <a:rPr lang="ru-RU" sz="2000" dirty="0"/>
              <a:t/>
            </a:r>
            <a:br>
              <a:rPr lang="ru-RU" sz="2000" dirty="0"/>
            </a:br>
            <a:r>
              <a:rPr lang="ru-RU" sz="2000" dirty="0">
                <a:effectLst/>
              </a:rPr>
              <a:t>- в Территориальный фонд обязательного медицинского страхования Красноярского края (отдел по взаимодействию с застрахованными гражданами и страховыми медицинскими организациями</a:t>
            </a:r>
            <a:r>
              <a:rPr lang="ru-RU" sz="2000" dirty="0">
                <a:solidFill>
                  <a:srgbClr val="FFFF00"/>
                </a:solidFill>
                <a:effectLst/>
              </a:rPr>
              <a:t>: тел. (391) 256-69-01 доб. 329, 256-69-01 доб. 262.</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844675"/>
            <a:ext cx="8229600" cy="4679950"/>
          </a:xfrm>
        </p:spPr>
        <p:txBody>
          <a:bodyPr/>
          <a:lstStyle/>
          <a:p>
            <a:pPr>
              <a:defRPr/>
            </a:pPr>
            <a:r>
              <a:rPr lang="ru-RU" sz="2800" dirty="0">
                <a:effectLst/>
              </a:rPr>
              <a:t>Контроль объемов, сроков, качества и условий предоставления медицинской помощи осуществляется путем проведения медико-экономического контроля, медико-экономической экспертизы, экспертизы качества медицинской помощи.</a:t>
            </a:r>
          </a:p>
          <a:p>
            <a:pPr>
              <a:defRPr/>
            </a:pPr>
            <a:endParaRPr lang="ru-RU" sz="28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844675"/>
            <a:ext cx="8229600" cy="4679950"/>
          </a:xfrm>
        </p:spPr>
        <p:txBody>
          <a:bodyPr/>
          <a:lstStyle/>
          <a:p>
            <a:r>
              <a:rPr lang="ru-RU" sz="2400" dirty="0">
                <a:effectLst/>
              </a:rPr>
              <a:t>Медико-экономический контроль - установление соответствия сведений об объемах оказанной медицинской помощи застрахованным лицам на основании предоставленных к оплате медицинской организацией реестров счетов условиям договоров на оказание и оплату медицинской помощи по обязательному медицинскому страхованию, территориальной программе обязательного медицинского страхования, способам оплаты медицинской помощи и тарифам на оплату медицинской помощи.</a:t>
            </a:r>
          </a:p>
          <a:p>
            <a:r>
              <a:rPr lang="ru-RU" sz="2400" dirty="0">
                <a:effectLst/>
              </a:rPr>
              <a:t> </a:t>
            </a:r>
          </a:p>
          <a:p>
            <a:r>
              <a:rPr lang="ru-RU" sz="2400" dirty="0">
                <a:effectLst/>
              </a:rPr>
              <a:t>4. Медико-экономическая экспертиза - установление соответствия фактических сроков оказания медицинской помощи, объема предъявленных к оплате медицинских услуг записям в первичной медицинской документации и учетно-отчетной документации медицинской организации.</a:t>
            </a:r>
          </a:p>
          <a:p>
            <a:pPr>
              <a:defRPr/>
            </a:pPr>
            <a:endParaRPr lang="ru-RU" sz="24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p14="http://schemas.microsoft.com/office/powerpoint/2010/main" val="2937066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556792"/>
            <a:ext cx="8229600" cy="4967833"/>
          </a:xfrm>
        </p:spPr>
        <p:txBody>
          <a:bodyPr/>
          <a:lstStyle/>
          <a:p>
            <a:r>
              <a:rPr lang="ru-RU" sz="2400" dirty="0">
                <a:effectLst/>
              </a:rPr>
              <a:t>Медико-экономическая экспертиза - установление соответствия фактических сроков оказания медицинской помощи, объема предъявленных к оплате медицинских услуг записям в первичной медицинской документации и учетно-отчетной документации медицинской организации (специалист-эксперт, являющийся врачом, имеющим стаж работы по врачебной специальности не менее пяти лет и прошедшим соответствующую подготовку по вопросам экспертной деятельности в сфере ОМС).</a:t>
            </a:r>
          </a:p>
          <a:p>
            <a:r>
              <a:rPr lang="ru-RU" sz="2800" dirty="0" smtClean="0">
                <a:effectLst/>
              </a:rPr>
              <a:t>.</a:t>
            </a:r>
            <a:endParaRPr lang="ru-RU" sz="2800" dirty="0">
              <a:effectLst/>
            </a:endParaRPr>
          </a:p>
          <a:p>
            <a:r>
              <a:rPr lang="ru-RU" sz="2800" dirty="0">
                <a:effectLst/>
              </a:rPr>
              <a:t> </a:t>
            </a:r>
          </a:p>
          <a:p>
            <a:pPr>
              <a:defRPr/>
            </a:pPr>
            <a:endParaRPr lang="ru-RU" sz="28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p14="http://schemas.microsoft.com/office/powerpoint/2010/main" val="32571236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989"/>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380977"/>
            <a:ext cx="8229600" cy="4856335"/>
          </a:xfrm>
        </p:spPr>
        <p:txBody>
          <a:bodyPr/>
          <a:lstStyle/>
          <a:p>
            <a:r>
              <a:rPr lang="ru-RU" sz="2000" dirty="0">
                <a:effectLst/>
              </a:rPr>
              <a:t>Экспертиза качества медицинской помощи - выявление нарушений в оказании медицинской помощи, в том числе оценка правильности выбора медицинской технологии, степени достижения запланированного результата и установление причинно-следственных связей выявленных дефектов в оказании медицинской </a:t>
            </a:r>
            <a:r>
              <a:rPr lang="ru-RU" sz="2000" dirty="0" smtClean="0">
                <a:effectLst/>
              </a:rPr>
              <a:t>помощи</a:t>
            </a:r>
            <a:r>
              <a:rPr lang="ru-RU" sz="2000" dirty="0">
                <a:effectLst/>
              </a:rPr>
              <a:t> </a:t>
            </a:r>
            <a:r>
              <a:rPr lang="ru-RU" sz="2000" dirty="0" smtClean="0">
                <a:effectLst/>
              </a:rPr>
              <a:t>(врач-специалист</a:t>
            </a:r>
            <a:r>
              <a:rPr lang="ru-RU" sz="2000" dirty="0">
                <a:effectLst/>
              </a:rPr>
              <a:t>, имеющий высшее профессиональное образование, свидетельство об аккредитации специалиста или сертификат специалиста, стаж работы по соответствующей врачебной специальности не менее 10 лет и прошедший подготовку по вопросам экспертной деятельности в </a:t>
            </a:r>
            <a:r>
              <a:rPr lang="ru-RU" sz="2000" dirty="0" smtClean="0">
                <a:effectLst/>
              </a:rPr>
              <a:t>сфере ОМС, включенный </a:t>
            </a:r>
            <a:r>
              <a:rPr lang="ru-RU" sz="2000" dirty="0">
                <a:effectLst/>
              </a:rPr>
              <a:t>в территориальные реестры экспертов качества медицинской помощи</a:t>
            </a:r>
            <a:r>
              <a:rPr lang="ru-RU" sz="2400" dirty="0">
                <a:effectLst/>
              </a:rPr>
              <a:t>.</a:t>
            </a:r>
          </a:p>
          <a:p>
            <a:endParaRPr lang="ru-RU" sz="2400" dirty="0">
              <a:effectLst/>
            </a:endParaRPr>
          </a:p>
          <a:p>
            <a:r>
              <a:rPr lang="ru-RU" sz="2400" dirty="0">
                <a:effectLst/>
              </a:rPr>
              <a:t> </a:t>
            </a:r>
          </a:p>
          <a:p>
            <a:pPr>
              <a:defRPr/>
            </a:pPr>
            <a:endParaRPr lang="ru-RU" sz="24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p14="http://schemas.microsoft.com/office/powerpoint/2010/main" val="3784311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1"/>
            <a:ext cx="8229600" cy="1616682"/>
          </a:xfrm>
        </p:spPr>
        <p:txBody>
          <a:bodyPr/>
          <a:lstStyle/>
          <a:p>
            <a:pPr>
              <a:defRPr/>
            </a:pPr>
            <a:r>
              <a:rPr lang="ru-RU" sz="3200" b="1" dirty="0" smtClean="0"/>
              <a:t>Уровень качества лечения</a:t>
            </a:r>
            <a:br>
              <a:rPr lang="ru-RU" sz="3200" b="1" dirty="0" smtClean="0"/>
            </a:br>
            <a:r>
              <a:rPr lang="ru-RU" sz="3200" b="1" dirty="0" smtClean="0"/>
              <a:t>(УКЛ)</a:t>
            </a:r>
            <a:endParaRPr lang="ru-RU" sz="3200" b="1" dirty="0"/>
          </a:p>
        </p:txBody>
      </p:sp>
      <p:sp>
        <p:nvSpPr>
          <p:cNvPr id="3" name="Содержимое 2"/>
          <p:cNvSpPr>
            <a:spLocks noGrp="1"/>
          </p:cNvSpPr>
          <p:nvPr>
            <p:ph idx="1"/>
          </p:nvPr>
        </p:nvSpPr>
        <p:spPr>
          <a:xfrm>
            <a:off x="457200" y="1628800"/>
            <a:ext cx="8229600" cy="4608512"/>
          </a:xfrm>
        </p:spPr>
        <p:txBody>
          <a:bodyPr/>
          <a:lstStyle/>
          <a:p>
            <a:endParaRPr lang="ru-RU" sz="2400" dirty="0">
              <a:effectLst/>
            </a:endParaRPr>
          </a:p>
          <a:p>
            <a:r>
              <a:rPr lang="ru-RU" sz="2400" dirty="0">
                <a:effectLst/>
              </a:rPr>
              <a:t> </a:t>
            </a:r>
          </a:p>
          <a:p>
            <a:pPr>
              <a:defRPr/>
            </a:pPr>
            <a:endParaRPr lang="ru-RU" sz="2400" dirty="0" smtClean="0"/>
          </a:p>
          <a:p>
            <a:pPr>
              <a:defRPr/>
            </a:pPr>
            <a:r>
              <a:rPr lang="ru-RU" sz="2800" dirty="0" smtClean="0">
                <a:solidFill>
                  <a:srgbClr val="FFFF00"/>
                </a:solidFill>
              </a:rPr>
              <a:t>УКЛ =</a:t>
            </a:r>
            <a:r>
              <a:rPr lang="ru-RU" sz="2800" u="sng" dirty="0" smtClean="0">
                <a:solidFill>
                  <a:srgbClr val="FFFF00"/>
                </a:solidFill>
              </a:rPr>
              <a:t>0,5 ОДМ+0,1ОД+0,4ОЛМ   + ОК</a:t>
            </a:r>
          </a:p>
          <a:p>
            <a:pPr>
              <a:defRPr/>
            </a:pPr>
            <a:r>
              <a:rPr lang="ru-RU" sz="2800" dirty="0">
                <a:solidFill>
                  <a:srgbClr val="FFFF00"/>
                </a:solidFill>
              </a:rPr>
              <a:t> </a:t>
            </a:r>
            <a:r>
              <a:rPr lang="ru-RU" sz="2800" dirty="0" smtClean="0">
                <a:solidFill>
                  <a:srgbClr val="FFFF00"/>
                </a:solidFill>
              </a:rPr>
              <a:t>                              200%</a:t>
            </a:r>
          </a:p>
          <a:p>
            <a:pPr>
              <a:defRPr/>
            </a:pPr>
            <a:endParaRPr lang="ru-RU" sz="2800" dirty="0">
              <a:solidFill>
                <a:srgbClr val="FFFF00"/>
              </a:solidFill>
            </a:endParaRPr>
          </a:p>
          <a:p>
            <a:pPr>
              <a:defRPr/>
            </a:pPr>
            <a:endParaRPr lang="ru-RU" sz="2800" dirty="0" smtClean="0">
              <a:solidFill>
                <a:srgbClr val="FFFF00"/>
              </a:solidFill>
            </a:endParaRPr>
          </a:p>
          <a:p>
            <a:pPr>
              <a:defRPr/>
            </a:pPr>
            <a:r>
              <a:rPr lang="ru-RU" sz="2800" dirty="0" smtClean="0">
                <a:solidFill>
                  <a:srgbClr val="FFFF00"/>
                </a:solidFill>
              </a:rPr>
              <a:t>УКЛ не меньше 0,6</a:t>
            </a:r>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p14="http://schemas.microsoft.com/office/powerpoint/2010/main" val="19616047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504" y="1124744"/>
            <a:ext cx="8064896" cy="60529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2400" b="1" kern="0" dirty="0" smtClean="0">
                <a:solidFill>
                  <a:srgbClr val="C00000"/>
                </a:solidFill>
                <a:latin typeface="Arial" pitchFamily="34" charset="0"/>
                <a:cs typeface="Arial" pitchFamily="34" charset="0"/>
              </a:rPr>
              <a:t>Территориальный фонд обязательного медицинского страхования Красноярского края</a:t>
            </a:r>
            <a:endParaRPr lang="ru-RU" sz="24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karta.png"/>
          <p:cNvPicPr>
            <a:picLocks noChangeAspect="1"/>
          </p:cNvPicPr>
          <p:nvPr/>
        </p:nvPicPr>
        <p:blipFill>
          <a:blip r:embed="rId2" cstate="print"/>
          <a:stretch>
            <a:fillRect/>
          </a:stretch>
        </p:blipFill>
        <p:spPr>
          <a:xfrm>
            <a:off x="5940152" y="1468055"/>
            <a:ext cx="2376264" cy="4532696"/>
          </a:xfrm>
          <a:prstGeom prst="rect">
            <a:avLst/>
          </a:prstGeom>
        </p:spPr>
      </p:pic>
      <p:sp>
        <p:nvSpPr>
          <p:cNvPr id="9" name="TextBox 8"/>
          <p:cNvSpPr txBox="1"/>
          <p:nvPr/>
        </p:nvSpPr>
        <p:spPr>
          <a:xfrm>
            <a:off x="1115616" y="2409270"/>
            <a:ext cx="2880320" cy="3323987"/>
          </a:xfrm>
          <a:prstGeom prst="rect">
            <a:avLst/>
          </a:prstGeom>
          <a:noFill/>
        </p:spPr>
        <p:txBody>
          <a:bodyPr wrap="square" rtlCol="0">
            <a:spAutoFit/>
          </a:bodyPr>
          <a:lstStyle/>
          <a:p>
            <a:pPr marL="342900" indent="-342900">
              <a:lnSpc>
                <a:spcPct val="150000"/>
              </a:lnSpc>
            </a:pPr>
            <a:r>
              <a:rPr lang="ru-RU" sz="1400" b="1" dirty="0">
                <a:solidFill>
                  <a:schemeClr val="tx1">
                    <a:lumMod val="85000"/>
                    <a:lumOff val="15000"/>
                  </a:schemeClr>
                </a:solidFill>
                <a:latin typeface="Arial" pitchFamily="34" charset="0"/>
              </a:rPr>
              <a:t>Норильский филиал</a:t>
            </a:r>
          </a:p>
          <a:p>
            <a:pPr marL="342900" indent="-342900">
              <a:lnSpc>
                <a:spcPct val="150000"/>
              </a:lnSpc>
            </a:pPr>
            <a:r>
              <a:rPr lang="ru-RU" sz="1400" b="1" dirty="0">
                <a:solidFill>
                  <a:schemeClr val="tx1">
                    <a:lumMod val="85000"/>
                    <a:lumOff val="15000"/>
                  </a:schemeClr>
                </a:solidFill>
                <a:latin typeface="Arial" pitchFamily="34" charset="0"/>
              </a:rPr>
              <a:t>Эвенкийский филиал</a:t>
            </a:r>
          </a:p>
          <a:p>
            <a:pPr marL="342900" indent="-342900">
              <a:lnSpc>
                <a:spcPct val="150000"/>
              </a:lnSpc>
            </a:pPr>
            <a:r>
              <a:rPr lang="ru-RU" sz="1400" b="1" dirty="0">
                <a:solidFill>
                  <a:schemeClr val="tx1">
                    <a:lumMod val="85000"/>
                    <a:lumOff val="15000"/>
                  </a:schemeClr>
                </a:solidFill>
                <a:latin typeface="Arial" pitchFamily="34" charset="0"/>
              </a:rPr>
              <a:t>Таймырский филиал</a:t>
            </a:r>
          </a:p>
          <a:p>
            <a:pPr marL="342900" indent="-342900">
              <a:lnSpc>
                <a:spcPct val="150000"/>
              </a:lnSpc>
            </a:pPr>
            <a:r>
              <a:rPr lang="ru-RU" sz="1400" b="1" dirty="0" err="1">
                <a:solidFill>
                  <a:schemeClr val="tx1">
                    <a:lumMod val="85000"/>
                    <a:lumOff val="15000"/>
                  </a:schemeClr>
                </a:solidFill>
                <a:latin typeface="Arial" pitchFamily="34" charset="0"/>
              </a:rPr>
              <a:t>Лесосибирский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Ачинский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Железногорский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Ужурский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Канский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Зеленогорский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a:solidFill>
                  <a:schemeClr val="tx1">
                    <a:lumMod val="85000"/>
                    <a:lumOff val="15000"/>
                  </a:schemeClr>
                </a:solidFill>
                <a:latin typeface="Arial" pitchFamily="34" charset="0"/>
              </a:rPr>
              <a:t>Минусинский филиал</a:t>
            </a:r>
          </a:p>
        </p:txBody>
      </p:sp>
      <p:sp>
        <p:nvSpPr>
          <p:cNvPr id="10" name="Прямоугольник 9"/>
          <p:cNvSpPr/>
          <p:nvPr/>
        </p:nvSpPr>
        <p:spPr>
          <a:xfrm>
            <a:off x="536219" y="2409270"/>
            <a:ext cx="663964" cy="332398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9.</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a:t>
            </a:r>
          </a:p>
        </p:txBody>
      </p:sp>
      <p:sp>
        <p:nvSpPr>
          <p:cNvPr id="11" name="Прямоугольник 10"/>
          <p:cNvSpPr/>
          <p:nvPr/>
        </p:nvSpPr>
        <p:spPr>
          <a:xfrm>
            <a:off x="467544" y="1890545"/>
            <a:ext cx="6048672" cy="432048"/>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bg2">
                    <a:lumMod val="50000"/>
                  </a:schemeClr>
                </a:solidFill>
                <a:latin typeface="Arial" pitchFamily="34" charset="0"/>
                <a:cs typeface="Arial" pitchFamily="34" charset="0"/>
              </a:rPr>
              <a:t>10 филиалов </a:t>
            </a:r>
            <a:r>
              <a:rPr lang="ru-RU" sz="1400" b="1" dirty="0">
                <a:solidFill>
                  <a:schemeClr val="bg2">
                    <a:lumMod val="50000"/>
                  </a:schemeClr>
                </a:solidFill>
                <a:latin typeface="Arial" pitchFamily="34" charset="0"/>
                <a:cs typeface="Arial" pitchFamily="34" charset="0"/>
              </a:rPr>
              <a:t>входят в состав ТФОМС Красноярского края</a:t>
            </a:r>
          </a:p>
        </p:txBody>
      </p:sp>
    </p:spTree>
    <p:extLst>
      <p:ext uri="{BB962C8B-B14F-4D97-AF65-F5344CB8AC3E}">
        <p14:creationId xmlns:p14="http://schemas.microsoft.com/office/powerpoint/2010/main" val="30716521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sz="2000" dirty="0">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352928"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0541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88640"/>
            <a:ext cx="8172400" cy="86177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2800" b="1" kern="0" dirty="0" smtClean="0">
                <a:solidFill>
                  <a:srgbClr val="C00000"/>
                </a:solidFill>
                <a:latin typeface="Arial" pitchFamily="34" charset="0"/>
                <a:cs typeface="Arial" pitchFamily="34" charset="0"/>
              </a:rPr>
              <a:t>Система обязательного медицинского страхования </a:t>
            </a:r>
          </a:p>
          <a:p>
            <a:pPr>
              <a:lnSpc>
                <a:spcPts val="2000"/>
              </a:lnSpc>
            </a:pPr>
            <a:r>
              <a:rPr lang="ru-RU" sz="2800" b="1" kern="0" dirty="0" smtClean="0">
                <a:solidFill>
                  <a:srgbClr val="C00000"/>
                </a:solidFill>
                <a:latin typeface="Arial" pitchFamily="34" charset="0"/>
                <a:cs typeface="Arial" pitchFamily="34" charset="0"/>
              </a:rPr>
              <a:t>Красноярского края</a:t>
            </a:r>
            <a:endParaRPr lang="ru-RU" sz="2800" b="1" dirty="0">
              <a:solidFill>
                <a:srgbClr val="C00000"/>
              </a:solidFill>
              <a:latin typeface="Arial" pitchFamily="34" charset="0"/>
              <a:cs typeface="Arial" pitchFamily="34" charset="0"/>
            </a:endParaRPr>
          </a:p>
        </p:txBody>
      </p:sp>
      <p:pic>
        <p:nvPicPr>
          <p:cNvPr id="10" name="Picture 4" descr="D:\IMG\Medic\1280156561_klinika_evrolab2 (1).jpg"/>
          <p:cNvPicPr>
            <a:picLocks noChangeAspect="1" noChangeArrowheads="1"/>
          </p:cNvPicPr>
          <p:nvPr/>
        </p:nvPicPr>
        <p:blipFill>
          <a:blip r:embed="rId2" cstate="print"/>
          <a:srcRect/>
          <a:stretch>
            <a:fillRect/>
          </a:stretch>
        </p:blipFill>
        <p:spPr bwMode="auto">
          <a:xfrm>
            <a:off x="192981" y="4869160"/>
            <a:ext cx="1905332" cy="1589591"/>
          </a:xfrm>
          <a:prstGeom prst="rect">
            <a:avLst/>
          </a:prstGeom>
          <a:noFill/>
          <a:ln w="12700">
            <a:solidFill>
              <a:schemeClr val="tx1">
                <a:lumMod val="75000"/>
                <a:lumOff val="25000"/>
              </a:schemeClr>
            </a:solidFill>
          </a:ln>
        </p:spPr>
      </p:pic>
      <p:pic>
        <p:nvPicPr>
          <p:cNvPr id="23" name="Picture 2" descr="D:\IMG\Medic\dob.jpg"/>
          <p:cNvPicPr>
            <a:picLocks noChangeAspect="1" noChangeArrowheads="1"/>
          </p:cNvPicPr>
          <p:nvPr/>
        </p:nvPicPr>
        <p:blipFill>
          <a:blip r:embed="rId3" cstate="print"/>
          <a:srcRect/>
          <a:stretch>
            <a:fillRect/>
          </a:stretch>
        </p:blipFill>
        <p:spPr bwMode="auto">
          <a:xfrm>
            <a:off x="6614828" y="4919099"/>
            <a:ext cx="2448272" cy="1619492"/>
          </a:xfrm>
          <a:prstGeom prst="rect">
            <a:avLst/>
          </a:prstGeom>
          <a:noFill/>
          <a:ln w="12700">
            <a:solidFill>
              <a:schemeClr val="tx1">
                <a:lumMod val="75000"/>
                <a:lumOff val="25000"/>
              </a:schemeClr>
            </a:solidFill>
          </a:ln>
        </p:spPr>
      </p:pic>
      <p:pic>
        <p:nvPicPr>
          <p:cNvPr id="8197" name="Picture 5" descr="http://www.patriot-tur.ru/images/clip_image016_0085.jpg"/>
          <p:cNvPicPr>
            <a:picLocks noChangeAspect="1" noChangeArrowheads="1"/>
          </p:cNvPicPr>
          <p:nvPr/>
        </p:nvPicPr>
        <p:blipFill>
          <a:blip r:embed="rId4" cstate="print"/>
          <a:srcRect/>
          <a:stretch>
            <a:fillRect/>
          </a:stretch>
        </p:blipFill>
        <p:spPr bwMode="auto">
          <a:xfrm>
            <a:off x="4499992" y="4869160"/>
            <a:ext cx="1893383" cy="1638275"/>
          </a:xfrm>
          <a:prstGeom prst="rect">
            <a:avLst/>
          </a:prstGeom>
          <a:noFill/>
          <a:ln w="12700">
            <a:solidFill>
              <a:schemeClr val="tx1">
                <a:lumMod val="75000"/>
                <a:lumOff val="25000"/>
              </a:schemeClr>
            </a:solidFill>
          </a:ln>
        </p:spPr>
      </p:pic>
      <p:pic>
        <p:nvPicPr>
          <p:cNvPr id="9218" name="Picture 2" descr="http://robinzon.tv/images/news/c2d23af58d76c86dc0401c5beb408062.jpg"/>
          <p:cNvPicPr>
            <a:picLocks noChangeAspect="1" noChangeArrowheads="1"/>
          </p:cNvPicPr>
          <p:nvPr/>
        </p:nvPicPr>
        <p:blipFill>
          <a:blip r:embed="rId5" cstate="print"/>
          <a:srcRect/>
          <a:stretch>
            <a:fillRect/>
          </a:stretch>
        </p:blipFill>
        <p:spPr bwMode="auto">
          <a:xfrm>
            <a:off x="2193564" y="4905283"/>
            <a:ext cx="2112235" cy="1584176"/>
          </a:xfrm>
          <a:prstGeom prst="rect">
            <a:avLst/>
          </a:prstGeom>
          <a:noFill/>
          <a:ln w="12700">
            <a:solidFill>
              <a:schemeClr val="tx1">
                <a:lumMod val="75000"/>
                <a:lumOff val="25000"/>
              </a:schemeClr>
            </a:solidFill>
          </a:ln>
        </p:spPr>
      </p:pic>
      <p:sp>
        <p:nvSpPr>
          <p:cNvPr id="24" name="Прямоугольник 23"/>
          <p:cNvSpPr/>
          <p:nvPr/>
        </p:nvSpPr>
        <p:spPr>
          <a:xfrm>
            <a:off x="490786" y="1050414"/>
            <a:ext cx="8208912" cy="3818746"/>
          </a:xfrm>
          <a:prstGeom prst="rect">
            <a:avLst/>
          </a:prstGeom>
          <a:solidFill>
            <a:srgbClr val="FFFFCC"/>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t" anchorCtr="0"/>
          <a:lstStyle/>
          <a:p>
            <a:pPr marL="177800" indent="-177800" fontAlgn="auto">
              <a:lnSpc>
                <a:spcPts val="2500"/>
              </a:lnSpc>
              <a:spcBef>
                <a:spcPts val="0"/>
              </a:spcBef>
              <a:spcAft>
                <a:spcPts val="0"/>
              </a:spcAft>
              <a:defRPr/>
            </a:pPr>
            <a:r>
              <a:rPr lang="ru-RU" sz="3200" dirty="0" smtClean="0">
                <a:solidFill>
                  <a:schemeClr val="bg2"/>
                </a:solidFill>
                <a:latin typeface="Times New Roman" pitchFamily="18" charset="0"/>
                <a:cs typeface="Times New Roman" pitchFamily="18" charset="0"/>
              </a:rPr>
              <a:t>-</a:t>
            </a:r>
            <a:r>
              <a:rPr lang="ru-RU" sz="3200" dirty="0">
                <a:latin typeface="Times New Roman" pitchFamily="18" charset="0"/>
                <a:cs typeface="Times New Roman" pitchFamily="18" charset="0"/>
              </a:rPr>
              <a:t>В 2020 году в реализации территориальной программы ОМС участвовало 189 медицинских организаций различных форм собственности, из них: 118 краевых государственных медицинских организаций (62,4% от общего количества); 8 медицинских организаций федеральной формы собственности (4,2% от общего количества); 63 медицинские организации частной формы собственности (33,4 % от общего количества).</a:t>
            </a:r>
            <a:endParaRPr lang="ru-RU" sz="3200" b="1" dirty="0">
              <a:solidFill>
                <a:schemeClr val="tx1"/>
              </a:solidFill>
              <a:latin typeface="Times New Roman" pitchFamily="18" charset="0"/>
              <a:cs typeface="Times New Roman" pitchFamily="18" charset="0"/>
            </a:endParaRPr>
          </a:p>
          <a:p>
            <a:pPr algn="ctr"/>
            <a:endParaRPr lang="ru-RU"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048518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Овал 55"/>
          <p:cNvSpPr/>
          <p:nvPr/>
        </p:nvSpPr>
        <p:spPr>
          <a:xfrm>
            <a:off x="2483768" y="2492896"/>
            <a:ext cx="3456384" cy="331236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86644" y="551003"/>
            <a:ext cx="8064896" cy="86177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3200" b="1" kern="0" dirty="0" smtClean="0">
                <a:solidFill>
                  <a:srgbClr val="C00000"/>
                </a:solidFill>
                <a:latin typeface="Arial" pitchFamily="34" charset="0"/>
                <a:cs typeface="Arial" pitchFamily="34" charset="0"/>
              </a:rPr>
              <a:t>Территориальный фонд обязательного медицинского страхования Красноярского края</a:t>
            </a:r>
            <a:endParaRPr lang="ru-RU" sz="32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1475657" y="2838864"/>
            <a:ext cx="1904595"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Центры ЗДОРОВЬЯ</a:t>
            </a:r>
          </a:p>
        </p:txBody>
      </p:sp>
      <p:sp>
        <p:nvSpPr>
          <p:cNvPr id="14" name="Скругленный прямоугольник 13"/>
          <p:cNvSpPr/>
          <p:nvPr/>
        </p:nvSpPr>
        <p:spPr>
          <a:xfrm>
            <a:off x="1547665" y="4553376"/>
            <a:ext cx="1904595"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Стационары</a:t>
            </a:r>
          </a:p>
        </p:txBody>
      </p:sp>
      <p:sp>
        <p:nvSpPr>
          <p:cNvPr id="15" name="Скругленный прямоугольник 14"/>
          <p:cNvSpPr/>
          <p:nvPr/>
        </p:nvSpPr>
        <p:spPr>
          <a:xfrm>
            <a:off x="5004049" y="2900304"/>
            <a:ext cx="1966033" cy="61438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Поликлиники</a:t>
            </a:r>
          </a:p>
        </p:txBody>
      </p:sp>
      <p:sp>
        <p:nvSpPr>
          <p:cNvPr id="22" name="Скругленный прямоугольник 21"/>
          <p:cNvSpPr/>
          <p:nvPr/>
        </p:nvSpPr>
        <p:spPr>
          <a:xfrm>
            <a:off x="539552" y="3717033"/>
            <a:ext cx="2281426"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Реабилитационные центры</a:t>
            </a:r>
          </a:p>
        </p:txBody>
      </p:sp>
      <p:sp>
        <p:nvSpPr>
          <p:cNvPr id="51" name="Прямоугольник 50"/>
          <p:cNvSpPr/>
          <p:nvPr/>
        </p:nvSpPr>
        <p:spPr>
          <a:xfrm>
            <a:off x="899592" y="1988840"/>
            <a:ext cx="6696744" cy="360040"/>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ru-RU" b="1" kern="0" dirty="0" smtClean="0">
                <a:solidFill>
                  <a:schemeClr val="bg2"/>
                </a:solidFill>
                <a:latin typeface="Arial" pitchFamily="34" charset="0"/>
                <a:cs typeface="Arial" pitchFamily="34" charset="0"/>
              </a:rPr>
              <a:t>Программа обязательного медицинского страхования</a:t>
            </a:r>
            <a:endParaRPr lang="ru-RU" b="1" dirty="0">
              <a:solidFill>
                <a:schemeClr val="bg2"/>
              </a:solidFill>
              <a:latin typeface="Arial" pitchFamily="34" charset="0"/>
              <a:cs typeface="Arial" pitchFamily="34" charset="0"/>
            </a:endParaRPr>
          </a:p>
        </p:txBody>
      </p:sp>
      <p:sp>
        <p:nvSpPr>
          <p:cNvPr id="52" name="Овал 51"/>
          <p:cNvSpPr/>
          <p:nvPr/>
        </p:nvSpPr>
        <p:spPr>
          <a:xfrm>
            <a:off x="3347864" y="3501008"/>
            <a:ext cx="1728192" cy="1080120"/>
          </a:xfrm>
          <a:prstGeom prst="ellipse">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ПАЦИЕНТ</a:t>
            </a:r>
            <a:endParaRPr lang="ru-RU" b="1" dirty="0">
              <a:solidFill>
                <a:srgbClr val="C00000"/>
              </a:solidFill>
            </a:endParaRPr>
          </a:p>
        </p:txBody>
      </p:sp>
      <p:sp>
        <p:nvSpPr>
          <p:cNvPr id="54" name="Скругленный прямоугольник 53"/>
          <p:cNvSpPr/>
          <p:nvPr/>
        </p:nvSpPr>
        <p:spPr>
          <a:xfrm>
            <a:off x="5580112" y="3717033"/>
            <a:ext cx="2304256"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Диагностические центры</a:t>
            </a:r>
          </a:p>
        </p:txBody>
      </p:sp>
      <p:sp>
        <p:nvSpPr>
          <p:cNvPr id="55" name="Скругленный прямоугольник 54"/>
          <p:cNvSpPr/>
          <p:nvPr/>
        </p:nvSpPr>
        <p:spPr>
          <a:xfrm>
            <a:off x="5004048" y="4553376"/>
            <a:ext cx="1944216"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Дневные стационары</a:t>
            </a:r>
          </a:p>
        </p:txBody>
      </p:sp>
    </p:spTree>
    <p:extLst>
      <p:ext uri="{BB962C8B-B14F-4D97-AF65-F5344CB8AC3E}">
        <p14:creationId xmlns:p14="http://schemas.microsoft.com/office/powerpoint/2010/main" val="1685553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422400"/>
          </a:xfrm>
        </p:spPr>
        <p:txBody>
          <a:bodyPr/>
          <a:lstStyle/>
          <a:p>
            <a:pPr>
              <a:defRPr/>
            </a:pPr>
            <a:r>
              <a:rPr lang="ru-RU" sz="3600" b="1" dirty="0" smtClean="0"/>
              <a:t>ФЗ о </a:t>
            </a:r>
            <a:r>
              <a:rPr lang="ru-RU" sz="3600" b="1" dirty="0"/>
              <a:t>Медицинском страховании </a:t>
            </a:r>
            <a:r>
              <a:rPr lang="ru-RU" sz="3600" b="1" dirty="0" smtClean="0"/>
              <a:t>вступил в силу с января 1991 г.</a:t>
            </a:r>
            <a:endParaRPr lang="ru-RU" sz="3600" b="1" dirty="0"/>
          </a:p>
        </p:txBody>
      </p:sp>
      <p:sp>
        <p:nvSpPr>
          <p:cNvPr id="3" name="Объект 2"/>
          <p:cNvSpPr>
            <a:spLocks noGrp="1"/>
          </p:cNvSpPr>
          <p:nvPr>
            <p:ph idx="1"/>
          </p:nvPr>
        </p:nvSpPr>
        <p:spPr>
          <a:xfrm>
            <a:off x="457200" y="1844824"/>
            <a:ext cx="8229600" cy="4070350"/>
          </a:xfrm>
        </p:spPr>
        <p:txBody>
          <a:bodyPr/>
          <a:lstStyle/>
          <a:p>
            <a:pPr>
              <a:defRPr/>
            </a:pPr>
            <a:endParaRPr lang="ru-RU" sz="4000" dirty="0">
              <a:effectLst/>
              <a:latin typeface="Times New Roman" pitchFamily="18" charset="0"/>
              <a:cs typeface="Times New Roman" pitchFamily="18" charset="0"/>
            </a:endParaRPr>
          </a:p>
          <a:p>
            <a:pPr>
              <a:defRPr/>
            </a:pPr>
            <a:r>
              <a:rPr lang="ru-RU" sz="4000" dirty="0" smtClean="0">
                <a:effectLst/>
                <a:latin typeface="Times New Roman" pitchFamily="18" charset="0"/>
                <a:cs typeface="Times New Roman" pitchFamily="18" charset="0"/>
              </a:rPr>
              <a:t>Цель перехода на систему медицинского страхования – получение дополнительного источника финансирования на ЗХ</a:t>
            </a:r>
            <a:endParaRPr lang="ru-RU" sz="4000"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IMG\Medic\social.jpg"/>
          <p:cNvPicPr>
            <a:picLocks noChangeAspect="1" noChangeArrowheads="1"/>
          </p:cNvPicPr>
          <p:nvPr/>
        </p:nvPicPr>
        <p:blipFill>
          <a:blip r:embed="rId2" cstate="print"/>
          <a:srcRect/>
          <a:stretch>
            <a:fillRect/>
          </a:stretch>
        </p:blipFill>
        <p:spPr bwMode="auto">
          <a:xfrm>
            <a:off x="159792" y="1614010"/>
            <a:ext cx="2612008" cy="1959006"/>
          </a:xfrm>
          <a:prstGeom prst="rect">
            <a:avLst/>
          </a:prstGeom>
          <a:noFill/>
        </p:spPr>
      </p:pic>
      <p:pic>
        <p:nvPicPr>
          <p:cNvPr id="16" name="Picture 2"/>
          <p:cNvPicPr>
            <a:picLocks noChangeAspect="1" noChangeArrowheads="1"/>
          </p:cNvPicPr>
          <p:nvPr/>
        </p:nvPicPr>
        <p:blipFill>
          <a:blip r:embed="rId3" cstate="print"/>
          <a:srcRect/>
          <a:stretch>
            <a:fillRect/>
          </a:stretch>
        </p:blipFill>
        <p:spPr bwMode="auto">
          <a:xfrm>
            <a:off x="159792" y="3530686"/>
            <a:ext cx="2592288" cy="2058554"/>
          </a:xfrm>
          <a:prstGeom prst="rect">
            <a:avLst/>
          </a:prstGeom>
          <a:noFill/>
          <a:ln w="9525">
            <a:noFill/>
            <a:miter lim="800000"/>
            <a:headEnd/>
            <a:tailEnd/>
          </a:ln>
          <a:effectLst/>
        </p:spPr>
      </p:pic>
      <p:pic>
        <p:nvPicPr>
          <p:cNvPr id="18" name="Picture 8" descr="/images/recomendations/3m.jpg"/>
          <p:cNvPicPr>
            <a:picLocks noChangeAspect="1" noChangeArrowheads="1"/>
          </p:cNvPicPr>
          <p:nvPr/>
        </p:nvPicPr>
        <p:blipFill>
          <a:blip r:embed="rId4" cstate="print"/>
          <a:srcRect/>
          <a:stretch>
            <a:fillRect/>
          </a:stretch>
        </p:blipFill>
        <p:spPr bwMode="auto">
          <a:xfrm>
            <a:off x="6497949" y="3140968"/>
            <a:ext cx="2448272" cy="2448272"/>
          </a:xfrm>
          <a:prstGeom prst="rect">
            <a:avLst/>
          </a:prstGeom>
          <a:noFill/>
        </p:spPr>
      </p:pic>
      <p:sp>
        <p:nvSpPr>
          <p:cNvPr id="21" name="Rectangle 18"/>
          <p:cNvSpPr>
            <a:spLocks noChangeArrowheads="1"/>
          </p:cNvSpPr>
          <p:nvPr/>
        </p:nvSpPr>
        <p:spPr bwMode="auto">
          <a:xfrm>
            <a:off x="2699792" y="1799737"/>
            <a:ext cx="3816424" cy="1502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1" hangingPunct="1">
              <a:lnSpc>
                <a:spcPts val="2200"/>
              </a:lnSpc>
            </a:pPr>
            <a:r>
              <a:rPr lang="ru-RU" sz="1600" b="1" dirty="0">
                <a:solidFill>
                  <a:schemeClr val="tx1">
                    <a:lumMod val="85000"/>
                    <a:lumOff val="15000"/>
                  </a:schemeClr>
                </a:solidFill>
                <a:latin typeface="Arial" pitchFamily="34" charset="0"/>
                <a:ea typeface="Calibri" pitchFamily="34" charset="0"/>
              </a:rPr>
              <a:t>В ПОЛИКЛИНИКЕ</a:t>
            </a:r>
          </a:p>
          <a:p>
            <a:pPr algn="ctr" eaLnBrk="1" hangingPunct="1">
              <a:lnSpc>
                <a:spcPts val="2200"/>
              </a:lnSpc>
            </a:pPr>
            <a:r>
              <a:rPr lang="ru-RU" sz="1400" b="1" dirty="0">
                <a:solidFill>
                  <a:schemeClr val="tx1">
                    <a:lumMod val="85000"/>
                    <a:lumOff val="15000"/>
                  </a:schemeClr>
                </a:solidFill>
                <a:latin typeface="Arial" pitchFamily="34" charset="0"/>
                <a:ea typeface="Calibri" pitchFamily="34" charset="0"/>
              </a:rPr>
              <a:t>по месту жительства (прикрепления)</a:t>
            </a:r>
          </a:p>
          <a:p>
            <a:pPr algn="ctr" eaLnBrk="1" hangingPunct="1">
              <a:lnSpc>
                <a:spcPts val="2200"/>
              </a:lnSpc>
            </a:pPr>
            <a:r>
              <a:rPr lang="ru-RU" sz="1600" b="1" dirty="0">
                <a:solidFill>
                  <a:schemeClr val="tx1">
                    <a:lumMod val="85000"/>
                    <a:lumOff val="15000"/>
                  </a:schemeClr>
                </a:solidFill>
                <a:latin typeface="Arial" pitchFamily="34" charset="0"/>
                <a:ea typeface="Calibri" pitchFamily="34" charset="0"/>
              </a:rPr>
              <a:t>для взрослого населения</a:t>
            </a:r>
          </a:p>
          <a:p>
            <a:pPr algn="ctr" eaLnBrk="1" hangingPunct="1">
              <a:lnSpc>
                <a:spcPts val="2200"/>
              </a:lnSpc>
            </a:pPr>
            <a:r>
              <a:rPr lang="ru-RU" sz="1600" b="1" dirty="0">
                <a:solidFill>
                  <a:srgbClr val="C00000"/>
                </a:solidFill>
                <a:latin typeface="Arial" pitchFamily="34" charset="0"/>
                <a:ea typeface="Calibri" pitchFamily="34" charset="0"/>
              </a:rPr>
              <a:t>БЕСПЛАТНО ПРОВОДИТСЯ</a:t>
            </a:r>
          </a:p>
          <a:p>
            <a:pPr algn="ctr" eaLnBrk="1" hangingPunct="1">
              <a:lnSpc>
                <a:spcPts val="2200"/>
              </a:lnSpc>
            </a:pPr>
            <a:r>
              <a:rPr lang="ru-RU" sz="1600" b="1" dirty="0">
                <a:solidFill>
                  <a:schemeClr val="tx1">
                    <a:lumMod val="85000"/>
                    <a:lumOff val="15000"/>
                  </a:schemeClr>
                </a:solidFill>
                <a:latin typeface="Arial" pitchFamily="34" charset="0"/>
                <a:ea typeface="Calibri" pitchFamily="34" charset="0"/>
              </a:rPr>
              <a:t>ДИСПАНСЕРИЗАЦИЯ:</a:t>
            </a:r>
            <a:endParaRPr lang="en-US" sz="1600" b="1" dirty="0">
              <a:solidFill>
                <a:schemeClr val="tx1">
                  <a:lumMod val="85000"/>
                  <a:lumOff val="15000"/>
                </a:schemeClr>
              </a:solidFill>
              <a:latin typeface="Arial" pitchFamily="34" charset="0"/>
              <a:ea typeface="Calibri" pitchFamily="34" charset="0"/>
            </a:endParaRPr>
          </a:p>
        </p:txBody>
      </p:sp>
      <p:sp>
        <p:nvSpPr>
          <p:cNvPr id="24" name="TextBox 23"/>
          <p:cNvSpPr txBox="1"/>
          <p:nvPr/>
        </p:nvSpPr>
        <p:spPr>
          <a:xfrm>
            <a:off x="2843808" y="4917068"/>
            <a:ext cx="3600400" cy="600164"/>
          </a:xfrm>
          <a:prstGeom prst="rect">
            <a:avLst/>
          </a:prstGeom>
          <a:noFill/>
        </p:spPr>
        <p:txBody>
          <a:bodyPr wrap="square" rtlCol="0">
            <a:spAutoFit/>
          </a:bodyPr>
          <a:lstStyle/>
          <a:p>
            <a:pPr marL="228600" indent="-228600" algn="ctr"/>
            <a:r>
              <a:rPr lang="ru-RU" sz="1100" b="1" i="1" dirty="0">
                <a:solidFill>
                  <a:schemeClr val="tx1">
                    <a:lumMod val="85000"/>
                    <a:lumOff val="15000"/>
                  </a:schemeClr>
                </a:solidFill>
                <a:latin typeface="Arial" pitchFamily="34" charset="0"/>
                <a:ea typeface="Calibri" pitchFamily="34" charset="0"/>
              </a:rPr>
              <a:t>Подробную информацию о порядке и условиях</a:t>
            </a:r>
          </a:p>
          <a:p>
            <a:pPr marL="228600" indent="-228600" algn="ctr"/>
            <a:r>
              <a:rPr lang="ru-RU" sz="1100" b="1" i="1" dirty="0">
                <a:solidFill>
                  <a:schemeClr val="tx1">
                    <a:lumMod val="85000"/>
                    <a:lumOff val="15000"/>
                  </a:schemeClr>
                </a:solidFill>
                <a:latin typeface="Arial" pitchFamily="34" charset="0"/>
                <a:ea typeface="Calibri" pitchFamily="34" charset="0"/>
              </a:rPr>
              <a:t>прохождения диспансеризации Вы можете</a:t>
            </a:r>
          </a:p>
          <a:p>
            <a:pPr marL="228600" indent="-228600" algn="ctr"/>
            <a:r>
              <a:rPr lang="ru-RU" sz="1100" b="1" i="1" dirty="0">
                <a:solidFill>
                  <a:schemeClr val="tx1">
                    <a:lumMod val="85000"/>
                    <a:lumOff val="15000"/>
                  </a:schemeClr>
                </a:solidFill>
                <a:latin typeface="Arial" pitchFamily="34" charset="0"/>
                <a:ea typeface="Calibri" pitchFamily="34" charset="0"/>
              </a:rPr>
              <a:t>получить у участкового терапевта.</a:t>
            </a:r>
          </a:p>
        </p:txBody>
      </p:sp>
      <p:pic>
        <p:nvPicPr>
          <p:cNvPr id="25605" name="Picture 5"/>
          <p:cNvPicPr>
            <a:picLocks noChangeAspect="1" noChangeArrowheads="1"/>
          </p:cNvPicPr>
          <p:nvPr/>
        </p:nvPicPr>
        <p:blipFill>
          <a:blip r:embed="rId5" cstate="print"/>
          <a:srcRect/>
          <a:stretch>
            <a:fillRect/>
          </a:stretch>
        </p:blipFill>
        <p:spPr bwMode="auto">
          <a:xfrm>
            <a:off x="6500850" y="1683770"/>
            <a:ext cx="2463639" cy="1817239"/>
          </a:xfrm>
          <a:prstGeom prst="rect">
            <a:avLst/>
          </a:prstGeom>
          <a:noFill/>
          <a:ln w="9525">
            <a:noFill/>
            <a:miter lim="800000"/>
            <a:headEnd/>
            <a:tailEnd/>
          </a:ln>
        </p:spPr>
      </p:pic>
      <p:sp>
        <p:nvSpPr>
          <p:cNvPr id="31" name="TextBox 30"/>
          <p:cNvSpPr txBox="1"/>
          <p:nvPr/>
        </p:nvSpPr>
        <p:spPr>
          <a:xfrm>
            <a:off x="3203849" y="3543348"/>
            <a:ext cx="3304815" cy="1325812"/>
          </a:xfrm>
          <a:prstGeom prst="rect">
            <a:avLst/>
          </a:prstGeom>
          <a:noFill/>
        </p:spPr>
        <p:txBody>
          <a:bodyPr wrap="none" rtlCol="0">
            <a:spAutoFit/>
          </a:bodyPr>
          <a:lstStyle/>
          <a:p>
            <a:pPr marL="228600" indent="-228600">
              <a:lnSpc>
                <a:spcPts val="1200"/>
              </a:lnSpc>
            </a:pPr>
            <a:r>
              <a:rPr lang="ru-RU" sz="1400" b="1" dirty="0">
                <a:solidFill>
                  <a:schemeClr val="tx1">
                    <a:lumMod val="85000"/>
                    <a:lumOff val="15000"/>
                  </a:schemeClr>
                </a:solidFill>
                <a:latin typeface="Arial" pitchFamily="34" charset="0"/>
                <a:ea typeface="Calibri" pitchFamily="34" charset="0"/>
              </a:rPr>
              <a:t>осмотр врачами разных</a:t>
            </a:r>
          </a:p>
          <a:p>
            <a:pPr marL="228600" indent="-228600">
              <a:lnSpc>
                <a:spcPts val="1200"/>
              </a:lnSpc>
            </a:pPr>
            <a:r>
              <a:rPr lang="ru-RU" sz="1400" b="1" dirty="0">
                <a:solidFill>
                  <a:schemeClr val="tx1">
                    <a:lumMod val="85000"/>
                    <a:lumOff val="15000"/>
                  </a:schemeClr>
                </a:solidFill>
                <a:latin typeface="Arial" pitchFamily="34" charset="0"/>
                <a:ea typeface="Calibri" pitchFamily="34" charset="0"/>
              </a:rPr>
              <a:t>специальностей;</a:t>
            </a:r>
          </a:p>
          <a:p>
            <a:pPr marL="228600" indent="-228600">
              <a:lnSpc>
                <a:spcPts val="1200"/>
              </a:lnSpc>
            </a:pPr>
            <a:endParaRPr lang="ru-RU" sz="1400" b="1" dirty="0">
              <a:solidFill>
                <a:schemeClr val="tx1">
                  <a:lumMod val="85000"/>
                  <a:lumOff val="15000"/>
                </a:schemeClr>
              </a:solidFill>
              <a:latin typeface="Arial" pitchFamily="34" charset="0"/>
              <a:ea typeface="Calibri" pitchFamily="34" charset="0"/>
            </a:endParaRPr>
          </a:p>
          <a:p>
            <a:pPr marL="228600" indent="-228600">
              <a:lnSpc>
                <a:spcPts val="1200"/>
              </a:lnSpc>
            </a:pPr>
            <a:r>
              <a:rPr lang="ru-RU" sz="1400" b="1" dirty="0">
                <a:solidFill>
                  <a:schemeClr val="tx1">
                    <a:lumMod val="85000"/>
                    <a:lumOff val="15000"/>
                  </a:schemeClr>
                </a:solidFill>
                <a:latin typeface="Arial" pitchFamily="34" charset="0"/>
                <a:ea typeface="Calibri" pitchFamily="34" charset="0"/>
              </a:rPr>
              <a:t>функциональные исследования;</a:t>
            </a:r>
          </a:p>
          <a:p>
            <a:pPr marL="228600" indent="-228600">
              <a:lnSpc>
                <a:spcPts val="1200"/>
              </a:lnSpc>
            </a:pPr>
            <a:endParaRPr lang="ru-RU" sz="1400" b="1" dirty="0">
              <a:solidFill>
                <a:schemeClr val="tx1">
                  <a:lumMod val="85000"/>
                  <a:lumOff val="15000"/>
                </a:schemeClr>
              </a:solidFill>
              <a:latin typeface="Arial" pitchFamily="34" charset="0"/>
              <a:ea typeface="Calibri" pitchFamily="34" charset="0"/>
            </a:endParaRPr>
          </a:p>
          <a:p>
            <a:pPr marL="228600" indent="-228600">
              <a:lnSpc>
                <a:spcPts val="1200"/>
              </a:lnSpc>
            </a:pPr>
            <a:r>
              <a:rPr lang="ru-RU" sz="1400" b="1" dirty="0">
                <a:solidFill>
                  <a:schemeClr val="tx1">
                    <a:lumMod val="85000"/>
                    <a:lumOff val="15000"/>
                  </a:schemeClr>
                </a:solidFill>
                <a:latin typeface="Arial" pitchFamily="34" charset="0"/>
                <a:ea typeface="Calibri" pitchFamily="34" charset="0"/>
              </a:rPr>
              <a:t>лабораторные</a:t>
            </a:r>
            <a:r>
              <a:rPr lang="ru-RU" sz="1200" b="1" dirty="0">
                <a:solidFill>
                  <a:schemeClr val="tx1">
                    <a:lumMod val="85000"/>
                    <a:lumOff val="15000"/>
                  </a:schemeClr>
                </a:solidFill>
                <a:latin typeface="Arial" pitchFamily="34" charset="0"/>
                <a:ea typeface="Calibri" pitchFamily="34" charset="0"/>
              </a:rPr>
              <a:t> </a:t>
            </a:r>
            <a:r>
              <a:rPr lang="ru-RU" sz="1200" b="1" i="1" dirty="0">
                <a:solidFill>
                  <a:schemeClr val="tx1">
                    <a:lumMod val="85000"/>
                    <a:lumOff val="15000"/>
                  </a:schemeClr>
                </a:solidFill>
                <a:latin typeface="Arial" pitchFamily="34" charset="0"/>
                <a:ea typeface="Calibri" pitchFamily="34" charset="0"/>
              </a:rPr>
              <a:t> </a:t>
            </a:r>
            <a:r>
              <a:rPr lang="ru-RU" sz="1400" b="1" dirty="0">
                <a:solidFill>
                  <a:schemeClr val="tx1">
                    <a:lumMod val="85000"/>
                    <a:lumOff val="15000"/>
                  </a:schemeClr>
                </a:solidFill>
                <a:latin typeface="Arial" pitchFamily="34" charset="0"/>
                <a:ea typeface="Calibri" pitchFamily="34" charset="0"/>
              </a:rPr>
              <a:t>исследования;</a:t>
            </a:r>
          </a:p>
          <a:p>
            <a:pPr marL="228600" indent="-228600">
              <a:lnSpc>
                <a:spcPts val="1200"/>
              </a:lnSpc>
            </a:pPr>
            <a:endParaRPr lang="ru-RU" sz="1400" b="1" dirty="0">
              <a:solidFill>
                <a:schemeClr val="tx1">
                  <a:lumMod val="85000"/>
                  <a:lumOff val="15000"/>
                </a:schemeClr>
              </a:solidFill>
              <a:latin typeface="Arial" pitchFamily="34" charset="0"/>
              <a:ea typeface="Calibri" pitchFamily="34" charset="0"/>
            </a:endParaRPr>
          </a:p>
          <a:p>
            <a:pPr marL="228600" indent="-228600">
              <a:lnSpc>
                <a:spcPts val="1200"/>
              </a:lnSpc>
            </a:pPr>
            <a:r>
              <a:rPr lang="ru-RU" sz="1400" b="1" dirty="0" err="1">
                <a:solidFill>
                  <a:schemeClr val="tx1">
                    <a:lumMod val="85000"/>
                    <a:lumOff val="15000"/>
                  </a:schemeClr>
                </a:solidFill>
                <a:latin typeface="Arial" pitchFamily="34" charset="0"/>
                <a:ea typeface="Calibri" pitchFamily="34" charset="0"/>
              </a:rPr>
              <a:t>дообследования</a:t>
            </a:r>
            <a:r>
              <a:rPr lang="ru-RU" sz="1400" b="1" dirty="0">
                <a:solidFill>
                  <a:schemeClr val="tx1">
                    <a:lumMod val="85000"/>
                    <a:lumOff val="15000"/>
                  </a:schemeClr>
                </a:solidFill>
                <a:latin typeface="Arial" pitchFamily="34" charset="0"/>
                <a:ea typeface="Calibri" pitchFamily="34" charset="0"/>
              </a:rPr>
              <a:t> (при показаниях).</a:t>
            </a:r>
          </a:p>
        </p:txBody>
      </p:sp>
      <p:sp>
        <p:nvSpPr>
          <p:cNvPr id="32" name="Прямоугольник 31"/>
          <p:cNvSpPr/>
          <p:nvPr/>
        </p:nvSpPr>
        <p:spPr>
          <a:xfrm>
            <a:off x="2790056" y="3501009"/>
            <a:ext cx="485800" cy="310341"/>
          </a:xfrm>
          <a:prstGeom prst="rect">
            <a:avLst/>
          </a:prstGeom>
        </p:spPr>
        <p:txBody>
          <a:bodyPr wrap="square">
            <a:spAutoFit/>
          </a:bodyPr>
          <a:lstStyle/>
          <a:p>
            <a:pPr algn="ctr">
              <a:lnSpc>
                <a:spcPts val="17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37" name="Прямоугольник 36"/>
          <p:cNvSpPr/>
          <p:nvPr/>
        </p:nvSpPr>
        <p:spPr>
          <a:xfrm>
            <a:off x="1907704" y="427663"/>
            <a:ext cx="6192688" cy="1062392"/>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1600" b="1" dirty="0">
                <a:solidFill>
                  <a:schemeClr val="bg2"/>
                </a:solidFill>
                <a:latin typeface="Arial" pitchFamily="34" charset="0"/>
                <a:ea typeface="Calibri" pitchFamily="34" charset="0"/>
                <a:cs typeface="Arial" pitchFamily="34" charset="0"/>
              </a:rPr>
              <a:t>ДИСПАНСЕРИЗАЦИЯ ГРАЖДАН! </a:t>
            </a:r>
            <a:endParaRPr lang="ru-RU" sz="1600" b="1" dirty="0">
              <a:solidFill>
                <a:schemeClr val="bg2"/>
              </a:solidFill>
              <a:latin typeface="Arial" pitchFamily="34" charset="0"/>
              <a:cs typeface="Arial" pitchFamily="34" charset="0"/>
            </a:endParaRPr>
          </a:p>
        </p:txBody>
      </p:sp>
      <p:sp>
        <p:nvSpPr>
          <p:cNvPr id="19" name="Прямоугольник 18"/>
          <p:cNvSpPr/>
          <p:nvPr/>
        </p:nvSpPr>
        <p:spPr>
          <a:xfrm>
            <a:off x="2790056" y="3933057"/>
            <a:ext cx="485800" cy="310341"/>
          </a:xfrm>
          <a:prstGeom prst="rect">
            <a:avLst/>
          </a:prstGeom>
        </p:spPr>
        <p:txBody>
          <a:bodyPr wrap="square">
            <a:spAutoFit/>
          </a:bodyPr>
          <a:lstStyle/>
          <a:p>
            <a:pPr algn="ctr">
              <a:lnSpc>
                <a:spcPts val="17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20" name="Прямоугольник 19"/>
          <p:cNvSpPr/>
          <p:nvPr/>
        </p:nvSpPr>
        <p:spPr>
          <a:xfrm>
            <a:off x="2790056" y="4270788"/>
            <a:ext cx="485800" cy="310341"/>
          </a:xfrm>
          <a:prstGeom prst="rect">
            <a:avLst/>
          </a:prstGeom>
        </p:spPr>
        <p:txBody>
          <a:bodyPr wrap="square">
            <a:spAutoFit/>
          </a:bodyPr>
          <a:lstStyle/>
          <a:p>
            <a:pPr algn="ctr">
              <a:lnSpc>
                <a:spcPts val="17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22" name="Прямоугольник 21"/>
          <p:cNvSpPr/>
          <p:nvPr/>
        </p:nvSpPr>
        <p:spPr>
          <a:xfrm>
            <a:off x="2790056" y="4558820"/>
            <a:ext cx="485800" cy="310341"/>
          </a:xfrm>
          <a:prstGeom prst="rect">
            <a:avLst/>
          </a:prstGeom>
        </p:spPr>
        <p:txBody>
          <a:bodyPr wrap="square">
            <a:spAutoFit/>
          </a:bodyPr>
          <a:lstStyle/>
          <a:p>
            <a:pPr algn="ctr">
              <a:lnSpc>
                <a:spcPts val="17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Tree>
    <p:extLst>
      <p:ext uri="{BB962C8B-B14F-4D97-AF65-F5344CB8AC3E}">
        <p14:creationId xmlns:p14="http://schemas.microsoft.com/office/powerpoint/2010/main" val="42244255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Прямая соединительная линия 24"/>
          <p:cNvCxnSpPr/>
          <p:nvPr/>
        </p:nvCxnSpPr>
        <p:spPr>
          <a:xfrm>
            <a:off x="7092280" y="3861048"/>
            <a:ext cx="20517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18"/>
          <p:cNvSpPr>
            <a:spLocks noChangeArrowheads="1"/>
          </p:cNvSpPr>
          <p:nvPr/>
        </p:nvSpPr>
        <p:spPr bwMode="auto">
          <a:xfrm>
            <a:off x="107504" y="1937158"/>
            <a:ext cx="604867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200" b="1" dirty="0" smtClean="0">
                <a:solidFill>
                  <a:schemeClr val="tx1">
                    <a:lumMod val="85000"/>
                    <a:lumOff val="15000"/>
                  </a:schemeClr>
                </a:solidFill>
                <a:latin typeface="Arial" pitchFamily="34" charset="0"/>
              </a:rPr>
              <a:t>экспресс-диагностическое оборудование:</a:t>
            </a:r>
            <a:endParaRPr lang="ru-RU" sz="1200" b="1" dirty="0">
              <a:solidFill>
                <a:schemeClr val="tx1">
                  <a:lumMod val="85000"/>
                  <a:lumOff val="15000"/>
                </a:schemeClr>
              </a:solidFill>
              <a:latin typeface="Arial" pitchFamily="34" charset="0"/>
            </a:endParaRPr>
          </a:p>
        </p:txBody>
      </p:sp>
      <p:sp>
        <p:nvSpPr>
          <p:cNvPr id="23" name="TextBox 22"/>
          <p:cNvSpPr txBox="1"/>
          <p:nvPr/>
        </p:nvSpPr>
        <p:spPr>
          <a:xfrm>
            <a:off x="2609964" y="2276872"/>
            <a:ext cx="4554324" cy="605294"/>
          </a:xfrm>
          <a:prstGeom prst="rect">
            <a:avLst/>
          </a:prstGeom>
          <a:noFill/>
        </p:spPr>
        <p:txBody>
          <a:bodyPr wrap="none" rtlCol="0">
            <a:spAutoFit/>
          </a:bodyPr>
          <a:lstStyle/>
          <a:p>
            <a:pPr>
              <a:lnSpc>
                <a:spcPts val="2000"/>
              </a:lnSpc>
            </a:pPr>
            <a:r>
              <a:rPr lang="ru-RU" sz="1400" b="1" dirty="0">
                <a:solidFill>
                  <a:schemeClr val="tx1">
                    <a:lumMod val="85000"/>
                    <a:lumOff val="15000"/>
                  </a:schemeClr>
                </a:solidFill>
                <a:latin typeface="Arial" pitchFamily="34" charset="0"/>
              </a:rPr>
              <a:t>оценят работу сердца и легких, </a:t>
            </a:r>
          </a:p>
          <a:p>
            <a:pPr>
              <a:lnSpc>
                <a:spcPts val="2000"/>
              </a:lnSpc>
            </a:pPr>
            <a:r>
              <a:rPr lang="ru-RU" sz="1400" b="1" dirty="0">
                <a:solidFill>
                  <a:schemeClr val="tx1">
                    <a:lumMod val="85000"/>
                    <a:lumOff val="15000"/>
                  </a:schemeClr>
                </a:solidFill>
                <a:latin typeface="Arial" pitchFamily="34" charset="0"/>
              </a:rPr>
              <a:t>измерят уровни глюкозы и холестерина в крови.</a:t>
            </a:r>
          </a:p>
        </p:txBody>
      </p:sp>
      <p:sp>
        <p:nvSpPr>
          <p:cNvPr id="26" name="Прямоугольник 25"/>
          <p:cNvSpPr/>
          <p:nvPr/>
        </p:nvSpPr>
        <p:spPr>
          <a:xfrm>
            <a:off x="357424" y="5284565"/>
            <a:ext cx="6984776" cy="1440160"/>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2">
                    <a:lumMod val="10000"/>
                  </a:schemeClr>
                </a:solidFill>
                <a:latin typeface="Arial" pitchFamily="34" charset="0"/>
                <a:cs typeface="Arial" pitchFamily="34" charset="0"/>
              </a:rPr>
              <a:t>Медицинская помощь в Центре здоровья оказывается </a:t>
            </a:r>
            <a:r>
              <a:rPr lang="ru-RU" sz="2400" b="1" dirty="0">
                <a:solidFill>
                  <a:srgbClr val="C00000"/>
                </a:solidFill>
                <a:latin typeface="Arial" pitchFamily="34" charset="0"/>
                <a:cs typeface="Arial" pitchFamily="34" charset="0"/>
              </a:rPr>
              <a:t>БЕСПЛАТНО</a:t>
            </a:r>
            <a:r>
              <a:rPr lang="ru-RU" sz="1400" b="1" dirty="0">
                <a:solidFill>
                  <a:schemeClr val="tx1"/>
                </a:solidFill>
                <a:latin typeface="Arial" pitchFamily="34" charset="0"/>
                <a:cs typeface="Arial" pitchFamily="34" charset="0"/>
              </a:rPr>
              <a:t>!</a:t>
            </a:r>
          </a:p>
        </p:txBody>
      </p:sp>
      <p:sp>
        <p:nvSpPr>
          <p:cNvPr id="37" name="Прямоугольник 36"/>
          <p:cNvSpPr/>
          <p:nvPr/>
        </p:nvSpPr>
        <p:spPr>
          <a:xfrm>
            <a:off x="2123728" y="188640"/>
            <a:ext cx="4752528" cy="648460"/>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1600" b="1" dirty="0">
                <a:solidFill>
                  <a:schemeClr val="bg2"/>
                </a:solidFill>
                <a:latin typeface="Arial" pitchFamily="34" charset="0"/>
                <a:ea typeface="Calibri" pitchFamily="34" charset="0"/>
                <a:cs typeface="Arial" pitchFamily="34" charset="0"/>
              </a:rPr>
              <a:t>ЦЕНТРЫ ЗДОРОВЬЯ </a:t>
            </a:r>
            <a:endParaRPr lang="ru-RU" sz="1600" b="1" dirty="0">
              <a:solidFill>
                <a:schemeClr val="bg2"/>
              </a:solidFill>
              <a:latin typeface="Arial" pitchFamily="34" charset="0"/>
              <a:cs typeface="Arial" pitchFamily="34" charset="0"/>
            </a:endParaRPr>
          </a:p>
        </p:txBody>
      </p:sp>
      <p:sp>
        <p:nvSpPr>
          <p:cNvPr id="20" name="Прямоугольник 19"/>
          <p:cNvSpPr/>
          <p:nvPr/>
        </p:nvSpPr>
        <p:spPr>
          <a:xfrm>
            <a:off x="2340188" y="2298938"/>
            <a:ext cx="485800" cy="553998"/>
          </a:xfrm>
          <a:prstGeom prst="rect">
            <a:avLst/>
          </a:prstGeom>
        </p:spPr>
        <p:txBody>
          <a:bodyPr wrap="square">
            <a:spAutoFit/>
          </a:bodyPr>
          <a:lstStyle/>
          <a:p>
            <a:pPr algn="ctr">
              <a:lnSpc>
                <a:spcPts val="18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a:p>
            <a:pPr algn="ctr">
              <a:lnSpc>
                <a:spcPts val="18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Прямоугольник 12"/>
          <p:cNvSpPr/>
          <p:nvPr/>
        </p:nvSpPr>
        <p:spPr>
          <a:xfrm>
            <a:off x="1619672" y="858779"/>
            <a:ext cx="5688632" cy="986045"/>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ru-RU" sz="1400" b="1" dirty="0" smtClean="0">
                <a:solidFill>
                  <a:schemeClr val="bg2"/>
                </a:solidFill>
                <a:latin typeface="Arial" pitchFamily="34" charset="0"/>
                <a:cs typeface="Arial" pitchFamily="34" charset="0"/>
              </a:rPr>
              <a:t>Залог здоровья </a:t>
            </a:r>
            <a:r>
              <a:rPr lang="ru-RU" sz="1400" b="1" dirty="0">
                <a:solidFill>
                  <a:schemeClr val="bg2"/>
                </a:solidFill>
                <a:latin typeface="Arial" pitchFamily="34" charset="0"/>
                <a:cs typeface="Arial" pitchFamily="34" charset="0"/>
              </a:rPr>
              <a:t>и активного долголетия в ПРОФИЛАКТИКЕ!  </a:t>
            </a:r>
          </a:p>
          <a:p>
            <a:pPr algn="ctr">
              <a:lnSpc>
                <a:spcPts val="1500"/>
              </a:lnSpc>
            </a:pPr>
            <a:r>
              <a:rPr lang="ru-RU" sz="1400" b="1" dirty="0">
                <a:solidFill>
                  <a:schemeClr val="bg2"/>
                </a:solidFill>
                <a:latin typeface="Arial" pitchFamily="34" charset="0"/>
                <a:cs typeface="Arial" pitchFamily="34" charset="0"/>
              </a:rPr>
              <a:t>Болезнь всегда легче предупредить, чем лечить!</a:t>
            </a:r>
          </a:p>
        </p:txBody>
      </p:sp>
      <p:sp>
        <p:nvSpPr>
          <p:cNvPr id="15" name="Стрелка вниз 14"/>
          <p:cNvSpPr/>
          <p:nvPr/>
        </p:nvSpPr>
        <p:spPr>
          <a:xfrm rot="16200000">
            <a:off x="2159735" y="3176972"/>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rot="16200000">
            <a:off x="2159735" y="3609020"/>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rot="16200000">
            <a:off x="2159735" y="4041068"/>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2411760" y="2823706"/>
            <a:ext cx="4752528" cy="533287"/>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оценить </a:t>
            </a:r>
            <a:r>
              <a:rPr lang="ru-RU" sz="1200" b="1" dirty="0">
                <a:solidFill>
                  <a:schemeClr val="bg2"/>
                </a:solidFill>
                <a:latin typeface="Arial" pitchFamily="34" charset="0"/>
                <a:cs typeface="Arial" pitchFamily="34" charset="0"/>
              </a:rPr>
              <a:t>свою физическую форму и сбалансированность питания</a:t>
            </a:r>
          </a:p>
        </p:txBody>
      </p:sp>
      <p:sp>
        <p:nvSpPr>
          <p:cNvPr id="29" name="Скругленный прямоугольник 28"/>
          <p:cNvSpPr/>
          <p:nvPr/>
        </p:nvSpPr>
        <p:spPr>
          <a:xfrm>
            <a:off x="2411760" y="3314214"/>
            <a:ext cx="4752528" cy="618842"/>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узнать</a:t>
            </a:r>
            <a:r>
              <a:rPr lang="ru-RU" sz="1200" b="1" dirty="0">
                <a:solidFill>
                  <a:schemeClr val="bg2"/>
                </a:solidFill>
                <a:latin typeface="Arial" pitchFamily="34" charset="0"/>
                <a:cs typeface="Arial" pitchFamily="34" charset="0"/>
              </a:rPr>
              <a:t>, есть ли у Вас риск </a:t>
            </a:r>
            <a:r>
              <a:rPr lang="ru-RU" sz="1200" b="1" dirty="0" err="1">
                <a:solidFill>
                  <a:schemeClr val="bg2"/>
                </a:solidFill>
                <a:latin typeface="Arial" pitchFamily="34" charset="0"/>
                <a:cs typeface="Arial" pitchFamily="34" charset="0"/>
              </a:rPr>
              <a:t>сердечно-сосудистых</a:t>
            </a:r>
            <a:r>
              <a:rPr lang="ru-RU" sz="1200" b="1" dirty="0">
                <a:solidFill>
                  <a:schemeClr val="bg2"/>
                </a:solidFill>
                <a:latin typeface="Arial" pitchFamily="34" charset="0"/>
                <a:cs typeface="Arial" pitchFamily="34" charset="0"/>
              </a:rPr>
              <a:t> заболеваний</a:t>
            </a:r>
          </a:p>
        </p:txBody>
      </p:sp>
      <p:sp>
        <p:nvSpPr>
          <p:cNvPr id="30" name="Скругленный прямоугольник 29"/>
          <p:cNvSpPr/>
          <p:nvPr/>
        </p:nvSpPr>
        <p:spPr>
          <a:xfrm>
            <a:off x="2411760" y="3831818"/>
            <a:ext cx="4752528" cy="461278"/>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получить</a:t>
            </a:r>
            <a:r>
              <a:rPr lang="ru-RU" sz="1200" b="1" dirty="0">
                <a:solidFill>
                  <a:schemeClr val="tx1">
                    <a:lumMod val="85000"/>
                    <a:lumOff val="15000"/>
                  </a:schemeClr>
                </a:solidFill>
                <a:latin typeface="Arial" pitchFamily="34" charset="0"/>
                <a:cs typeface="Arial" pitchFamily="34" charset="0"/>
              </a:rPr>
              <a:t> </a:t>
            </a:r>
            <a:r>
              <a:rPr lang="ru-RU" sz="1200" b="1" dirty="0">
                <a:solidFill>
                  <a:schemeClr val="bg2"/>
                </a:solidFill>
                <a:latin typeface="Arial" pitchFamily="34" charset="0"/>
                <a:cs typeface="Arial" pitchFamily="34" charset="0"/>
              </a:rPr>
              <a:t>рекомендации врачей по сохранению здоровья</a:t>
            </a:r>
          </a:p>
        </p:txBody>
      </p:sp>
      <p:sp>
        <p:nvSpPr>
          <p:cNvPr id="31" name="Скругленный прямоугольник 30"/>
          <p:cNvSpPr/>
          <p:nvPr/>
        </p:nvSpPr>
        <p:spPr>
          <a:xfrm>
            <a:off x="2411760" y="4230381"/>
            <a:ext cx="4752528" cy="514123"/>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получить</a:t>
            </a:r>
            <a:r>
              <a:rPr lang="ru-RU" sz="1200" b="1" dirty="0">
                <a:solidFill>
                  <a:schemeClr val="tx1">
                    <a:lumMod val="85000"/>
                    <a:lumOff val="15000"/>
                  </a:schemeClr>
                </a:solidFill>
                <a:latin typeface="Arial" pitchFamily="34" charset="0"/>
                <a:cs typeface="Arial" pitchFamily="34" charset="0"/>
              </a:rPr>
              <a:t> </a:t>
            </a:r>
            <a:r>
              <a:rPr lang="ru-RU" sz="1200" b="1" dirty="0">
                <a:solidFill>
                  <a:schemeClr val="bg2"/>
                </a:solidFill>
                <a:latin typeface="Arial" pitchFamily="34" charset="0"/>
                <a:cs typeface="Arial" pitchFamily="34" charset="0"/>
              </a:rPr>
              <a:t>направление на обследование и лечение по месту жительства</a:t>
            </a:r>
          </a:p>
        </p:txBody>
      </p:sp>
      <p:sp>
        <p:nvSpPr>
          <p:cNvPr id="33" name="Скругленный прямоугольник 32"/>
          <p:cNvSpPr/>
          <p:nvPr/>
        </p:nvSpPr>
        <p:spPr>
          <a:xfrm>
            <a:off x="2411760" y="4708503"/>
            <a:ext cx="4752528" cy="605292"/>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получить</a:t>
            </a:r>
            <a:r>
              <a:rPr lang="ru-RU" sz="1200" b="1" dirty="0">
                <a:solidFill>
                  <a:schemeClr val="tx1">
                    <a:lumMod val="85000"/>
                    <a:lumOff val="15000"/>
                  </a:schemeClr>
                </a:solidFill>
                <a:latin typeface="Arial" pitchFamily="34" charset="0"/>
                <a:cs typeface="Arial" pitchFamily="34" charset="0"/>
              </a:rPr>
              <a:t> </a:t>
            </a:r>
            <a:r>
              <a:rPr lang="ru-RU" sz="1200" b="1" dirty="0">
                <a:solidFill>
                  <a:schemeClr val="bg2"/>
                </a:solidFill>
                <a:latin typeface="Arial" pitchFamily="34" charset="0"/>
                <a:cs typeface="Arial" pitchFamily="34" charset="0"/>
              </a:rPr>
              <a:t>информацию и медицинскую помощь по отказу от курения</a:t>
            </a:r>
          </a:p>
        </p:txBody>
      </p:sp>
      <p:sp>
        <p:nvSpPr>
          <p:cNvPr id="34" name="Стрелка вниз 33"/>
          <p:cNvSpPr/>
          <p:nvPr/>
        </p:nvSpPr>
        <p:spPr>
          <a:xfrm rot="16200000">
            <a:off x="2159734" y="4437112"/>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низ 34"/>
          <p:cNvSpPr/>
          <p:nvPr/>
        </p:nvSpPr>
        <p:spPr>
          <a:xfrm rot="16200000">
            <a:off x="2159734" y="4869160"/>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9698" name="Picture 2" descr="D:\IMG\Medic\00036619.JPG"/>
          <p:cNvPicPr>
            <a:picLocks noChangeAspect="1" noChangeArrowheads="1"/>
          </p:cNvPicPr>
          <p:nvPr/>
        </p:nvPicPr>
        <p:blipFill>
          <a:blip r:embed="rId2" cstate="print"/>
          <a:srcRect/>
          <a:stretch>
            <a:fillRect/>
          </a:stretch>
        </p:blipFill>
        <p:spPr bwMode="auto">
          <a:xfrm>
            <a:off x="179513" y="2348880"/>
            <a:ext cx="1897931" cy="2835776"/>
          </a:xfrm>
          <a:prstGeom prst="rect">
            <a:avLst/>
          </a:prstGeom>
          <a:noFill/>
          <a:ln w="12700">
            <a:solidFill>
              <a:schemeClr val="tx1">
                <a:lumMod val="75000"/>
                <a:lumOff val="25000"/>
              </a:schemeClr>
            </a:solidFill>
          </a:ln>
        </p:spPr>
      </p:pic>
      <p:sp>
        <p:nvSpPr>
          <p:cNvPr id="22" name="TextBox 21"/>
          <p:cNvSpPr txBox="1"/>
          <p:nvPr/>
        </p:nvSpPr>
        <p:spPr>
          <a:xfrm>
            <a:off x="7236296" y="1794296"/>
            <a:ext cx="2016224" cy="4154984"/>
          </a:xfrm>
          <a:prstGeom prst="rect">
            <a:avLst/>
          </a:prstGeom>
          <a:noFill/>
        </p:spPr>
        <p:txBody>
          <a:bodyPr wrap="square" rtlCol="0">
            <a:spAutoFit/>
          </a:bodyPr>
          <a:lstStyle/>
          <a:p>
            <a:r>
              <a:rPr lang="ru-RU" sz="800" dirty="0">
                <a:solidFill>
                  <a:schemeClr val="tx1">
                    <a:lumMod val="75000"/>
                    <a:lumOff val="25000"/>
                  </a:schemeClr>
                </a:solidFill>
                <a:latin typeface="Arial" pitchFamily="34" charset="0"/>
              </a:rPr>
              <a:t>КГБУЗ «Красноярский краевой </a:t>
            </a:r>
          </a:p>
          <a:p>
            <a:r>
              <a:rPr lang="ru-RU" sz="800" dirty="0">
                <a:solidFill>
                  <a:schemeClr val="tx1">
                    <a:lumMod val="75000"/>
                    <a:lumOff val="25000"/>
                  </a:schemeClr>
                </a:solidFill>
                <a:latin typeface="Arial" pitchFamily="34" charset="0"/>
              </a:rPr>
              <a:t>Центр медицинской профилактики» </a:t>
            </a:r>
          </a:p>
          <a:p>
            <a:r>
              <a:rPr lang="ru-RU" sz="800" b="1" dirty="0">
                <a:solidFill>
                  <a:schemeClr val="tx1">
                    <a:lumMod val="75000"/>
                    <a:lumOff val="25000"/>
                  </a:schemeClr>
                </a:solidFill>
                <a:latin typeface="Arial" pitchFamily="34" charset="0"/>
              </a:rPr>
              <a:t>Академгородок, 7А</a:t>
            </a:r>
          </a:p>
          <a:p>
            <a:endParaRPr lang="ru-RU" sz="800"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 № 1»</a:t>
            </a:r>
          </a:p>
          <a:p>
            <a:r>
              <a:rPr lang="ru-RU" sz="800" b="1" dirty="0">
                <a:solidFill>
                  <a:schemeClr val="tx1">
                    <a:lumMod val="75000"/>
                    <a:lumOff val="25000"/>
                  </a:schemeClr>
                </a:solidFill>
                <a:latin typeface="Arial" pitchFamily="34" charset="0"/>
              </a:rPr>
              <a:t>ул. академика Павлова, 4, стр. №7</a:t>
            </a:r>
          </a:p>
          <a:p>
            <a:endParaRPr lang="ru-RU" sz="800"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больница №3 поликлиника № 6»</a:t>
            </a:r>
            <a:endParaRPr lang="ru-RU" sz="800" b="1" dirty="0">
              <a:solidFill>
                <a:schemeClr val="tx1">
                  <a:lumMod val="75000"/>
                  <a:lumOff val="25000"/>
                </a:schemeClr>
              </a:solidFill>
              <a:latin typeface="Arial" pitchFamily="34" charset="0"/>
            </a:endParaRPr>
          </a:p>
          <a:p>
            <a:r>
              <a:rPr lang="ru-RU" sz="800" b="1" dirty="0">
                <a:solidFill>
                  <a:schemeClr val="tx1">
                    <a:lumMod val="75000"/>
                    <a:lumOff val="25000"/>
                  </a:schemeClr>
                </a:solidFill>
                <a:latin typeface="Arial" pitchFamily="34" charset="0"/>
              </a:rPr>
              <a:t>ул. Семафорная, 255</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 № 14»</a:t>
            </a:r>
          </a:p>
          <a:p>
            <a:r>
              <a:rPr lang="ru-RU" sz="800" b="1" dirty="0">
                <a:solidFill>
                  <a:schemeClr val="tx1">
                    <a:lumMod val="75000"/>
                    <a:lumOff val="25000"/>
                  </a:schemeClr>
                </a:solidFill>
                <a:latin typeface="Arial" pitchFamily="34" charset="0"/>
              </a:rPr>
              <a:t>ул. Воронова, 35Г</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больница № 1»</a:t>
            </a:r>
            <a:endParaRPr lang="ru-RU" sz="800" b="1" dirty="0">
              <a:solidFill>
                <a:schemeClr val="tx1">
                  <a:lumMod val="75000"/>
                  <a:lumOff val="25000"/>
                </a:schemeClr>
              </a:solidFill>
              <a:latin typeface="Arial" pitchFamily="34" charset="0"/>
            </a:endParaRPr>
          </a:p>
          <a:p>
            <a:r>
              <a:rPr lang="ru-RU" sz="800" b="1" dirty="0">
                <a:solidFill>
                  <a:schemeClr val="tx1">
                    <a:lumMod val="75000"/>
                    <a:lumOff val="25000"/>
                  </a:schemeClr>
                </a:solidFill>
                <a:latin typeface="Arial" pitchFamily="34" charset="0"/>
              </a:rPr>
              <a:t>пр. Мира 46</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«ГП г. Ачинска»</a:t>
            </a:r>
          </a:p>
          <a:p>
            <a:r>
              <a:rPr lang="ru-RU" sz="800" b="1" dirty="0">
                <a:solidFill>
                  <a:schemeClr val="tx1">
                    <a:lumMod val="75000"/>
                    <a:lumOff val="25000"/>
                  </a:schemeClr>
                </a:solidFill>
                <a:latin typeface="Arial" pitchFamily="34" charset="0"/>
              </a:rPr>
              <a:t>г. Ачинск, Микрорайон, 5, 51</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a:t>
            </a:r>
          </a:p>
          <a:p>
            <a:pPr fontAlgn="base"/>
            <a:r>
              <a:rPr lang="ru-RU" sz="800" b="1" dirty="0">
                <a:solidFill>
                  <a:schemeClr val="tx1">
                    <a:lumMod val="75000"/>
                    <a:lumOff val="25000"/>
                  </a:schemeClr>
                </a:solidFill>
                <a:latin typeface="Arial" pitchFamily="34" charset="0"/>
              </a:rPr>
              <a:t>г. Минусинск, ул. Октябрьская, 40</a:t>
            </a:r>
          </a:p>
          <a:p>
            <a:pPr fontAlgn="base"/>
            <a:endParaRPr lang="ru-RU" sz="800"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a:t>
            </a:r>
            <a:r>
              <a:rPr lang="ru-RU" sz="800" dirty="0" err="1">
                <a:solidFill>
                  <a:schemeClr val="tx1">
                    <a:lumMod val="75000"/>
                    <a:lumOff val="25000"/>
                  </a:schemeClr>
                </a:solidFill>
                <a:latin typeface="Arial" pitchFamily="34" charset="0"/>
              </a:rPr>
              <a:t>Лесосибирская</a:t>
            </a:r>
            <a:r>
              <a:rPr lang="ru-RU" sz="800" dirty="0">
                <a:solidFill>
                  <a:schemeClr val="tx1">
                    <a:lumMod val="75000"/>
                    <a:lumOff val="25000"/>
                  </a:schemeClr>
                </a:solidFill>
                <a:latin typeface="Arial" pitchFamily="34" charset="0"/>
              </a:rPr>
              <a:t> центральная городская больница»</a:t>
            </a:r>
          </a:p>
          <a:p>
            <a:r>
              <a:rPr lang="ru-RU" sz="800" b="1" dirty="0">
                <a:solidFill>
                  <a:schemeClr val="tx1">
                    <a:lumMod val="75000"/>
                    <a:lumOff val="25000"/>
                  </a:schemeClr>
                </a:solidFill>
                <a:latin typeface="Arial" pitchFamily="34" charset="0"/>
              </a:rPr>
              <a:t>г. </a:t>
            </a:r>
            <a:r>
              <a:rPr lang="ru-RU" sz="800" b="1" dirty="0" err="1">
                <a:solidFill>
                  <a:schemeClr val="tx1">
                    <a:lumMod val="75000"/>
                    <a:lumOff val="25000"/>
                  </a:schemeClr>
                </a:solidFill>
                <a:latin typeface="Arial" pitchFamily="34" charset="0"/>
              </a:rPr>
              <a:t>Лесосибирск</a:t>
            </a:r>
            <a:r>
              <a:rPr lang="ru-RU" sz="800" b="1" dirty="0">
                <a:solidFill>
                  <a:schemeClr val="tx1">
                    <a:lumMod val="75000"/>
                    <a:lumOff val="25000"/>
                  </a:schemeClr>
                </a:solidFill>
                <a:latin typeface="Arial" pitchFamily="34" charset="0"/>
              </a:rPr>
              <a:t>, ул. Победы, 46</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a:t>
            </a:r>
            <a:r>
              <a:rPr lang="ru-RU" sz="800" dirty="0" err="1">
                <a:solidFill>
                  <a:schemeClr val="tx1">
                    <a:lumMod val="75000"/>
                    <a:lumOff val="25000"/>
                  </a:schemeClr>
                </a:solidFill>
                <a:latin typeface="Arial" pitchFamily="34" charset="0"/>
              </a:rPr>
              <a:t>Канская</a:t>
            </a:r>
            <a:r>
              <a:rPr lang="ru-RU" sz="800" dirty="0">
                <a:solidFill>
                  <a:schemeClr val="tx1">
                    <a:lumMod val="75000"/>
                    <a:lumOff val="25000"/>
                  </a:schemeClr>
                </a:solidFill>
                <a:latin typeface="Arial" pitchFamily="34" charset="0"/>
              </a:rPr>
              <a:t> центральная городская больница»</a:t>
            </a:r>
          </a:p>
          <a:p>
            <a:pPr fontAlgn="base"/>
            <a:r>
              <a:rPr lang="ru-RU" sz="800" b="1" dirty="0">
                <a:solidFill>
                  <a:schemeClr val="tx1">
                    <a:lumMod val="75000"/>
                    <a:lumOff val="25000"/>
                  </a:schemeClr>
                </a:solidFill>
                <a:latin typeface="Arial" pitchFamily="34" charset="0"/>
              </a:rPr>
              <a:t>г. Канск, ул. 40 лет Октября,15</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 №1»</a:t>
            </a:r>
          </a:p>
          <a:p>
            <a:r>
              <a:rPr lang="ru-RU" sz="800" b="1" dirty="0">
                <a:solidFill>
                  <a:schemeClr val="tx1">
                    <a:lumMod val="75000"/>
                    <a:lumOff val="25000"/>
                  </a:schemeClr>
                </a:solidFill>
                <a:latin typeface="Arial" pitchFamily="34" charset="0"/>
              </a:rPr>
              <a:t>г. Норильск, ул. Кирова, 19</a:t>
            </a:r>
          </a:p>
        </p:txBody>
      </p:sp>
    </p:spTree>
    <p:extLst>
      <p:ext uri="{BB962C8B-B14F-4D97-AF65-F5344CB8AC3E}">
        <p14:creationId xmlns:p14="http://schemas.microsoft.com/office/powerpoint/2010/main" val="3596188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27584" y="635708"/>
            <a:ext cx="8064896" cy="60529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b="1" kern="0" dirty="0" smtClean="0">
                <a:solidFill>
                  <a:srgbClr val="C00000"/>
                </a:solidFill>
                <a:latin typeface="Arial" pitchFamily="34" charset="0"/>
                <a:cs typeface="Arial" pitchFamily="34" charset="0"/>
              </a:rPr>
              <a:t>Т</a:t>
            </a:r>
            <a:r>
              <a:rPr lang="ru-RU" sz="2400" b="1" kern="0" dirty="0" smtClean="0">
                <a:solidFill>
                  <a:srgbClr val="C00000"/>
                </a:solidFill>
                <a:latin typeface="Arial" pitchFamily="34" charset="0"/>
                <a:cs typeface="Arial" pitchFamily="34" charset="0"/>
              </a:rPr>
              <a:t>ерриториальный фонд обязательного медицинского страхования Красноярского края</a:t>
            </a:r>
            <a:endParaRPr lang="ru-RU" sz="24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phone.png"/>
          <p:cNvPicPr>
            <a:picLocks noChangeAspect="1"/>
          </p:cNvPicPr>
          <p:nvPr/>
        </p:nvPicPr>
        <p:blipFill>
          <a:blip r:embed="rId2" cstate="print"/>
          <a:stretch>
            <a:fillRect/>
          </a:stretch>
        </p:blipFill>
        <p:spPr>
          <a:xfrm>
            <a:off x="0" y="2852936"/>
            <a:ext cx="4788024" cy="3147815"/>
          </a:xfrm>
          <a:prstGeom prst="rect">
            <a:avLst/>
          </a:prstGeom>
        </p:spPr>
      </p:pic>
      <p:sp>
        <p:nvSpPr>
          <p:cNvPr id="8" name="Прямоугольник 7"/>
          <p:cNvSpPr/>
          <p:nvPr/>
        </p:nvSpPr>
        <p:spPr>
          <a:xfrm>
            <a:off x="395536" y="2420888"/>
            <a:ext cx="5328592" cy="923330"/>
          </a:xfrm>
          <a:prstGeom prst="rect">
            <a:avLst/>
          </a:prstGeom>
        </p:spPr>
        <p:txBody>
          <a:bodyPr wrap="square">
            <a:spAutoFit/>
          </a:bodyPr>
          <a:lstStyle/>
          <a:p>
            <a:r>
              <a:rPr lang="ru-RU" sz="1400" b="1" dirty="0">
                <a:solidFill>
                  <a:schemeClr val="tx1">
                    <a:lumMod val="85000"/>
                    <a:lumOff val="15000"/>
                  </a:schemeClr>
                </a:solidFill>
                <a:latin typeface="Arial" pitchFamily="34" charset="0"/>
                <a:ea typeface="Calibri" pitchFamily="34" charset="0"/>
              </a:rPr>
              <a:t>За 4 года работы более </a:t>
            </a:r>
            <a:r>
              <a:rPr lang="ru-RU" b="1" dirty="0" smtClean="0">
                <a:solidFill>
                  <a:srgbClr val="C00000"/>
                </a:solidFill>
                <a:latin typeface="Arial" pitchFamily="34" charset="0"/>
                <a:ea typeface="Calibri" pitchFamily="34" charset="0"/>
                <a:cs typeface="Arial" pitchFamily="34" charset="0"/>
              </a:rPr>
              <a:t>48 000 </a:t>
            </a:r>
            <a:r>
              <a:rPr lang="ru-RU" sz="1400" b="1" dirty="0">
                <a:solidFill>
                  <a:schemeClr val="tx1">
                    <a:lumMod val="85000"/>
                    <a:lumOff val="15000"/>
                  </a:schemeClr>
                </a:solidFill>
                <a:latin typeface="Arial" pitchFamily="34" charset="0"/>
                <a:ea typeface="Calibri" pitchFamily="34" charset="0"/>
              </a:rPr>
              <a:t>обращений поступило на Телефона доверия, из них  более </a:t>
            </a:r>
            <a:r>
              <a:rPr lang="ru-RU" b="1" dirty="0" smtClean="0">
                <a:solidFill>
                  <a:srgbClr val="C00000"/>
                </a:solidFill>
                <a:latin typeface="Arial" pitchFamily="34" charset="0"/>
                <a:ea typeface="Calibri" pitchFamily="34" charset="0"/>
                <a:cs typeface="Arial" pitchFamily="34" charset="0"/>
              </a:rPr>
              <a:t>27 000 </a:t>
            </a:r>
            <a:r>
              <a:rPr lang="ru-RU" sz="1400" b="1" dirty="0">
                <a:solidFill>
                  <a:schemeClr val="tx1">
                    <a:lumMod val="85000"/>
                    <a:lumOff val="15000"/>
                  </a:schemeClr>
                </a:solidFill>
                <a:latin typeface="Arial" pitchFamily="34" charset="0"/>
                <a:ea typeface="Calibri" pitchFamily="34" charset="0"/>
              </a:rPr>
              <a:t>от жителей районных центров и сельской местности</a:t>
            </a:r>
            <a:r>
              <a:rPr lang="ru-RU" b="1" dirty="0" smtClean="0">
                <a:solidFill>
                  <a:schemeClr val="tx1">
                    <a:lumMod val="85000"/>
                    <a:lumOff val="15000"/>
                  </a:schemeClr>
                </a:solidFill>
                <a:latin typeface="Arial" pitchFamily="34" charset="0"/>
                <a:ea typeface="Calibri" pitchFamily="34" charset="0"/>
                <a:cs typeface="Arial" pitchFamily="34" charset="0"/>
              </a:rPr>
              <a:t>.</a:t>
            </a:r>
            <a:endParaRPr lang="ru-RU" b="1" dirty="0">
              <a:solidFill>
                <a:schemeClr val="tx1">
                  <a:lumMod val="85000"/>
                  <a:lumOff val="15000"/>
                </a:schemeClr>
              </a:solidFill>
              <a:latin typeface="Arial" pitchFamily="34" charset="0"/>
              <a:ea typeface="Calibri" pitchFamily="34" charset="0"/>
              <a:cs typeface="Arial" pitchFamily="34" charset="0"/>
            </a:endParaRPr>
          </a:p>
        </p:txBody>
      </p:sp>
      <p:sp>
        <p:nvSpPr>
          <p:cNvPr id="31" name="Прямоугольник 30"/>
          <p:cNvSpPr/>
          <p:nvPr/>
        </p:nvSpPr>
        <p:spPr>
          <a:xfrm>
            <a:off x="395536" y="1988840"/>
            <a:ext cx="5112568" cy="360040"/>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ru-RU" b="1" dirty="0" smtClean="0">
                <a:solidFill>
                  <a:schemeClr val="bg2"/>
                </a:solidFill>
                <a:latin typeface="Arial" pitchFamily="34" charset="0"/>
                <a:cs typeface="Arial" pitchFamily="34" charset="0"/>
              </a:rPr>
              <a:t>Телефон доверия «ПРАВО НА ЗДОРОВЬЕ»</a:t>
            </a:r>
            <a:endParaRPr lang="ru-RU" b="1" dirty="0">
              <a:solidFill>
                <a:schemeClr val="bg2"/>
              </a:solidFill>
              <a:latin typeface="Arial" pitchFamily="34" charset="0"/>
              <a:cs typeface="Arial" pitchFamily="34" charset="0"/>
            </a:endParaRPr>
          </a:p>
        </p:txBody>
      </p:sp>
      <p:sp>
        <p:nvSpPr>
          <p:cNvPr id="33" name="Прямоугольник 32"/>
          <p:cNvSpPr/>
          <p:nvPr/>
        </p:nvSpPr>
        <p:spPr>
          <a:xfrm>
            <a:off x="6516216" y="2060848"/>
            <a:ext cx="2088232" cy="1152128"/>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a:pPr>
            <a:r>
              <a:rPr lang="ru-RU" sz="1400" b="1" dirty="0">
                <a:solidFill>
                  <a:schemeClr val="bg2"/>
                </a:solidFill>
                <a:latin typeface="Arial" pitchFamily="34" charset="0"/>
                <a:ea typeface="Calibri" pitchFamily="34" charset="0"/>
                <a:cs typeface="Arial" pitchFamily="34" charset="0"/>
              </a:rPr>
              <a:t>справочная служба системы обязательного медицинского страхования;</a:t>
            </a:r>
          </a:p>
        </p:txBody>
      </p:sp>
      <p:sp>
        <p:nvSpPr>
          <p:cNvPr id="34" name="Стрелка вниз 33"/>
          <p:cNvSpPr/>
          <p:nvPr/>
        </p:nvSpPr>
        <p:spPr>
          <a:xfrm rot="16200000">
            <a:off x="5951286" y="2409756"/>
            <a:ext cx="288032" cy="454315"/>
          </a:xfrm>
          <a:prstGeom prst="downArrow">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6516216" y="3356992"/>
            <a:ext cx="2088232" cy="1152128"/>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a:pPr>
            <a:r>
              <a:rPr lang="ru-RU" sz="1400" b="1" dirty="0">
                <a:solidFill>
                  <a:schemeClr val="bg2"/>
                </a:solidFill>
                <a:latin typeface="Arial" pitchFamily="34" charset="0"/>
                <a:cs typeface="Arial" pitchFamily="34" charset="0"/>
              </a:rPr>
              <a:t>оперативное решение проблем при получении медицинской помощи</a:t>
            </a:r>
          </a:p>
        </p:txBody>
      </p:sp>
      <p:sp>
        <p:nvSpPr>
          <p:cNvPr id="36" name="Прямоугольник 35"/>
          <p:cNvSpPr/>
          <p:nvPr/>
        </p:nvSpPr>
        <p:spPr>
          <a:xfrm>
            <a:off x="6516216" y="4653136"/>
            <a:ext cx="2088232" cy="1152128"/>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a:pPr>
            <a:r>
              <a:rPr lang="ru-RU" sz="1400" b="1" dirty="0">
                <a:solidFill>
                  <a:schemeClr val="bg2"/>
                </a:solidFill>
                <a:latin typeface="Arial" pitchFamily="34" charset="0"/>
                <a:cs typeface="Arial" pitchFamily="34" charset="0"/>
              </a:rPr>
              <a:t>предупреждение нарушений прав застрахованных граждан</a:t>
            </a:r>
          </a:p>
        </p:txBody>
      </p:sp>
      <p:sp>
        <p:nvSpPr>
          <p:cNvPr id="37" name="Стрелка вниз 36"/>
          <p:cNvSpPr/>
          <p:nvPr/>
        </p:nvSpPr>
        <p:spPr>
          <a:xfrm rot="16200000">
            <a:off x="5951286" y="3705899"/>
            <a:ext cx="288032" cy="454315"/>
          </a:xfrm>
          <a:prstGeom prst="downArrow">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трелка вниз 37"/>
          <p:cNvSpPr/>
          <p:nvPr/>
        </p:nvSpPr>
        <p:spPr>
          <a:xfrm rot="16200000">
            <a:off x="5951286" y="5002043"/>
            <a:ext cx="288032" cy="454315"/>
          </a:xfrm>
          <a:prstGeom prst="downArrow">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23528" y="6000750"/>
            <a:ext cx="6840760" cy="857249"/>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ru-RU" b="1" dirty="0" smtClean="0">
                <a:solidFill>
                  <a:schemeClr val="bg2">
                    <a:lumMod val="50000"/>
                  </a:schemeClr>
                </a:solidFill>
                <a:latin typeface="Arial" pitchFamily="34" charset="0"/>
                <a:cs typeface="Arial" pitchFamily="34" charset="0"/>
              </a:rPr>
              <a:t>28 ПОСТОВ КАЧЕСТВА в медицинских организациях края</a:t>
            </a:r>
            <a:endParaRPr lang="ru-RU" b="1" dirty="0">
              <a:solidFill>
                <a:schemeClr val="bg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5610221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D:\IMG\Medic\priemniy-pokoi.jpg"/>
          <p:cNvPicPr>
            <a:picLocks noChangeAspect="1" noChangeArrowheads="1"/>
          </p:cNvPicPr>
          <p:nvPr/>
        </p:nvPicPr>
        <p:blipFill>
          <a:blip r:embed="rId2" cstate="print"/>
          <a:srcRect/>
          <a:stretch>
            <a:fillRect/>
          </a:stretch>
        </p:blipFill>
        <p:spPr bwMode="auto">
          <a:xfrm flipH="1">
            <a:off x="6514234" y="2708920"/>
            <a:ext cx="2629767" cy="1872208"/>
          </a:xfrm>
          <a:prstGeom prst="rect">
            <a:avLst/>
          </a:prstGeom>
          <a:noFill/>
        </p:spPr>
      </p:pic>
      <p:sp>
        <p:nvSpPr>
          <p:cNvPr id="21" name="Rectangle 18"/>
          <p:cNvSpPr>
            <a:spLocks noChangeArrowheads="1"/>
          </p:cNvSpPr>
          <p:nvPr/>
        </p:nvSpPr>
        <p:spPr bwMode="auto">
          <a:xfrm>
            <a:off x="1115616" y="2143309"/>
            <a:ext cx="67687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b="1" dirty="0">
                <a:solidFill>
                  <a:schemeClr val="tx1">
                    <a:lumMod val="85000"/>
                    <a:lumOff val="15000"/>
                  </a:schemeClr>
                </a:solidFill>
                <a:latin typeface="Arial" pitchFamily="34" charset="0"/>
              </a:rPr>
              <a:t>Если </a:t>
            </a:r>
            <a:r>
              <a:rPr lang="ru-RU" b="1" dirty="0" smtClean="0">
                <a:solidFill>
                  <a:schemeClr val="tx1">
                    <a:lumMod val="85000"/>
                    <a:lumOff val="15000"/>
                  </a:schemeClr>
                </a:solidFill>
                <a:latin typeface="Arial" pitchFamily="34" charset="0"/>
              </a:rPr>
              <a:t> </a:t>
            </a:r>
            <a:r>
              <a:rPr lang="ru-RU" b="1" dirty="0">
                <a:solidFill>
                  <a:schemeClr val="tx1">
                    <a:lumMod val="85000"/>
                    <a:lumOff val="15000"/>
                  </a:schemeClr>
                </a:solidFill>
                <a:latin typeface="Arial" pitchFamily="34" charset="0"/>
              </a:rPr>
              <a:t>возникли трудности при получении медицинской </a:t>
            </a:r>
            <a:r>
              <a:rPr lang="ru-RU" b="1" dirty="0" smtClean="0">
                <a:solidFill>
                  <a:schemeClr val="tx1">
                    <a:lumMod val="85000"/>
                    <a:lumOff val="15000"/>
                  </a:schemeClr>
                </a:solidFill>
                <a:latin typeface="Arial" pitchFamily="34" charset="0"/>
              </a:rPr>
              <a:t>помощи</a:t>
            </a:r>
            <a:r>
              <a:rPr lang="ru-RU" b="1" dirty="0">
                <a:solidFill>
                  <a:schemeClr val="tx1">
                    <a:lumMod val="85000"/>
                    <a:lumOff val="15000"/>
                  </a:schemeClr>
                </a:solidFill>
                <a:latin typeface="Arial" pitchFamily="34" charset="0"/>
              </a:rPr>
              <a:t> </a:t>
            </a:r>
            <a:r>
              <a:rPr lang="ru-RU" b="1" dirty="0" smtClean="0">
                <a:solidFill>
                  <a:schemeClr val="tx1">
                    <a:lumMod val="85000"/>
                    <a:lumOff val="15000"/>
                  </a:schemeClr>
                </a:solidFill>
                <a:latin typeface="Arial" pitchFamily="34" charset="0"/>
              </a:rPr>
              <a:t>необходимо обратиться </a:t>
            </a:r>
            <a:r>
              <a:rPr lang="ru-RU" sz="1400" b="1" dirty="0" smtClean="0">
                <a:solidFill>
                  <a:srgbClr val="C00000"/>
                </a:solidFill>
                <a:latin typeface="Arial" pitchFamily="34" charset="0"/>
              </a:rPr>
              <a:t>:</a:t>
            </a:r>
            <a:endParaRPr lang="ru-RU" sz="1400" b="1" dirty="0">
              <a:solidFill>
                <a:schemeClr val="tx1">
                  <a:lumMod val="85000"/>
                  <a:lumOff val="15000"/>
                </a:schemeClr>
              </a:solidFill>
              <a:latin typeface="Arial" pitchFamily="34" charset="0"/>
            </a:endParaRPr>
          </a:p>
        </p:txBody>
      </p:sp>
      <p:sp>
        <p:nvSpPr>
          <p:cNvPr id="23" name="TextBox 22"/>
          <p:cNvSpPr txBox="1"/>
          <p:nvPr/>
        </p:nvSpPr>
        <p:spPr>
          <a:xfrm>
            <a:off x="2627785" y="2924945"/>
            <a:ext cx="5692777" cy="2208297"/>
          </a:xfrm>
          <a:prstGeom prst="rect">
            <a:avLst/>
          </a:prstGeom>
          <a:noFill/>
        </p:spPr>
        <p:txBody>
          <a:bodyPr wrap="none" rtlCol="0">
            <a:spAutoFit/>
          </a:bodyPr>
          <a:lstStyle/>
          <a:p>
            <a:pPr marL="228600" indent="-228600">
              <a:lnSpc>
                <a:spcPts val="1500"/>
              </a:lnSpc>
            </a:pPr>
            <a:r>
              <a:rPr lang="ru-RU" b="1" dirty="0">
                <a:solidFill>
                  <a:schemeClr val="tx1">
                    <a:lumMod val="85000"/>
                    <a:lumOff val="15000"/>
                  </a:schemeClr>
                </a:solidFill>
                <a:latin typeface="Arial" pitchFamily="34" charset="0"/>
                <a:ea typeface="Calibri" pitchFamily="34" charset="0"/>
              </a:rPr>
              <a:t>к заведующему отделением или</a:t>
            </a:r>
          </a:p>
          <a:p>
            <a:pPr marL="228600" indent="-228600">
              <a:lnSpc>
                <a:spcPts val="1500"/>
              </a:lnSpc>
            </a:pPr>
            <a:r>
              <a:rPr lang="ru-RU" b="1" dirty="0">
                <a:solidFill>
                  <a:schemeClr val="tx1">
                    <a:lumMod val="85000"/>
                    <a:lumOff val="15000"/>
                  </a:schemeClr>
                </a:solidFill>
                <a:latin typeface="Arial" pitchFamily="34" charset="0"/>
                <a:ea typeface="Calibri" pitchFamily="34" charset="0"/>
              </a:rPr>
              <a:t>к заместителю главного врача или</a:t>
            </a:r>
          </a:p>
          <a:p>
            <a:pPr marL="228600" indent="-228600">
              <a:lnSpc>
                <a:spcPts val="1500"/>
              </a:lnSpc>
            </a:pPr>
            <a:r>
              <a:rPr lang="ru-RU" b="1" dirty="0">
                <a:solidFill>
                  <a:schemeClr val="tx1">
                    <a:lumMod val="85000"/>
                    <a:lumOff val="15000"/>
                  </a:schemeClr>
                </a:solidFill>
                <a:latin typeface="Arial" pitchFamily="34" charset="0"/>
                <a:ea typeface="Calibri" pitchFamily="34" charset="0"/>
              </a:rPr>
              <a:t>к главному врачу</a:t>
            </a:r>
          </a:p>
          <a:p>
            <a:pPr marL="228600" indent="-228600">
              <a:lnSpc>
                <a:spcPts val="1500"/>
              </a:lnSpc>
            </a:pPr>
            <a:endParaRPr lang="ru-RU" b="1" dirty="0">
              <a:solidFill>
                <a:schemeClr val="tx1">
                  <a:lumMod val="85000"/>
                  <a:lumOff val="15000"/>
                </a:schemeClr>
              </a:solidFill>
              <a:latin typeface="Arial" pitchFamily="34" charset="0"/>
              <a:ea typeface="Calibri" pitchFamily="34" charset="0"/>
            </a:endParaRPr>
          </a:p>
          <a:p>
            <a:pPr marL="228600" indent="-228600">
              <a:lnSpc>
                <a:spcPts val="1500"/>
              </a:lnSpc>
            </a:pPr>
            <a:r>
              <a:rPr lang="ru-RU" b="1" dirty="0">
                <a:solidFill>
                  <a:schemeClr val="tx1">
                    <a:lumMod val="85000"/>
                    <a:lumOff val="15000"/>
                  </a:schemeClr>
                </a:solidFill>
                <a:latin typeface="Arial" pitchFamily="34" charset="0"/>
                <a:ea typeface="Calibri" pitchFamily="34" charset="0"/>
              </a:rPr>
              <a:t>в страховую медицинскую организацию</a:t>
            </a:r>
          </a:p>
          <a:p>
            <a:pPr marL="228600" indent="-228600">
              <a:lnSpc>
                <a:spcPts val="1500"/>
              </a:lnSpc>
            </a:pPr>
            <a:r>
              <a:rPr lang="ru-RU" i="1" dirty="0">
                <a:latin typeface="Arial" pitchFamily="34" charset="0"/>
              </a:rPr>
              <a:t>   </a:t>
            </a:r>
            <a:endParaRPr lang="ru-RU" b="1" dirty="0">
              <a:solidFill>
                <a:schemeClr val="tx1">
                  <a:lumMod val="85000"/>
                  <a:lumOff val="15000"/>
                </a:schemeClr>
              </a:solidFill>
              <a:latin typeface="Arial" pitchFamily="34" charset="0"/>
            </a:endParaRPr>
          </a:p>
          <a:p>
            <a:pPr>
              <a:lnSpc>
                <a:spcPts val="1500"/>
              </a:lnSpc>
            </a:pPr>
            <a:r>
              <a:rPr lang="ru-RU" b="1" dirty="0">
                <a:solidFill>
                  <a:schemeClr val="tx1">
                    <a:lumMod val="85000"/>
                    <a:lumOff val="15000"/>
                  </a:schemeClr>
                </a:solidFill>
                <a:latin typeface="Arial" pitchFamily="34" charset="0"/>
              </a:rPr>
              <a:t>на Телефон доверия «Право на здоровье»  </a:t>
            </a:r>
          </a:p>
          <a:p>
            <a:pPr>
              <a:lnSpc>
                <a:spcPts val="1500"/>
              </a:lnSpc>
            </a:pPr>
            <a:endParaRPr lang="ru-RU" b="1" dirty="0">
              <a:solidFill>
                <a:schemeClr val="tx1">
                  <a:lumMod val="85000"/>
                  <a:lumOff val="15000"/>
                </a:schemeClr>
              </a:solidFill>
              <a:latin typeface="Arial" pitchFamily="34" charset="0"/>
            </a:endParaRPr>
          </a:p>
          <a:p>
            <a:pPr>
              <a:lnSpc>
                <a:spcPts val="1500"/>
              </a:lnSpc>
            </a:pPr>
            <a:r>
              <a:rPr lang="ru-RU" b="1" dirty="0">
                <a:solidFill>
                  <a:schemeClr val="tx1">
                    <a:lumMod val="85000"/>
                    <a:lumOff val="15000"/>
                  </a:schemeClr>
                </a:solidFill>
                <a:latin typeface="Arial" pitchFamily="34" charset="0"/>
              </a:rPr>
              <a:t>в Территориальный фонд обязательного</a:t>
            </a:r>
          </a:p>
          <a:p>
            <a:pPr>
              <a:lnSpc>
                <a:spcPts val="1500"/>
              </a:lnSpc>
            </a:pPr>
            <a:r>
              <a:rPr lang="ru-RU" b="1" dirty="0">
                <a:solidFill>
                  <a:schemeClr val="tx1">
                    <a:lumMod val="85000"/>
                    <a:lumOff val="15000"/>
                  </a:schemeClr>
                </a:solidFill>
                <a:latin typeface="Arial" pitchFamily="34" charset="0"/>
              </a:rPr>
              <a:t>медицинского страхования Красноярского края</a:t>
            </a:r>
          </a:p>
          <a:p>
            <a:pPr>
              <a:lnSpc>
                <a:spcPts val="1500"/>
              </a:lnSpc>
            </a:pPr>
            <a:r>
              <a:rPr lang="ru-RU" b="1" i="1" dirty="0">
                <a:solidFill>
                  <a:schemeClr val="tx1">
                    <a:lumMod val="85000"/>
                    <a:lumOff val="15000"/>
                  </a:schemeClr>
                </a:solidFill>
                <a:latin typeface="Arial" pitchFamily="34" charset="0"/>
              </a:rPr>
              <a:t>   (ул. Копылова, 2б)</a:t>
            </a:r>
          </a:p>
        </p:txBody>
      </p:sp>
      <p:sp>
        <p:nvSpPr>
          <p:cNvPr id="25" name="Прямоугольник 24"/>
          <p:cNvSpPr/>
          <p:nvPr/>
        </p:nvSpPr>
        <p:spPr>
          <a:xfrm>
            <a:off x="2267744" y="285293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 name="Прямоугольник 36"/>
          <p:cNvSpPr/>
          <p:nvPr/>
        </p:nvSpPr>
        <p:spPr>
          <a:xfrm>
            <a:off x="2714329" y="1220117"/>
            <a:ext cx="4752528" cy="624707"/>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1600" b="1" dirty="0">
                <a:solidFill>
                  <a:schemeClr val="bg2"/>
                </a:solidFill>
                <a:latin typeface="Arial" pitchFamily="34" charset="0"/>
                <a:ea typeface="Calibri" pitchFamily="34" charset="0"/>
                <a:cs typeface="Arial" pitchFamily="34" charset="0"/>
              </a:rPr>
              <a:t>ЗАЩИТА ПРАВ ЗАСТРАХОВАННЫХ! </a:t>
            </a:r>
            <a:endParaRPr lang="ru-RU" sz="1600" b="1" dirty="0">
              <a:solidFill>
                <a:schemeClr val="bg2"/>
              </a:solidFill>
              <a:latin typeface="Arial" pitchFamily="34" charset="0"/>
              <a:cs typeface="Arial" pitchFamily="34" charset="0"/>
            </a:endParaRPr>
          </a:p>
        </p:txBody>
      </p:sp>
      <p:sp>
        <p:nvSpPr>
          <p:cNvPr id="19" name="TextBox 18"/>
          <p:cNvSpPr txBox="1"/>
          <p:nvPr/>
        </p:nvSpPr>
        <p:spPr>
          <a:xfrm>
            <a:off x="2555776" y="5085184"/>
            <a:ext cx="2496196" cy="400110"/>
          </a:xfrm>
          <a:prstGeom prst="rect">
            <a:avLst/>
          </a:prstGeom>
          <a:noFill/>
        </p:spPr>
        <p:txBody>
          <a:bodyPr wrap="none" rtlCol="0">
            <a:spAutoFit/>
          </a:bodyPr>
          <a:lstStyle/>
          <a:p>
            <a:r>
              <a:rPr lang="ru-RU" sz="2000" b="1" dirty="0">
                <a:solidFill>
                  <a:srgbClr val="C00000"/>
                </a:solidFill>
                <a:latin typeface="Arial Black" pitchFamily="34" charset="0"/>
              </a:rPr>
              <a:t> 8-800-700-000</a:t>
            </a:r>
            <a:r>
              <a:rPr lang="en-US" sz="2000" b="1" dirty="0">
                <a:solidFill>
                  <a:srgbClr val="C00000"/>
                </a:solidFill>
                <a:latin typeface="Arial Black" pitchFamily="34" charset="0"/>
              </a:rPr>
              <a:t>-</a:t>
            </a:r>
            <a:r>
              <a:rPr lang="ru-RU" sz="2000" b="1" dirty="0">
                <a:solidFill>
                  <a:srgbClr val="C00000"/>
                </a:solidFill>
                <a:latin typeface="Arial Black" pitchFamily="34" charset="0"/>
              </a:rPr>
              <a:t>3</a:t>
            </a:r>
          </a:p>
        </p:txBody>
      </p:sp>
      <p:pic>
        <p:nvPicPr>
          <p:cNvPr id="26626" name="Picture 2" descr="D:\IMG\разное\schaumburg-jewlers.jpg"/>
          <p:cNvPicPr>
            <a:picLocks noChangeAspect="1" noChangeArrowheads="1"/>
          </p:cNvPicPr>
          <p:nvPr/>
        </p:nvPicPr>
        <p:blipFill>
          <a:blip r:embed="rId3" cstate="print"/>
          <a:srcRect/>
          <a:stretch>
            <a:fillRect/>
          </a:stretch>
        </p:blipFill>
        <p:spPr bwMode="auto">
          <a:xfrm>
            <a:off x="179513" y="2852936"/>
            <a:ext cx="1895927" cy="1800200"/>
          </a:xfrm>
          <a:prstGeom prst="rect">
            <a:avLst/>
          </a:prstGeom>
          <a:noFill/>
          <a:ln w="12700">
            <a:solidFill>
              <a:schemeClr val="tx1">
                <a:lumMod val="75000"/>
                <a:lumOff val="25000"/>
              </a:schemeClr>
            </a:solidFill>
          </a:ln>
        </p:spPr>
      </p:pic>
      <p:sp>
        <p:nvSpPr>
          <p:cNvPr id="20" name="Прямоугольник 19"/>
          <p:cNvSpPr/>
          <p:nvPr/>
        </p:nvSpPr>
        <p:spPr>
          <a:xfrm>
            <a:off x="2267744" y="357301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Прямоугольник 21"/>
          <p:cNvSpPr/>
          <p:nvPr/>
        </p:nvSpPr>
        <p:spPr>
          <a:xfrm>
            <a:off x="2267744" y="393305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Прямоугольник 26"/>
          <p:cNvSpPr/>
          <p:nvPr/>
        </p:nvSpPr>
        <p:spPr>
          <a:xfrm>
            <a:off x="2267744" y="429309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Прямоугольник 12"/>
          <p:cNvSpPr/>
          <p:nvPr/>
        </p:nvSpPr>
        <p:spPr>
          <a:xfrm>
            <a:off x="499090" y="417962"/>
            <a:ext cx="8712968" cy="60529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2800" b="1" kern="0" dirty="0" smtClean="0">
                <a:solidFill>
                  <a:srgbClr val="C00000"/>
                </a:solidFill>
                <a:latin typeface="Arial" pitchFamily="34" charset="0"/>
                <a:cs typeface="Arial" pitchFamily="34" charset="0"/>
              </a:rPr>
              <a:t>Территориальный фонд обязательного медицинского страхования Красноярского края</a:t>
            </a:r>
            <a:endParaRPr lang="ru-RU"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5909094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3200" y="0"/>
            <a:ext cx="8940800" cy="6740307"/>
          </a:xfrm>
          <a:prstGeom prst="rect">
            <a:avLst/>
          </a:prstGeom>
        </p:spPr>
        <p:txBody>
          <a:bodyPr wrap="square">
            <a:spAutoFit/>
          </a:bodyPr>
          <a:lstStyle/>
          <a:p>
            <a:pPr algn="ctr"/>
            <a:r>
              <a:rPr lang="ru-RU" sz="2400" dirty="0">
                <a:solidFill>
                  <a:srgbClr val="FF0000"/>
                </a:solidFill>
              </a:rPr>
              <a:t>НАЦИОНАЛЬНЫЙ ПРОЕКТ ЗДРАВООХРАНЕНИЕ </a:t>
            </a:r>
            <a:r>
              <a:rPr lang="ru-RU" sz="2400" dirty="0" smtClean="0">
                <a:solidFill>
                  <a:srgbClr val="FF0000"/>
                </a:solidFill>
              </a:rPr>
              <a:t>(1725,8 </a:t>
            </a:r>
            <a:r>
              <a:rPr lang="ru-RU" sz="2400" dirty="0" err="1" smtClean="0">
                <a:solidFill>
                  <a:srgbClr val="FF0000"/>
                </a:solidFill>
              </a:rPr>
              <a:t>трлн.руб</a:t>
            </a:r>
            <a:r>
              <a:rPr lang="ru-RU" sz="2400" dirty="0" smtClean="0">
                <a:solidFill>
                  <a:srgbClr val="FF0000"/>
                </a:solidFill>
              </a:rPr>
              <a:t>)</a:t>
            </a:r>
          </a:p>
          <a:p>
            <a:pPr algn="ctr"/>
            <a:endParaRPr lang="ru-RU" sz="2400" dirty="0">
              <a:solidFill>
                <a:srgbClr val="FF0000"/>
              </a:solidFill>
            </a:endParaRPr>
          </a:p>
          <a:p>
            <a:r>
              <a:rPr lang="ru-RU" sz="2400" dirty="0" smtClean="0"/>
              <a:t>-Снижение </a:t>
            </a:r>
            <a:r>
              <a:rPr lang="ru-RU" sz="2400" dirty="0"/>
              <a:t>смертности населения трудоспособного возраста до 350 случаев на 100 тыс. населения </a:t>
            </a:r>
            <a:endParaRPr lang="ru-RU" sz="2400" dirty="0" smtClean="0"/>
          </a:p>
          <a:p>
            <a:r>
              <a:rPr lang="ru-RU" sz="2400" dirty="0" smtClean="0"/>
              <a:t>-Снижение </a:t>
            </a:r>
            <a:r>
              <a:rPr lang="ru-RU" sz="2400" dirty="0"/>
              <a:t>смертности от болезней системы кровообращения до 450 случаев на 100 тыс. населения </a:t>
            </a:r>
            <a:endParaRPr lang="ru-RU" sz="2400" dirty="0" smtClean="0"/>
          </a:p>
          <a:p>
            <a:r>
              <a:rPr lang="ru-RU" sz="2400" dirty="0" smtClean="0"/>
              <a:t>-Снижение </a:t>
            </a:r>
            <a:r>
              <a:rPr lang="ru-RU" sz="2400" dirty="0"/>
              <a:t>смертности от новообразований, в том числе от злокачественных, до 185 случаев на 100 тыс. населения Снижение младенческой смертности до 4,5 случая на 1 тыс. родившихся детей </a:t>
            </a:r>
            <a:endParaRPr lang="ru-RU" sz="2400" dirty="0" smtClean="0"/>
          </a:p>
          <a:p>
            <a:r>
              <a:rPr lang="ru-RU" sz="2400" dirty="0" smtClean="0"/>
              <a:t>-Ликвидация </a:t>
            </a:r>
            <a:r>
              <a:rPr lang="ru-RU" sz="2400" dirty="0"/>
              <a:t>кадрового дефицита в медицинских организациях, оказывающих первичную медико-санитарную помощь</a:t>
            </a:r>
          </a:p>
          <a:p>
            <a:r>
              <a:rPr lang="ru-RU" sz="2400" dirty="0" smtClean="0"/>
              <a:t>-Обеспечение </a:t>
            </a:r>
            <a:r>
              <a:rPr lang="ru-RU" sz="2400" dirty="0"/>
              <a:t>охвата всех граждан профилактическими медицинскими осмотрами не реже одного раза в </a:t>
            </a:r>
            <a:r>
              <a:rPr lang="ru-RU" sz="2400" dirty="0" smtClean="0"/>
              <a:t>год-</a:t>
            </a:r>
          </a:p>
        </p:txBody>
      </p:sp>
    </p:spTree>
    <p:extLst>
      <p:ext uri="{BB962C8B-B14F-4D97-AF65-F5344CB8AC3E}">
        <p14:creationId xmlns:p14="http://schemas.microsoft.com/office/powerpoint/2010/main" val="258813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9600" y="0"/>
            <a:ext cx="8066856" cy="6370975"/>
          </a:xfrm>
          <a:prstGeom prst="rect">
            <a:avLst/>
          </a:prstGeom>
        </p:spPr>
        <p:txBody>
          <a:bodyPr wrap="square">
            <a:spAutoFit/>
          </a:bodyPr>
          <a:lstStyle/>
          <a:p>
            <a:pPr algn="ctr"/>
            <a:r>
              <a:rPr lang="ru-RU" sz="2400" dirty="0">
                <a:solidFill>
                  <a:srgbClr val="FF0000"/>
                </a:solidFill>
              </a:rPr>
              <a:t>НАЦИОНАЛЬНЫЙ ПРОЕКТ ЗДРАВООХРАНЕНИЕ </a:t>
            </a:r>
            <a:r>
              <a:rPr lang="ru-RU" sz="2400" dirty="0" smtClean="0">
                <a:solidFill>
                  <a:srgbClr val="FF0000"/>
                </a:solidFill>
              </a:rPr>
              <a:t>(1725,8 </a:t>
            </a:r>
            <a:r>
              <a:rPr lang="ru-RU" sz="2400" dirty="0" err="1" smtClean="0">
                <a:solidFill>
                  <a:srgbClr val="FF0000"/>
                </a:solidFill>
              </a:rPr>
              <a:t>трлн.руб</a:t>
            </a:r>
            <a:r>
              <a:rPr lang="ru-RU" sz="2400" dirty="0" smtClean="0">
                <a:solidFill>
                  <a:srgbClr val="FF0000"/>
                </a:solidFill>
              </a:rPr>
              <a:t>)</a:t>
            </a:r>
            <a:endParaRPr lang="ru-RU" sz="2400" dirty="0">
              <a:solidFill>
                <a:srgbClr val="FF0000"/>
              </a:solidFill>
            </a:endParaRPr>
          </a:p>
          <a:p>
            <a:r>
              <a:rPr lang="ru-RU" sz="2400" dirty="0" smtClean="0"/>
              <a:t>-Обеспечение </a:t>
            </a:r>
            <a:r>
              <a:rPr lang="ru-RU" sz="2400" dirty="0"/>
              <a:t>оптимальной доступности для населения (в том числе для жителей населенных пунктов, расположенных в отдаленных местностях) медицинских организаций, оказывающих первичную медико-санитарную помощь </a:t>
            </a:r>
            <a:endParaRPr lang="ru-RU" sz="2400" dirty="0" smtClean="0"/>
          </a:p>
          <a:p>
            <a:r>
              <a:rPr lang="ru-RU" sz="2400" dirty="0" smtClean="0"/>
              <a:t>-Оптимизация </a:t>
            </a:r>
            <a:r>
              <a:rPr lang="ru-RU" sz="2400" dirty="0"/>
              <a:t>работы медицинских организаций, оказывающих первичную </a:t>
            </a:r>
            <a:r>
              <a:rPr lang="ru-RU" sz="2400" dirty="0" smtClean="0"/>
              <a:t>медико-санитарную </a:t>
            </a:r>
            <a:r>
              <a:rPr lang="ru-RU" sz="2400" dirty="0"/>
              <a:t>помощь, сокращение времени ожидания в очереди при обращении граждан в указанные медицинские организации, упрощение процедуры записи на прием к врачу </a:t>
            </a:r>
            <a:endParaRPr lang="ru-RU" sz="2400" dirty="0" smtClean="0"/>
          </a:p>
          <a:p>
            <a:r>
              <a:rPr lang="ru-RU" sz="2400" dirty="0" smtClean="0"/>
              <a:t>-Увеличение </a:t>
            </a:r>
            <a:r>
              <a:rPr lang="ru-RU" sz="2400" dirty="0"/>
              <a:t>объема экспорта медицинских услуг не менее чем в четыре раза по сравнению с 2017 годом (до 1 млрд долларов США в год)</a:t>
            </a:r>
          </a:p>
        </p:txBody>
      </p:sp>
    </p:spTree>
    <p:extLst>
      <p:ext uri="{BB962C8B-B14F-4D97-AF65-F5344CB8AC3E}">
        <p14:creationId xmlns:p14="http://schemas.microsoft.com/office/powerpoint/2010/main" val="527872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1"/>
            <a:ext cx="9144000" cy="6878806"/>
          </a:xfrm>
          <a:prstGeom prst="rect">
            <a:avLst/>
          </a:prstGeom>
        </p:spPr>
        <p:txBody>
          <a:bodyPr wrap="square">
            <a:spAutoFit/>
          </a:bodyPr>
          <a:lstStyle/>
          <a:p>
            <a:pPr algn="ctr"/>
            <a:r>
              <a:rPr lang="ru-RU" dirty="0">
                <a:solidFill>
                  <a:srgbClr val="FF0000"/>
                </a:solidFill>
              </a:rPr>
              <a:t>ФЕДЕРАЛЬНЫЕ ПРОЕКТЫ, ВХОДЯЩИЕ В НАЦИОНАЛЬНЫЙ </a:t>
            </a:r>
            <a:r>
              <a:rPr lang="ru-RU" dirty="0" smtClean="0">
                <a:solidFill>
                  <a:srgbClr val="FF0000"/>
                </a:solidFill>
              </a:rPr>
              <a:t>ПРОЕКТ </a:t>
            </a:r>
            <a:r>
              <a:rPr lang="ru-RU" sz="2400" dirty="0" smtClean="0">
                <a:solidFill>
                  <a:srgbClr val="FF0000"/>
                </a:solidFill>
              </a:rPr>
              <a:t>«Здравоохранение»:</a:t>
            </a:r>
            <a:endParaRPr lang="ru-RU" sz="2400" dirty="0">
              <a:solidFill>
                <a:srgbClr val="FF0000"/>
              </a:solidFill>
            </a:endParaRPr>
          </a:p>
          <a:p>
            <a:r>
              <a:rPr lang="ru-RU" sz="2400" dirty="0" smtClean="0"/>
              <a:t>- </a:t>
            </a:r>
            <a:r>
              <a:rPr lang="ru-RU" sz="2400" dirty="0"/>
              <a:t>Развитие системы оказания первичной медико-санитарной помощи</a:t>
            </a:r>
          </a:p>
          <a:p>
            <a:pPr marL="214313" indent="-214313">
              <a:buFontTx/>
              <a:buChar char="-"/>
            </a:pPr>
            <a:r>
              <a:rPr lang="ru-RU" sz="2400" dirty="0"/>
              <a:t>Борьба с сердечно-сосудистыми заболеваниями </a:t>
            </a:r>
          </a:p>
          <a:p>
            <a:pPr marL="214313" indent="-214313">
              <a:buFontTx/>
              <a:buChar char="-"/>
            </a:pPr>
            <a:r>
              <a:rPr lang="ru-RU" sz="2400" dirty="0"/>
              <a:t>Развитие экспорта медицинских услуг </a:t>
            </a:r>
          </a:p>
          <a:p>
            <a:pPr marL="214313" indent="-214313">
              <a:buFontTx/>
              <a:buChar char="-"/>
            </a:pPr>
            <a:r>
              <a:rPr lang="ru-RU" sz="2400" dirty="0"/>
              <a:t>Борьба с онкологическими заболеваниями</a:t>
            </a:r>
          </a:p>
          <a:p>
            <a:pPr marL="214313" indent="-214313">
              <a:buFontTx/>
              <a:buChar char="-"/>
            </a:pPr>
            <a:r>
              <a:rPr lang="ru-RU" sz="2400" dirty="0"/>
              <a:t> Развитие детского здравоохранения, включая создание современной инфраструктуры оказания медицинской помощи детям </a:t>
            </a:r>
          </a:p>
          <a:p>
            <a:pPr marL="214313" indent="-214313">
              <a:buFontTx/>
              <a:buChar char="-"/>
            </a:pPr>
            <a:r>
              <a:rPr lang="ru-RU" sz="2400" dirty="0"/>
              <a:t>Обеспечение медицинских организаций системы здравоохранения квалифицированными кадрами </a:t>
            </a:r>
          </a:p>
          <a:p>
            <a:pPr marL="214313" indent="-214313">
              <a:buFontTx/>
              <a:buChar char="-"/>
            </a:pPr>
            <a:r>
              <a:rPr lang="ru-RU" sz="2400" dirty="0"/>
              <a:t>Развитие сети национальных медицинских исследовательских центров и внедрение инновационных медицинских технологий </a:t>
            </a:r>
          </a:p>
          <a:p>
            <a:pPr marL="214313" indent="-214313">
              <a:buFontTx/>
              <a:buChar char="-"/>
            </a:pPr>
            <a:r>
              <a:rPr lang="ru-RU" sz="2400" dirty="0"/>
              <a:t>Создание единого цифрового контура в здравоохранении на основе единой государственной информационной системы здравоохранения (ЕГИСЗ) Р</a:t>
            </a:r>
          </a:p>
          <a:p>
            <a:endParaRPr lang="ru-RU" sz="1500" dirty="0"/>
          </a:p>
        </p:txBody>
      </p:sp>
    </p:spTree>
    <p:extLst>
      <p:ext uri="{BB962C8B-B14F-4D97-AF65-F5344CB8AC3E}">
        <p14:creationId xmlns:p14="http://schemas.microsoft.com/office/powerpoint/2010/main" val="207884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8600" y="152400"/>
            <a:ext cx="8686800" cy="684312"/>
          </a:xfrm>
          <a:solidFill>
            <a:srgbClr val="003399"/>
          </a:solidFill>
        </p:spPr>
        <p:txBody>
          <a:bodyPr/>
          <a:lstStyle/>
          <a:p>
            <a:pPr eaLnBrk="1" hangingPunct="1">
              <a:lnSpc>
                <a:spcPct val="70000"/>
              </a:lnSpc>
            </a:pPr>
            <a:r>
              <a:rPr lang="ru-RU" altLang="ru-RU" sz="3800" i="1" smtClean="0">
                <a:solidFill>
                  <a:srgbClr val="FFFF00"/>
                </a:solidFill>
                <a:latin typeface="Times New Roman" pitchFamily="18" charset="0"/>
              </a:rPr>
              <a:t>Выводы:</a:t>
            </a:r>
            <a:r>
              <a:rPr lang="ru-RU" altLang="ru-RU" sz="3800" i="1" smtClean="0">
                <a:solidFill>
                  <a:srgbClr val="000000"/>
                </a:solidFill>
                <a:latin typeface="Times New Roman" pitchFamily="18" charset="0"/>
              </a:rPr>
              <a:t> </a:t>
            </a:r>
          </a:p>
        </p:txBody>
      </p:sp>
      <p:sp>
        <p:nvSpPr>
          <p:cNvPr id="95235" name="Rectangle 3"/>
          <p:cNvSpPr>
            <a:spLocks noGrp="1" noChangeArrowheads="1"/>
          </p:cNvSpPr>
          <p:nvPr>
            <p:ph type="body" idx="1"/>
          </p:nvPr>
        </p:nvSpPr>
        <p:spPr>
          <a:xfrm>
            <a:off x="251520" y="764704"/>
            <a:ext cx="8686800" cy="5904656"/>
          </a:xfrm>
          <a:noFill/>
        </p:spPr>
        <p:txBody>
          <a:bodyPr/>
          <a:lstStyle/>
          <a:p>
            <a:pPr eaLnBrk="1" hangingPunct="1">
              <a:lnSpc>
                <a:spcPct val="80000"/>
              </a:lnSpc>
              <a:buFont typeface="Wingdings" pitchFamily="2" charset="2"/>
              <a:buNone/>
            </a:pPr>
            <a:r>
              <a:rPr lang="ru-RU" altLang="ru-RU" sz="4000" dirty="0" smtClean="0">
                <a:solidFill>
                  <a:srgbClr val="FFFF00"/>
                </a:solidFill>
                <a:latin typeface="Times New Roman" pitchFamily="18" charset="0"/>
                <a:cs typeface="Times New Roman" pitchFamily="18" charset="0"/>
              </a:rPr>
              <a:t>Целью преобразований  в ОМС является повышение экономической, социальной и медицинской эффективности системы здравоохранения на основе совершенствования экономических отношений, организационной структуры, мотивационного механизма, внедрения стратегического планирования, развития современных информационных технологий. </a:t>
            </a:r>
          </a:p>
        </p:txBody>
      </p:sp>
    </p:spTree>
    <p:extLst>
      <p:ext uri="{BB962C8B-B14F-4D97-AF65-F5344CB8AC3E}">
        <p14:creationId xmlns:p14="http://schemas.microsoft.com/office/powerpoint/2010/main" val="3900967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5800" y="260350"/>
            <a:ext cx="7772400" cy="865188"/>
          </a:xfrm>
        </p:spPr>
        <p:txBody>
          <a:bodyPr/>
          <a:lstStyle/>
          <a:p>
            <a:pPr>
              <a:defRPr/>
            </a:pPr>
            <a:r>
              <a:rPr lang="en-US" altLang="ru-RU" sz="1600" b="1" dirty="0" err="1"/>
              <a:t>Перечень</a:t>
            </a:r>
            <a:r>
              <a:rPr lang="en-US" altLang="ru-RU" sz="1600" b="1" dirty="0"/>
              <a:t> </a:t>
            </a:r>
            <a:r>
              <a:rPr lang="ru-RU" altLang="ru-RU" sz="1600" b="1" dirty="0"/>
              <a:t>дополнительной </a:t>
            </a:r>
            <a:r>
              <a:rPr lang="en-US" altLang="ru-RU" sz="1600" b="1" dirty="0" err="1"/>
              <a:t>литерат</a:t>
            </a:r>
            <a:r>
              <a:rPr lang="ru-RU" altLang="ru-RU" sz="1600" b="1" dirty="0" err="1"/>
              <a:t>уры</a:t>
            </a:r>
            <a:r>
              <a:rPr lang="ru-RU" altLang="ru-RU" sz="1600" b="1" dirty="0"/>
              <a:t>, н</a:t>
            </a:r>
            <a:r>
              <a:rPr lang="en-US" altLang="ru-RU" sz="1600" b="1" dirty="0" err="1"/>
              <a:t>еобходимой</a:t>
            </a:r>
            <a:r>
              <a:rPr lang="en-US" altLang="ru-RU" sz="1600" b="1" dirty="0"/>
              <a:t> </a:t>
            </a:r>
            <a:r>
              <a:rPr lang="en-US" altLang="ru-RU" sz="1600" b="1" dirty="0" err="1"/>
              <a:t>для</a:t>
            </a:r>
            <a:r>
              <a:rPr lang="en-US" altLang="ru-RU" sz="1600" b="1" dirty="0"/>
              <a:t> </a:t>
            </a:r>
            <a:r>
              <a:rPr lang="en-US" altLang="ru-RU" sz="1600" b="1" dirty="0" err="1"/>
              <a:t>освоения</a:t>
            </a:r>
            <a:r>
              <a:rPr lang="en-US" altLang="ru-RU" sz="1600" b="1" dirty="0"/>
              <a:t> </a:t>
            </a:r>
            <a:r>
              <a:rPr lang="en-US" altLang="ru-RU" sz="1600" b="1" dirty="0" err="1"/>
              <a:t>дисциплины</a:t>
            </a:r>
            <a:r>
              <a:rPr lang="ru-RU" sz="1600" dirty="0"/>
              <a:t/>
            </a:r>
            <a:br>
              <a:rPr lang="ru-RU" sz="1600" dirty="0"/>
            </a:br>
            <a:endParaRPr lang="ru-RU" sz="1600" dirty="0"/>
          </a:p>
        </p:txBody>
      </p:sp>
      <p:sp>
        <p:nvSpPr>
          <p:cNvPr id="61443" name="Rectangle 2"/>
          <p:cNvSpPr>
            <a:spLocks noChangeArrowheads="1"/>
          </p:cNvSpPr>
          <p:nvPr/>
        </p:nvSpPr>
        <p:spPr bwMode="auto">
          <a:xfrm>
            <a:off x="4273550" y="159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ru-RU"/>
              <a:t/>
            </a:r>
            <a:br>
              <a:rPr lang="en-US" altLang="ru-RU"/>
            </a:br>
            <a:endParaRPr lang="en-US" altLang="ru-RU"/>
          </a:p>
        </p:txBody>
      </p:sp>
      <p:graphicFrame>
        <p:nvGraphicFramePr>
          <p:cNvPr id="3" name="Таблица 2"/>
          <p:cNvGraphicFramePr>
            <a:graphicFrameLocks noGrp="1"/>
          </p:cNvGraphicFramePr>
          <p:nvPr/>
        </p:nvGraphicFramePr>
        <p:xfrm>
          <a:off x="107950" y="836613"/>
          <a:ext cx="8496300" cy="5865811"/>
        </p:xfrm>
        <a:graphic>
          <a:graphicData uri="http://schemas.openxmlformats.org/drawingml/2006/table">
            <a:tbl>
              <a:tblPr/>
              <a:tblGrid>
                <a:gridCol w="771092"/>
                <a:gridCol w="2627428"/>
                <a:gridCol w="1699260"/>
                <a:gridCol w="1699260"/>
                <a:gridCol w="1699260"/>
              </a:tblGrid>
              <a:tr h="1224032">
                <a:tc>
                  <a:txBody>
                    <a:bodyPr/>
                    <a:lstStyle/>
                    <a:p>
                      <a:r>
                        <a:rPr lang="ru-RU" sz="1000" dirty="0" smtClean="0"/>
                        <a:t>5</a:t>
                      </a:r>
                      <a:endParaRPr lang="ru-RU" sz="1000" dirty="0"/>
                    </a:p>
                  </a:txBody>
                  <a:tcPr marL="17697" marR="17697" marT="8848" marB="8848" anchor="ctr">
                    <a:lnL>
                      <a:noFill/>
                    </a:lnL>
                    <a:lnR>
                      <a:noFill/>
                    </a:lnR>
                    <a:lnT>
                      <a:noFill/>
                    </a:lnT>
                    <a:lnB>
                      <a:noFill/>
                    </a:lnB>
                  </a:tcPr>
                </a:tc>
                <a:tc>
                  <a:txBody>
                    <a:bodyPr/>
                    <a:lstStyle/>
                    <a:p>
                      <a:r>
                        <a:rPr lang="ru-RU" sz="1000" dirty="0">
                          <a:hlinkClick r:id="rId3"/>
                        </a:rPr>
                        <a:t>Общественное здоровье и здравоохранение</a:t>
                      </a:r>
                      <a:r>
                        <a:rPr lang="ru-RU" sz="1000" dirty="0"/>
                        <a:t> [Электронный ресурс] : нац. рук.. - Режим доступа: http://www.rosmedlib.ru/book/ISBN9785970426784.html </a:t>
                      </a:r>
                    </a:p>
                  </a:txBody>
                  <a:tcPr marL="17697" marR="17697" marT="8848" marB="8848" anchor="ctr">
                    <a:lnL>
                      <a:noFill/>
                    </a:lnL>
                    <a:lnR>
                      <a:noFill/>
                    </a:lnR>
                    <a:lnT>
                      <a:noFill/>
                    </a:lnT>
                    <a:lnB>
                      <a:noFill/>
                    </a:lnB>
                  </a:tcPr>
                </a:tc>
                <a:tc>
                  <a:txBody>
                    <a:bodyPr/>
                    <a:lstStyle/>
                    <a:p>
                      <a:r>
                        <a:rPr lang="ru-RU" sz="1000" dirty="0"/>
                        <a:t>ред. В. И. Стародубов, О. П. Щепин</a:t>
                      </a:r>
                    </a:p>
                  </a:txBody>
                  <a:tcPr marL="17697" marR="17697" marT="8848" marB="8848" anchor="ctr">
                    <a:lnL>
                      <a:noFill/>
                    </a:lnL>
                    <a:lnR>
                      <a:noFill/>
                    </a:lnR>
                    <a:lnT>
                      <a:noFill/>
                    </a:lnT>
                    <a:lnB>
                      <a:noFill/>
                    </a:lnB>
                  </a:tcPr>
                </a:tc>
                <a:tc>
                  <a:txBody>
                    <a:bodyPr/>
                    <a:lstStyle/>
                    <a:p>
                      <a:r>
                        <a:rPr lang="ru-RU" sz="1000" dirty="0"/>
                        <a:t>М. : ГЭОТАР-Медиа, 2013.</a:t>
                      </a:r>
                    </a:p>
                  </a:txBody>
                  <a:tcPr marL="17697" marR="17697" marT="8848" marB="8848" anchor="ctr">
                    <a:lnL>
                      <a:noFill/>
                    </a:lnL>
                    <a:lnR>
                      <a:noFill/>
                    </a:lnR>
                    <a:lnT>
                      <a:noFill/>
                    </a:lnT>
                    <a:lnB>
                      <a:noFill/>
                    </a:lnB>
                  </a:tcPr>
                </a:tc>
                <a:tc>
                  <a:txBody>
                    <a:bodyPr/>
                    <a:lstStyle/>
                    <a:p>
                      <a:r>
                        <a:rPr lang="ru-RU" sz="1000" dirty="0"/>
                        <a:t>ЭМБ Консультант врача</a:t>
                      </a:r>
                    </a:p>
                  </a:txBody>
                  <a:tcPr marL="17697" marR="17697" marT="8848" marB="8848" anchor="ctr">
                    <a:lnL>
                      <a:noFill/>
                    </a:lnL>
                    <a:lnR>
                      <a:noFill/>
                    </a:lnR>
                    <a:lnT>
                      <a:noFill/>
                    </a:lnT>
                    <a:lnB>
                      <a:noFill/>
                    </a:lnB>
                  </a:tcPr>
                </a:tc>
              </a:tr>
              <a:tr h="1440038">
                <a:tc>
                  <a:txBody>
                    <a:bodyPr/>
                    <a:lstStyle/>
                    <a:p>
                      <a:r>
                        <a:rPr lang="ru-RU" sz="1000"/>
                        <a:t>6</a:t>
                      </a:r>
                    </a:p>
                  </a:txBody>
                  <a:tcPr marL="17697" marR="17697" marT="8848" marB="8848" anchor="ctr">
                    <a:lnL>
                      <a:noFill/>
                    </a:lnL>
                    <a:lnR>
                      <a:noFill/>
                    </a:lnR>
                    <a:lnT>
                      <a:noFill/>
                    </a:lnT>
                    <a:lnB>
                      <a:noFill/>
                    </a:lnB>
                  </a:tcPr>
                </a:tc>
                <a:tc>
                  <a:txBody>
                    <a:bodyPr/>
                    <a:lstStyle/>
                    <a:p>
                      <a:r>
                        <a:rPr lang="ru-RU" sz="1000">
                          <a:hlinkClick r:id="rId4"/>
                        </a:rPr>
                        <a:t>Общественное здоровье и здравоохранение, экономика здравоохранения</a:t>
                      </a:r>
                      <a:r>
                        <a:rPr lang="ru-RU" sz="1000"/>
                        <a:t> [Электронный ресурс] : учеб. для вузов. Т. 1.. - Режим доступа: http://www.studmedlib.ru/ru/book/ISBN9785970424148.html </a:t>
                      </a:r>
                    </a:p>
                  </a:txBody>
                  <a:tcPr marL="17697" marR="17697" marT="8848" marB="8848" anchor="ctr">
                    <a:lnL>
                      <a:noFill/>
                    </a:lnL>
                    <a:lnR>
                      <a:noFill/>
                    </a:lnR>
                    <a:lnT>
                      <a:noFill/>
                    </a:lnT>
                    <a:lnB>
                      <a:noFill/>
                    </a:lnB>
                  </a:tcPr>
                </a:tc>
                <a:tc>
                  <a:txBody>
                    <a:bodyPr/>
                    <a:lstStyle/>
                    <a:p>
                      <a:r>
                        <a:rPr lang="ru-RU" sz="1000"/>
                        <a:t>ред. В. З. Кучеренко</a:t>
                      </a:r>
                    </a:p>
                  </a:txBody>
                  <a:tcPr marL="17697" marR="17697" marT="8848" marB="8848" anchor="ctr">
                    <a:lnL>
                      <a:noFill/>
                    </a:lnL>
                    <a:lnR>
                      <a:noFill/>
                    </a:lnR>
                    <a:lnT>
                      <a:noFill/>
                    </a:lnT>
                    <a:lnB>
                      <a:noFill/>
                    </a:lnB>
                  </a:tcPr>
                </a:tc>
                <a:tc>
                  <a:txBody>
                    <a:bodyPr/>
                    <a:lstStyle/>
                    <a:p>
                      <a:r>
                        <a:rPr lang="ru-RU" sz="1000"/>
                        <a:t>М. : ГЭОТАР-Медиа, 2013.</a:t>
                      </a:r>
                    </a:p>
                  </a:txBody>
                  <a:tcPr marL="17697" marR="17697" marT="8848" marB="8848" anchor="ctr">
                    <a:lnL>
                      <a:noFill/>
                    </a:lnL>
                    <a:lnR>
                      <a:noFill/>
                    </a:lnR>
                    <a:lnT>
                      <a:noFill/>
                    </a:lnT>
                    <a:lnB>
                      <a:noFill/>
                    </a:lnB>
                  </a:tcPr>
                </a:tc>
                <a:tc>
                  <a:txBody>
                    <a:bodyPr/>
                    <a:lstStyle/>
                    <a:p>
                      <a:r>
                        <a:rPr lang="ru-RU" sz="1000" dirty="0"/>
                        <a:t>ЭБС Консультант студента (ВУЗ)</a:t>
                      </a:r>
                    </a:p>
                  </a:txBody>
                  <a:tcPr marL="17697" marR="17697" marT="8848" marB="8848" anchor="ctr">
                    <a:lnL>
                      <a:noFill/>
                    </a:lnL>
                    <a:lnR>
                      <a:noFill/>
                    </a:lnR>
                    <a:lnT>
                      <a:noFill/>
                    </a:lnT>
                    <a:lnB>
                      <a:noFill/>
                    </a:lnB>
                  </a:tcPr>
                </a:tc>
              </a:tr>
              <a:tr h="1656044">
                <a:tc>
                  <a:txBody>
                    <a:bodyPr/>
                    <a:lstStyle/>
                    <a:p>
                      <a:r>
                        <a:rPr lang="ru-RU" sz="1000"/>
                        <a:t>7</a:t>
                      </a:r>
                    </a:p>
                  </a:txBody>
                  <a:tcPr marL="17697" marR="17697" marT="8848" marB="8848" anchor="ctr">
                    <a:lnL>
                      <a:noFill/>
                    </a:lnL>
                    <a:lnR>
                      <a:noFill/>
                    </a:lnR>
                    <a:lnT>
                      <a:noFill/>
                    </a:lnT>
                    <a:lnB>
                      <a:noFill/>
                    </a:lnB>
                  </a:tcPr>
                </a:tc>
                <a:tc>
                  <a:txBody>
                    <a:bodyPr/>
                    <a:lstStyle/>
                    <a:p>
                      <a:r>
                        <a:rPr lang="ru-RU" sz="1000" dirty="0">
                          <a:hlinkClick r:id="rId5"/>
                        </a:rPr>
                        <a:t>Общественное здоровье и здравоохранение, экономика здравоохранения</a:t>
                      </a:r>
                      <a:r>
                        <a:rPr lang="ru-RU" sz="1000" dirty="0"/>
                        <a:t> [Электронный ресурс] : учеб. для вузов. Т. 2.. - Режим доступа: http://www.studmedlib.ru/ru/book/ISBN9785970424155.html </a:t>
                      </a:r>
                    </a:p>
                  </a:txBody>
                  <a:tcPr marL="17697" marR="17697" marT="8848" marB="8848" anchor="ctr">
                    <a:lnL>
                      <a:noFill/>
                    </a:lnL>
                    <a:lnR>
                      <a:noFill/>
                    </a:lnR>
                    <a:lnT>
                      <a:noFill/>
                    </a:lnT>
                    <a:lnB>
                      <a:noFill/>
                    </a:lnB>
                  </a:tcPr>
                </a:tc>
                <a:tc>
                  <a:txBody>
                    <a:bodyPr/>
                    <a:lstStyle/>
                    <a:p>
                      <a:r>
                        <a:rPr lang="ru-RU" sz="1000"/>
                        <a:t>ред. В. З. Кучеренко</a:t>
                      </a:r>
                    </a:p>
                  </a:txBody>
                  <a:tcPr marL="17697" marR="17697" marT="8848" marB="8848" anchor="ctr">
                    <a:lnL>
                      <a:noFill/>
                    </a:lnL>
                    <a:lnR>
                      <a:noFill/>
                    </a:lnR>
                    <a:lnT>
                      <a:noFill/>
                    </a:lnT>
                    <a:lnB>
                      <a:noFill/>
                    </a:lnB>
                  </a:tcPr>
                </a:tc>
                <a:tc>
                  <a:txBody>
                    <a:bodyPr/>
                    <a:lstStyle/>
                    <a:p>
                      <a:r>
                        <a:rPr lang="ru-RU" sz="1000"/>
                        <a:t>М. : ГЭОТАР-Медиа, 2013.</a:t>
                      </a:r>
                    </a:p>
                  </a:txBody>
                  <a:tcPr marL="17697" marR="17697" marT="8848" marB="8848" anchor="ctr">
                    <a:lnL>
                      <a:noFill/>
                    </a:lnL>
                    <a:lnR>
                      <a:noFill/>
                    </a:lnR>
                    <a:lnT>
                      <a:noFill/>
                    </a:lnT>
                    <a:lnB>
                      <a:noFill/>
                    </a:lnB>
                  </a:tcPr>
                </a:tc>
                <a:tc>
                  <a:txBody>
                    <a:bodyPr/>
                    <a:lstStyle/>
                    <a:p>
                      <a:r>
                        <a:rPr lang="ru-RU" sz="1000" dirty="0"/>
                        <a:t>ЭБС Консультант студента (ВУЗ)</a:t>
                      </a:r>
                    </a:p>
                  </a:txBody>
                  <a:tcPr marL="17697" marR="17697" marT="8848" marB="8848" anchor="ctr">
                    <a:lnL>
                      <a:noFill/>
                    </a:lnL>
                    <a:lnR>
                      <a:noFill/>
                    </a:lnR>
                    <a:lnT>
                      <a:noFill/>
                    </a:lnT>
                    <a:lnB>
                      <a:noFill/>
                    </a:lnB>
                  </a:tcPr>
                </a:tc>
              </a:tr>
              <a:tr h="1545697">
                <a:tc>
                  <a:txBody>
                    <a:bodyPr/>
                    <a:lstStyle/>
                    <a:p>
                      <a:r>
                        <a:rPr lang="ru-RU" sz="1000" dirty="0"/>
                        <a:t>8</a:t>
                      </a:r>
                    </a:p>
                  </a:txBody>
                  <a:tcPr marL="17697" marR="17697" marT="8848" marB="8848" anchor="ctr">
                    <a:lnL>
                      <a:noFill/>
                    </a:lnL>
                    <a:lnR>
                      <a:noFill/>
                    </a:lnR>
                    <a:lnT>
                      <a:noFill/>
                    </a:lnT>
                    <a:lnB>
                      <a:noFill/>
                    </a:lnB>
                  </a:tcPr>
                </a:tc>
                <a:tc>
                  <a:txBody>
                    <a:bodyPr/>
                    <a:lstStyle/>
                    <a:p>
                      <a:r>
                        <a:rPr lang="ru-RU" sz="1000">
                          <a:hlinkClick r:id="rId6"/>
                        </a:rPr>
                        <a:t>Принципы и методы прогнозирования и оценки эффективности в здравоохранении. Часть 1</a:t>
                      </a:r>
                      <a:r>
                        <a:rPr lang="ru-RU" sz="1000"/>
                        <a:t> [Электронный ресурс] : видеолекция </a:t>
                      </a:r>
                    </a:p>
                  </a:txBody>
                  <a:tcPr marL="17697" marR="17697" marT="8848" marB="8848" anchor="ctr">
                    <a:lnL>
                      <a:noFill/>
                    </a:lnL>
                    <a:lnR>
                      <a:noFill/>
                    </a:lnR>
                    <a:lnT>
                      <a:noFill/>
                    </a:lnT>
                    <a:lnB>
                      <a:noFill/>
                    </a:lnB>
                  </a:tcPr>
                </a:tc>
                <a:tc>
                  <a:txBody>
                    <a:bodyPr/>
                    <a:lstStyle/>
                    <a:p>
                      <a:r>
                        <a:rPr lang="ru-RU" sz="1000"/>
                        <a:t>А. В. Шульмин</a:t>
                      </a:r>
                    </a:p>
                  </a:txBody>
                  <a:tcPr marL="17697" marR="17697" marT="8848" marB="8848" anchor="ctr">
                    <a:lnL>
                      <a:noFill/>
                    </a:lnL>
                    <a:lnR>
                      <a:noFill/>
                    </a:lnR>
                    <a:lnT>
                      <a:noFill/>
                    </a:lnT>
                    <a:lnB>
                      <a:noFill/>
                    </a:lnB>
                  </a:tcPr>
                </a:tc>
                <a:tc>
                  <a:txBody>
                    <a:bodyPr/>
                    <a:lstStyle/>
                    <a:p>
                      <a:r>
                        <a:rPr lang="ru-RU" sz="1000"/>
                        <a:t>Красноярск : КрасГМУ, 2012.</a:t>
                      </a:r>
                    </a:p>
                  </a:txBody>
                  <a:tcPr marL="17697" marR="17697" marT="8848" marB="8848" anchor="ctr">
                    <a:lnL>
                      <a:noFill/>
                    </a:lnL>
                    <a:lnR>
                      <a:noFill/>
                    </a:lnR>
                    <a:lnT>
                      <a:noFill/>
                    </a:lnT>
                    <a:lnB>
                      <a:noFill/>
                    </a:lnB>
                  </a:tcPr>
                </a:tc>
                <a:tc>
                  <a:txBody>
                    <a:bodyPr/>
                    <a:lstStyle/>
                    <a:p>
                      <a:endParaRPr lang="ru-RU" sz="1000" dirty="0"/>
                    </a:p>
                  </a:txBody>
                  <a:tcPr marL="17697" marR="17697" marT="8848" marB="8848">
                    <a:lnL>
                      <a:noFill/>
                    </a:lnL>
                    <a:lnT>
                      <a:noFill/>
                    </a:lnT>
                  </a:tcPr>
                </a:tc>
              </a:tr>
            </a:tbl>
          </a:graphicData>
        </a:graphic>
      </p:graphicFrame>
    </p:spTree>
    <p:extLst>
      <p:ext uri="{BB962C8B-B14F-4D97-AF65-F5344CB8AC3E}">
        <p14:creationId xmlns:p14="http://schemas.microsoft.com/office/powerpoint/2010/main" val="20157782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5"/>
            <a:ext cx="8229600" cy="5976664"/>
          </a:xfrm>
        </p:spPr>
        <p:txBody>
          <a:bodyPr/>
          <a:lstStyle/>
          <a:p>
            <a:pPr algn="ctr">
              <a:defRPr/>
            </a:pPr>
            <a:r>
              <a:rPr lang="ru-RU" sz="4000" dirty="0" smtClean="0"/>
              <a:t>Контрольный вопрос:</a:t>
            </a:r>
          </a:p>
          <a:p>
            <a:pPr algn="ctr">
              <a:defRPr/>
            </a:pPr>
            <a:r>
              <a:rPr lang="ru-RU" sz="4000" dirty="0">
                <a:effectLst/>
              </a:rPr>
              <a:t>страховой риск, связанный с возникновением страхового </a:t>
            </a:r>
            <a:r>
              <a:rPr lang="ru-RU" sz="4000" dirty="0" smtClean="0">
                <a:effectLst/>
              </a:rPr>
              <a:t>случая – это……..</a:t>
            </a:r>
            <a:r>
              <a:rPr lang="ru-RU" sz="4000" dirty="0" smtClean="0"/>
              <a:t>?</a:t>
            </a:r>
          </a:p>
          <a:p>
            <a:pPr algn="ctr">
              <a:defRPr/>
            </a:pPr>
            <a:endParaRPr lang="ru-RU" sz="4000" dirty="0" smtClean="0"/>
          </a:p>
          <a:p>
            <a:pPr algn="ctr">
              <a:defRPr/>
            </a:pPr>
            <a:r>
              <a:rPr lang="ru-RU" sz="4000" dirty="0" smtClean="0"/>
              <a:t>Спасибо за внимание!!!</a:t>
            </a:r>
            <a:endParaRPr lang="ru-RU"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422400"/>
          </a:xfrm>
        </p:spPr>
        <p:txBody>
          <a:bodyPr/>
          <a:lstStyle/>
          <a:p>
            <a:pPr>
              <a:defRPr/>
            </a:pPr>
            <a:r>
              <a:rPr lang="ru-RU" sz="3600" b="1" dirty="0" smtClean="0"/>
              <a:t>ФЗ об ОМС вступил в силу с января 2011г.</a:t>
            </a:r>
            <a:endParaRPr lang="ru-RU" sz="3600" b="1" dirty="0"/>
          </a:p>
        </p:txBody>
      </p:sp>
      <p:sp>
        <p:nvSpPr>
          <p:cNvPr id="3" name="Объект 2"/>
          <p:cNvSpPr>
            <a:spLocks noGrp="1"/>
          </p:cNvSpPr>
          <p:nvPr>
            <p:ph idx="1"/>
          </p:nvPr>
        </p:nvSpPr>
        <p:spPr>
          <a:xfrm>
            <a:off x="457200" y="1844824"/>
            <a:ext cx="8229600" cy="4070350"/>
          </a:xfrm>
        </p:spPr>
        <p:txBody>
          <a:bodyPr/>
          <a:lstStyle/>
          <a:p>
            <a:pPr>
              <a:defRPr/>
            </a:pPr>
            <a:r>
              <a:rPr lang="ru-RU" sz="2400" dirty="0">
                <a:effectLst/>
              </a:rPr>
              <a:t>Федеральный закон от 29 ноября 2010 г. № 326-ФЗ “Об обязательном медицинском страховании в Российской Федерации</a:t>
            </a:r>
            <a:r>
              <a:rPr lang="ru-RU" sz="2400" dirty="0" smtClean="0">
                <a:effectLst/>
              </a:rPr>
              <a:t>”</a:t>
            </a:r>
            <a:endParaRPr lang="en-US" sz="2400" dirty="0">
              <a:effectLst/>
            </a:endParaRPr>
          </a:p>
          <a:p>
            <a:pPr marL="0" indent="0">
              <a:buNone/>
              <a:defRPr/>
            </a:pPr>
            <a:r>
              <a:rPr lang="ru-RU" sz="1600" dirty="0" smtClean="0">
                <a:effectLst/>
              </a:rPr>
              <a:t> </a:t>
            </a:r>
            <a:endParaRPr lang="en-US" sz="1600" dirty="0">
              <a:effectLst/>
            </a:endParaRPr>
          </a:p>
          <a:p>
            <a:r>
              <a:rPr lang="ru-RU" sz="1600" dirty="0">
                <a:effectLst/>
              </a:rPr>
              <a:t>ФЕДЕРАЛЬНЫЙ ЗАКОН </a:t>
            </a:r>
            <a:r>
              <a:rPr lang="en-US" sz="1600" dirty="0">
                <a:effectLst/>
              </a:rPr>
              <a:t> </a:t>
            </a:r>
            <a:r>
              <a:rPr lang="ru-RU" sz="1600" dirty="0">
                <a:effectLst/>
              </a:rPr>
              <a:t>О ВНЕСЕНИИ ИЗМЕНЕНИЙ</a:t>
            </a:r>
            <a:r>
              <a:rPr lang="en-US" sz="1600" dirty="0">
                <a:effectLst/>
              </a:rPr>
              <a:t> </a:t>
            </a:r>
            <a:r>
              <a:rPr lang="ru-RU" sz="1600" dirty="0">
                <a:effectLst/>
              </a:rPr>
              <a:t>В ФЕДЕРАЛЬНЫЙ ЗАКОН </a:t>
            </a:r>
            <a:r>
              <a:rPr lang="en-US" sz="1600" dirty="0">
                <a:effectLst/>
              </a:rPr>
              <a:t>286 </a:t>
            </a:r>
            <a:r>
              <a:rPr lang="ru-RU" sz="1600" dirty="0">
                <a:effectLst/>
              </a:rPr>
              <a:t>"ОБ ОБЯЗАТЕЛЬНОМ МЕДИЦИНСКОМ</a:t>
            </a:r>
            <a:r>
              <a:rPr lang="en-US" sz="1600" dirty="0">
                <a:effectLst/>
              </a:rPr>
              <a:t> </a:t>
            </a:r>
            <a:r>
              <a:rPr lang="ru-RU" sz="1600" dirty="0">
                <a:effectLst/>
              </a:rPr>
              <a:t>СТРАХОВАНИИ В РОССИЙСКОЙ ФЕДЕРАЦИИ" И ОТДЕЛЬНЫЕ</a:t>
            </a:r>
            <a:r>
              <a:rPr lang="en-US" sz="1600" dirty="0">
                <a:effectLst/>
              </a:rPr>
              <a:t> </a:t>
            </a:r>
            <a:r>
              <a:rPr lang="ru-RU" sz="1600" dirty="0">
                <a:effectLst/>
              </a:rPr>
              <a:t>ЗАКОНОДАТЕЛЬНЫЕ АКТЫ РОССИЙСКОЙ ФЕДЕРАЦИИ</a:t>
            </a:r>
          </a:p>
          <a:p>
            <a:pPr>
              <a:defRPr/>
            </a:pPr>
            <a:endParaRPr lang="ru-RU" sz="1600" dirty="0">
              <a:effectLst/>
            </a:endParaRPr>
          </a:p>
        </p:txBody>
      </p:sp>
    </p:spTree>
    <p:extLst>
      <p:ext uri="{BB962C8B-B14F-4D97-AF65-F5344CB8AC3E}">
        <p14:creationId xmlns:p14="http://schemas.microsoft.com/office/powerpoint/2010/main" val="1474928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7813"/>
            <a:ext cx="8229600" cy="55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3200" dirty="0">
                <a:effectLst/>
              </a:rPr>
              <a:t>О</a:t>
            </a:r>
            <a:r>
              <a:rPr lang="ru-RU" sz="3200" dirty="0" smtClean="0">
                <a:effectLst/>
              </a:rPr>
              <a:t>бязательное медицинское страхование</a:t>
            </a:r>
          </a:p>
        </p:txBody>
      </p:sp>
      <p:sp>
        <p:nvSpPr>
          <p:cNvPr id="10243" name="Rectangle 3"/>
          <p:cNvSpPr>
            <a:spLocks noGrp="1" noChangeArrowheads="1"/>
          </p:cNvSpPr>
          <p:nvPr>
            <p:ph type="body" idx="1"/>
          </p:nvPr>
        </p:nvSpPr>
        <p:spPr>
          <a:xfrm>
            <a:off x="250825" y="1124744"/>
            <a:ext cx="8785225" cy="5472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ru-RU" sz="2800" dirty="0" smtClean="0">
                <a:effectLst/>
              </a:rPr>
              <a:t>- вид обязательного социального страхования, представляющий собой систему создаваемых государством </a:t>
            </a:r>
            <a:r>
              <a:rPr lang="ru-RU" sz="2800" dirty="0" smtClean="0">
                <a:solidFill>
                  <a:srgbClr val="FFFF00"/>
                </a:solidFill>
                <a:effectLst/>
              </a:rPr>
              <a:t>правовых, экономических и организационных </a:t>
            </a:r>
            <a:r>
              <a:rPr lang="ru-RU" sz="2800" dirty="0" smtClean="0">
                <a:effectLst/>
              </a:rPr>
              <a:t>мер, направленных </a:t>
            </a:r>
            <a:r>
              <a:rPr lang="ru-RU" sz="2800" dirty="0" smtClean="0">
                <a:solidFill>
                  <a:srgbClr val="FFFF00"/>
                </a:solidFill>
                <a:effectLst/>
              </a:rPr>
              <a:t>на обеспечение при наступлении страхового случая </a:t>
            </a:r>
            <a:r>
              <a:rPr lang="ru-RU" sz="2800" u="sng" dirty="0" smtClean="0">
                <a:solidFill>
                  <a:srgbClr val="FFFF00"/>
                </a:solidFill>
                <a:effectLst/>
              </a:rPr>
              <a:t>гарантий бесплатного оказания </a:t>
            </a:r>
            <a:r>
              <a:rPr lang="ru-RU" sz="2800" dirty="0" smtClean="0">
                <a:solidFill>
                  <a:srgbClr val="FFFF00"/>
                </a:solidFill>
                <a:effectLst/>
              </a:rPr>
              <a:t>застрахованному лицу медицинской помощи </a:t>
            </a:r>
            <a:r>
              <a:rPr lang="ru-RU" sz="2800" dirty="0" smtClean="0">
                <a:effectLst/>
              </a:rPr>
              <a:t>за счет средств ОМС в пределах территориальной программы ОМС и в установленных настоящим Федеральным законом случаях в пределах базовой программы ОМС</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333375"/>
            <a:ext cx="8229600" cy="619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ru-RU" sz="2000" u="sng" dirty="0" smtClean="0">
                <a:solidFill>
                  <a:srgbClr val="FF0000"/>
                </a:solidFill>
                <a:effectLst/>
              </a:rPr>
              <a:t>объект</a:t>
            </a:r>
            <a:r>
              <a:rPr lang="ru-RU" sz="2000" dirty="0" smtClean="0">
                <a:effectLst/>
              </a:rPr>
              <a:t> обязательного медицинского страхования - страховой риск, связанный с возникновением страхового случая;</a:t>
            </a:r>
          </a:p>
          <a:p>
            <a:pPr>
              <a:lnSpc>
                <a:spcPct val="80000"/>
              </a:lnSpc>
            </a:pPr>
            <a:endParaRPr lang="ru-RU" sz="2000" dirty="0" smtClean="0">
              <a:effectLst/>
            </a:endParaRPr>
          </a:p>
          <a:p>
            <a:pPr>
              <a:lnSpc>
                <a:spcPct val="80000"/>
              </a:lnSpc>
            </a:pPr>
            <a:r>
              <a:rPr lang="ru-RU" sz="2000" u="sng" dirty="0" smtClean="0">
                <a:solidFill>
                  <a:srgbClr val="FF0000"/>
                </a:solidFill>
                <a:effectLst/>
              </a:rPr>
              <a:t>страховой риск </a:t>
            </a:r>
            <a:r>
              <a:rPr lang="ru-RU" sz="2000" dirty="0" smtClean="0">
                <a:effectLst/>
              </a:rPr>
              <a:t>- предполагаемое событие, при наступлении которого возникает необходимость осуществления расходов на оплату оказываемой застрахованному лицу медицинской помощи;</a:t>
            </a:r>
          </a:p>
          <a:p>
            <a:pPr>
              <a:lnSpc>
                <a:spcPct val="80000"/>
              </a:lnSpc>
            </a:pPr>
            <a:endParaRPr lang="ru-RU" sz="2000" dirty="0" smtClean="0">
              <a:effectLst/>
            </a:endParaRPr>
          </a:p>
          <a:p>
            <a:pPr>
              <a:lnSpc>
                <a:spcPct val="80000"/>
              </a:lnSpc>
            </a:pPr>
            <a:r>
              <a:rPr lang="ru-RU" sz="2000" u="sng" dirty="0" smtClean="0">
                <a:solidFill>
                  <a:srgbClr val="FF0000"/>
                </a:solidFill>
                <a:effectLst/>
              </a:rPr>
              <a:t>страховой случай </a:t>
            </a:r>
            <a:r>
              <a:rPr lang="ru-RU" sz="2000" dirty="0" smtClean="0">
                <a:effectLst/>
              </a:rPr>
              <a:t>- совершившееся событие (заболевание, травма, иное состояние здоровья застрахованного лица, профилактические мероприятия), при наступлении которого застрахованному лицу предоставляется </a:t>
            </a:r>
            <a:r>
              <a:rPr lang="ru-RU" sz="2000" dirty="0" smtClean="0">
                <a:solidFill>
                  <a:srgbClr val="FFFF00"/>
                </a:solidFill>
                <a:effectLst/>
              </a:rPr>
              <a:t>страховое обеспечение </a:t>
            </a:r>
            <a:r>
              <a:rPr lang="ru-RU" sz="2000" dirty="0" smtClean="0">
                <a:effectLst/>
              </a:rPr>
              <a:t>по обязательному медицинскому страхованию;</a:t>
            </a:r>
          </a:p>
          <a:p>
            <a:pPr>
              <a:lnSpc>
                <a:spcPct val="80000"/>
              </a:lnSpc>
            </a:pPr>
            <a:endParaRPr lang="ru-RU" sz="2000" dirty="0" smtClean="0">
              <a:effectLst/>
            </a:endParaRPr>
          </a:p>
          <a:p>
            <a:pPr>
              <a:lnSpc>
                <a:spcPct val="80000"/>
              </a:lnSpc>
            </a:pPr>
            <a:r>
              <a:rPr lang="ru-RU" sz="2000" u="sng" dirty="0" smtClean="0">
                <a:solidFill>
                  <a:srgbClr val="FF0000"/>
                </a:solidFill>
                <a:effectLst/>
              </a:rPr>
              <a:t>страховое обеспечение </a:t>
            </a:r>
            <a:r>
              <a:rPr lang="ru-RU" sz="2000" dirty="0" smtClean="0">
                <a:effectLst/>
              </a:rPr>
              <a:t>по обязательному медицинскому страхованию (далее - страховое обеспечение) - исполнение обязательств по предоставлению застрахованному лицу </a:t>
            </a:r>
            <a:r>
              <a:rPr lang="ru-RU" sz="2000" dirty="0" smtClean="0">
                <a:solidFill>
                  <a:srgbClr val="FFFF00"/>
                </a:solidFill>
                <a:effectLst/>
              </a:rPr>
              <a:t>необходимой медицинской помощи при наступлении страхового случая </a:t>
            </a:r>
            <a:r>
              <a:rPr lang="ru-RU" sz="2000" dirty="0" smtClean="0">
                <a:effectLst/>
              </a:rPr>
              <a:t>и по ее оплате медицинской организации;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333375"/>
            <a:ext cx="8229600" cy="6524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ru-RU" sz="2800" dirty="0" smtClean="0">
                <a:effectLst/>
              </a:rPr>
              <a:t> </a:t>
            </a:r>
            <a:r>
              <a:rPr lang="ru-RU" sz="2800" u="sng" dirty="0" smtClean="0">
                <a:solidFill>
                  <a:srgbClr val="FF0000"/>
                </a:solidFill>
                <a:effectLst/>
              </a:rPr>
              <a:t>страховые взносы </a:t>
            </a:r>
            <a:r>
              <a:rPr lang="ru-RU" sz="2800" dirty="0" smtClean="0">
                <a:effectLst/>
              </a:rPr>
              <a:t>на обязательное медицинское страхование - </a:t>
            </a:r>
            <a:r>
              <a:rPr lang="ru-RU" sz="2800" dirty="0" smtClean="0">
                <a:solidFill>
                  <a:srgbClr val="FFFF00"/>
                </a:solidFill>
                <a:effectLst/>
              </a:rPr>
              <a:t>обязательные платежи</a:t>
            </a:r>
            <a:r>
              <a:rPr lang="ru-RU" sz="2800" dirty="0" smtClean="0">
                <a:effectLst/>
              </a:rPr>
              <a:t>, которые уплачиваются страхователями, обладают обезличенным характером и целевым назначением которых является обеспечение прав застрахованного лица на получение страхового обеспечения;</a:t>
            </a:r>
          </a:p>
          <a:p>
            <a:pPr>
              <a:lnSpc>
                <a:spcPct val="80000"/>
              </a:lnSpc>
            </a:pPr>
            <a:endParaRPr lang="ru-RU" sz="2800" dirty="0" smtClean="0">
              <a:effectLst/>
            </a:endParaRPr>
          </a:p>
          <a:p>
            <a:pPr>
              <a:lnSpc>
                <a:spcPct val="80000"/>
              </a:lnSpc>
            </a:pPr>
            <a:r>
              <a:rPr lang="ru-RU" sz="2800" u="sng" dirty="0" smtClean="0">
                <a:effectLst/>
              </a:rPr>
              <a:t> </a:t>
            </a:r>
            <a:r>
              <a:rPr lang="ru-RU" sz="2800" u="sng" dirty="0" smtClean="0">
                <a:solidFill>
                  <a:srgbClr val="FF0000"/>
                </a:solidFill>
                <a:effectLst/>
              </a:rPr>
              <a:t>застрахованное лицо</a:t>
            </a:r>
            <a:r>
              <a:rPr lang="ru-RU" sz="2800" dirty="0" smtClean="0">
                <a:solidFill>
                  <a:srgbClr val="FF0000"/>
                </a:solidFill>
                <a:effectLst/>
              </a:rPr>
              <a:t> </a:t>
            </a:r>
            <a:r>
              <a:rPr lang="ru-RU" sz="2800" dirty="0" smtClean="0">
                <a:effectLst/>
              </a:rPr>
              <a:t>- физическое лицо, на которое распространяется обязательное медицинское страхование в соответствии с настоящим Федеральным законом;</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7b0fd5d8d5352db9912b56ace7a189822afd"/>
</p:tagLst>
</file>

<file path=ppt/theme/theme1.xml><?xml version="1.0" encoding="utf-8"?>
<a:theme xmlns:a="http://schemas.openxmlformats.org/drawingml/2006/main" name="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Arial"/>
      </a:majorFont>
      <a:minorFont>
        <a:latin typeface="Verdan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Arial"/>
      </a:majorFont>
      <a:minorFont>
        <a:latin typeface="Verdan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3894</TotalTime>
  <Words>2987</Words>
  <Application>Microsoft Office PowerPoint</Application>
  <PresentationFormat>Экран (4:3)</PresentationFormat>
  <Paragraphs>355</Paragraphs>
  <Slides>59</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59</vt:i4>
      </vt:variant>
    </vt:vector>
  </HeadingPairs>
  <TitlesOfParts>
    <vt:vector size="68" baseType="lpstr">
      <vt:lpstr>Arial</vt:lpstr>
      <vt:lpstr>Arial Black</vt:lpstr>
      <vt:lpstr>Bankir-Retro</vt:lpstr>
      <vt:lpstr>Calibri</vt:lpstr>
      <vt:lpstr>Times New Roman</vt:lpstr>
      <vt:lpstr>Verdana</vt:lpstr>
      <vt:lpstr>Wingdings</vt:lpstr>
      <vt:lpstr>Глобус</vt:lpstr>
      <vt:lpstr>1_Глобус</vt:lpstr>
      <vt:lpstr>Кафедра Общественного здоровья и здравоохранения Тема:Обязательное медицинское страхование.  лекция  для студентов</vt:lpstr>
      <vt:lpstr>План</vt:lpstr>
      <vt:lpstr>Презентация PowerPoint</vt:lpstr>
      <vt:lpstr>Демографический крест,  итоги 2021 10,0 - рождаемость, 16,5 - смертность</vt:lpstr>
      <vt:lpstr>ФЗ о Медицинском страховании вступил в силу с января 1991 г.</vt:lpstr>
      <vt:lpstr>ФЗ об ОМС вступил в силу с января 2011г.</vt:lpstr>
      <vt:lpstr>Обязательное медицинское страхование</vt:lpstr>
      <vt:lpstr>Презентация PowerPoint</vt:lpstr>
      <vt:lpstr>Презентация PowerPoint</vt:lpstr>
      <vt:lpstr>Презентация PowerPoint</vt:lpstr>
      <vt:lpstr>ОМС</vt:lpstr>
      <vt:lpstr>ОМС</vt:lpstr>
      <vt:lpstr>Закон об ОМС - № 326-ФЗ </vt:lpstr>
      <vt:lpstr>Презентация PowerPoint</vt:lpstr>
      <vt:lpstr>Договор</vt:lpstr>
      <vt:lpstr>Страховой мед.полис</vt:lpstr>
      <vt:lpstr>Презентация PowerPoint</vt:lpstr>
      <vt:lpstr> Статья 12. Страховщик 1. Страховщиком по обязательному медицинскому страхованию является Федеральный фонд в рамках реализации базовой программы обязательного медицинского страхования.  </vt:lpstr>
      <vt:lpstr>Презентация PowerPoint</vt:lpstr>
      <vt:lpstr>ТПГГ на 2022- 2023-2024 гг</vt:lpstr>
      <vt:lpstr>.</vt:lpstr>
      <vt:lpstr>ТПГГ</vt:lpstr>
      <vt:lpstr>ТПГГ</vt:lpstr>
      <vt:lpstr>  в соответствии с постановлением Правительства Красноярского края от 09.08.2022 № 682-п:   1. стоимость Территориальной программы на 2022 год увеличена на 5 023,6 млн рублей, в том числе за счет средств консолидированного бюджета на 5 002,4 млн рублей (средства направлены на финансовое обеспечение оказания специализированной медицинской помощи в стационарных условиях и приобретение медицинского оборудования для медицинских организаций, работающих в системе обязательного медицинского страхования),  за счет средств обязательного медицинского страхования на 21,2 млн рублей (средства направлены на финансовое обеспечение оказания медицинской помощи в амбулаторных условиях);   </vt:lpstr>
      <vt:lpstr> в Перечень медицинских организаций, участвующих в реализации Территориальной программы (приложение № 3) включено   АО «Санаторий «Красноярское Загорье» и ООО «Эпитетика» в связи с включением в реестр медицинских организаций, осуществляющих деятельность в сфере обязательного медицинского страхования на территории Красноярского края в 2022 году на основании уведомления, в соответствии с указом Губернатора Красноярского края от 20.04.2022 № 113-уг «Об установлении срока подачи уведомления о включении медицинской организации в реестр медицинских организаций, осуществляющих  деятельность в сфере обязательного медицинского страхования в 2022 году». </vt:lpstr>
      <vt:lpstr> Предоставление на платной основе медицинских услуг, входящих в ТПГГ является нарушением прав граждан.  В случае отказа медицинской организации в оказании бесплатной медицинской помощи либо иных нарушений прав гражданина в связи с оказанием медицинской помощи в системе ОМС, застрахованное лицо вправе обратиться в страховую медицинскую организацию, выдавшую полис (лично, по телефонам горячей линии или в Территориальный фонд обязательного медицинского страхования Красноярского края по круглосуточному телефону «Право на здоровье» 8-800-700-000-3.  </vt:lpstr>
      <vt:lpstr>Структура системы ОМС края </vt:lpstr>
      <vt:lpstr>Презентация PowerPoint</vt:lpstr>
      <vt:lpstr>Презентация PowerPoint</vt:lpstr>
      <vt:lpstr>СМО</vt:lpstr>
      <vt:lpstr>Презентация PowerPoint</vt:lpstr>
      <vt:lpstr>Что делать, если качество полученных по программе ОМС медицинских услуг представляется неудовлетворительным?</vt:lpstr>
      <vt:lpstr>Презентация PowerPoint</vt:lpstr>
      <vt:lpstr>Тарифы на медицинские услуги  </vt:lpstr>
      <vt:lpstr>Лицензирование МО</vt:lpstr>
      <vt:lpstr>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 </vt:lpstr>
      <vt:lpstr>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 </vt:lpstr>
      <vt:lpstr>С мая 2011 года в соответствии с новой редакцией закона об ОМС гражданам выдаются полисы единого образца, которые действуют на всей территории страны</vt:lpstr>
      <vt:lpstr>Закон расширяет возможности</vt:lpstr>
      <vt:lpstr>Презентация PowerPoint</vt:lpstr>
      <vt:lpstr>Контроль качества медицинской помощи (ст. 40)</vt:lpstr>
      <vt:lpstr>Контроль качества медицинской помощи (ст. 40)</vt:lpstr>
      <vt:lpstr>Контроль качества медицинской помощи (ст. 40)</vt:lpstr>
      <vt:lpstr>Контроль качества медицинской помощи (ст. 40)</vt:lpstr>
      <vt:lpstr>Уровень качества лечения (УКЛ)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Выводы: </vt:lpstr>
      <vt:lpstr>Перечень дополнительной литературы, необходимой для освоения дисциплины </vt:lpstr>
      <vt:lpstr>Презентация PowerPoint</vt:lpstr>
    </vt:vector>
  </TitlesOfParts>
  <Company>КМИАЦ</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 качеством</dc:title>
  <dc:creator>Виноградов К.А.</dc:creator>
  <cp:lastModifiedBy>ТихоноваНВ</cp:lastModifiedBy>
  <cp:revision>255</cp:revision>
  <dcterms:created xsi:type="dcterms:W3CDTF">2005-05-28T20:10:54Z</dcterms:created>
  <dcterms:modified xsi:type="dcterms:W3CDTF">2022-12-13T04:40:26Z</dcterms:modified>
</cp:coreProperties>
</file>