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57" r:id="rId3"/>
    <p:sldId id="338" r:id="rId4"/>
    <p:sldId id="258" r:id="rId5"/>
    <p:sldId id="334" r:id="rId6"/>
    <p:sldId id="273" r:id="rId7"/>
    <p:sldId id="275" r:id="rId8"/>
    <p:sldId id="335" r:id="rId9"/>
    <p:sldId id="279" r:id="rId10"/>
    <p:sldId id="282" r:id="rId11"/>
    <p:sldId id="325" r:id="rId12"/>
    <p:sldId id="326" r:id="rId13"/>
    <p:sldId id="330" r:id="rId14"/>
    <p:sldId id="336" r:id="rId15"/>
    <p:sldId id="337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241" autoAdjust="0"/>
  </p:normalViewPr>
  <p:slideViewPr>
    <p:cSldViewPr snapToGrid="0">
      <p:cViewPr varScale="1">
        <p:scale>
          <a:sx n="76" d="100"/>
          <a:sy n="76" d="100"/>
        </p:scale>
        <p:origin x="-917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6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7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11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1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8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40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18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87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75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36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97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4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28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Российской Федерации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4800" dirty="0" smtClean="0">
                <a:solidFill>
                  <a:prstClr val="black"/>
                </a:solidFill>
              </a:rPr>
              <a:t>Возбудители воздушно-капельных инфекций. Туберкулез</a:t>
            </a:r>
          </a:p>
          <a:p>
            <a:pPr marL="0" lvl="0" indent="0" algn="ctr">
              <a:buNone/>
            </a:pPr>
            <a:endParaRPr lang="ru-RU" sz="4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4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Устойчивость во внешней среде, источники инфекции, пути передачи  микобактерий туберкулеза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200" dirty="0" smtClean="0"/>
              <a:t>Во внешней среде самые устойчивые из неспороносных форм бактерий (в высохшей мокроте сохраняются до 1 года). В пробах воздуха  закрытых помещений почти всегда можно обнаружить палочки туберкулеза</a:t>
            </a:r>
          </a:p>
          <a:p>
            <a:pPr algn="just"/>
            <a:r>
              <a:rPr lang="ru-RU" sz="3200" dirty="0" smtClean="0"/>
              <a:t>Погибают при кипячении через 5 минут, при дезинфекции – не гибнут</a:t>
            </a:r>
          </a:p>
          <a:p>
            <a:pPr algn="just"/>
            <a:r>
              <a:rPr lang="ru-RU" sz="3200" dirty="0" smtClean="0"/>
              <a:t>Источник – больной </a:t>
            </a:r>
            <a:r>
              <a:rPr lang="ru-RU" sz="3200" dirty="0" smtClean="0">
                <a:solidFill>
                  <a:srgbClr val="FF0000"/>
                </a:solidFill>
              </a:rPr>
              <a:t>открытой</a:t>
            </a:r>
            <a:r>
              <a:rPr lang="ru-RU" sz="3200" dirty="0" smtClean="0"/>
              <a:t> формой туберкулеза</a:t>
            </a:r>
          </a:p>
          <a:p>
            <a:pPr algn="just"/>
            <a:r>
              <a:rPr lang="ru-RU" sz="3200" dirty="0" smtClean="0"/>
              <a:t>Пути передачи: воздушно-капельный, контактно-бытовой, редко – пищевой и </a:t>
            </a:r>
            <a:r>
              <a:rPr lang="ru-RU" sz="3200" dirty="0" err="1" smtClean="0"/>
              <a:t>транспланцентарный</a:t>
            </a:r>
            <a:r>
              <a:rPr lang="ru-RU" sz="3200" dirty="0" smtClean="0"/>
              <a:t> (от матери к плоду)</a:t>
            </a:r>
          </a:p>
          <a:p>
            <a:pPr algn="just"/>
            <a:r>
              <a:rPr lang="ru-RU" sz="3200" dirty="0" smtClean="0"/>
              <a:t> Входные ворота: слизистые оболочки бронхов, легкие; при пищевом пути передачи - ЖКТ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69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Клинические формы туберкулеза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Заболевание носит хронический характер с длительным инкубационным периодом (до 1 года)</a:t>
            </a:r>
          </a:p>
          <a:p>
            <a:pPr algn="just"/>
            <a:r>
              <a:rPr lang="ru-RU" dirty="0" smtClean="0"/>
              <a:t>Наиболее часто встречаются легочные формы туберкулеза</a:t>
            </a:r>
          </a:p>
          <a:p>
            <a:pPr algn="just"/>
            <a:r>
              <a:rPr lang="ru-RU" dirty="0" smtClean="0"/>
              <a:t>К внелегочным относятся: туберкулез желудка и кишечника, почек, костей, мозговых оболочек, кожи и других органов</a:t>
            </a:r>
          </a:p>
          <a:p>
            <a:pPr algn="just"/>
            <a:r>
              <a:rPr lang="ru-RU" dirty="0" smtClean="0"/>
              <a:t>При закрытой форме – микобактерии локализованы в </a:t>
            </a:r>
            <a:r>
              <a:rPr lang="ru-RU" dirty="0" err="1" smtClean="0"/>
              <a:t>обызвествленном</a:t>
            </a:r>
            <a:r>
              <a:rPr lang="ru-RU" dirty="0" smtClean="0"/>
              <a:t> «очаге Гона», не распространяются по организму, не выделяются с мокротой, мочой, кровью. Поэтому такой больной не заразен</a:t>
            </a:r>
          </a:p>
          <a:p>
            <a:pPr algn="just"/>
            <a:r>
              <a:rPr lang="ru-RU" dirty="0" smtClean="0"/>
              <a:t>При открытой форме – начинается некроз туберкулезных бугорков и бактерии попадают в кровь, мокроту, мочу (больной заразен)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595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09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Клиника туберкулеза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1137920"/>
            <a:ext cx="3932237" cy="473106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На начальном этапе – слабость, потливость, субфебрильная температура</a:t>
            </a:r>
          </a:p>
          <a:p>
            <a:pPr algn="just"/>
            <a:r>
              <a:rPr lang="ru-RU" sz="2400" dirty="0" smtClean="0"/>
              <a:t>Сухой кашель</a:t>
            </a:r>
          </a:p>
          <a:p>
            <a:pPr algn="just"/>
            <a:r>
              <a:rPr lang="ru-RU" sz="2400" dirty="0" smtClean="0"/>
              <a:t>При переходе в открытую форму – в мокроте появляется кровь, лихорадка</a:t>
            </a:r>
          </a:p>
          <a:p>
            <a:pPr algn="just"/>
            <a:r>
              <a:rPr lang="ru-RU" sz="2400" dirty="0" smtClean="0"/>
              <a:t>При отсутствии лечения – летальный исход (на фото – последняя стадия туберкулеза)</a:t>
            </a:r>
            <a:endParaRPr lang="ru-RU" sz="2400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179" b="9179"/>
          <a:stretch>
            <a:fillRect/>
          </a:stretch>
        </p:blipFill>
        <p:spPr>
          <a:xfrm>
            <a:off x="5183188" y="375921"/>
            <a:ext cx="3391852" cy="33324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0960" y="3129280"/>
            <a:ext cx="4246880" cy="332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780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Профилактика туберкулеза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Вакцинация всех детей при выписке из роддома вакциной БЦЖ  – содержит живые ослабленные микобактерии</a:t>
            </a:r>
          </a:p>
          <a:p>
            <a:r>
              <a:rPr lang="ru-RU" dirty="0" smtClean="0"/>
              <a:t>Проба Манту или современный вариант аллергической пробы </a:t>
            </a:r>
            <a:r>
              <a:rPr lang="ru-RU" dirty="0" err="1" smtClean="0">
                <a:solidFill>
                  <a:srgbClr val="FF0000"/>
                </a:solidFill>
              </a:rPr>
              <a:t>Диаскин</a:t>
            </a:r>
            <a:r>
              <a:rPr lang="ru-RU" dirty="0" smtClean="0">
                <a:solidFill>
                  <a:srgbClr val="FF0000"/>
                </a:solidFill>
              </a:rPr>
              <a:t>-тест </a:t>
            </a:r>
            <a:r>
              <a:rPr lang="ru-RU" dirty="0" smtClean="0"/>
              <a:t>(более точный и специфичный)</a:t>
            </a:r>
          </a:p>
          <a:p>
            <a:r>
              <a:rPr lang="ru-RU" dirty="0" smtClean="0"/>
              <a:t>Ежегодная флюорография</a:t>
            </a:r>
          </a:p>
          <a:p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" y="4114800"/>
            <a:ext cx="5232400" cy="2743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3920" y="3708400"/>
            <a:ext cx="4988560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883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диагностики туберкулеза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Микроскопия мокроты</a:t>
            </a:r>
          </a:p>
          <a:p>
            <a:r>
              <a:rPr lang="ru-RU" dirty="0" smtClean="0"/>
              <a:t>Люминесцентно-микроскопический</a:t>
            </a:r>
          </a:p>
          <a:p>
            <a:r>
              <a:rPr lang="ru-RU" dirty="0" smtClean="0"/>
              <a:t>Бактериологический (посев на среды)</a:t>
            </a:r>
          </a:p>
          <a:p>
            <a:r>
              <a:rPr lang="ru-RU" dirty="0" smtClean="0"/>
              <a:t>Метод </a:t>
            </a:r>
            <a:r>
              <a:rPr lang="ru-RU" dirty="0" err="1" smtClean="0"/>
              <a:t>микрокультур</a:t>
            </a:r>
            <a:r>
              <a:rPr lang="ru-RU" dirty="0" smtClean="0"/>
              <a:t> Прайса</a:t>
            </a:r>
          </a:p>
          <a:p>
            <a:r>
              <a:rPr lang="ru-RU" dirty="0" smtClean="0"/>
              <a:t>Автоматизированная система культивирования микобактерий с использованием </a:t>
            </a:r>
            <a:r>
              <a:rPr lang="en-US" dirty="0" smtClean="0"/>
              <a:t>BACTEC</a:t>
            </a:r>
            <a:r>
              <a:rPr lang="ru-RU" dirty="0" smtClean="0"/>
              <a:t>-960 (сокращает время роста колоний)</a:t>
            </a:r>
          </a:p>
          <a:p>
            <a:r>
              <a:rPr lang="ru-RU" dirty="0" err="1" smtClean="0"/>
              <a:t>Полимеразно</a:t>
            </a:r>
            <a:r>
              <a:rPr lang="ru-RU" dirty="0" smtClean="0"/>
              <a:t>-цепная реакция (ПЦР)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215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диагностики туберкулеза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Микроскопия мокроты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4881" y="2753360"/>
            <a:ext cx="4775200" cy="351536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Автоматизированная система </a:t>
            </a:r>
            <a:r>
              <a:rPr lang="en-US" dirty="0" smtClean="0"/>
              <a:t>BACTEC-960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2753360"/>
            <a:ext cx="5183188" cy="3515359"/>
          </a:xfrm>
        </p:spPr>
      </p:pic>
    </p:spTree>
    <p:extLst>
      <p:ext uri="{BB962C8B-B14F-4D97-AF65-F5344CB8AC3E}">
        <p14:creationId xmlns:p14="http://schemas.microsoft.com/office/powerpoint/2010/main" xmlns="" val="362285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Причина устойчивости микобактерий</a:t>
            </a:r>
          </a:p>
          <a:p>
            <a:r>
              <a:rPr lang="ru-RU" dirty="0" smtClean="0"/>
              <a:t>2. Морфологические признаки микобактерий туберкулеза</a:t>
            </a:r>
          </a:p>
          <a:p>
            <a:r>
              <a:rPr lang="ru-RU" dirty="0" smtClean="0"/>
              <a:t>3. Пути заражения туберкулезом</a:t>
            </a:r>
          </a:p>
          <a:p>
            <a:r>
              <a:rPr lang="ru-RU" dirty="0" smtClean="0"/>
              <a:t>4. Из чего состоит вакцина БЦЖ, кому вводится?</a:t>
            </a:r>
          </a:p>
          <a:p>
            <a:r>
              <a:rPr lang="ru-RU" dirty="0" smtClean="0"/>
              <a:t>5. Методы диагностики туберкулеза</a:t>
            </a:r>
          </a:p>
          <a:p>
            <a:r>
              <a:rPr lang="ru-RU" dirty="0" smtClean="0"/>
              <a:t>6. В чем заключаются отличия между закрытой и открытой формой туберкулеза?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7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Черкес Ф.К. Микробиология, стр. 376-386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dirty="0" smtClean="0"/>
              <a:t>Статистика заболеваемости туберкулезом по РФ</a:t>
            </a:r>
          </a:p>
          <a:p>
            <a:pPr marL="742950" indent="-742950">
              <a:buAutoNum type="arabicPeriod"/>
            </a:pPr>
            <a:r>
              <a:rPr lang="ru-RU" dirty="0" smtClean="0"/>
              <a:t>Общая характеристика микобактерий</a:t>
            </a:r>
          </a:p>
          <a:p>
            <a:pPr marL="742950" indent="-742950">
              <a:buAutoNum type="arabicPeriod"/>
            </a:pPr>
            <a:r>
              <a:rPr lang="ru-RU" dirty="0" smtClean="0"/>
              <a:t>Характеристика микобактерий туберкулеза</a:t>
            </a:r>
          </a:p>
          <a:p>
            <a:pPr marL="742950" indent="-742950">
              <a:buAutoNum type="arabicPeriod"/>
            </a:pPr>
            <a:r>
              <a:rPr lang="ru-RU" dirty="0" smtClean="0"/>
              <a:t>Патогенез, клинические формы и профилактика туберкулеза</a:t>
            </a:r>
          </a:p>
          <a:p>
            <a:pPr marL="742950" indent="-742950">
              <a:buAutoNum type="arabicPeriod"/>
            </a:pPr>
            <a:r>
              <a:rPr lang="ru-RU" dirty="0" smtClean="0"/>
              <a:t>Основные методы диагностики туберкулеза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заболеваемости туберкулезом по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По данным Государственного доклада «О состоянии санитарно-эпидемиологического благополучия населения в РФ в 2018 году»</a:t>
            </a:r>
            <a:endParaRPr lang="ru-RU" dirty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ru-RU" dirty="0" smtClean="0"/>
              <a:t>показатель </a:t>
            </a:r>
            <a:r>
              <a:rPr lang="ru-RU" dirty="0"/>
              <a:t>заболеваемости составил 44,06 на 100 тыс. населения, при среднемноголетнем показателе </a:t>
            </a:r>
            <a:r>
              <a:rPr lang="ru-RU" dirty="0" smtClean="0"/>
              <a:t>64,43 (наблюдается тенденция к снижению)</a:t>
            </a:r>
          </a:p>
          <a:p>
            <a:pPr algn="just">
              <a:buFontTx/>
              <a:buChar char="-"/>
            </a:pPr>
            <a:r>
              <a:rPr lang="ru-RU" dirty="0"/>
              <a:t>В Дальневосточном, Сибирском и Уральском федеральных округах продолжает регистрироваться наиболее высокая заболеваемость активным туберкулезом: 80,95, 75,86, и 61,61 на 100 тыс. населения соответственно.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/>
              <a:t>Ежегодный охват своевременной вакцинацией против туберкулеза в целом по стране составляет более 95 %</a:t>
            </a:r>
          </a:p>
        </p:txBody>
      </p:sp>
    </p:spTree>
    <p:extLst>
      <p:ext uri="{BB962C8B-B14F-4D97-AF65-F5344CB8AC3E}">
        <p14:creationId xmlns:p14="http://schemas.microsoft.com/office/powerpoint/2010/main" xmlns="" val="233397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Общая характеристика микобактерий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sz="3200" dirty="0" smtClean="0"/>
              <a:t>Семейство микобактерий имеет вид тонких, иногда ветвистых палочек, </a:t>
            </a:r>
            <a:r>
              <a:rPr lang="ru-RU" sz="3200" dirty="0" err="1" smtClean="0"/>
              <a:t>грам</a:t>
            </a:r>
            <a:r>
              <a:rPr lang="ru-RU" sz="3200" dirty="0" smtClean="0"/>
              <a:t>+, спор не образуют</a:t>
            </a:r>
          </a:p>
          <a:p>
            <a:pPr marL="514350" indent="-514350" algn="just">
              <a:buAutoNum type="arabicPeriod"/>
            </a:pPr>
            <a:r>
              <a:rPr lang="ru-RU" sz="3200" dirty="0" err="1" smtClean="0"/>
              <a:t>Кислото-щелоче</a:t>
            </a:r>
            <a:r>
              <a:rPr lang="ru-RU" sz="3200" dirty="0" smtClean="0"/>
              <a:t>- и спиртоустойчивы на счет большого содержания (40%) в клеточной стенке липидов. За счет этого очень устойчивы во внешней среде</a:t>
            </a:r>
          </a:p>
          <a:p>
            <a:pPr marL="514350" indent="-514350" algn="just">
              <a:buAutoNum type="arabicPeriod"/>
            </a:pPr>
            <a:r>
              <a:rPr lang="ru-RU" sz="3200" dirty="0" smtClean="0"/>
              <a:t>Не подвергаются дезинфекции обычными </a:t>
            </a:r>
            <a:r>
              <a:rPr lang="ru-RU" sz="3200" dirty="0" err="1" smtClean="0"/>
              <a:t>дез.средствами</a:t>
            </a:r>
            <a:r>
              <a:rPr lang="ru-RU" sz="3200" dirty="0" smtClean="0"/>
              <a:t>, при кипячении погибают</a:t>
            </a:r>
          </a:p>
          <a:p>
            <a:pPr marL="514350" indent="-514350" algn="just">
              <a:buAutoNum type="arabicPeriod"/>
            </a:pPr>
            <a:r>
              <a:rPr lang="ru-RU" sz="3200" dirty="0" smtClean="0"/>
              <a:t>Медленно растут на питательных средах (более 2-х недель)</a:t>
            </a:r>
          </a:p>
          <a:p>
            <a:pPr marL="514350" indent="-514350"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4695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Общая характеристика микобактерий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5. Заболевания (туберкулез и лепра) носят хронический характер</a:t>
            </a:r>
          </a:p>
          <a:p>
            <a:pPr marL="0" indent="0" algn="just">
              <a:buNone/>
            </a:pPr>
            <a:r>
              <a:rPr lang="ru-RU" sz="3200" dirty="0" smtClean="0"/>
              <a:t>6. Лечение длительное (более 1 года) специальными антибиотиками</a:t>
            </a:r>
          </a:p>
          <a:p>
            <a:pPr marL="0" indent="0" algn="just">
              <a:buNone/>
            </a:pPr>
            <a:r>
              <a:rPr lang="ru-RU" sz="3200" dirty="0" smtClean="0"/>
              <a:t>7. Иммунитет носит нестерильный характер</a:t>
            </a:r>
          </a:p>
          <a:p>
            <a:pPr marL="0" indent="0">
              <a:buNone/>
            </a:pPr>
            <a:r>
              <a:rPr lang="ru-RU" sz="2400" dirty="0" smtClean="0"/>
              <a:t>На фото</a:t>
            </a:r>
          </a:p>
          <a:p>
            <a:pPr marL="0" indent="0">
              <a:buNone/>
            </a:pPr>
            <a:r>
              <a:rPr lang="ru-RU" sz="2400" dirty="0" smtClean="0"/>
              <a:t>больной</a:t>
            </a:r>
          </a:p>
          <a:p>
            <a:pPr marL="0" indent="0">
              <a:buNone/>
            </a:pPr>
            <a:r>
              <a:rPr lang="ru-RU" sz="2400" dirty="0" smtClean="0"/>
              <a:t>лепрой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6240" y="4500880"/>
            <a:ext cx="6116320" cy="235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98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Микобактерии туберкулеза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Семейство – </a:t>
            </a:r>
            <a:r>
              <a:rPr lang="en-US" sz="3600" dirty="0" err="1" smtClean="0"/>
              <a:t>Mycobacteriaceae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dirty="0" smtClean="0"/>
              <a:t>Род – </a:t>
            </a:r>
            <a:r>
              <a:rPr lang="en-US" sz="3600" dirty="0" smtClean="0"/>
              <a:t>Mycobacterium</a:t>
            </a:r>
          </a:p>
          <a:p>
            <a:pPr marL="0" indent="0">
              <a:buNone/>
            </a:pPr>
            <a:r>
              <a:rPr lang="ru-RU" sz="3600" dirty="0" smtClean="0"/>
              <a:t>Виды – </a:t>
            </a:r>
            <a:r>
              <a:rPr lang="en-US" sz="3600" dirty="0" smtClean="0"/>
              <a:t>Mycobacterium tuberculosis </a:t>
            </a:r>
            <a:r>
              <a:rPr lang="ru-RU" sz="3600" dirty="0" smtClean="0"/>
              <a:t>(человеческий)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Mycobacterium </a:t>
            </a:r>
            <a:r>
              <a:rPr lang="en-US" sz="3600" dirty="0" err="1" smtClean="0"/>
              <a:t>bovis</a:t>
            </a:r>
            <a:r>
              <a:rPr lang="en-US" sz="3600" dirty="0" smtClean="0"/>
              <a:t> (</a:t>
            </a:r>
            <a:r>
              <a:rPr lang="ru-RU" sz="3600" dirty="0" smtClean="0"/>
              <a:t>бычий)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Mycobacterium </a:t>
            </a:r>
            <a:r>
              <a:rPr lang="en-US" sz="3600" dirty="0" err="1" smtClean="0"/>
              <a:t>avium</a:t>
            </a:r>
            <a:r>
              <a:rPr lang="en-US" sz="3600" dirty="0" smtClean="0"/>
              <a:t> (</a:t>
            </a:r>
            <a:r>
              <a:rPr lang="ru-RU" sz="3600" dirty="0" smtClean="0"/>
              <a:t>птичий)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0281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Морфологические  свойства микобактерий туберкулеза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Тонкие </a:t>
            </a:r>
            <a:r>
              <a:rPr lang="ru-RU" dirty="0" err="1" smtClean="0">
                <a:solidFill>
                  <a:srgbClr val="C00000"/>
                </a:solidFill>
              </a:rPr>
              <a:t>грам</a:t>
            </a:r>
            <a:r>
              <a:rPr lang="ru-RU" dirty="0" smtClean="0">
                <a:solidFill>
                  <a:srgbClr val="C00000"/>
                </a:solidFill>
              </a:rPr>
              <a:t>+</a:t>
            </a:r>
            <a:r>
              <a:rPr lang="ru-RU" dirty="0" smtClean="0"/>
              <a:t> палочки</a:t>
            </a:r>
          </a:p>
          <a:p>
            <a:pPr marL="0" indent="0">
              <a:buNone/>
            </a:pPr>
            <a:r>
              <a:rPr lang="ru-RU" dirty="0" smtClean="0"/>
              <a:t>разной длинны от 1,5 до 4 мкм</a:t>
            </a:r>
          </a:p>
          <a:p>
            <a:r>
              <a:rPr lang="ru-RU" dirty="0" smtClean="0"/>
              <a:t>Неподвижные</a:t>
            </a:r>
          </a:p>
          <a:p>
            <a:r>
              <a:rPr lang="ru-RU" dirty="0" smtClean="0"/>
              <a:t>Спор и капсул не образуют</a:t>
            </a:r>
          </a:p>
          <a:p>
            <a:r>
              <a:rPr lang="ru-RU" dirty="0" smtClean="0"/>
              <a:t>Плохо окрашиваются</a:t>
            </a:r>
          </a:p>
          <a:p>
            <a:pPr marL="0" indent="0">
              <a:buNone/>
            </a:pPr>
            <a:r>
              <a:rPr lang="ru-RU" dirty="0" smtClean="0"/>
              <a:t>анилиновыми красителями</a:t>
            </a:r>
          </a:p>
          <a:p>
            <a:r>
              <a:rPr lang="ru-RU" dirty="0" smtClean="0"/>
              <a:t>Окрашиваются по методу</a:t>
            </a:r>
          </a:p>
          <a:p>
            <a:pPr marL="0" indent="0">
              <a:buNone/>
            </a:pPr>
            <a:r>
              <a:rPr lang="ru-RU" dirty="0" err="1" smtClean="0"/>
              <a:t>Циля-Нильсена</a:t>
            </a:r>
            <a:r>
              <a:rPr lang="ru-RU" dirty="0" smtClean="0"/>
              <a:t> (как споры)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 красный цвет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1680" y="1825625"/>
            <a:ext cx="5648960" cy="512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112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Культуральные</a:t>
            </a:r>
            <a:r>
              <a:rPr lang="ru-RU" dirty="0" smtClean="0"/>
              <a:t> свойства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0560" y="650240"/>
            <a:ext cx="5781040" cy="5730239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1188720"/>
            <a:ext cx="4829492" cy="4680268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Аэробы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Требовательны к питательным средам, растут медленно (более 2-х недель)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Среды с добавлением глицерина, яичной смеси (Левенштейна-</a:t>
            </a:r>
            <a:r>
              <a:rPr lang="ru-RU" sz="2400" dirty="0" err="1" smtClean="0"/>
              <a:t>Йенсена</a:t>
            </a:r>
            <a:r>
              <a:rPr lang="ru-RU" sz="2400" dirty="0" smtClean="0"/>
              <a:t>, Финна)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Колонии сухие морщинистые кремового цвета с приподнятым верхом и неровными краями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На жидких средах растут в виде морщинистой ломкой пленки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5421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Ферментативные и антигенные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err="1" smtClean="0"/>
              <a:t>Биохимически</a:t>
            </a:r>
            <a:r>
              <a:rPr lang="ru-RU" dirty="0" smtClean="0"/>
              <a:t> малоактивны (изучение ферментативных свойств не имеет диагностического значения)</a:t>
            </a:r>
          </a:p>
          <a:p>
            <a:pPr marL="0" indent="0" algn="just">
              <a:buNone/>
            </a:pPr>
            <a:r>
              <a:rPr lang="ru-RU" dirty="0" smtClean="0"/>
              <a:t>2. Вырабатывают эндотоксин – туберкулин, обладающий свойствами аллергена. Его используют для диагностики туберкулеза при постановке реакции Манту </a:t>
            </a:r>
          </a:p>
          <a:p>
            <a:pPr marL="0" indent="0" algn="just">
              <a:buNone/>
            </a:pPr>
            <a:r>
              <a:rPr lang="ru-RU" dirty="0" smtClean="0"/>
              <a:t>3. Вирулентные штаммы содержат особый липид </a:t>
            </a:r>
            <a:r>
              <a:rPr lang="ru-RU" dirty="0" smtClean="0">
                <a:solidFill>
                  <a:srgbClr val="FF0000"/>
                </a:solidFill>
              </a:rPr>
              <a:t>корд-фактор</a:t>
            </a:r>
            <a:r>
              <a:rPr lang="ru-RU" dirty="0" smtClean="0"/>
              <a:t>, который способствует склеиванию микобактерий и росту их в виде кос и тяжей (диагностический признак)</a:t>
            </a:r>
          </a:p>
          <a:p>
            <a:pPr marL="0" indent="0" algn="just">
              <a:buNone/>
            </a:pPr>
            <a:r>
              <a:rPr lang="ru-RU" dirty="0" smtClean="0"/>
              <a:t>4. Имеют только О-антигены, которые вызывают выработку антител в очень малых концентрациях. Поэтому серологические реакции практически не используются для диагностики туберкулеза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0978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9391</TotalTime>
  <Words>767</Words>
  <Application>Microsoft Office PowerPoint</Application>
  <PresentationFormat>Произвольный</PresentationFormat>
  <Paragraphs>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 Федерации Фармацевтический колледж</vt:lpstr>
      <vt:lpstr>План лекции</vt:lpstr>
      <vt:lpstr>Статистика заболеваемости туберкулезом по РФ</vt:lpstr>
      <vt:lpstr>Общая характеристика микобактерий</vt:lpstr>
      <vt:lpstr>Общая характеристика микобактерий</vt:lpstr>
      <vt:lpstr>Микобактерии туберкулеза</vt:lpstr>
      <vt:lpstr>Морфологические  свойства микобактерий туберкулеза</vt:lpstr>
      <vt:lpstr>Культуральные свойства</vt:lpstr>
      <vt:lpstr>Ферментативные и антигенные свойства</vt:lpstr>
      <vt:lpstr>Устойчивость во внешней среде, источники инфекции, пути передачи  микобактерий туберкулеза</vt:lpstr>
      <vt:lpstr>Клинические формы туберкулеза</vt:lpstr>
      <vt:lpstr>Клиника туберкулеза</vt:lpstr>
      <vt:lpstr>Профилактика туберкулеза</vt:lpstr>
      <vt:lpstr>Методы диагностики туберкулеза</vt:lpstr>
      <vt:lpstr>Методы диагностики туберкулеза</vt:lpstr>
      <vt:lpstr>Контрольные вопросы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Алексей Жуков</cp:lastModifiedBy>
  <cp:revision>184</cp:revision>
  <dcterms:created xsi:type="dcterms:W3CDTF">2020-09-04T04:53:43Z</dcterms:created>
  <dcterms:modified xsi:type="dcterms:W3CDTF">2020-12-01T13:24:01Z</dcterms:modified>
</cp:coreProperties>
</file>