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49"/>
  </p:notesMasterIdLst>
  <p:sldIdLst>
    <p:sldId id="322" r:id="rId2"/>
    <p:sldId id="258" r:id="rId3"/>
    <p:sldId id="259" r:id="rId4"/>
    <p:sldId id="276" r:id="rId5"/>
    <p:sldId id="278" r:id="rId6"/>
    <p:sldId id="279" r:id="rId7"/>
    <p:sldId id="280" r:id="rId8"/>
    <p:sldId id="261" r:id="rId9"/>
    <p:sldId id="262" r:id="rId10"/>
    <p:sldId id="277" r:id="rId11"/>
    <p:sldId id="260" r:id="rId12"/>
    <p:sldId id="281" r:id="rId13"/>
    <p:sldId id="263" r:id="rId14"/>
    <p:sldId id="264" r:id="rId15"/>
    <p:sldId id="275" r:id="rId16"/>
    <p:sldId id="265" r:id="rId17"/>
    <p:sldId id="266" r:id="rId18"/>
    <p:sldId id="267" r:id="rId19"/>
    <p:sldId id="282" r:id="rId20"/>
    <p:sldId id="297" r:id="rId21"/>
    <p:sldId id="298" r:id="rId22"/>
    <p:sldId id="270" r:id="rId23"/>
    <p:sldId id="283" r:id="rId24"/>
    <p:sldId id="321" r:id="rId25"/>
    <p:sldId id="295" r:id="rId26"/>
    <p:sldId id="273" r:id="rId27"/>
    <p:sldId id="274" r:id="rId28"/>
    <p:sldId id="303" r:id="rId29"/>
    <p:sldId id="304" r:id="rId30"/>
    <p:sldId id="305" r:id="rId31"/>
    <p:sldId id="306" r:id="rId32"/>
    <p:sldId id="307" r:id="rId33"/>
    <p:sldId id="308" r:id="rId34"/>
    <p:sldId id="309" r:id="rId35"/>
    <p:sldId id="310" r:id="rId36"/>
    <p:sldId id="311" r:id="rId37"/>
    <p:sldId id="312" r:id="rId38"/>
    <p:sldId id="313" r:id="rId39"/>
    <p:sldId id="314" r:id="rId40"/>
    <p:sldId id="315" r:id="rId41"/>
    <p:sldId id="316" r:id="rId42"/>
    <p:sldId id="317" r:id="rId43"/>
    <p:sldId id="318" r:id="rId44"/>
    <p:sldId id="319" r:id="rId45"/>
    <p:sldId id="299" r:id="rId46"/>
    <p:sldId id="302" r:id="rId47"/>
    <p:sldId id="320" r:id="rId48"/>
  </p:sldIdLst>
  <p:sldSz cx="9144000" cy="6858000" type="screen4x3"/>
  <p:notesSz cx="6858000" cy="9144000"/>
  <p:custDataLst>
    <p:tags r:id="rId5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A3B93-3880-4759-AD08-01F05D8FD025}" type="datetimeFigureOut">
              <a:rPr lang="ru-RU" smtClean="0"/>
              <a:t>04.07.2018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C52A7-4349-49C7-989B-0320A5714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06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C096-C11D-48B1-A3AD-DE3B8FE70C05}" type="datetimeFigureOut">
              <a:rPr lang="ru-RU" smtClean="0"/>
              <a:t>04.07.2018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D60A9-5455-4ECB-9122-3BCE0C64E4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905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C096-C11D-48B1-A3AD-DE3B8FE70C05}" type="datetimeFigureOut">
              <a:rPr lang="ru-RU" smtClean="0"/>
              <a:t>04.07.2018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D60A9-5455-4ECB-9122-3BCE0C64E4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191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C096-C11D-48B1-A3AD-DE3B8FE70C05}" type="datetimeFigureOut">
              <a:rPr lang="ru-RU" smtClean="0"/>
              <a:t>04.07.2018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D60A9-5455-4ECB-9122-3BCE0C64E4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898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C096-C11D-48B1-A3AD-DE3B8FE70C05}" type="datetimeFigureOut">
              <a:rPr lang="ru-RU" smtClean="0"/>
              <a:t>04.07.2018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D60A9-5455-4ECB-9122-3BCE0C64E4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48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C096-C11D-48B1-A3AD-DE3B8FE70C05}" type="datetimeFigureOut">
              <a:rPr lang="ru-RU" smtClean="0"/>
              <a:t>04.07.2018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D60A9-5455-4ECB-9122-3BCE0C64E4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405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C096-C11D-48B1-A3AD-DE3B8FE70C05}" type="datetimeFigureOut">
              <a:rPr lang="ru-RU" smtClean="0"/>
              <a:t>04.07.2018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D60A9-5455-4ECB-9122-3BCE0C64E4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419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C096-C11D-48B1-A3AD-DE3B8FE70C05}" type="datetimeFigureOut">
              <a:rPr lang="ru-RU" smtClean="0"/>
              <a:t>04.07.2018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D60A9-5455-4ECB-9122-3BCE0C64E4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196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C096-C11D-48B1-A3AD-DE3B8FE70C05}" type="datetimeFigureOut">
              <a:rPr lang="ru-RU" smtClean="0"/>
              <a:t>04.07.2018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D60A9-5455-4ECB-9122-3BCE0C64E4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33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C096-C11D-48B1-A3AD-DE3B8FE70C05}" type="datetimeFigureOut">
              <a:rPr lang="ru-RU" smtClean="0"/>
              <a:t>04.07.2018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D60A9-5455-4ECB-9122-3BCE0C64E4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291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C096-C11D-48B1-A3AD-DE3B8FE70C05}" type="datetimeFigureOut">
              <a:rPr lang="ru-RU" smtClean="0"/>
              <a:t>04.07.2018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D60A9-5455-4ECB-9122-3BCE0C64E4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824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C096-C11D-48B1-A3AD-DE3B8FE70C05}" type="datetimeFigureOut">
              <a:rPr lang="ru-RU" smtClean="0"/>
              <a:t>04.07.2018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D60A9-5455-4ECB-9122-3BCE0C64E4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832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FC096-C11D-48B1-A3AD-DE3B8FE70C05}" type="datetimeFigureOut">
              <a:rPr lang="ru-RU" smtClean="0"/>
              <a:t>04.07.2018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D60A9-5455-4ECB-9122-3BCE0C64E4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student301\Desktop\Word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1480" y="620688"/>
            <a:ext cx="7772400" cy="1152128"/>
          </a:xfrm>
        </p:spPr>
        <p:txBody>
          <a:bodyPr>
            <a:noAutofit/>
          </a:bodyPr>
          <a:lstStyle/>
          <a:p>
            <a:pPr algn="ctr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ОБРАЗОВАНИЯ</a:t>
            </a:r>
            <a:b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«КРАСНОЯРСКИЙ ГОСУДАРСТВЕННЫЙ МЕДИЦИНСКИЙ УНИВЕРСИТЕТ ИМЕНИ ПРОФЕССОРА  В.Ф.ВОЙНО-ЯСЕНЕЦКОГО» МИНИСТЕРСТВА ЗДРАВООХРАНЕНИЯ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b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ФАРМАЦЕВТИЧЕСКИЙ КОЛЛЕДЖ</a:t>
            </a:r>
            <a:endParaRPr lang="ru-RU" sz="1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636912"/>
            <a:ext cx="8064896" cy="396044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ru-RU" sz="20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№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00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Состояние здоровья населения и факторы его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определяющие</a:t>
            </a:r>
            <a:endParaRPr lang="ru-RU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lnSpc>
                <a:spcPct val="90000"/>
              </a:lnSpc>
              <a:spcBef>
                <a:spcPts val="0"/>
              </a:spcBef>
            </a:pP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по специальности</a:t>
            </a:r>
          </a:p>
          <a:p>
            <a:pPr lvl="0" algn="ctr">
              <a:lnSpc>
                <a:spcPct val="90000"/>
              </a:lnSpc>
              <a:spcBef>
                <a:spcPts val="0"/>
              </a:spcBef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34.02.01-Сестринское дело</a:t>
            </a: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u-RU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Корман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Я.В.</a:t>
            </a: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endParaRPr lang="ru-RU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482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208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Общественное здоровье: критерии и показатели. 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30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764704"/>
            <a:ext cx="7490794" cy="5276659"/>
          </a:xfrm>
        </p:spPr>
        <p:txBody>
          <a:bodyPr>
            <a:normAutofit/>
          </a:bodyPr>
          <a:lstStyle/>
          <a:p>
            <a:pPr algn="just"/>
            <a:r>
              <a:rPr lang="ru-RU" sz="24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Общественное здоровье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медико-социальный ресурс и потенциал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общества, способствующий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обеспечению национальной безопасности.</a:t>
            </a:r>
          </a:p>
          <a:p>
            <a:pPr algn="just"/>
            <a:r>
              <a:rPr lang="ru-RU" sz="24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 населения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медико-демографическая и социальная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категория, отражающая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физическое, психическое, социальное благополучие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людей, осуществляющих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свою жизнедеятельность в рамках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определённых социальных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общностей.</a:t>
            </a:r>
          </a:p>
        </p:txBody>
      </p:sp>
    </p:spTree>
    <p:extLst>
      <p:ext uri="{BB962C8B-B14F-4D97-AF65-F5344CB8AC3E}">
        <p14:creationId xmlns:p14="http://schemas.microsoft.com/office/powerpoint/2010/main" val="60584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1880" y="476672"/>
            <a:ext cx="4178425" cy="94719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Общественного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 служит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категория: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образа жизни, </a:t>
            </a: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показателем –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медико-социальный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трудоспособности. </a:t>
            </a: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общественного здоровья, особенно здоровья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здоровых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88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27687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Схема изучения здоровья населения и его отдельных групп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341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01" y="16149"/>
            <a:ext cx="8892480" cy="6891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057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>
            <a:normAutofit/>
          </a:bodyPr>
          <a:lstStyle/>
          <a:p>
            <a:pPr algn="just"/>
            <a:r>
              <a:rPr lang="ru-RU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элементами комплексного анализа являются: </a:t>
            </a:r>
            <a:endParaRPr lang="ru-RU" sz="2400" u="sng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сбор информации о состоянии здоровья; </a:t>
            </a: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обработка и анализ информации о состоянии здоровья; </a:t>
            </a: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выдвижение гипотезы о связи факторов среды с состоянием здоровья; </a:t>
            </a: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направленное изучение факторов среды и углубленное изучение характеристик здоровья; </a:t>
            </a: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выявление количественных зависимостей между факторами среды и характеристиками здоровья; </a:t>
            </a: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принятие решения по оздоровлению окружающей среды для первичной профилактики заболеваний; </a:t>
            </a: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реализация принятых решений; </a:t>
            </a: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проверка эффективности принятых решений.</a:t>
            </a:r>
          </a:p>
        </p:txBody>
      </p:sp>
    </p:spTree>
    <p:extLst>
      <p:ext uri="{BB962C8B-B14F-4D97-AF65-F5344CB8AC3E}">
        <p14:creationId xmlns:p14="http://schemas.microsoft.com/office/powerpoint/2010/main" val="114684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Важнейшие факторы и условия, определяющие уровень общественного здоровья: социально-экономические условия и образ жизни, экологические и природно-климатические, биологические 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уровень и организация медицинской помощи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02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ru-RU" sz="24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риска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потенциально опасные для здоровья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поведенческого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биологического, генетического,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экологического, социального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характера, окружающей и производственной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среды, повышающие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вероятность развития заболеваний, их прогрессирование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неблагоприятный исход.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16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0"/>
            <a:ext cx="9036496" cy="6669360"/>
          </a:xfrm>
        </p:spPr>
        <p:txBody>
          <a:bodyPr>
            <a:normAutofit/>
          </a:bodyPr>
          <a:lstStyle/>
          <a:p>
            <a:pPr algn="just"/>
            <a:r>
              <a:rPr lang="ru-RU" sz="24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 жизни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главный фактор, обусловливающий здоровье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 жизни обобщает, включает в себя четыре категории: экономическую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«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жизни», социологическую – «качество жизни»,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 психологическую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«стиль жизни» и социально-экономическую – «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уклад жизни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Уклад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жизни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это условия, в которых происходит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жизнедеятельность людей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(общественная и культурная жизнь, быт, трудовая деятельность).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Стиль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жизни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индивидуальные особенности поведения,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проявления жизнедеятельности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активности, образа и стиля мышления.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жизни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характеризует размер и структуру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материальных потребностей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 (количественная категория).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жизни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оптимальное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и степень восприятия отдельными людьми и населением в целом того, как удовлетворяются их потребности и предоставляются возможности для достижения благополучия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самореализации.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41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264696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числу главных факторов, определяющих здоровье, относятся:</a:t>
            </a:r>
          </a:p>
          <a:p>
            <a:pPr algn="just">
              <a:spcBef>
                <a:spcPts val="0"/>
              </a:spcBef>
            </a:pP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природной среды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климат данной территории, рельеф, флора и фауна местности, солнечная радиация, среднегодовая температура, комплекс космических факторов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биологические и психологические факторы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характеризуют индивидуальность человека: наследственность, адаптационные свойства организма, темперамент, конституция, поведение, т. е. то, что характеризует индивидуальность человека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социально-экономические факторы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социально-экономическое и политическое развитие общества, условия жизни, труд, быт и др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медицинские факторы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состояние здравоохранения, развитие медико-санитарных служб, дефекты и недостатки в организации медицинской помощи, медицинская активность населения.</a:t>
            </a:r>
          </a:p>
        </p:txBody>
      </p:sp>
    </p:spTree>
    <p:extLst>
      <p:ext uri="{BB962C8B-B14F-4D97-AF65-F5344CB8AC3E}">
        <p14:creationId xmlns:p14="http://schemas.microsoft.com/office/powerpoint/2010/main" val="163025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60648"/>
            <a:ext cx="6347713" cy="80317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План: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Индивидуальное </a:t>
            </a: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здоровье: </a:t>
            </a:r>
            <a:endParaRPr lang="ru-RU" sz="2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 Определение </a:t>
            </a:r>
            <a:endParaRPr lang="ru-RU" sz="2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 Медицинские </a:t>
            </a: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социальные </a:t>
            </a: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</a:t>
            </a:r>
          </a:p>
          <a:p>
            <a:pPr marL="0" indent="0" algn="just">
              <a:buNone/>
            </a:pP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1.3 К</a:t>
            </a: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омплексная </a:t>
            </a: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</a:p>
          <a:p>
            <a:pPr marL="0" indent="0" algn="just">
              <a:buNone/>
            </a:pP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1.4 Г</a:t>
            </a: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руппы </a:t>
            </a: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</a:t>
            </a:r>
          </a:p>
          <a:p>
            <a:pPr marL="0" indent="0" algn="just">
              <a:buNone/>
            </a:pP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Общественное </a:t>
            </a: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здоровье: критерии и показатели. </a:t>
            </a:r>
            <a:endParaRPr lang="ru-RU" sz="2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Схема </a:t>
            </a: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изучения здоровья населения и его отдельных групп. </a:t>
            </a:r>
            <a:endParaRPr lang="ru-RU" sz="2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Важнейшие </a:t>
            </a: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и условия, определяющие уровень общественного здоровья: </a:t>
            </a:r>
            <a:endParaRPr lang="ru-RU" sz="2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4.1 Социально-экономические </a:t>
            </a: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и образ </a:t>
            </a: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жизни </a:t>
            </a:r>
          </a:p>
          <a:p>
            <a:pPr marL="0" indent="0" algn="just">
              <a:buNone/>
            </a:pP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4.2 Экологические </a:t>
            </a: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природно-климатические </a:t>
            </a:r>
          </a:p>
          <a:p>
            <a:pPr marL="0" indent="0">
              <a:buNone/>
            </a:pP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4.3 Биологические (наследственность</a:t>
            </a: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этнические </a:t>
            </a: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особенности, возраст</a:t>
            </a: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пол) </a:t>
            </a: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</a:t>
            </a:r>
          </a:p>
          <a:p>
            <a:pPr marL="0" indent="0" algn="just">
              <a:buNone/>
            </a:pP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4.4 Уровень </a:t>
            </a: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организация медицинской </a:t>
            </a: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помощи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81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5" t="5446" r="3985" b="4706"/>
          <a:stretch/>
        </p:blipFill>
        <p:spPr>
          <a:xfrm>
            <a:off x="251520" y="361459"/>
            <a:ext cx="8366019" cy="6135081"/>
          </a:xfrm>
        </p:spPr>
      </p:pic>
    </p:spTree>
    <p:extLst>
      <p:ext uri="{BB962C8B-B14F-4D97-AF65-F5344CB8AC3E}">
        <p14:creationId xmlns:p14="http://schemas.microsoft.com/office/powerpoint/2010/main" val="377797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05" r="2270" b="2318"/>
          <a:stretch/>
        </p:blipFill>
        <p:spPr>
          <a:xfrm>
            <a:off x="168112" y="116632"/>
            <a:ext cx="8807775" cy="6237312"/>
          </a:xfrm>
        </p:spPr>
      </p:pic>
    </p:spTree>
    <p:extLst>
      <p:ext uri="{BB962C8B-B14F-4D97-AF65-F5344CB8AC3E}">
        <p14:creationId xmlns:p14="http://schemas.microsoft.com/office/powerpoint/2010/main" val="249931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6347713" cy="13208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и 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рганизация медицинской помощи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21.11.2011 N 323-ФЗ (ред. от 29.12.2017) "Об основах охраны здоровья граждан в Российской Федерации"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февраля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г. </a:t>
            </a: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47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86124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Глава 1. ОБЩИЕ ПОЛОЖЕНИЯ</a:t>
            </a:r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Предмет регулирования настоящего Федерального закона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Основные понятия, используемые в настоящем Федеральном законе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3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Законодательство в сфере охраны здоровья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Глава 2. ОСНОВНЫЕ ПРИНЦИПЫ ОХРАНЫ ЗДОРОВЬЯ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4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Основные принципы охраны здоровья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5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Соблюдение прав граждан в сфере охраны здоровья и обеспечение связанных с этими правами государственных гарантий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6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Приоритет интересов пациента при оказании медицинской помощи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8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Социальная защищенность граждан в случае утраты здоровья</a:t>
            </a:r>
          </a:p>
          <a:p>
            <a:pPr marL="0" indent="0" algn="just">
              <a:buNone/>
            </a:pPr>
            <a:endParaRPr lang="ru-RU" sz="16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04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548680"/>
            <a:ext cx="7886700" cy="5628283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9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Ответственность органов государственной власти и органов местного самоуправления, должностных лиц организаций за обеспечение прав граждан в сфере охраны здоровья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10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Доступность и качество медицинской помощи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12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Приоритет профилактики в сфере охраны здоровья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35089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Министерства здравоохранения РФ от 23 декабря 2016 г. N 11-7/10/2-8304 "О формировании и экономическом обосновании территориальной программы государственных гарантий бесплатного оказания гражданам медицинской помощи на 2017 год и на плановый период 2018 и 2019 годов 18 января 2017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пункта 2 постановления Правительства Российской Федерации от 19 декабря 2016 г. N 1403 "О Программе государственных гарантий бесплатного оказания гражданам медицинской помощи на 2017 год и на плановый период 2018 и 2019 годов" (далее - Программа) Министерство здравоохранения Российской Федерации совместно с Федеральным фондом обязательного медицинского страхования направляет разъяснения по вопросам формирования и экономического обоснования территориальных программ государственных гарантий бесплатного оказания гражданам медицинской помощи на 2017 год (далее - территориальная программа государственных гарантий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http://www.garant.ru/products/ipo/prime/doc/71485238/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91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336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 РОССИЙСКОЙ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 учетом поправок, внесенных Законами Российской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 о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поправках к Конституции Российской Федерации</a:t>
            </a:r>
          </a:p>
          <a:p>
            <a:pPr marL="0" indent="0" algn="ctr"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30.12.2008 N 6-ФКЗ, от 30.12.2008 N 7-ФКЗ,</a:t>
            </a:r>
          </a:p>
          <a:p>
            <a:pPr marL="0" indent="0" algn="ctr"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05.02.2014 N 2-ФКЗ, от 21.07.2014 N 11-ФКЗ)</a:t>
            </a:r>
          </a:p>
          <a:p>
            <a:pPr marL="0" indent="0" algn="ctr">
              <a:buNone/>
            </a:pP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38-42 «Основ» выделяют</a:t>
            </a:r>
            <a:r>
              <a:rPr lang="ru-RU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первичную медико-санитарную помощь;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скорую медицинскую помощь;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специализированную медицинскую помощь;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медико-социальную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гражданам, страдающим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значимыми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заболеваниями;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медико-социальную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гражданам, страдающим заболеваниями, представляющими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опасность для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окружающих.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64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0"/>
            <a:ext cx="8928992" cy="66693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МЕДИЦИНСКОЙ ПОМОЩИ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НАСЕЛЕНИЮ: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лечебно-профилактическую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(амбулаторно-поликлинические больницы, диспансеры и др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.);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медицинскую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женщинам и детям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санитарно-противоэпидемическую;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медицинскую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фармацевтическую промышленность, аптечные учреждения и предприятия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медицинское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и медицинскую науку - высшие и средние медицинские и научно-исследовательские учреждения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санаторно-курортные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патологоанатомическую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судебно-медицинскую и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судебнопсихологическую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экспертизы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обязательное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медицинское страхование (ОМС). Указанные организации (виды учреждений) составляют основу</a:t>
            </a:r>
          </a:p>
        </p:txBody>
      </p:sp>
    </p:spTree>
    <p:extLst>
      <p:ext uri="{BB962C8B-B14F-4D97-AF65-F5344CB8AC3E}">
        <p14:creationId xmlns:p14="http://schemas.microsoft.com/office/powerpoint/2010/main" val="17735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132856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Охрана здоровья граждан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6472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ru-RU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Охрана </a:t>
            </a:r>
            <a:r>
              <a:rPr lang="ru-RU" sz="24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 граждан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это совокупность мер политического, экономического, правового, социального, культурного, научного, медицинского,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санитарно-гигиенического и противоэпидемического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характера, направленных на сохранение и укрепление физического и психического здоровья каждого человека, поддержание его долголетней активной жизни, предоставление ему медицинской помощи в случае утраты здоровья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578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98884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Индивидуальное здоровье: определение, медицинские и социальные критерии, комплексная оценка, группы здоровья. </a:t>
            </a:r>
            <a:br>
              <a:rPr lang="ru-RU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Общественное здоровье: критерии и показатели.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68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 граждан на охрану здоровья закреплено следующими основными принципами отечественного здравоохранения</a:t>
            </a:r>
            <a:r>
              <a:rPr lang="ru-RU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соблюдения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 человека в области охраны здоровья и обеспечения, связанных с этими правами государственных гарантий;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приоритета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профилактических мер в области охраны здоровья населения;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доступности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медико-социальной помощи;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защищенности граждан в случае утраты здоровья;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ответственности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 государственной власти, руководителей организаций независимо от формы собственности, а также должностных лиц за реализацию прав граждан в области охраны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3924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номенклатуры учреждений здравоохранения, а также стоящих перед ними задач выделяют следующие виды медицинской помощи</a:t>
            </a:r>
            <a:r>
              <a:rPr lang="ru-RU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амбулаторно-поликлиническую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(внебольничную) медицинскую помощь;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больничную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(стационарную) медицинскую помощь;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скорую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медицинскую помощь;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санаторно-курортную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медицинскую помощь.</a:t>
            </a:r>
          </a:p>
        </p:txBody>
      </p:sp>
    </p:spTree>
    <p:extLst>
      <p:ext uri="{BB962C8B-B14F-4D97-AF65-F5344CB8AC3E}">
        <p14:creationId xmlns:p14="http://schemas.microsoft.com/office/powerpoint/2010/main" val="10070796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Отдельно выделяют первичную медико-санитарную помощь (ПМСП),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которая представляет собой основной, доступный и бесплатный для каждого гражданина вид медицинского обслуживания и включает лечение наиболее распространенных болезней, а также травм, отравлений и других неотложных состояний, проведение санитарно-гигиенических и противоэпидемических мероприятий, медицинскую профилактику важнейших заболеваний, санитарно-гигиеническое образование, проведение мер по охране семьи, материнства, отцовства и детства, других мероприятий, связанных с оказанием медико-санитарной помощи гражданам по месту жительства.</a:t>
            </a:r>
          </a:p>
        </p:txBody>
      </p:sp>
    </p:spTree>
    <p:extLst>
      <p:ext uri="{BB962C8B-B14F-4D97-AF65-F5344CB8AC3E}">
        <p14:creationId xmlns:p14="http://schemas.microsoft.com/office/powerpoint/2010/main" val="11388691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Номенклатура учреждений здравоохранения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Лечебно-профилактические учреждения.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1.1.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Больничные учреждения.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1.1.1.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Больницы, в том числе:</a:t>
            </a:r>
          </a:p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участковая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районная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городская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 детская;</a:t>
            </a:r>
          </a:p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городская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скорая медицинская помощь;</a:t>
            </a:r>
          </a:p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центральная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(городская, районная);</a:t>
            </a:r>
          </a:p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областная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 детская (краевая, республиканская, окружная).</a:t>
            </a:r>
          </a:p>
        </p:txBody>
      </p:sp>
    </p:spTree>
    <p:extLst>
      <p:ext uri="{BB962C8B-B14F-4D97-AF65-F5344CB8AC3E}">
        <p14:creationId xmlns:p14="http://schemas.microsoft.com/office/powerpoint/2010/main" val="21761269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36145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1.1.2.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Специализированные больницы, в том числе: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восстановительного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лечения, в том числе детская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гинекологическая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гериатрическая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инфекционная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 детская;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наркологическая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онкологическая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офтальмологическая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психоневрологическая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 детская;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психиатрическая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 детская;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психиатрическая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(стационар) специализированного типа;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психиатрическая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(стационар) специализированного типа с интенсивным наблюдением;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туберкулезная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 детская</a:t>
            </a:r>
          </a:p>
        </p:txBody>
      </p:sp>
    </p:spTree>
    <p:extLst>
      <p:ext uri="{BB962C8B-B14F-4D97-AF65-F5344CB8AC3E}">
        <p14:creationId xmlns:p14="http://schemas.microsoft.com/office/powerpoint/2010/main" val="39004657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57748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1.1.3.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Госпиталь.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1.1.4.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Медико-санитарная часть, в том числе центральная.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1.1.5.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Дом (больница) сестринского ухода.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1.1.6.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Хоспис.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1.1.7.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Лепрозорий.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1.2.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Диспансеры: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врачебно-физкультурный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кардиологический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кожно-венерологический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spcBef>
                <a:spcPts val="0"/>
              </a:spcBef>
            </a:pP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маммологический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наркологический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онкологический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офтальмологический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противотуберкулезный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психоневрологический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эндокринологический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70136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1.3.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Амбулаторно-поликлинические учреждения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1.3.1.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Амбулатория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1.3.2.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Поликлиники, в том числе: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городская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 детская;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центральная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районная;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стоматологическая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 детская;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консультативно-диагностическая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 для детей;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психотерапевтическая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физиотерапевтическая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10024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1.4.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Центры, в том числе научно-практические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восстановительной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терапии для воинов-интернационалистов;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восстановительной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медицины и реабилитации;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гериатрический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spcBef>
                <a:spcPts val="0"/>
              </a:spcBef>
            </a:pP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диабетологический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наркологический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реабилитационный;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медицинский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 окружной;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патологии;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профилактике и борьбе со СПИДом и инфекционными заболеваниями;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клинико-диагностический;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8873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патологии речи и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нейрореабилитации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реабилитации;</a:t>
            </a:r>
          </a:p>
          <a:p>
            <a:pPr algn="just"/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медицинской и социальной реабилитации;</a:t>
            </a:r>
          </a:p>
          <a:p>
            <a:pPr algn="just"/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общей врачебной (семейной) практики;</a:t>
            </a:r>
          </a:p>
          <a:p>
            <a:pPr algn="just"/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консультативно-диагностический, в том числе для детей;</a:t>
            </a:r>
          </a:p>
          <a:p>
            <a:pPr algn="just"/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реабилитации слуха;</a:t>
            </a:r>
          </a:p>
          <a:p>
            <a:pPr algn="just"/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лечебной физкультуры и спортивной медицины;</a:t>
            </a:r>
          </a:p>
          <a:p>
            <a:pPr algn="just"/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мануальной терапии;</a:t>
            </a:r>
          </a:p>
          <a:p>
            <a:pPr algn="just"/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лечебного и профилактического питания;</a:t>
            </a:r>
          </a:p>
          <a:p>
            <a:pPr algn="just"/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специализированных видов медицинской помощи;</a:t>
            </a:r>
          </a:p>
          <a:p>
            <a:pPr algn="just"/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психофизиологической диагностики.</a:t>
            </a:r>
          </a:p>
          <a:p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6169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1.5.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Учреждения скорой медицинской помощи и учреждения переливания крови.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1.5.1.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Станция скорой медицинской помощи.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1.5.2.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Станция переливания крови.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1.5.3.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Центр крови.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1.6.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Учреждения охраны материнства и детства.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1.6.1.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Перинатальный центр.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1.6.2.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Родильный дом.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1.6.3.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Женская консультация.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1.6.4.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Центр планирования семьи и репродукции.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1.6.5.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Центр охраны репродуктивного здоровья подростков.</a:t>
            </a:r>
          </a:p>
        </p:txBody>
      </p:sp>
    </p:spTree>
    <p:extLst>
      <p:ext uri="{BB962C8B-B14F-4D97-AF65-F5344CB8AC3E}">
        <p14:creationId xmlns:p14="http://schemas.microsoft.com/office/powerpoint/2010/main" val="576534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algn="just"/>
            <a:r>
              <a:rPr lang="ru-RU" sz="24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Индивидуальное здоровье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динамическое состояние человека, которое определяется механизмами самоорганизации его систем (устойчивостью к воздействию патогенных факторов и способностью компенсировать патологический процесс), характеризуется энергетическим, пластическим и информационным обеспечением процессов самоорганизации, а также является основой проявления биологических (выживаемость – сохранение особи, репродукция – продолжение рода) и социальных функций</a:t>
            </a:r>
          </a:p>
        </p:txBody>
      </p:sp>
      <p:pic>
        <p:nvPicPr>
          <p:cNvPr id="1026" name="Picture 2" descr="Картинки по запросу индивидуальное здоровь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802062"/>
            <a:ext cx="4762500" cy="232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648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1.6.6.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Дом ребенка, в том числе специализированный.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1.6.7.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Молочная кухня.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1.7.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Санаторно-курортные учреждения.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1.7.1.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Бальнеологическая лечебница.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1.7.2.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Грязелечебница.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1.7.3.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Курортная поликлиника.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1.7.4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Санаторий, в том числе детский, а также для детей с родителями.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1.7.5.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Санаторий-профилакторий.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1.7.6.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Санаторный оздоровительный лагерь круглогодичного действия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24020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 здравоохранения особого типа.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2.1.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Центры:</a:t>
            </a:r>
          </a:p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медицинской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профилактики;</a:t>
            </a:r>
          </a:p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медицины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катастроф (федеральный, региональный, территориальный);</a:t>
            </a:r>
          </a:p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медицинский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мобилизационных резервов «Резерв» (республиканский, краевой, областной, городской);</a:t>
            </a:r>
          </a:p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лицензирования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медицинской и фармацевтической деятельности (республиканский, краевой, областной);</a:t>
            </a:r>
          </a:p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и сертификации лекарственных средств;</a:t>
            </a:r>
          </a:p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медицинский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информационно-аналитический;</a:t>
            </a:r>
          </a:p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информационно-методический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экспертизе, учету и анализу обращения;</a:t>
            </a:r>
          </a:p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медицинского применения.</a:t>
            </a:r>
          </a:p>
        </p:txBody>
      </p:sp>
    </p:spTree>
    <p:extLst>
      <p:ext uri="{BB962C8B-B14F-4D97-AF65-F5344CB8AC3E}">
        <p14:creationId xmlns:p14="http://schemas.microsoft.com/office/powerpoint/2010/main" val="289888027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434" y="116632"/>
            <a:ext cx="8640960" cy="64807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Бюро:</a:t>
            </a:r>
          </a:p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медицинской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статистики;</a:t>
            </a:r>
          </a:p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патологоанатомическое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судебно-медицинской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экспертизы.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2.3.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Контрольно-аналитическая лаборатория.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2.4.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Военно-врачебная комиссия, в том числе центральная.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2.5.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Бактериологическая лаборатория по диагностике туберкулеза.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 здравоохранения по надзору в сфере защиты прав потребителей и благополучия человека.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3.1.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Центры гигиены и эпидемиологии.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3.2.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Центры государственного санитарно-эпидемиологического надзора.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3.3.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Противочумный центр (станция).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3.4.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Дезинфекционный центр (станция).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3.5.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гигиенического образования населения.</a:t>
            </a:r>
          </a:p>
        </p:txBody>
      </p:sp>
    </p:spTree>
    <p:extLst>
      <p:ext uri="{BB962C8B-B14F-4D97-AF65-F5344CB8AC3E}">
        <p14:creationId xmlns:p14="http://schemas.microsoft.com/office/powerpoint/2010/main" val="191485786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Аптечные учреждения.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4.1.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Аптека.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4.2.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Аптечный пункт.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4.3.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Аптечный киоск.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4.4.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Аптечный магазин.</a:t>
            </a:r>
          </a:p>
          <a:p>
            <a:pPr algn="just"/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Примечание. Фельдшерско-акушерские пункты (ФАП), здравпункты (врачебные, фельдшерские) являются структурными подразделениями учреждений здравоохранения.</a:t>
            </a:r>
          </a:p>
        </p:txBody>
      </p:sp>
    </p:spTree>
    <p:extLst>
      <p:ext uri="{BB962C8B-B14F-4D97-AF65-F5344CB8AC3E}">
        <p14:creationId xmlns:p14="http://schemas.microsoft.com/office/powerpoint/2010/main" val="183378691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04664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основу такой номенклатуры заложены юридические и функциональные признаки. Можно использовать и другие подходы для классификации учреждений здравоохранения:</a:t>
            </a:r>
          </a:p>
          <a:p>
            <a:pPr algn="just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форме собственности: государственные, муниципальные, частные и иных форм собственности;</a:t>
            </a:r>
          </a:p>
          <a:p>
            <a:pPr algn="just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территориально-административной подчиненности: федеральные, субъектов РФ, муниципальные;</a:t>
            </a:r>
          </a:p>
          <a:p>
            <a:pPr algn="just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ведомственной принадлежности: системы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МЗиСР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Министерства обороны, Министерства внутренних дел, Министерства юстиции, Российской академии медицинских наук и др.;</a:t>
            </a:r>
          </a:p>
          <a:p>
            <a:pPr algn="just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месту расположения учреждений: городские и сельские;</a:t>
            </a:r>
          </a:p>
          <a:p>
            <a:pPr algn="just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организационно-функциональной структуре: объединенные и необъединенные;</a:t>
            </a:r>
          </a:p>
          <a:p>
            <a:pPr algn="just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специализации: многопрофильные и специализированные;</a:t>
            </a:r>
          </a:p>
          <a:p>
            <a:pPr algn="just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возрастному признаку: детские, взрослые, гериатрические и др.;</a:t>
            </a:r>
          </a:p>
          <a:p>
            <a:pPr algn="just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степени интенсивности лечения: интенсивного, восстановительного, паллиативного лечения и др.</a:t>
            </a:r>
          </a:p>
        </p:txBody>
      </p:sp>
    </p:spTree>
    <p:extLst>
      <p:ext uri="{BB962C8B-B14F-4D97-AF65-F5344CB8AC3E}">
        <p14:creationId xmlns:p14="http://schemas.microsoft.com/office/powerpoint/2010/main" val="8717804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</p:spPr>
        <p:txBody>
          <a:bodyPr>
            <a:normAutofit fontScale="70000" lnSpcReduction="20000"/>
          </a:bodyPr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Контрольные </a:t>
            </a:r>
            <a:r>
              <a:rPr lang="ru-RU" sz="3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для </a:t>
            </a:r>
            <a:r>
              <a:rPr lang="ru-RU" sz="3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закрепления: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Обоснуйте</a:t>
            </a:r>
            <a:r>
              <a:rPr lang="ru-RU" sz="3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какое из известных вам определений индивидуального здоровья наиболее полно характеризует его?</a:t>
            </a:r>
          </a:p>
          <a:p>
            <a:pPr marL="0" indent="0" algn="just">
              <a:buNone/>
            </a:pPr>
            <a:r>
              <a:rPr lang="ru-RU" sz="3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Перечислите </a:t>
            </a:r>
            <a:r>
              <a:rPr lang="ru-RU" sz="3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задачи здравоохранения применительно к улучшению здоровья индивидуума?</a:t>
            </a:r>
          </a:p>
          <a:p>
            <a:pPr marL="0" indent="0" algn="just">
              <a:buNone/>
            </a:pPr>
            <a:r>
              <a:rPr lang="ru-RU" sz="3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3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 </a:t>
            </a:r>
            <a:r>
              <a:rPr lang="ru-RU" sz="3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каким критериям осуществляется оценка индивидуального здоровья?</a:t>
            </a:r>
          </a:p>
          <a:p>
            <a:pPr marL="0" indent="0" algn="just">
              <a:buNone/>
            </a:pPr>
            <a:r>
              <a:rPr lang="ru-RU" sz="3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3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Каковы </a:t>
            </a:r>
            <a:r>
              <a:rPr lang="ru-RU" sz="3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распределения населения по группам здоровья при комплексной оценке индивидуального здоровья?</a:t>
            </a:r>
          </a:p>
          <a:p>
            <a:pPr marL="0" indent="0" algn="just">
              <a:buNone/>
            </a:pPr>
            <a:r>
              <a:rPr lang="ru-RU" sz="3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3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Дайте </a:t>
            </a:r>
            <a:r>
              <a:rPr lang="ru-RU" sz="3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общественному здоровью.</a:t>
            </a:r>
          </a:p>
          <a:p>
            <a:pPr marL="0" indent="0" algn="just">
              <a:buNone/>
            </a:pPr>
            <a:r>
              <a:rPr lang="ru-RU" sz="3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3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Перечислите </a:t>
            </a:r>
            <a:r>
              <a:rPr lang="ru-RU" sz="3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составляющие оценки общественного здоровья?</a:t>
            </a:r>
          </a:p>
          <a:p>
            <a:pPr marL="0" indent="0" algn="just">
              <a:buNone/>
            </a:pPr>
            <a:r>
              <a:rPr lang="ru-RU" sz="3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3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Охарактеризуйте </a:t>
            </a:r>
            <a:r>
              <a:rPr lang="ru-RU" sz="3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и дайте определение «фактор риска».</a:t>
            </a:r>
          </a:p>
          <a:p>
            <a:pPr marL="0" indent="0" algn="just">
              <a:buNone/>
            </a:pPr>
            <a:r>
              <a:rPr lang="ru-RU" sz="3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3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Перечислите </a:t>
            </a:r>
            <a:r>
              <a:rPr lang="ru-RU" sz="3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факторы, обусловливающие здоровье населения в зависимости от степени их влияния.</a:t>
            </a:r>
          </a:p>
          <a:p>
            <a:pPr marL="0" indent="0" algn="just">
              <a:buNone/>
            </a:pPr>
            <a:r>
              <a:rPr lang="ru-RU" sz="3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3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Охарактеризуйте </a:t>
            </a:r>
            <a:r>
              <a:rPr lang="ru-RU" sz="3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качество жизни связанное со здоровьем</a:t>
            </a:r>
            <a:r>
              <a:rPr lang="ru-RU" sz="3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1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Какие виды лечебно-профилактической помощи населению принято выделять?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В каком законодательном акте наиболее полно отражены все аспекты охраны здоровья населения? Когда он был принят?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Что подразумевается под охраной здоровья граждан?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 Какие системы здравоохранения действуют в России?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 Охарактеризуйте государственную систему здравоохранения?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 Охарактеризуйте муниципальную систему здравоохранения?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16. Охарактеризуйте частную систему здравоохранения?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17. Перечислите основные принципы отечественного здравоохранения?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 Что такое номенклатура учреждений здравоохранения?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 Как можно классифицировать организации здравоохранения?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840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708920"/>
            <a:ext cx="6347714" cy="13208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 !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123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9983" y="404664"/>
            <a:ext cx="7706817" cy="13208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Медицинские и социальные критерии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25464"/>
            <a:ext cx="8291264" cy="440069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критерии нужно оценивать в динамике. Важным критерием оценки здоровья населения следует считать индекс здоровья, то есть долю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неболевших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момент исследования (например, в течение года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медико-социальных исследованиях для количественной оценки группового, регионального и общественного здоровья у нас в стране традиционно принято использовать следующие индикаторы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Демографические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</a:t>
            </a:r>
          </a:p>
          <a:p>
            <a:pPr algn="just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Заболеваемость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Инвалидность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</a:p>
        </p:txBody>
      </p:sp>
    </p:spTree>
    <p:extLst>
      <p:ext uri="{BB962C8B-B14F-4D97-AF65-F5344CB8AC3E}">
        <p14:creationId xmlns:p14="http://schemas.microsoft.com/office/powerpoint/2010/main" val="239679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оценки общественного здоровья ВОЗ рекомендует следующие показатели:</a:t>
            </a:r>
          </a:p>
          <a:p>
            <a:pPr algn="just"/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Отчисление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валового национального продукта на здравоохранение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Доступность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первичной медико-социальной помощи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Охват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медицинской помощью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иммунизации населения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обследования беременных квалифицированным персоналом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питания детей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детской смертности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предстоящей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жизни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Гигиеническая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грамотность населения</a:t>
            </a:r>
          </a:p>
        </p:txBody>
      </p:sp>
    </p:spTree>
    <p:extLst>
      <p:ext uri="{BB962C8B-B14F-4D97-AF65-F5344CB8AC3E}">
        <p14:creationId xmlns:p14="http://schemas.microsoft.com/office/powerpoint/2010/main" val="392558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комплексной оценке индивидуального здоровья взрослых сегодня широко используется показатель "уровень здоровья", который позволяет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-выявить слабые звенья в организме для целенаправленного воздействия на них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составить индивидуальную программу оздоровительных занятий и оценить их эффективность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спрогнозировать риск возникновения угрожающих жизни заболеваний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биологический возраст человека, другие физиологические показатели.</a:t>
            </a:r>
          </a:p>
        </p:txBody>
      </p:sp>
    </p:spTree>
    <p:extLst>
      <p:ext uri="{BB962C8B-B14F-4D97-AF65-F5344CB8AC3E}">
        <p14:creationId xmlns:p14="http://schemas.microsoft.com/office/powerpoint/2010/main" val="78220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892480" cy="633670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Уровни здоровья</a:t>
            </a:r>
            <a:r>
              <a:rPr lang="ru-RU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Здоровье отдельного человека - индивидуальное.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Здоровье групп людей – коллективное.</a:t>
            </a:r>
          </a:p>
          <a:p>
            <a:pPr algn="just">
              <a:spcBef>
                <a:spcPts val="0"/>
              </a:spcBef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 малых групп (социальная, этническая,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профессиональная принадлежность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spcBef>
                <a:spcPts val="0"/>
              </a:spcBef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 населения по принадлежности к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административно-территориальной единице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(население города, села, района).29</a:t>
            </a:r>
          </a:p>
          <a:p>
            <a:pPr algn="just">
              <a:spcBef>
                <a:spcPts val="0"/>
              </a:spcBef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Общественное здоровье - здоровье общества, популяции в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целом (государственный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общемировой масштаб).</a:t>
            </a:r>
          </a:p>
          <a:p>
            <a:pPr algn="just">
              <a:spcBef>
                <a:spcPts val="0"/>
              </a:spcBef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понятия - здоровье индивидуума.</a:t>
            </a:r>
          </a:p>
          <a:p>
            <a:pPr algn="just">
              <a:spcBef>
                <a:spcPts val="0"/>
              </a:spcBef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Положительный полюс (хорошее здоровье) характеризуется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способностью выдерживать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воздействия неблагоприятных факторов, а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отрицательный полюс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(плохое здоровье) характеризуется болезненностью и летальностью.</a:t>
            </a:r>
          </a:p>
          <a:p>
            <a:pPr algn="just">
              <a:spcBef>
                <a:spcPts val="0"/>
              </a:spcBef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Индивидуальное здоровье оценивается по субъективным (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самочувствие, самооценка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и объективным (отклонение от нормы,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отяжеленная наследственность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наличие генетического риска, резервные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возможности, физическое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психическое состояние) критериям.</a:t>
            </a:r>
          </a:p>
        </p:txBody>
      </p:sp>
    </p:spTree>
    <p:extLst>
      <p:ext uri="{BB962C8B-B14F-4D97-AF65-F5344CB8AC3E}">
        <p14:creationId xmlns:p14="http://schemas.microsoft.com/office/powerpoint/2010/main" val="78424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3367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здоровые лица (не болевшие в течение года или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редко обращающиеся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врачу без потери трудоспособности);</a:t>
            </a:r>
          </a:p>
          <a:p>
            <a:pPr algn="just"/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группа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практически здоровые лица с функциональными и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некоторыми морфологическими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изменениями или редко болевшие в течение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(единичные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случаи острых заболеваний);</a:t>
            </a:r>
          </a:p>
          <a:p>
            <a:pPr algn="just"/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группа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больные с частыми острыми заболеваниями (более 4х случаев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40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дней нетрудоспособности в году);</a:t>
            </a:r>
          </a:p>
          <a:p>
            <a:pPr algn="just"/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группа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больные с длительно текущими хроническими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заболеваниями (компенсированное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состояние);</a:t>
            </a:r>
          </a:p>
          <a:p>
            <a:pPr algn="just"/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группа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больные с обострением длительно текущих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заболеваний (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субкомпенсированное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состояние).</a:t>
            </a:r>
          </a:p>
        </p:txBody>
      </p:sp>
    </p:spTree>
    <p:extLst>
      <p:ext uri="{BB962C8B-B14F-4D97-AF65-F5344CB8AC3E}">
        <p14:creationId xmlns:p14="http://schemas.microsoft.com/office/powerpoint/2010/main" val="185815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57e351d83fe696012d38559626867c8cd7ce0f5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</TotalTime>
  <Words>2459</Words>
  <Application>Microsoft Office PowerPoint</Application>
  <PresentationFormat>Экран (4:3)</PresentationFormat>
  <Paragraphs>309</Paragraphs>
  <Slides>47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52" baseType="lpstr">
      <vt:lpstr>Arial</vt:lpstr>
      <vt:lpstr>Calibri</vt:lpstr>
      <vt:lpstr>Calibri Light</vt:lpstr>
      <vt:lpstr>Times New Roman</vt:lpstr>
      <vt:lpstr>Тема Office</vt:lpstr>
      <vt:lpstr>ФЕДЕРАЛЬНОЕ ГОСУДАРСТВЕННОЕ БЮДЖЕТНОЕ ОБРАЗОВАТЕЛЬНОЕ УЧРЕЖДЕНИЕ ВЫСШЕГО ОБРАЗОВАНИЯ  «КРАСНОЯРСКИЙ ГОСУДАРСТВЕННЫЙ МЕДИЦИНСКИЙ УНИВЕРСИТЕТ ИМЕНИ ПРОФЕССОРА  В.Ф.ВОЙНО-ЯСЕНЕЦКОГО» МИНИСТЕРСТВА ЗДРАВООХРАНЕНИЯ РОССИЙСКОЙ ФЕДЕРАЦИИ  ФАРМАЦЕВТИЧЕСКИЙ КОЛЛЕДЖ</vt:lpstr>
      <vt:lpstr>План:</vt:lpstr>
      <vt:lpstr>Индивидуальное здоровье: определение, медицинские и социальные критерии, комплексная оценка, группы здоровья.  Общественное здоровье: критерии и показатели.   </vt:lpstr>
      <vt:lpstr>Презентация PowerPoint</vt:lpstr>
      <vt:lpstr>Медицинские и социальные критерии</vt:lpstr>
      <vt:lpstr>Презентация PowerPoint</vt:lpstr>
      <vt:lpstr>Презентация PowerPoint</vt:lpstr>
      <vt:lpstr>Презентация PowerPoint</vt:lpstr>
      <vt:lpstr>Презентация PowerPoint</vt:lpstr>
      <vt:lpstr>Общественное здоровье: критерии и показатели.  </vt:lpstr>
      <vt:lpstr>Презентация PowerPoint</vt:lpstr>
      <vt:lpstr>Критерии</vt:lpstr>
      <vt:lpstr>Схема изучения здоровья населения и его отдельных групп.  </vt:lpstr>
      <vt:lpstr>Презентация PowerPoint</vt:lpstr>
      <vt:lpstr>Презентация PowerPoint</vt:lpstr>
      <vt:lpstr>Важнейшие факторы и условия, определяющие уровень общественного здоровья: социально-экономические условия и образ жизни, экологические и природно-климатические, биологические факторы, уровень и организация медицинской помощи.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Уровень и организация медицинской помощи</vt:lpstr>
      <vt:lpstr>Презентация PowerPoint</vt:lpstr>
      <vt:lpstr>Презентация PowerPoint</vt:lpstr>
      <vt:lpstr>Письмо Министерства здравоохранения РФ от 23 декабря 2016 г. N 11-7/10/2-8304 "О формировании и экономическом обосновании территориальной программы государственных гарантий бесплатного оказания гражданам медицинской помощи на 2017 год и на плановый период 2018 и 2019 годов 18 января 2017 </vt:lpstr>
      <vt:lpstr>Презентация PowerPoint</vt:lpstr>
      <vt:lpstr>Презентация PowerPoint</vt:lpstr>
      <vt:lpstr>Охрана здоровья граждан</vt:lpstr>
      <vt:lpstr>Презентация PowerPoint</vt:lpstr>
      <vt:lpstr>Презентация PowerPoint</vt:lpstr>
      <vt:lpstr>Презентация PowerPoint</vt:lpstr>
      <vt:lpstr>Презентация PowerPoint</vt:lpstr>
      <vt:lpstr>Номенклатура учреждений здравоохранения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 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Нася</dc:creator>
  <cp:lastModifiedBy>777</cp:lastModifiedBy>
  <cp:revision>45</cp:revision>
  <dcterms:created xsi:type="dcterms:W3CDTF">2018-02-17T08:11:08Z</dcterms:created>
  <dcterms:modified xsi:type="dcterms:W3CDTF">2018-07-03T16:19:10Z</dcterms:modified>
</cp:coreProperties>
</file>