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8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rts/chart18.xml" ContentType="application/vnd.openxmlformats-officedocument.drawingml.chart+xml"/>
  <Override PartName="/ppt/theme/themeOverride3.xml" ContentType="application/vnd.openxmlformats-officedocument.themeOverride+xml"/>
  <Override PartName="/ppt/charts/chart19.xml" ContentType="application/vnd.openxmlformats-officedocument.drawingml.chart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56" r:id="rId3"/>
    <p:sldMasterId id="2147483793" r:id="rId4"/>
    <p:sldMasterId id="2147483805" r:id="rId5"/>
    <p:sldMasterId id="2147483817" r:id="rId6"/>
    <p:sldMasterId id="2147483829" r:id="rId7"/>
    <p:sldMasterId id="2147483853" r:id="rId8"/>
    <p:sldMasterId id="2147483878" r:id="rId9"/>
    <p:sldMasterId id="2147483902" r:id="rId10"/>
    <p:sldMasterId id="2147483914" r:id="rId11"/>
    <p:sldMasterId id="2147483938" r:id="rId12"/>
  </p:sldMasterIdLst>
  <p:notesMasterIdLst>
    <p:notesMasterId r:id="rId81"/>
  </p:notesMasterIdLst>
  <p:handoutMasterIdLst>
    <p:handoutMasterId r:id="rId82"/>
  </p:handoutMasterIdLst>
  <p:sldIdLst>
    <p:sldId id="276" r:id="rId13"/>
    <p:sldId id="273" r:id="rId14"/>
    <p:sldId id="437" r:id="rId15"/>
    <p:sldId id="433" r:id="rId16"/>
    <p:sldId id="434" r:id="rId17"/>
    <p:sldId id="435" r:id="rId18"/>
    <p:sldId id="441" r:id="rId19"/>
    <p:sldId id="442" r:id="rId20"/>
    <p:sldId id="443" r:id="rId21"/>
    <p:sldId id="446" r:id="rId22"/>
    <p:sldId id="404" r:id="rId23"/>
    <p:sldId id="445" r:id="rId24"/>
    <p:sldId id="444" r:id="rId25"/>
    <p:sldId id="406" r:id="rId26"/>
    <p:sldId id="361" r:id="rId27"/>
    <p:sldId id="453" r:id="rId28"/>
    <p:sldId id="450" r:id="rId29"/>
    <p:sldId id="454" r:id="rId30"/>
    <p:sldId id="469" r:id="rId31"/>
    <p:sldId id="470" r:id="rId32"/>
    <p:sldId id="457" r:id="rId33"/>
    <p:sldId id="460" r:id="rId34"/>
    <p:sldId id="456" r:id="rId35"/>
    <p:sldId id="455" r:id="rId36"/>
    <p:sldId id="468" r:id="rId37"/>
    <p:sldId id="461" r:id="rId38"/>
    <p:sldId id="464" r:id="rId39"/>
    <p:sldId id="471" r:id="rId40"/>
    <p:sldId id="472" r:id="rId41"/>
    <p:sldId id="392" r:id="rId42"/>
    <p:sldId id="393" r:id="rId43"/>
    <p:sldId id="487" r:id="rId44"/>
    <p:sldId id="394" r:id="rId45"/>
    <p:sldId id="291" r:id="rId46"/>
    <p:sldId id="374" r:id="rId47"/>
    <p:sldId id="412" r:id="rId48"/>
    <p:sldId id="358" r:id="rId49"/>
    <p:sldId id="408" r:id="rId50"/>
    <p:sldId id="407" r:id="rId51"/>
    <p:sldId id="409" r:id="rId52"/>
    <p:sldId id="411" r:id="rId53"/>
    <p:sldId id="410" r:id="rId54"/>
    <p:sldId id="413" r:id="rId55"/>
    <p:sldId id="481" r:id="rId56"/>
    <p:sldId id="416" r:id="rId57"/>
    <p:sldId id="350" r:id="rId58"/>
    <p:sldId id="357" r:id="rId59"/>
    <p:sldId id="292" r:id="rId60"/>
    <p:sldId id="287" r:id="rId61"/>
    <p:sldId id="348" r:id="rId62"/>
    <p:sldId id="483" r:id="rId63"/>
    <p:sldId id="378" r:id="rId64"/>
    <p:sldId id="484" r:id="rId65"/>
    <p:sldId id="485" r:id="rId66"/>
    <p:sldId id="303" r:id="rId67"/>
    <p:sldId id="379" r:id="rId68"/>
    <p:sldId id="337" r:id="rId69"/>
    <p:sldId id="486" r:id="rId70"/>
    <p:sldId id="420" r:id="rId71"/>
    <p:sldId id="421" r:id="rId72"/>
    <p:sldId id="422" r:id="rId73"/>
    <p:sldId id="423" r:id="rId74"/>
    <p:sldId id="424" r:id="rId75"/>
    <p:sldId id="477" r:id="rId76"/>
    <p:sldId id="476" r:id="rId77"/>
    <p:sldId id="478" r:id="rId78"/>
    <p:sldId id="480" r:id="rId79"/>
    <p:sldId id="479" r:id="rId8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5353"/>
    <a:srgbClr val="0066FF"/>
    <a:srgbClr val="6666FF"/>
    <a:srgbClr val="33CC33"/>
    <a:srgbClr val="0099FF"/>
    <a:srgbClr val="FF0066"/>
    <a:srgbClr val="333300"/>
    <a:srgbClr val="0000FF"/>
    <a:srgbClr val="FF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viewProps" Target="viewProps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61" Type="http://schemas.openxmlformats.org/officeDocument/2006/relationships/slide" Target="slides/slide49.xml"/><Relationship Id="rId8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hPercent val="500"/>
      <c:rotY val="40"/>
      <c:depthPercent val="5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7315993896450048"/>
          <c:h val="0.953894684252597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explosion val="64"/>
          <c:dPt>
            <c:idx val="0"/>
            <c:bubble3D val="0"/>
            <c:explosion val="27"/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dPt>
          <c:dPt>
            <c:idx val="1"/>
            <c:bubble3D val="0"/>
            <c:explosion val="145"/>
            <c:spPr>
              <a:solidFill>
                <a:srgbClr val="0000FF"/>
              </a:solidFill>
              <a:ln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rgbClr val="7030A0"/>
                </a:solidFill>
              </a:ln>
            </c:spPr>
          </c:dPt>
          <c:dPt>
            <c:idx val="3"/>
            <c:bubble3D val="0"/>
            <c:spPr>
              <a:solidFill>
                <a:srgbClr val="33CC33"/>
              </a:solidFill>
              <a:ln>
                <a:solidFill>
                  <a:srgbClr val="7030A0"/>
                </a:solidFill>
              </a:ln>
            </c:spPr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scene3d>
      <a:camera prst="orthographicFront"/>
      <a:lightRig rig="threePt" dir="t"/>
    </a:scene3d>
    <a:sp3d prstMaterial="dkEdg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2"/>
            <c:invertIfNegative val="0"/>
            <c:bubble3D val="0"/>
            <c:spPr>
              <a:solidFill>
                <a:srgbClr val="008000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329.4</c:v>
                </c:pt>
                <c:pt idx="1">
                  <c:v>297.79000000000002</c:v>
                </c:pt>
                <c:pt idx="2">
                  <c:v>323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6798720"/>
        <c:axId val="246679232"/>
      </c:barChart>
      <c:catAx>
        <c:axId val="2567987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46679232"/>
        <c:crosses val="autoZero"/>
        <c:auto val="1"/>
        <c:lblAlgn val="ctr"/>
        <c:lblOffset val="100"/>
        <c:noMultiLvlLbl val="0"/>
      </c:catAx>
      <c:valAx>
        <c:axId val="246679232"/>
        <c:scaling>
          <c:orientation val="minMax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256798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330"/>
      <c:depthPercent val="5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212632292157926E-2"/>
          <c:y val="5.0039082959036311E-3"/>
          <c:w val="0.6930256882075404"/>
          <c:h val="0.731199674903846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C00000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0066FF">
                  <a:alpha val="79000"/>
                </a:srgb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cat>
            <c:strRef>
              <c:f>Лист1!$A$2:$A$7</c:f>
              <c:strCache>
                <c:ptCount val="6"/>
                <c:pt idx="0">
                  <c:v>ЦНИЛ</c:v>
                </c:pt>
                <c:pt idx="1">
                  <c:v>УК</c:v>
                </c:pt>
                <c:pt idx="2">
                  <c:v>ПК</c:v>
                </c:pt>
                <c:pt idx="3">
                  <c:v>ОВП</c:v>
                </c:pt>
                <c:pt idx="4">
                  <c:v>СП</c:v>
                </c:pt>
                <c:pt idx="5">
                  <c:v>УЦС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18520741.530000001</c:v>
                </c:pt>
                <c:pt idx="1">
                  <c:v>2892600</c:v>
                </c:pt>
                <c:pt idx="2">
                  <c:v>14283333.369999999</c:v>
                </c:pt>
                <c:pt idx="3">
                  <c:v>804800</c:v>
                </c:pt>
                <c:pt idx="4">
                  <c:v>12000000</c:v>
                </c:pt>
                <c:pt idx="5">
                  <c:v>3048000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2.661070014189422E-2"/>
          <c:y val="0.73906586437485777"/>
          <c:w val="0.95495180436309268"/>
          <c:h val="0.24833632903222394"/>
        </c:manualLayout>
      </c:layout>
      <c:overlay val="0"/>
      <c:spPr>
        <a:effectLst>
          <a:outerShdw blurRad="63500" sx="102000" sy="102000" algn="ctr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2800" b="1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444.3</c:v>
                </c:pt>
                <c:pt idx="1">
                  <c:v>444.03</c:v>
                </c:pt>
                <c:pt idx="2">
                  <c:v>479.66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6713216"/>
        <c:axId val="246683264"/>
      </c:barChart>
      <c:catAx>
        <c:axId val="256713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46683264"/>
        <c:crosses val="autoZero"/>
        <c:auto val="1"/>
        <c:lblAlgn val="ctr"/>
        <c:lblOffset val="100"/>
        <c:noMultiLvlLbl val="0"/>
      </c:catAx>
      <c:valAx>
        <c:axId val="246683264"/>
        <c:scaling>
          <c:orientation val="minMax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256713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6699"/>
              </a:solidFill>
            </c:spPr>
          </c:dPt>
          <c:dPt>
            <c:idx val="1"/>
            <c:invertIfNegative val="0"/>
            <c:bubble3D val="0"/>
            <c:spPr>
              <a:solidFill>
                <a:srgbClr val="CC00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CC00CC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</c:spPr>
          </c:dPt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13.9</c:v>
                </c:pt>
                <c:pt idx="1">
                  <c:v>22</c:v>
                </c:pt>
                <c:pt idx="2">
                  <c:v>21.9</c:v>
                </c:pt>
                <c:pt idx="3">
                  <c:v>17.399999999999999</c:v>
                </c:pt>
                <c:pt idx="4">
                  <c:v>18.5</c:v>
                </c:pt>
                <c:pt idx="5">
                  <c:v>22.7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4"/>
        <c:shape val="box"/>
        <c:axId val="256766464"/>
        <c:axId val="257442368"/>
        <c:axId val="0"/>
      </c:bar3DChart>
      <c:catAx>
        <c:axId val="256766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rgbClr val="C00000"/>
                </a:solidFill>
              </a:defRPr>
            </a:pPr>
            <a:endParaRPr lang="ru-RU"/>
          </a:p>
        </c:txPr>
        <c:crossAx val="257442368"/>
        <c:crosses val="autoZero"/>
        <c:auto val="1"/>
        <c:lblAlgn val="ctr"/>
        <c:lblOffset val="100"/>
        <c:noMultiLvlLbl val="0"/>
      </c:catAx>
      <c:valAx>
        <c:axId val="2574423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67664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612053818225744E-2"/>
          <c:y val="0"/>
          <c:w val="0.96556087152935488"/>
          <c:h val="0.843506362664104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pattFill prst="pct90">
              <a:fgClr>
                <a:srgbClr val="C00000"/>
              </a:fgClr>
              <a:bgClr>
                <a:schemeClr val="bg1"/>
              </a:bgClr>
            </a:pattFill>
            <a:effectLst/>
            <a:scene3d>
              <a:camera prst="orthographicFront"/>
              <a:lightRig rig="balanced" dir="t">
                <a:rot lat="0" lon="0" rev="0"/>
              </a:lightRig>
            </a:scene3d>
            <a:sp3d prstMaterial="plastic">
              <a:bevelT w="482600" h="4445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 w="482600" h="444500"/>
              </a:sp3d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 w="482600" h="444500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 w="482600" h="444500"/>
              </a:sp3d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 w="482600" h="444500"/>
              </a:sp3d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 w="482600" h="444500"/>
              </a:sp3d>
            </c:spPr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 w="482600" h="444500"/>
              </a:sp3d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 w="482600" h="444500"/>
              </a:sp3d>
            </c:spPr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 w="482600" h="444500"/>
              </a:sp3d>
            </c:spPr>
          </c:dPt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#,##0.00_р_.;[Red]#,##0.00_р_.</c:formatCode>
                <c:ptCount val="5"/>
                <c:pt idx="0">
                  <c:v>330310000</c:v>
                </c:pt>
                <c:pt idx="1">
                  <c:v>408300000</c:v>
                </c:pt>
                <c:pt idx="2">
                  <c:v>429363688.26999998</c:v>
                </c:pt>
                <c:pt idx="3">
                  <c:v>380700000</c:v>
                </c:pt>
                <c:pt idx="4">
                  <c:v>444664569.79000002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5"/>
        <c:axId val="257271296"/>
        <c:axId val="257444672"/>
      </c:barChart>
      <c:catAx>
        <c:axId val="257271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257444672"/>
        <c:crosses val="autoZero"/>
        <c:auto val="1"/>
        <c:lblAlgn val="ctr"/>
        <c:lblOffset val="100"/>
        <c:noMultiLvlLbl val="0"/>
      </c:catAx>
      <c:valAx>
        <c:axId val="257444672"/>
        <c:scaling>
          <c:orientation val="minMax"/>
        </c:scaling>
        <c:delete val="1"/>
        <c:axPos val="l"/>
        <c:numFmt formatCode="#,##0.00_р_.;[Red]#,##0.00_р_." sourceLinked="1"/>
        <c:majorTickMark val="out"/>
        <c:minorTickMark val="none"/>
        <c:tickLblPos val="nextTo"/>
        <c:crossAx val="257271296"/>
        <c:crosses val="autoZero"/>
        <c:crossBetween val="between"/>
      </c:valAx>
      <c:spPr>
        <a:noFill/>
        <a:ln w="25384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384">
          <a:noFill/>
        </a:ln>
      </c:spPr>
    </c:sideWall>
    <c:backWall>
      <c:thickness val="0"/>
      <c:spPr>
        <a:noFill/>
        <a:ln w="25384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2</c:v>
                </c:pt>
              </c:strCache>
            </c:strRef>
          </c:tx>
          <c:spPr>
            <a:pattFill prst="pct90">
              <a:fgClr>
                <a:srgbClr val="C00000"/>
              </a:fgClr>
              <a:bgClr>
                <a:schemeClr val="bg1"/>
              </a:bgClr>
            </a:pattFill>
            <a:effectLst/>
            <a:scene3d>
              <a:camera prst="orthographicFront"/>
              <a:lightRig rig="balanced" dir="t">
                <a:rot lat="0" lon="0" rev="0"/>
              </a:lightRig>
            </a:scene3d>
            <a:sp3d prstMaterial="plastic"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/>
              </a:sp3d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/>
              </a:sp3d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/>
              </a:sp3d>
            </c:spPr>
          </c:dPt>
          <c:cat>
            <c:strRef>
              <c:f>Лист1!$A$2:$A$6</c:f>
              <c:strCache>
                <c:ptCount val="5"/>
                <c:pt idx="0">
                  <c:v>аукционы</c:v>
                </c:pt>
                <c:pt idx="1">
                  <c:v>котировки</c:v>
                </c:pt>
                <c:pt idx="2">
                  <c:v>ед.поставщик</c:v>
                </c:pt>
                <c:pt idx="3">
                  <c:v>закупки до 400 тыс.руб.</c:v>
                </c:pt>
                <c:pt idx="4">
                  <c:v>закупки до 100 тыс.руб.</c:v>
                </c:pt>
              </c:strCache>
            </c:strRef>
          </c:cat>
          <c:val>
            <c:numRef>
              <c:f>Лист1!$B$2:$B$6</c:f>
              <c:numCache>
                <c:formatCode>#,##0.00\ _₽</c:formatCode>
                <c:ptCount val="5"/>
                <c:pt idx="0">
                  <c:v>294311644.86000001</c:v>
                </c:pt>
                <c:pt idx="1">
                  <c:v>2025839.88</c:v>
                </c:pt>
                <c:pt idx="2">
                  <c:v>105090200.44</c:v>
                </c:pt>
                <c:pt idx="3">
                  <c:v>19965837.73</c:v>
                </c:pt>
                <c:pt idx="4">
                  <c:v>23271046.879999999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shape val="cylinder"/>
        <c:axId val="257219072"/>
        <c:axId val="255929728"/>
        <c:axId val="0"/>
      </c:bar3DChart>
      <c:catAx>
        <c:axId val="257219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5929728"/>
        <c:crosses val="autoZero"/>
        <c:auto val="1"/>
        <c:lblAlgn val="ctr"/>
        <c:lblOffset val="100"/>
        <c:noMultiLvlLbl val="0"/>
      </c:catAx>
      <c:valAx>
        <c:axId val="255929728"/>
        <c:scaling>
          <c:orientation val="minMax"/>
        </c:scaling>
        <c:delete val="1"/>
        <c:axPos val="l"/>
        <c:numFmt formatCode="#,##0.00\ _₽" sourceLinked="1"/>
        <c:majorTickMark val="out"/>
        <c:minorTickMark val="none"/>
        <c:tickLblPos val="nextTo"/>
        <c:crossAx val="257219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0"/>
      <c:depthPercent val="9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Контракт заключен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CC00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CC0066"/>
              </a:solidFill>
            </c:spPr>
          </c:dPt>
          <c:dPt>
            <c:idx val="3"/>
            <c:invertIfNegative val="0"/>
            <c:bubble3D val="0"/>
            <c:spPr>
              <a:solidFill>
                <a:srgbClr val="CC0066"/>
              </a:solidFill>
            </c:spPr>
          </c:dPt>
          <c:dLbls>
            <c:dLbl>
              <c:idx val="0"/>
              <c:layout>
                <c:manualLayout>
                  <c:x val="6.8286805100575537E-3"/>
                  <c:y val="-3.39171715963193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3912423785771193E-3"/>
                  <c:y val="6.78343431926367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371492436263014E-3"/>
                  <c:y val="-4.3413979643287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</c:v>
                </c:pt>
                <c:pt idx="1">
                  <c:v>29</c:v>
                </c:pt>
                <c:pt idx="2">
                  <c:v>66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Торги проиграны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3.731283232288832E-3"/>
                  <c:y val="-2.7133737277054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7667134800786615E-3"/>
                  <c:y val="-2.7133737277054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371492436261912E-3"/>
                  <c:y val="1.0853494910821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</c:v>
                </c:pt>
                <c:pt idx="1">
                  <c:v>38</c:v>
                </c:pt>
                <c:pt idx="2">
                  <c:v>84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58164224"/>
        <c:axId val="255971264"/>
        <c:axId val="0"/>
      </c:bar3DChart>
      <c:catAx>
        <c:axId val="258164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dk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txPr>
          <a:bodyPr/>
          <a:lstStyle/>
          <a:p>
            <a:pPr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5971264"/>
        <c:crosses val="autoZero"/>
        <c:auto val="1"/>
        <c:lblAlgn val="ctr"/>
        <c:lblOffset val="100"/>
        <c:noMultiLvlLbl val="0"/>
      </c:catAx>
      <c:valAx>
        <c:axId val="2559712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8164224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8.38237821628556E-3"/>
          <c:y val="1.2256971447616938E-2"/>
          <c:w val="0.28812028957846092"/>
          <c:h val="0.16372924375924042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0"/>
      <c:depthPercent val="9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Контракт заключен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C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99FF"/>
              </a:solidFill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rgbClr val="00FF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0066"/>
              </a:solidFill>
            </c:spPr>
          </c:dPt>
          <c:cat>
            <c:strRef>
              <c:f>Лист1!$A$2:$A$7</c:f>
              <c:strCache>
                <c:ptCount val="6"/>
                <c:pt idx="0">
                  <c:v>ИС</c:v>
                </c:pt>
                <c:pt idx="1">
                  <c:v>ОВП</c:v>
                </c:pt>
                <c:pt idx="2">
                  <c:v>ИПО</c:v>
                </c:pt>
                <c:pt idx="3">
                  <c:v>СП</c:v>
                </c:pt>
                <c:pt idx="4">
                  <c:v>ЦНИЛ, ПК</c:v>
                </c:pt>
                <c:pt idx="5">
                  <c:v>УК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9699200</c:v>
                </c:pt>
                <c:pt idx="1">
                  <c:v>7699442</c:v>
                </c:pt>
                <c:pt idx="2">
                  <c:v>3327311</c:v>
                </c:pt>
                <c:pt idx="3">
                  <c:v>3000000</c:v>
                </c:pt>
                <c:pt idx="4">
                  <c:v>14396501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Проиграно</c:v>
                </c:pt>
              </c:strCache>
            </c:strRef>
          </c:tx>
          <c:spPr>
            <a:solidFill>
              <a:schemeClr val="tx1">
                <a:lumMod val="75000"/>
                <a:lumOff val="25000"/>
                <a:alpha val="64000"/>
              </a:schemeClr>
            </a:solidFill>
          </c:spPr>
          <c:invertIfNegative val="0"/>
          <c:cat>
            <c:strRef>
              <c:f>Лист1!$A$2:$A$7</c:f>
              <c:strCache>
                <c:ptCount val="6"/>
                <c:pt idx="0">
                  <c:v>ИС</c:v>
                </c:pt>
                <c:pt idx="1">
                  <c:v>ОВП</c:v>
                </c:pt>
                <c:pt idx="2">
                  <c:v>ИПО</c:v>
                </c:pt>
                <c:pt idx="3">
                  <c:v>СП</c:v>
                </c:pt>
                <c:pt idx="4">
                  <c:v>ЦНИЛ, ПК</c:v>
                </c:pt>
                <c:pt idx="5">
                  <c:v>УК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2568590</c:v>
                </c:pt>
                <c:pt idx="2">
                  <c:v>3246227</c:v>
                </c:pt>
                <c:pt idx="4">
                  <c:v>21836792</c:v>
                </c:pt>
                <c:pt idx="5">
                  <c:v>496800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8613760"/>
        <c:axId val="255974144"/>
        <c:axId val="0"/>
      </c:bar3DChart>
      <c:catAx>
        <c:axId val="25861376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solidFill>
            <a:schemeClr val="bg1"/>
          </a:solidFill>
          <a:ln w="25400" cap="flat" cmpd="sng" algn="ctr">
            <a:solidFill>
              <a:schemeClr val="dk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txPr>
          <a:bodyPr/>
          <a:lstStyle/>
          <a:p>
            <a:pPr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5974144"/>
        <c:crosses val="autoZero"/>
        <c:auto val="1"/>
        <c:lblAlgn val="ctr"/>
        <c:lblOffset val="100"/>
        <c:noMultiLvlLbl val="0"/>
      </c:catAx>
      <c:valAx>
        <c:axId val="2559741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8613760"/>
        <c:crosses val="autoZero"/>
        <c:crossBetween val="between"/>
      </c:valAx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5"/>
    </mc:Choice>
    <mc:Fallback>
      <c:style val="25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от общего числа ППС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CC00FF"/>
              </a:solidFill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-6.6715882667223378E-2"/>
                  <c:y val="-0.287626029333953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4417834230437952E-2"/>
                  <c:y val="-0.439036065501592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0445636005785054"/>
                  <c:y val="-0.27149714158162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20.6</c:v>
                </c:pt>
                <c:pt idx="1">
                  <c:v>17.600000000000001</c:v>
                </c:pt>
                <c:pt idx="2">
                  <c:v>21.4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pyramid"/>
        <c:axId val="258335744"/>
        <c:axId val="257469824"/>
        <c:axId val="0"/>
      </c:bar3DChart>
      <c:catAx>
        <c:axId val="258335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7469824"/>
        <c:crosses val="autoZero"/>
        <c:auto val="1"/>
        <c:lblAlgn val="ctr"/>
        <c:lblOffset val="100"/>
        <c:noMultiLvlLbl val="0"/>
      </c:catAx>
      <c:valAx>
        <c:axId val="257469824"/>
        <c:scaling>
          <c:orientation val="minMax"/>
          <c:max val="2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58335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rAngAx val="0"/>
      <c:perspective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9309995098784057E-2"/>
          <c:y val="5.4283851189417609E-3"/>
          <c:w val="0.96526558398950135"/>
          <c:h val="0.9644842519685038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 Y</c:v>
                </c:pt>
              </c:strCache>
            </c:strRef>
          </c:tx>
          <c:invertIfNegative val="0"/>
          <c:dPt>
            <c:idx val="0"/>
            <c:invertIfNegative val="0"/>
            <c:bubble3D val="1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1"/>
            <c:spPr>
              <a:solidFill>
                <a:srgbClr val="92D050"/>
              </a:solidFill>
            </c:spPr>
          </c:dPt>
          <c:dPt>
            <c:idx val="2"/>
            <c:invertIfNegative val="0"/>
            <c:bubble3D val="1"/>
            <c:spPr>
              <a:solidFill>
                <a:srgbClr val="FFFF00"/>
              </a:solidFill>
            </c:spPr>
          </c:dPt>
          <c:dPt>
            <c:idx val="3"/>
            <c:invertIfNegative val="0"/>
            <c:bubble3D val="1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invertIfNegative val="0"/>
            <c:bubble3D val="1"/>
            <c:spPr>
              <a:solidFill>
                <a:srgbClr val="0070C0"/>
              </a:solidFill>
            </c:spPr>
          </c:dPt>
          <c:dPt>
            <c:idx val="5"/>
            <c:invertIfNegative val="0"/>
            <c:bubble3D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6"/>
            <c:invertIfNegative val="0"/>
            <c:bubble3D val="1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7"/>
            <c:invertIfNegative val="0"/>
            <c:bubble3D val="1"/>
            <c:spPr>
              <a:solidFill>
                <a:srgbClr val="00B0F0"/>
              </a:solidFill>
            </c:spPr>
          </c:dPt>
          <c:dPt>
            <c:idx val="8"/>
            <c:invertIfNegative val="0"/>
            <c:bubble3D val="1"/>
            <c:spPr>
              <a:solidFill>
                <a:srgbClr val="7030A0"/>
              </a:solidFill>
            </c:spPr>
          </c:dPt>
          <c:dPt>
            <c:idx val="9"/>
            <c:invertIfNegative val="0"/>
            <c:bubble3D val="1"/>
            <c:spPr>
              <a:solidFill>
                <a:srgbClr val="C00000"/>
              </a:solidFill>
            </c:spPr>
          </c:dPt>
          <c:cat>
            <c:numRef>
              <c:f>Лист1!$A$2:$A$8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</c:v>
                </c:pt>
                <c:pt idx="1">
                  <c:v>9</c:v>
                </c:pt>
                <c:pt idx="2">
                  <c:v>21</c:v>
                </c:pt>
                <c:pt idx="3">
                  <c:v>60</c:v>
                </c:pt>
                <c:pt idx="4">
                  <c:v>24</c:v>
                </c:pt>
                <c:pt idx="5">
                  <c:v>44</c:v>
                </c:pt>
                <c:pt idx="6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gapDepth val="318"/>
        <c:shape val="cylinder"/>
        <c:axId val="198196224"/>
        <c:axId val="258228224"/>
        <c:axId val="0"/>
      </c:bar3DChart>
      <c:catAx>
        <c:axId val="198196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8228224"/>
        <c:crosses val="autoZero"/>
        <c:auto val="1"/>
        <c:lblAlgn val="ctr"/>
        <c:lblOffset val="100"/>
        <c:noMultiLvlLbl val="0"/>
      </c:catAx>
      <c:valAx>
        <c:axId val="258228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8196224"/>
        <c:crossesAt val="0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359"/>
      <c:depthPercent val="5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5006070091589837E-3"/>
          <c:y val="5.5395181372626771E-2"/>
          <c:w val="0.78783633723146451"/>
          <c:h val="0.829882522523452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C00000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0066FF">
                  <a:alpha val="79000"/>
                </a:srgb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cat>
            <c:strRef>
              <c:f>Лист1!$A$2:$A$5</c:f>
              <c:strCache>
                <c:ptCount val="4"/>
                <c:pt idx="0">
                  <c:v>ПД МСП</c:v>
                </c:pt>
                <c:pt idx="1">
                  <c:v>ПД прочие</c:v>
                </c:pt>
                <c:pt idx="2">
                  <c:v>ОМС</c:v>
                </c:pt>
                <c:pt idx="3">
                  <c:v>ЛЗП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240000000</c:v>
                </c:pt>
                <c:pt idx="1">
                  <c:v>16851427.43</c:v>
                </c:pt>
                <c:pt idx="2">
                  <c:v>78990000</c:v>
                </c:pt>
                <c:pt idx="3">
                  <c:v>4100000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spPr>
        <a:effectLst>
          <a:outerShdw blurRad="63500" sx="102000" sy="102000" algn="ctr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320"/>
      <c:depthPercent val="5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212632292157926E-2"/>
          <c:y val="5.0039082959036311E-3"/>
          <c:w val="0.6930256882075404"/>
          <c:h val="0.731199674903846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C00000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0066FF">
                  <a:alpha val="79000"/>
                </a:srgb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cat>
            <c:strRef>
              <c:f>Лист1!$A$2:$A$5</c:f>
              <c:strCache>
                <c:ptCount val="4"/>
                <c:pt idx="0">
                  <c:v>Стоматологическая помощь народам Севера</c:v>
                </c:pt>
                <c:pt idx="1">
                  <c:v>Кафедра патологической анатомии</c:v>
                </c:pt>
                <c:pt idx="2">
                  <c:v>ЭПЦ</c:v>
                </c:pt>
                <c:pt idx="3">
                  <c:v>Клинические исследования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9699199.6400000006</c:v>
                </c:pt>
                <c:pt idx="1">
                  <c:v>734540</c:v>
                </c:pt>
                <c:pt idx="2">
                  <c:v>1652854.75</c:v>
                </c:pt>
                <c:pt idx="3">
                  <c:v>4764833.04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12796003381571874"/>
          <c:y val="0.73906586437485777"/>
          <c:w val="0.77186913708134508"/>
          <c:h val="0.24833632903222394"/>
        </c:manualLayout>
      </c:layout>
      <c:overlay val="0"/>
      <c:spPr>
        <a:effectLst>
          <a:outerShdw blurRad="63500" sx="102000" sy="102000" algn="ctr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1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128189460430324E-2"/>
          <c:y val="4.6140748031496065E-2"/>
          <c:w val="0.61180339133351669"/>
          <c:h val="0.7943959153543307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ПД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120.4</c:v>
                </c:pt>
                <c:pt idx="1">
                  <c:v>107.62</c:v>
                </c:pt>
                <c:pt idx="2">
                  <c:v>109.6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ОМС</c:v>
                </c:pt>
              </c:strCache>
            </c:strRef>
          </c:tx>
          <c:spPr>
            <a:solidFill>
              <a:srgbClr val="FF0505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22.4</c:v>
                </c:pt>
                <c:pt idx="1">
                  <c:v>17.8</c:v>
                </c:pt>
                <c:pt idx="2">
                  <c:v>14.8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cylinder"/>
        <c:axId val="255756288"/>
        <c:axId val="217752128"/>
        <c:axId val="0"/>
      </c:bar3DChart>
      <c:catAx>
        <c:axId val="255756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7752128"/>
        <c:crosses val="autoZero"/>
        <c:auto val="1"/>
        <c:lblAlgn val="ctr"/>
        <c:lblOffset val="100"/>
        <c:noMultiLvlLbl val="0"/>
      </c:catAx>
      <c:valAx>
        <c:axId val="217752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 i="1">
                <a:solidFill>
                  <a:srgbClr val="336699"/>
                </a:solidFill>
              </a:defRPr>
            </a:pPr>
            <a:endParaRPr lang="ru-RU"/>
          </a:p>
        </c:txPr>
        <c:crossAx val="255756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064544942400691"/>
          <c:y val="0.3504074944053836"/>
          <c:w val="9.7842004772331098E-2"/>
          <c:h val="0.13986184074785341"/>
        </c:manualLayout>
      </c:layout>
      <c:overlay val="0"/>
    </c:legend>
    <c:plotVisOnly val="1"/>
    <c:dispBlanksAs val="gap"/>
    <c:showDLblsOverMax val="0"/>
  </c:chart>
  <c:spPr>
    <a:ln>
      <a:solidFill>
        <a:schemeClr val="bg1"/>
      </a:solidFill>
    </a:ln>
    <a:effectLst>
      <a:outerShdw blurRad="63500" sx="102000" sy="102000" algn="ctr" rotWithShape="0">
        <a:prstClr val="black">
          <a:alpha val="25000"/>
        </a:prstClr>
      </a:out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1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33607631180313"/>
          <c:y val="3.5342728358980523E-2"/>
          <c:w val="0.66485315696049763"/>
          <c:h val="0.7869264134105199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ПД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25.9</c:v>
                </c:pt>
                <c:pt idx="1">
                  <c:v>27.3</c:v>
                </c:pt>
                <c:pt idx="2">
                  <c:v>27.7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ОМС</c:v>
                </c:pt>
              </c:strCache>
            </c:strRef>
          </c:tx>
          <c:spPr>
            <a:solidFill>
              <a:srgbClr val="FF0505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25.8</c:v>
                </c:pt>
                <c:pt idx="1">
                  <c:v>26</c:v>
                </c:pt>
                <c:pt idx="2">
                  <c:v>23.7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ЛЗП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16</c:v>
                </c:pt>
                <c:pt idx="1">
                  <c:v>7.97</c:v>
                </c:pt>
                <c:pt idx="2">
                  <c:v>4.0999999999999996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cylinder"/>
        <c:axId val="256018432"/>
        <c:axId val="217755008"/>
        <c:axId val="0"/>
      </c:bar3DChart>
      <c:catAx>
        <c:axId val="256018432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2015                       2016                        2017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22067022179497747"/>
              <c:y val="0.775350970609593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7755008"/>
        <c:crosses val="autoZero"/>
        <c:auto val="1"/>
        <c:lblAlgn val="ctr"/>
        <c:lblOffset val="100"/>
        <c:noMultiLvlLbl val="0"/>
      </c:catAx>
      <c:valAx>
        <c:axId val="217755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 i="1">
                <a:solidFill>
                  <a:srgbClr val="336699"/>
                </a:solidFill>
              </a:defRPr>
            </a:pPr>
            <a:endParaRPr lang="ru-RU"/>
          </a:p>
        </c:txPr>
        <c:crossAx val="256018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93900197906973"/>
          <c:y val="0.35152327753458734"/>
          <c:w val="9.6680294806948716E-2"/>
          <c:h val="0.20731870374175213"/>
        </c:manualLayout>
      </c:layout>
      <c:overlay val="0"/>
    </c:legend>
    <c:plotVisOnly val="1"/>
    <c:dispBlanksAs val="gap"/>
    <c:showDLblsOverMax val="0"/>
  </c:chart>
  <c:spPr>
    <a:ln>
      <a:solidFill>
        <a:schemeClr val="bg1"/>
      </a:solidFill>
    </a:ln>
    <a:effectLst>
      <a:outerShdw blurRad="63500" sx="102000" sy="102000" algn="ctr" rotWithShape="0">
        <a:prstClr val="black">
          <a:alpha val="25000"/>
        </a:prstClr>
      </a:out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1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658445357923187E-2"/>
          <c:y val="4.358473052108542E-2"/>
          <c:w val="0.5791228057993556"/>
          <c:h val="0.7850209153543307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ПД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29.9</c:v>
                </c:pt>
                <c:pt idx="1">
                  <c:v>29</c:v>
                </c:pt>
                <c:pt idx="2">
                  <c:v>46.6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ОМС</c:v>
                </c:pt>
              </c:strCache>
            </c:strRef>
          </c:tx>
          <c:spPr>
            <a:solidFill>
              <a:srgbClr val="FF0505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30.4</c:v>
                </c:pt>
                <c:pt idx="1">
                  <c:v>19.309999999999999</c:v>
                </c:pt>
                <c:pt idx="2">
                  <c:v>23.6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cylinder"/>
        <c:axId val="256389632"/>
        <c:axId val="217757888"/>
        <c:axId val="0"/>
      </c:bar3DChart>
      <c:catAx>
        <c:axId val="256389632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2015                  2016                     2017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16645986094137688"/>
              <c:y val="0.7869667057927540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7757888"/>
        <c:crosses val="autoZero"/>
        <c:auto val="1"/>
        <c:lblAlgn val="ctr"/>
        <c:lblOffset val="100"/>
        <c:noMultiLvlLbl val="0"/>
      </c:catAx>
      <c:valAx>
        <c:axId val="2177578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 i="1">
                <a:solidFill>
                  <a:srgbClr val="336699"/>
                </a:solidFill>
              </a:defRPr>
            </a:pPr>
            <a:endParaRPr lang="ru-RU"/>
          </a:p>
        </c:txPr>
        <c:crossAx val="256389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587668499796315"/>
          <c:y val="0.2617172971119151"/>
          <c:w val="9.2134554493945114E-2"/>
          <c:h val="0.26020497047244096"/>
        </c:manualLayout>
      </c:layout>
      <c:overlay val="0"/>
    </c:legend>
    <c:plotVisOnly val="1"/>
    <c:dispBlanksAs val="gap"/>
    <c:showDLblsOverMax val="0"/>
  </c:chart>
  <c:spPr>
    <a:ln>
      <a:solidFill>
        <a:schemeClr val="bg1"/>
      </a:solidFill>
    </a:ln>
    <a:effectLst>
      <a:outerShdw blurRad="63500" sx="102000" sy="102000" algn="ctr" rotWithShape="0">
        <a:prstClr val="black">
          <a:alpha val="25000"/>
        </a:prstClr>
      </a:out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1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128189460430324E-2"/>
          <c:y val="4.6140748031496065E-2"/>
          <c:w val="0.5247422740065919"/>
          <c:h val="0.7725508333827062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ПД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21.7</c:v>
                </c:pt>
                <c:pt idx="1">
                  <c:v>22.41</c:v>
                </c:pt>
                <c:pt idx="2">
                  <c:v>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ОМС</c:v>
                </c:pt>
              </c:strCache>
            </c:strRef>
          </c:tx>
          <c:spPr>
            <a:solidFill>
              <a:srgbClr val="FF0505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4.4000000000000004</c:v>
                </c:pt>
                <c:pt idx="1">
                  <c:v>7.91</c:v>
                </c:pt>
                <c:pt idx="2">
                  <c:v>10.39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cylinder"/>
        <c:axId val="256391680"/>
        <c:axId val="232785024"/>
        <c:axId val="0"/>
      </c:bar3DChart>
      <c:catAx>
        <c:axId val="256391680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2015                  2016                  2017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14465418194274707"/>
              <c:y val="0.7791750839498575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32785024"/>
        <c:crosses val="autoZero"/>
        <c:auto val="1"/>
        <c:lblAlgn val="ctr"/>
        <c:lblOffset val="100"/>
        <c:noMultiLvlLbl val="0"/>
      </c:catAx>
      <c:valAx>
        <c:axId val="232785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 i="1">
                <a:solidFill>
                  <a:srgbClr val="336699"/>
                </a:solidFill>
              </a:defRPr>
            </a:pPr>
            <a:endParaRPr lang="ru-RU"/>
          </a:p>
        </c:txPr>
        <c:crossAx val="256391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53002675628634"/>
          <c:y val="0.28176458109164437"/>
          <c:w val="9.2134554493945114E-2"/>
          <c:h val="0.26020497047244096"/>
        </c:manualLayout>
      </c:layout>
      <c:overlay val="0"/>
    </c:legend>
    <c:plotVisOnly val="1"/>
    <c:dispBlanksAs val="gap"/>
    <c:showDLblsOverMax val="0"/>
  </c:chart>
  <c:spPr>
    <a:ln>
      <a:solidFill>
        <a:schemeClr val="bg1"/>
      </a:solidFill>
    </a:ln>
    <a:effectLst>
      <a:outerShdw blurRad="63500" sx="102000" sy="102000" algn="ctr" rotWithShape="0">
        <a:prstClr val="black">
          <a:alpha val="25000"/>
        </a:prstClr>
      </a:out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1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128189460430324E-2"/>
          <c:y val="4.6140748031496065E-2"/>
          <c:w val="0.51876038348816722"/>
          <c:h val="0.8190808886681711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ПД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22.7</c:v>
                </c:pt>
                <c:pt idx="1">
                  <c:v>22.3</c:v>
                </c:pt>
                <c:pt idx="2">
                  <c:v>26.9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cylinder"/>
        <c:axId val="256402944"/>
        <c:axId val="232787904"/>
        <c:axId val="0"/>
      </c:bar3DChart>
      <c:catAx>
        <c:axId val="256402944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2015               2016                2017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13879353727416199"/>
              <c:y val="0.8168417794848190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32787904"/>
        <c:crosses val="autoZero"/>
        <c:auto val="1"/>
        <c:lblAlgn val="ctr"/>
        <c:lblOffset val="100"/>
        <c:noMultiLvlLbl val="0"/>
      </c:catAx>
      <c:valAx>
        <c:axId val="232787904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 i="1">
                <a:solidFill>
                  <a:srgbClr val="336699"/>
                </a:solidFill>
              </a:defRPr>
            </a:pPr>
            <a:endParaRPr lang="ru-RU"/>
          </a:p>
        </c:txPr>
        <c:crossAx val="256402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69941769918105"/>
          <c:y val="0.33232244870886257"/>
          <c:w val="9.2134554493945114E-2"/>
          <c:h val="0.26020497047244096"/>
        </c:manualLayout>
      </c:layout>
      <c:overlay val="0"/>
    </c:legend>
    <c:plotVisOnly val="1"/>
    <c:dispBlanksAs val="gap"/>
    <c:showDLblsOverMax val="0"/>
  </c:chart>
  <c:spPr>
    <a:ln>
      <a:solidFill>
        <a:schemeClr val="bg1"/>
      </a:solidFill>
    </a:ln>
    <a:effectLst>
      <a:outerShdw blurRad="63500" sx="102000" sy="102000" algn="ctr" rotWithShape="0">
        <a:prstClr val="black">
          <a:alpha val="25000"/>
        </a:prstClr>
      </a:out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1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658445357923187E-2"/>
          <c:y val="4.3015748031496062E-2"/>
          <c:w val="0.48505918323889941"/>
          <c:h val="0.791270915354330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ПД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3.4</c:v>
                </c:pt>
                <c:pt idx="1">
                  <c:v>3.7</c:v>
                </c:pt>
                <c:pt idx="2">
                  <c:v>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ОМС</c:v>
                </c:pt>
              </c:strCache>
            </c:strRef>
          </c:tx>
          <c:spPr>
            <a:solidFill>
              <a:srgbClr val="FF0505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6.4</c:v>
                </c:pt>
                <c:pt idx="1">
                  <c:v>6.47</c:v>
                </c:pt>
                <c:pt idx="2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cylinder"/>
        <c:axId val="256403968"/>
        <c:axId val="232790784"/>
        <c:axId val="0"/>
      </c:bar3DChart>
      <c:catAx>
        <c:axId val="256403968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2015               2016             2017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1441244954264341"/>
              <c:y val="0.799667583705316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32790784"/>
        <c:crosses val="autoZero"/>
        <c:auto val="1"/>
        <c:lblAlgn val="ctr"/>
        <c:lblOffset val="100"/>
        <c:noMultiLvlLbl val="0"/>
      </c:catAx>
      <c:valAx>
        <c:axId val="232790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 i="1">
                <a:solidFill>
                  <a:srgbClr val="336699"/>
                </a:solidFill>
              </a:defRPr>
            </a:pPr>
            <a:endParaRPr lang="ru-RU"/>
          </a:p>
        </c:txPr>
        <c:crossAx val="256403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43564141021367"/>
          <c:y val="0.23864739173228347"/>
          <c:w val="9.2134554493945114E-2"/>
          <c:h val="0.26020497047244096"/>
        </c:manualLayout>
      </c:layout>
      <c:overlay val="0"/>
    </c:legend>
    <c:plotVisOnly val="1"/>
    <c:dispBlanksAs val="gap"/>
    <c:showDLblsOverMax val="0"/>
  </c:chart>
  <c:spPr>
    <a:ln>
      <a:solidFill>
        <a:schemeClr val="bg1"/>
      </a:solidFill>
    </a:ln>
    <a:effectLst>
      <a:outerShdw blurRad="63500" sx="102000" sy="102000" algn="ctr" rotWithShape="0">
        <a:prstClr val="black">
          <a:alpha val="25000"/>
        </a:prstClr>
      </a:out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661263-3A1D-47B8-A8DD-EFC2C10F2ED2}" type="doc">
      <dgm:prSet loTypeId="urn:microsoft.com/office/officeart/2005/8/layout/equation2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0AC5864-4A8A-4554-8770-11976EA6F514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800" dirty="0" smtClean="0"/>
            <a:t>Кафедра-клиника хирургической стоматологии </a:t>
          </a:r>
          <a:endParaRPr lang="ru-RU" sz="1800" dirty="0"/>
        </a:p>
      </dgm:t>
    </dgm:pt>
    <dgm:pt modelId="{FF9213B3-03BA-48BC-936F-EDF4C6095F5A}" type="parTrans" cxnId="{C9EE93DB-23F8-43BF-89E1-386F1DFA1C16}">
      <dgm:prSet/>
      <dgm:spPr/>
      <dgm:t>
        <a:bodyPr/>
        <a:lstStyle/>
        <a:p>
          <a:endParaRPr lang="ru-RU"/>
        </a:p>
      </dgm:t>
    </dgm:pt>
    <dgm:pt modelId="{FBEB6461-716B-4528-8387-388D5C2AF3FC}" type="sibTrans" cxnId="{C9EE93DB-23F8-43BF-89E1-386F1DFA1C16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03432AAF-720B-4340-BDE6-0DFB616B0022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800" smtClean="0"/>
            <a:t>Кафедра </a:t>
          </a:r>
          <a:r>
            <a:rPr lang="ru-RU" sz="1800" dirty="0" smtClean="0"/>
            <a:t>челюстно-лицевой хирургии</a:t>
          </a:r>
          <a:endParaRPr lang="ru-RU" sz="1800" dirty="0"/>
        </a:p>
      </dgm:t>
    </dgm:pt>
    <dgm:pt modelId="{35E8D753-37A0-4447-824F-5BF13D152112}" type="parTrans" cxnId="{F64CEF75-E340-4334-8809-31B98FB95ED4}">
      <dgm:prSet/>
      <dgm:spPr/>
      <dgm:t>
        <a:bodyPr/>
        <a:lstStyle/>
        <a:p>
          <a:endParaRPr lang="ru-RU"/>
        </a:p>
      </dgm:t>
    </dgm:pt>
    <dgm:pt modelId="{E44F00E6-D90D-4BFB-9ED3-796719CBB518}" type="sibTrans" cxnId="{F64CEF75-E340-4334-8809-31B98FB95ED4}">
      <dgm:prSet/>
      <dgm:spPr>
        <a:solidFill>
          <a:srgbClr val="0080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EE715F72-0F0D-4CF4-AAAA-DF667B4483EA}">
      <dgm:prSet phldrT="[Текст]" custT="1"/>
      <dgm:spPr>
        <a:solidFill>
          <a:srgbClr val="0080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000" dirty="0" smtClean="0"/>
            <a:t>Кафедра-клиника хирургической стоматологии и челюстно-лицевой хирургии </a:t>
          </a:r>
          <a:endParaRPr lang="ru-RU" sz="2000" dirty="0"/>
        </a:p>
      </dgm:t>
    </dgm:pt>
    <dgm:pt modelId="{229E33A6-A749-4DC0-BBAE-FE9D88B07316}" type="parTrans" cxnId="{83074206-5E62-4F4A-9AC8-8887DEC0F7BB}">
      <dgm:prSet/>
      <dgm:spPr/>
      <dgm:t>
        <a:bodyPr/>
        <a:lstStyle/>
        <a:p>
          <a:endParaRPr lang="ru-RU"/>
        </a:p>
      </dgm:t>
    </dgm:pt>
    <dgm:pt modelId="{2F4055F8-3F81-4587-82A6-96EFA318282A}" type="sibTrans" cxnId="{83074206-5E62-4F4A-9AC8-8887DEC0F7BB}">
      <dgm:prSet/>
      <dgm:spPr/>
      <dgm:t>
        <a:bodyPr/>
        <a:lstStyle/>
        <a:p>
          <a:endParaRPr lang="ru-RU"/>
        </a:p>
      </dgm:t>
    </dgm:pt>
    <dgm:pt modelId="{9675B365-3078-44E6-8C1C-7AAED16DE9B4}" type="pres">
      <dgm:prSet presAssocID="{B8661263-3A1D-47B8-A8DD-EFC2C10F2ED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697B1D-4158-447C-98FD-E3BBF18A87EB}" type="pres">
      <dgm:prSet presAssocID="{B8661263-3A1D-47B8-A8DD-EFC2C10F2ED2}" presName="vNodes" presStyleCnt="0"/>
      <dgm:spPr/>
    </dgm:pt>
    <dgm:pt modelId="{20B4875C-9961-4D81-A1F1-62C630E12217}" type="pres">
      <dgm:prSet presAssocID="{20AC5864-4A8A-4554-8770-11976EA6F514}" presName="node" presStyleLbl="node1" presStyleIdx="0" presStyleCnt="3" custScaleX="161779" custLinFactNeighborX="3630" custLinFactNeighborY="18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4462C-0938-4D2C-B835-B892B8F174ED}" type="pres">
      <dgm:prSet presAssocID="{FBEB6461-716B-4528-8387-388D5C2AF3FC}" presName="spacerT" presStyleCnt="0"/>
      <dgm:spPr/>
    </dgm:pt>
    <dgm:pt modelId="{EF7F3A15-8293-44A1-920C-7BEA6599C878}" type="pres">
      <dgm:prSet presAssocID="{FBEB6461-716B-4528-8387-388D5C2AF3FC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FC8A468-1ED2-4864-A08B-2BC9AC143B23}" type="pres">
      <dgm:prSet presAssocID="{FBEB6461-716B-4528-8387-388D5C2AF3FC}" presName="spacerB" presStyleCnt="0"/>
      <dgm:spPr/>
    </dgm:pt>
    <dgm:pt modelId="{213CD662-815D-490E-B93F-9F0CE76BC2FE}" type="pres">
      <dgm:prSet presAssocID="{03432AAF-720B-4340-BDE6-0DFB616B0022}" presName="node" presStyleLbl="node1" presStyleIdx="1" presStyleCnt="3" custScaleX="159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7B9827-B353-4CA4-9B77-D062BAFA602B}" type="pres">
      <dgm:prSet presAssocID="{B8661263-3A1D-47B8-A8DD-EFC2C10F2ED2}" presName="sibTransLast" presStyleLbl="sibTrans2D1" presStyleIdx="1" presStyleCnt="2" custScaleX="238033" custLinFactX="-7975" custLinFactNeighborX="-100000" custLinFactNeighborY="-6521"/>
      <dgm:spPr/>
      <dgm:t>
        <a:bodyPr/>
        <a:lstStyle/>
        <a:p>
          <a:endParaRPr lang="ru-RU"/>
        </a:p>
      </dgm:t>
    </dgm:pt>
    <dgm:pt modelId="{8CBA4A49-E995-4514-91E1-8A4441DB4959}" type="pres">
      <dgm:prSet presAssocID="{B8661263-3A1D-47B8-A8DD-EFC2C10F2ED2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CC45AE0A-8DB9-4A38-BCDE-FC8211363CFC}" type="pres">
      <dgm:prSet presAssocID="{B8661263-3A1D-47B8-A8DD-EFC2C10F2ED2}" presName="lastNode" presStyleLbl="node1" presStyleIdx="2" presStyleCnt="3" custScaleX="117830" custScaleY="66838" custLinFactX="-2380" custLinFactNeighborX="-100000" custLinFactNeighborY="-27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EE93DB-23F8-43BF-89E1-386F1DFA1C16}" srcId="{B8661263-3A1D-47B8-A8DD-EFC2C10F2ED2}" destId="{20AC5864-4A8A-4554-8770-11976EA6F514}" srcOrd="0" destOrd="0" parTransId="{FF9213B3-03BA-48BC-936F-EDF4C6095F5A}" sibTransId="{FBEB6461-716B-4528-8387-388D5C2AF3FC}"/>
    <dgm:cxn modelId="{0769DA41-C8E9-4B8D-8FA7-413656BB9C1A}" type="presOf" srcId="{E44F00E6-D90D-4BFB-9ED3-796719CBB518}" destId="{C97B9827-B353-4CA4-9B77-D062BAFA602B}" srcOrd="0" destOrd="0" presId="urn:microsoft.com/office/officeart/2005/8/layout/equation2"/>
    <dgm:cxn modelId="{F64CEF75-E340-4334-8809-31B98FB95ED4}" srcId="{B8661263-3A1D-47B8-A8DD-EFC2C10F2ED2}" destId="{03432AAF-720B-4340-BDE6-0DFB616B0022}" srcOrd="1" destOrd="0" parTransId="{35E8D753-37A0-4447-824F-5BF13D152112}" sibTransId="{E44F00E6-D90D-4BFB-9ED3-796719CBB518}"/>
    <dgm:cxn modelId="{2CDDBDE2-C31C-458A-A617-8D5D4E8A1EED}" type="presOf" srcId="{EE715F72-0F0D-4CF4-AAAA-DF667B4483EA}" destId="{CC45AE0A-8DB9-4A38-BCDE-FC8211363CFC}" srcOrd="0" destOrd="0" presId="urn:microsoft.com/office/officeart/2005/8/layout/equation2"/>
    <dgm:cxn modelId="{83074206-5E62-4F4A-9AC8-8887DEC0F7BB}" srcId="{B8661263-3A1D-47B8-A8DD-EFC2C10F2ED2}" destId="{EE715F72-0F0D-4CF4-AAAA-DF667B4483EA}" srcOrd="2" destOrd="0" parTransId="{229E33A6-A749-4DC0-BBAE-FE9D88B07316}" sibTransId="{2F4055F8-3F81-4587-82A6-96EFA318282A}"/>
    <dgm:cxn modelId="{84B7F1CB-01B9-452A-AA10-3DAC04B75C46}" type="presOf" srcId="{FBEB6461-716B-4528-8387-388D5C2AF3FC}" destId="{EF7F3A15-8293-44A1-920C-7BEA6599C878}" srcOrd="0" destOrd="0" presId="urn:microsoft.com/office/officeart/2005/8/layout/equation2"/>
    <dgm:cxn modelId="{24C87768-428D-464E-8C81-5A97697221D1}" type="presOf" srcId="{B8661263-3A1D-47B8-A8DD-EFC2C10F2ED2}" destId="{9675B365-3078-44E6-8C1C-7AAED16DE9B4}" srcOrd="0" destOrd="0" presId="urn:microsoft.com/office/officeart/2005/8/layout/equation2"/>
    <dgm:cxn modelId="{65F4658B-02A9-45D6-8E10-A3E0A424AAF6}" type="presOf" srcId="{E44F00E6-D90D-4BFB-9ED3-796719CBB518}" destId="{8CBA4A49-E995-4514-91E1-8A4441DB4959}" srcOrd="1" destOrd="0" presId="urn:microsoft.com/office/officeart/2005/8/layout/equation2"/>
    <dgm:cxn modelId="{354FA837-00D9-42F7-84CA-712D45E2A872}" type="presOf" srcId="{03432AAF-720B-4340-BDE6-0DFB616B0022}" destId="{213CD662-815D-490E-B93F-9F0CE76BC2FE}" srcOrd="0" destOrd="0" presId="urn:microsoft.com/office/officeart/2005/8/layout/equation2"/>
    <dgm:cxn modelId="{BE1FCF68-B51D-4051-B937-4F6A242439ED}" type="presOf" srcId="{20AC5864-4A8A-4554-8770-11976EA6F514}" destId="{20B4875C-9961-4D81-A1F1-62C630E12217}" srcOrd="0" destOrd="0" presId="urn:microsoft.com/office/officeart/2005/8/layout/equation2"/>
    <dgm:cxn modelId="{05A647C9-3AD1-4608-BCD5-E3EB27001A24}" type="presParOf" srcId="{9675B365-3078-44E6-8C1C-7AAED16DE9B4}" destId="{F2697B1D-4158-447C-98FD-E3BBF18A87EB}" srcOrd="0" destOrd="0" presId="urn:microsoft.com/office/officeart/2005/8/layout/equation2"/>
    <dgm:cxn modelId="{317B155A-985D-4D28-AC1D-03D15603C93D}" type="presParOf" srcId="{F2697B1D-4158-447C-98FD-E3BBF18A87EB}" destId="{20B4875C-9961-4D81-A1F1-62C630E12217}" srcOrd="0" destOrd="0" presId="urn:microsoft.com/office/officeart/2005/8/layout/equation2"/>
    <dgm:cxn modelId="{C6D7BCBE-D90C-4E29-8A2A-7D6524B214AE}" type="presParOf" srcId="{F2697B1D-4158-447C-98FD-E3BBF18A87EB}" destId="{0FE4462C-0938-4D2C-B835-B892B8F174ED}" srcOrd="1" destOrd="0" presId="urn:microsoft.com/office/officeart/2005/8/layout/equation2"/>
    <dgm:cxn modelId="{CD718B79-4F48-4343-815A-65B85BCB3969}" type="presParOf" srcId="{F2697B1D-4158-447C-98FD-E3BBF18A87EB}" destId="{EF7F3A15-8293-44A1-920C-7BEA6599C878}" srcOrd="2" destOrd="0" presId="urn:microsoft.com/office/officeart/2005/8/layout/equation2"/>
    <dgm:cxn modelId="{867786DF-123F-4A38-AC7B-BCF45C514EE6}" type="presParOf" srcId="{F2697B1D-4158-447C-98FD-E3BBF18A87EB}" destId="{CFC8A468-1ED2-4864-A08B-2BC9AC143B23}" srcOrd="3" destOrd="0" presId="urn:microsoft.com/office/officeart/2005/8/layout/equation2"/>
    <dgm:cxn modelId="{23E3915A-5ED8-482E-8024-C73A9DB9CA16}" type="presParOf" srcId="{F2697B1D-4158-447C-98FD-E3BBF18A87EB}" destId="{213CD662-815D-490E-B93F-9F0CE76BC2FE}" srcOrd="4" destOrd="0" presId="urn:microsoft.com/office/officeart/2005/8/layout/equation2"/>
    <dgm:cxn modelId="{ACDF61F5-534F-4F31-9642-85574FAE20D1}" type="presParOf" srcId="{9675B365-3078-44E6-8C1C-7AAED16DE9B4}" destId="{C97B9827-B353-4CA4-9B77-D062BAFA602B}" srcOrd="1" destOrd="0" presId="urn:microsoft.com/office/officeart/2005/8/layout/equation2"/>
    <dgm:cxn modelId="{41E97684-9010-4C9D-AD8D-E8BC7DCB3ED2}" type="presParOf" srcId="{C97B9827-B353-4CA4-9B77-D062BAFA602B}" destId="{8CBA4A49-E995-4514-91E1-8A4441DB4959}" srcOrd="0" destOrd="0" presId="urn:microsoft.com/office/officeart/2005/8/layout/equation2"/>
    <dgm:cxn modelId="{45A77BD0-97BD-4000-9617-DB3EE2FA16A8}" type="presParOf" srcId="{9675B365-3078-44E6-8C1C-7AAED16DE9B4}" destId="{CC45AE0A-8DB9-4A38-BCDE-FC8211363CFC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661263-3A1D-47B8-A8DD-EFC2C10F2ED2}" type="doc">
      <dgm:prSet loTypeId="urn:microsoft.com/office/officeart/2005/8/layout/equation2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3432AAF-720B-4340-BDE6-0DFB616B0022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800" dirty="0" smtClean="0"/>
            <a:t>Цикл нейрохирургии кафедры и клиники хирургических болезней им. проф. А.М. </a:t>
          </a:r>
          <a:r>
            <a:rPr lang="ru-RU" sz="1800" dirty="0" err="1" smtClean="0"/>
            <a:t>Дыхно</a:t>
          </a:r>
          <a:endParaRPr lang="ru-RU" sz="1800" dirty="0"/>
        </a:p>
      </dgm:t>
    </dgm:pt>
    <dgm:pt modelId="{35E8D753-37A0-4447-824F-5BF13D152112}" type="parTrans" cxnId="{F64CEF75-E340-4334-8809-31B98FB95ED4}">
      <dgm:prSet/>
      <dgm:spPr/>
      <dgm:t>
        <a:bodyPr/>
        <a:lstStyle/>
        <a:p>
          <a:endParaRPr lang="ru-RU"/>
        </a:p>
      </dgm:t>
    </dgm:pt>
    <dgm:pt modelId="{E44F00E6-D90D-4BFB-9ED3-796719CBB518}" type="sibTrans" cxnId="{F64CEF75-E340-4334-8809-31B98FB95ED4}">
      <dgm:prSet/>
      <dgm:spPr>
        <a:solidFill>
          <a:srgbClr val="0080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EE715F72-0F0D-4CF4-AAAA-DF667B4483EA}">
      <dgm:prSet phldrT="[Текст]" custT="1"/>
      <dgm:spPr>
        <a:solidFill>
          <a:srgbClr val="0080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000" dirty="0" smtClean="0"/>
            <a:t>Кафедра травматологии, ортопедии и  нейрохирургии с курсом ПО</a:t>
          </a:r>
          <a:endParaRPr lang="ru-RU" sz="2000" dirty="0"/>
        </a:p>
      </dgm:t>
    </dgm:pt>
    <dgm:pt modelId="{229E33A6-A749-4DC0-BBAE-FE9D88B07316}" type="parTrans" cxnId="{83074206-5E62-4F4A-9AC8-8887DEC0F7BB}">
      <dgm:prSet/>
      <dgm:spPr/>
      <dgm:t>
        <a:bodyPr/>
        <a:lstStyle/>
        <a:p>
          <a:endParaRPr lang="ru-RU"/>
        </a:p>
      </dgm:t>
    </dgm:pt>
    <dgm:pt modelId="{2F4055F8-3F81-4587-82A6-96EFA318282A}" type="sibTrans" cxnId="{83074206-5E62-4F4A-9AC8-8887DEC0F7BB}">
      <dgm:prSet/>
      <dgm:spPr/>
      <dgm:t>
        <a:bodyPr/>
        <a:lstStyle/>
        <a:p>
          <a:endParaRPr lang="ru-RU"/>
        </a:p>
      </dgm:t>
    </dgm:pt>
    <dgm:pt modelId="{20AC5864-4A8A-4554-8770-11976EA6F514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800" dirty="0" smtClean="0"/>
            <a:t>Кафедра травматологии, ортопедии и ВПХ с курсом ПО им. проф. Л.Л. Роднянского</a:t>
          </a:r>
          <a:endParaRPr lang="ru-RU" sz="1800" dirty="0"/>
        </a:p>
      </dgm:t>
    </dgm:pt>
    <dgm:pt modelId="{FBEB6461-716B-4528-8387-388D5C2AF3FC}" type="sibTrans" cxnId="{C9EE93DB-23F8-43BF-89E1-386F1DFA1C16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FF9213B3-03BA-48BC-936F-EDF4C6095F5A}" type="parTrans" cxnId="{C9EE93DB-23F8-43BF-89E1-386F1DFA1C16}">
      <dgm:prSet/>
      <dgm:spPr/>
      <dgm:t>
        <a:bodyPr/>
        <a:lstStyle/>
        <a:p>
          <a:endParaRPr lang="ru-RU"/>
        </a:p>
      </dgm:t>
    </dgm:pt>
    <dgm:pt modelId="{9675B365-3078-44E6-8C1C-7AAED16DE9B4}" type="pres">
      <dgm:prSet presAssocID="{B8661263-3A1D-47B8-A8DD-EFC2C10F2ED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697B1D-4158-447C-98FD-E3BBF18A87EB}" type="pres">
      <dgm:prSet presAssocID="{B8661263-3A1D-47B8-A8DD-EFC2C10F2ED2}" presName="vNodes" presStyleCnt="0"/>
      <dgm:spPr/>
    </dgm:pt>
    <dgm:pt modelId="{20B4875C-9961-4D81-A1F1-62C630E12217}" type="pres">
      <dgm:prSet presAssocID="{20AC5864-4A8A-4554-8770-11976EA6F514}" presName="node" presStyleLbl="node1" presStyleIdx="0" presStyleCnt="3" custScaleX="280914" custScaleY="131860" custLinFactNeighborX="9735" custLinFactNeighborY="-15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4462C-0938-4D2C-B835-B892B8F174ED}" type="pres">
      <dgm:prSet presAssocID="{FBEB6461-716B-4528-8387-388D5C2AF3FC}" presName="spacerT" presStyleCnt="0"/>
      <dgm:spPr/>
    </dgm:pt>
    <dgm:pt modelId="{EF7F3A15-8293-44A1-920C-7BEA6599C878}" type="pres">
      <dgm:prSet presAssocID="{FBEB6461-716B-4528-8387-388D5C2AF3FC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FC8A468-1ED2-4864-A08B-2BC9AC143B23}" type="pres">
      <dgm:prSet presAssocID="{FBEB6461-716B-4528-8387-388D5C2AF3FC}" presName="spacerB" presStyleCnt="0"/>
      <dgm:spPr/>
    </dgm:pt>
    <dgm:pt modelId="{213CD662-815D-490E-B93F-9F0CE76BC2FE}" type="pres">
      <dgm:prSet presAssocID="{03432AAF-720B-4340-BDE6-0DFB616B0022}" presName="node" presStyleLbl="node1" presStyleIdx="1" presStyleCnt="3" custScaleX="266051" custScaleY="144360" custLinFactY="3415" custLinFactNeighborX="363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7B9827-B353-4CA4-9B77-D062BAFA602B}" type="pres">
      <dgm:prSet presAssocID="{B8661263-3A1D-47B8-A8DD-EFC2C10F2ED2}" presName="sibTransLast" presStyleLbl="sibTrans2D1" presStyleIdx="1" presStyleCnt="2" custScaleX="238033" custLinFactX="-32544" custLinFactNeighborX="-100000" custLinFactNeighborY="-28104"/>
      <dgm:spPr/>
      <dgm:t>
        <a:bodyPr/>
        <a:lstStyle/>
        <a:p>
          <a:endParaRPr lang="ru-RU"/>
        </a:p>
      </dgm:t>
    </dgm:pt>
    <dgm:pt modelId="{8CBA4A49-E995-4514-91E1-8A4441DB4959}" type="pres">
      <dgm:prSet presAssocID="{B8661263-3A1D-47B8-A8DD-EFC2C10F2ED2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CC45AE0A-8DB9-4A38-BCDE-FC8211363CFC}" type="pres">
      <dgm:prSet presAssocID="{B8661263-3A1D-47B8-A8DD-EFC2C10F2ED2}" presName="lastNode" presStyleLbl="node1" presStyleIdx="2" presStyleCnt="3" custScaleX="117830" custScaleY="66838" custLinFactX="-1110" custLinFactNeighborX="-100000" custLinFactNeighborY="-28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EE93DB-23F8-43BF-89E1-386F1DFA1C16}" srcId="{B8661263-3A1D-47B8-A8DD-EFC2C10F2ED2}" destId="{20AC5864-4A8A-4554-8770-11976EA6F514}" srcOrd="0" destOrd="0" parTransId="{FF9213B3-03BA-48BC-936F-EDF4C6095F5A}" sibTransId="{FBEB6461-716B-4528-8387-388D5C2AF3FC}"/>
    <dgm:cxn modelId="{F2A839DD-9C71-4D01-8150-D9156F97E7A6}" type="presOf" srcId="{20AC5864-4A8A-4554-8770-11976EA6F514}" destId="{20B4875C-9961-4D81-A1F1-62C630E12217}" srcOrd="0" destOrd="0" presId="urn:microsoft.com/office/officeart/2005/8/layout/equation2"/>
    <dgm:cxn modelId="{83074206-5E62-4F4A-9AC8-8887DEC0F7BB}" srcId="{B8661263-3A1D-47B8-A8DD-EFC2C10F2ED2}" destId="{EE715F72-0F0D-4CF4-AAAA-DF667B4483EA}" srcOrd="2" destOrd="0" parTransId="{229E33A6-A749-4DC0-BBAE-FE9D88B07316}" sibTransId="{2F4055F8-3F81-4587-82A6-96EFA318282A}"/>
    <dgm:cxn modelId="{4FBF5593-B412-4F8E-8471-6532C30EF3F7}" type="presOf" srcId="{EE715F72-0F0D-4CF4-AAAA-DF667B4483EA}" destId="{CC45AE0A-8DB9-4A38-BCDE-FC8211363CFC}" srcOrd="0" destOrd="0" presId="urn:microsoft.com/office/officeart/2005/8/layout/equation2"/>
    <dgm:cxn modelId="{42B8B406-7B4B-4BEF-8109-864E5FDC44AF}" type="presOf" srcId="{E44F00E6-D90D-4BFB-9ED3-796719CBB518}" destId="{C97B9827-B353-4CA4-9B77-D062BAFA602B}" srcOrd="0" destOrd="0" presId="urn:microsoft.com/office/officeart/2005/8/layout/equation2"/>
    <dgm:cxn modelId="{F1FAADE3-E78F-40EA-8DEB-74DBA467E07B}" type="presOf" srcId="{E44F00E6-D90D-4BFB-9ED3-796719CBB518}" destId="{8CBA4A49-E995-4514-91E1-8A4441DB4959}" srcOrd="1" destOrd="0" presId="urn:microsoft.com/office/officeart/2005/8/layout/equation2"/>
    <dgm:cxn modelId="{4BA9AF2C-B0EE-4096-AABA-9DF02721E461}" type="presOf" srcId="{FBEB6461-716B-4528-8387-388D5C2AF3FC}" destId="{EF7F3A15-8293-44A1-920C-7BEA6599C878}" srcOrd="0" destOrd="0" presId="urn:microsoft.com/office/officeart/2005/8/layout/equation2"/>
    <dgm:cxn modelId="{EE5CCAAA-F6C4-47C6-A9B1-CCC260AA2826}" type="presOf" srcId="{03432AAF-720B-4340-BDE6-0DFB616B0022}" destId="{213CD662-815D-490E-B93F-9F0CE76BC2FE}" srcOrd="0" destOrd="0" presId="urn:microsoft.com/office/officeart/2005/8/layout/equation2"/>
    <dgm:cxn modelId="{47A80DAE-A382-4746-BC37-6483423812F0}" type="presOf" srcId="{B8661263-3A1D-47B8-A8DD-EFC2C10F2ED2}" destId="{9675B365-3078-44E6-8C1C-7AAED16DE9B4}" srcOrd="0" destOrd="0" presId="urn:microsoft.com/office/officeart/2005/8/layout/equation2"/>
    <dgm:cxn modelId="{F64CEF75-E340-4334-8809-31B98FB95ED4}" srcId="{B8661263-3A1D-47B8-A8DD-EFC2C10F2ED2}" destId="{03432AAF-720B-4340-BDE6-0DFB616B0022}" srcOrd="1" destOrd="0" parTransId="{35E8D753-37A0-4447-824F-5BF13D152112}" sibTransId="{E44F00E6-D90D-4BFB-9ED3-796719CBB518}"/>
    <dgm:cxn modelId="{69C7EEAF-5D1C-42A2-96CB-1FA1E3F5E4F3}" type="presParOf" srcId="{9675B365-3078-44E6-8C1C-7AAED16DE9B4}" destId="{F2697B1D-4158-447C-98FD-E3BBF18A87EB}" srcOrd="0" destOrd="0" presId="urn:microsoft.com/office/officeart/2005/8/layout/equation2"/>
    <dgm:cxn modelId="{415FBD4A-278A-4DAF-A10B-64EBB8C4656B}" type="presParOf" srcId="{F2697B1D-4158-447C-98FD-E3BBF18A87EB}" destId="{20B4875C-9961-4D81-A1F1-62C630E12217}" srcOrd="0" destOrd="0" presId="urn:microsoft.com/office/officeart/2005/8/layout/equation2"/>
    <dgm:cxn modelId="{292CE177-D531-45A4-864D-C5B4FD452AB4}" type="presParOf" srcId="{F2697B1D-4158-447C-98FD-E3BBF18A87EB}" destId="{0FE4462C-0938-4D2C-B835-B892B8F174ED}" srcOrd="1" destOrd="0" presId="urn:microsoft.com/office/officeart/2005/8/layout/equation2"/>
    <dgm:cxn modelId="{A62CFDE1-2461-4E45-9011-57E8B112708E}" type="presParOf" srcId="{F2697B1D-4158-447C-98FD-E3BBF18A87EB}" destId="{EF7F3A15-8293-44A1-920C-7BEA6599C878}" srcOrd="2" destOrd="0" presId="urn:microsoft.com/office/officeart/2005/8/layout/equation2"/>
    <dgm:cxn modelId="{6BB8495E-C760-44A1-8EF5-9D5DC07CEDE5}" type="presParOf" srcId="{F2697B1D-4158-447C-98FD-E3BBF18A87EB}" destId="{CFC8A468-1ED2-4864-A08B-2BC9AC143B23}" srcOrd="3" destOrd="0" presId="urn:microsoft.com/office/officeart/2005/8/layout/equation2"/>
    <dgm:cxn modelId="{C347A1DD-0603-45E8-AADD-8F90A4D79E7A}" type="presParOf" srcId="{F2697B1D-4158-447C-98FD-E3BBF18A87EB}" destId="{213CD662-815D-490E-B93F-9F0CE76BC2FE}" srcOrd="4" destOrd="0" presId="urn:microsoft.com/office/officeart/2005/8/layout/equation2"/>
    <dgm:cxn modelId="{45EA72EA-FA22-4322-A148-2D4E24815D15}" type="presParOf" srcId="{9675B365-3078-44E6-8C1C-7AAED16DE9B4}" destId="{C97B9827-B353-4CA4-9B77-D062BAFA602B}" srcOrd="1" destOrd="0" presId="urn:microsoft.com/office/officeart/2005/8/layout/equation2"/>
    <dgm:cxn modelId="{5166543F-1BF2-4F36-AB2C-36DBE5B95CE6}" type="presParOf" srcId="{C97B9827-B353-4CA4-9B77-D062BAFA602B}" destId="{8CBA4A49-E995-4514-91E1-8A4441DB4959}" srcOrd="0" destOrd="0" presId="urn:microsoft.com/office/officeart/2005/8/layout/equation2"/>
    <dgm:cxn modelId="{1F41FBA4-5594-412E-8EC2-B60CEBCEF6DD}" type="presParOf" srcId="{9675B365-3078-44E6-8C1C-7AAED16DE9B4}" destId="{CC45AE0A-8DB9-4A38-BCDE-FC8211363CFC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771799-7BDD-4F72-9115-56CF79CD99C1}" type="doc">
      <dgm:prSet loTypeId="urn:microsoft.com/office/officeart/2005/8/layout/hierarchy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129A1BB-0EEF-47C7-A2FC-BD12F7718084}">
      <dgm:prSet phldrT="[Текст]" custT="1"/>
      <dgm:spPr/>
      <dgm:t>
        <a:bodyPr/>
        <a:lstStyle/>
        <a:p>
          <a:r>
            <a:rPr lang="ru-RU" sz="2800" dirty="0" err="1" smtClean="0"/>
            <a:t>Кадаверный</a:t>
          </a:r>
          <a:r>
            <a:rPr lang="ru-RU" sz="2800" dirty="0" smtClean="0"/>
            <a:t> центр</a:t>
          </a:r>
          <a:endParaRPr lang="ru-RU" sz="2800" dirty="0"/>
        </a:p>
      </dgm:t>
    </dgm:pt>
    <dgm:pt modelId="{7E585136-8246-44CD-BC9B-F50A36613E52}" type="parTrans" cxnId="{3B2048B0-0DBF-45A1-BC3F-73A90F17BD02}">
      <dgm:prSet/>
      <dgm:spPr/>
      <dgm:t>
        <a:bodyPr/>
        <a:lstStyle/>
        <a:p>
          <a:endParaRPr lang="ru-RU"/>
        </a:p>
      </dgm:t>
    </dgm:pt>
    <dgm:pt modelId="{C09136D5-7047-43C0-9B27-51A64DF31D79}" type="sibTrans" cxnId="{3B2048B0-0DBF-45A1-BC3F-73A90F17BD02}">
      <dgm:prSet/>
      <dgm:spPr/>
      <dgm:t>
        <a:bodyPr/>
        <a:lstStyle/>
        <a:p>
          <a:endParaRPr lang="ru-RU"/>
        </a:p>
      </dgm:t>
    </dgm:pt>
    <dgm:pt modelId="{2710C033-D5B6-490C-9976-0B7843688768}">
      <dgm:prSet phldrT="[Текст]" custT="1"/>
      <dgm:spPr/>
      <dgm:t>
        <a:bodyPr/>
        <a:lstStyle/>
        <a:p>
          <a:r>
            <a:rPr lang="ru-RU" sz="2400" dirty="0" smtClean="0"/>
            <a:t>Кафедра оперативной хирургии и топографической анатомии</a:t>
          </a:r>
          <a:endParaRPr lang="ru-RU" sz="2400" dirty="0"/>
        </a:p>
      </dgm:t>
    </dgm:pt>
    <dgm:pt modelId="{2357F223-F887-4B02-B6A9-B6C6FFB934E9}" type="parTrans" cxnId="{DBF03F11-6523-4E91-AF2C-B1BBFE1C3900}">
      <dgm:prSet/>
      <dgm:spPr/>
      <dgm:t>
        <a:bodyPr/>
        <a:lstStyle/>
        <a:p>
          <a:endParaRPr lang="ru-RU"/>
        </a:p>
      </dgm:t>
    </dgm:pt>
    <dgm:pt modelId="{94BF8DA5-53FB-47F6-8F97-FDC9F7E8E5AD}" type="sibTrans" cxnId="{DBF03F11-6523-4E91-AF2C-B1BBFE1C3900}">
      <dgm:prSet/>
      <dgm:spPr/>
      <dgm:t>
        <a:bodyPr/>
        <a:lstStyle/>
        <a:p>
          <a:endParaRPr lang="ru-RU"/>
        </a:p>
      </dgm:t>
    </dgm:pt>
    <dgm:pt modelId="{024E157E-362F-487D-8C55-23B0D1D47B25}" type="pres">
      <dgm:prSet presAssocID="{AF771799-7BDD-4F72-9115-56CF79CD99C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25CBFD2-09F8-45D9-A6D3-7EFD41A0AEDF}" type="pres">
      <dgm:prSet presAssocID="{F129A1BB-0EEF-47C7-A2FC-BD12F7718084}" presName="root" presStyleCnt="0"/>
      <dgm:spPr/>
    </dgm:pt>
    <dgm:pt modelId="{96B01224-9C58-4E1B-B748-8A8B764A3B0D}" type="pres">
      <dgm:prSet presAssocID="{F129A1BB-0EEF-47C7-A2FC-BD12F7718084}" presName="rootComposite" presStyleCnt="0"/>
      <dgm:spPr/>
    </dgm:pt>
    <dgm:pt modelId="{19551C8E-AF61-42D1-848F-0E44F86FE806}" type="pres">
      <dgm:prSet presAssocID="{F129A1BB-0EEF-47C7-A2FC-BD12F7718084}" presName="rootText" presStyleLbl="node1" presStyleIdx="0" presStyleCnt="1"/>
      <dgm:spPr/>
      <dgm:t>
        <a:bodyPr/>
        <a:lstStyle/>
        <a:p>
          <a:endParaRPr lang="ru-RU"/>
        </a:p>
      </dgm:t>
    </dgm:pt>
    <dgm:pt modelId="{C8648317-1903-4126-AFCF-01558AC02506}" type="pres">
      <dgm:prSet presAssocID="{F129A1BB-0EEF-47C7-A2FC-BD12F7718084}" presName="rootConnector" presStyleLbl="node1" presStyleIdx="0" presStyleCnt="1"/>
      <dgm:spPr/>
      <dgm:t>
        <a:bodyPr/>
        <a:lstStyle/>
        <a:p>
          <a:endParaRPr lang="ru-RU"/>
        </a:p>
      </dgm:t>
    </dgm:pt>
    <dgm:pt modelId="{B0E116A3-32E1-4E74-8E96-03D1A6A35F32}" type="pres">
      <dgm:prSet presAssocID="{F129A1BB-0EEF-47C7-A2FC-BD12F7718084}" presName="childShape" presStyleCnt="0"/>
      <dgm:spPr/>
    </dgm:pt>
    <dgm:pt modelId="{C662FBE1-956D-4121-AB7F-3781F725AEDD}" type="pres">
      <dgm:prSet presAssocID="{2357F223-F887-4B02-B6A9-B6C6FFB934E9}" presName="Name13" presStyleLbl="parChTrans1D2" presStyleIdx="0" presStyleCnt="1"/>
      <dgm:spPr/>
      <dgm:t>
        <a:bodyPr/>
        <a:lstStyle/>
        <a:p>
          <a:endParaRPr lang="ru-RU"/>
        </a:p>
      </dgm:t>
    </dgm:pt>
    <dgm:pt modelId="{914DCBCC-56E2-461D-86BA-E3563E147A9C}" type="pres">
      <dgm:prSet presAssocID="{2710C033-D5B6-490C-9976-0B7843688768}" presName="childText" presStyleLbl="bgAcc1" presStyleIdx="0" presStyleCnt="1" custScaleX="141290" custLinFactNeighborX="4046" custLinFactNeighborY="34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9E5D4E-B9A5-476F-814D-D07B9B3A2743}" type="presOf" srcId="{2357F223-F887-4B02-B6A9-B6C6FFB934E9}" destId="{C662FBE1-956D-4121-AB7F-3781F725AEDD}" srcOrd="0" destOrd="0" presId="urn:microsoft.com/office/officeart/2005/8/layout/hierarchy3"/>
    <dgm:cxn modelId="{4ACE5C4A-7235-40D1-9F99-A5B0807BBAC5}" type="presOf" srcId="{2710C033-D5B6-490C-9976-0B7843688768}" destId="{914DCBCC-56E2-461D-86BA-E3563E147A9C}" srcOrd="0" destOrd="0" presId="urn:microsoft.com/office/officeart/2005/8/layout/hierarchy3"/>
    <dgm:cxn modelId="{E2EDBE40-C5E9-470C-8705-9E835F73AADC}" type="presOf" srcId="{F129A1BB-0EEF-47C7-A2FC-BD12F7718084}" destId="{19551C8E-AF61-42D1-848F-0E44F86FE806}" srcOrd="0" destOrd="0" presId="urn:microsoft.com/office/officeart/2005/8/layout/hierarchy3"/>
    <dgm:cxn modelId="{DBF03F11-6523-4E91-AF2C-B1BBFE1C3900}" srcId="{F129A1BB-0EEF-47C7-A2FC-BD12F7718084}" destId="{2710C033-D5B6-490C-9976-0B7843688768}" srcOrd="0" destOrd="0" parTransId="{2357F223-F887-4B02-B6A9-B6C6FFB934E9}" sibTransId="{94BF8DA5-53FB-47F6-8F97-FDC9F7E8E5AD}"/>
    <dgm:cxn modelId="{13394085-DD61-4C48-BD1A-507DF690A8D8}" type="presOf" srcId="{F129A1BB-0EEF-47C7-A2FC-BD12F7718084}" destId="{C8648317-1903-4126-AFCF-01558AC02506}" srcOrd="1" destOrd="0" presId="urn:microsoft.com/office/officeart/2005/8/layout/hierarchy3"/>
    <dgm:cxn modelId="{3B2048B0-0DBF-45A1-BC3F-73A90F17BD02}" srcId="{AF771799-7BDD-4F72-9115-56CF79CD99C1}" destId="{F129A1BB-0EEF-47C7-A2FC-BD12F7718084}" srcOrd="0" destOrd="0" parTransId="{7E585136-8246-44CD-BC9B-F50A36613E52}" sibTransId="{C09136D5-7047-43C0-9B27-51A64DF31D79}"/>
    <dgm:cxn modelId="{A56EB49C-073F-4A13-AE9F-6C5AE3BA10C6}" type="presOf" srcId="{AF771799-7BDD-4F72-9115-56CF79CD99C1}" destId="{024E157E-362F-487D-8C55-23B0D1D47B25}" srcOrd="0" destOrd="0" presId="urn:microsoft.com/office/officeart/2005/8/layout/hierarchy3"/>
    <dgm:cxn modelId="{99B3C0FB-AFF0-44AF-BFD3-D160A2C328F5}" type="presParOf" srcId="{024E157E-362F-487D-8C55-23B0D1D47B25}" destId="{525CBFD2-09F8-45D9-A6D3-7EFD41A0AEDF}" srcOrd="0" destOrd="0" presId="urn:microsoft.com/office/officeart/2005/8/layout/hierarchy3"/>
    <dgm:cxn modelId="{E6FA6420-EBB5-40F6-8C59-38A0690E7E3D}" type="presParOf" srcId="{525CBFD2-09F8-45D9-A6D3-7EFD41A0AEDF}" destId="{96B01224-9C58-4E1B-B748-8A8B764A3B0D}" srcOrd="0" destOrd="0" presId="urn:microsoft.com/office/officeart/2005/8/layout/hierarchy3"/>
    <dgm:cxn modelId="{2C2D48C2-26F3-4746-A8F5-BD36D3255E38}" type="presParOf" srcId="{96B01224-9C58-4E1B-B748-8A8B764A3B0D}" destId="{19551C8E-AF61-42D1-848F-0E44F86FE806}" srcOrd="0" destOrd="0" presId="urn:microsoft.com/office/officeart/2005/8/layout/hierarchy3"/>
    <dgm:cxn modelId="{4AC4AA29-202C-4B51-9C2C-7C499AB4CAE9}" type="presParOf" srcId="{96B01224-9C58-4E1B-B748-8A8B764A3B0D}" destId="{C8648317-1903-4126-AFCF-01558AC02506}" srcOrd="1" destOrd="0" presId="urn:microsoft.com/office/officeart/2005/8/layout/hierarchy3"/>
    <dgm:cxn modelId="{3E6AA81B-651A-484E-A6CF-7A0065AAC014}" type="presParOf" srcId="{525CBFD2-09F8-45D9-A6D3-7EFD41A0AEDF}" destId="{B0E116A3-32E1-4E74-8E96-03D1A6A35F32}" srcOrd="1" destOrd="0" presId="urn:microsoft.com/office/officeart/2005/8/layout/hierarchy3"/>
    <dgm:cxn modelId="{96D347F3-39D9-4A36-B541-7053A9E26EE0}" type="presParOf" srcId="{B0E116A3-32E1-4E74-8E96-03D1A6A35F32}" destId="{C662FBE1-956D-4121-AB7F-3781F725AEDD}" srcOrd="0" destOrd="0" presId="urn:microsoft.com/office/officeart/2005/8/layout/hierarchy3"/>
    <dgm:cxn modelId="{ED23854A-1BFF-4DDD-BD7A-082E534BCEC5}" type="presParOf" srcId="{B0E116A3-32E1-4E74-8E96-03D1A6A35F32}" destId="{914DCBCC-56E2-461D-86BA-E3563E147A9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771799-7BDD-4F72-9115-56CF79CD99C1}" type="doc">
      <dgm:prSet loTypeId="urn:microsoft.com/office/officeart/2005/8/layout/hierarchy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129A1BB-0EEF-47C7-A2FC-BD12F7718084}">
      <dgm:prSet phldrT="[Текст]" custT="1"/>
      <dgm:spPr/>
      <dgm:t>
        <a:bodyPr/>
        <a:lstStyle/>
        <a:p>
          <a:r>
            <a:rPr lang="ru-RU" sz="2800" dirty="0" smtClean="0"/>
            <a:t>Лечебно-диагностический центр «СТОМ-ЭКСПЕРТ»</a:t>
          </a:r>
          <a:endParaRPr lang="ru-RU" sz="2800" dirty="0"/>
        </a:p>
      </dgm:t>
    </dgm:pt>
    <dgm:pt modelId="{7E585136-8246-44CD-BC9B-F50A36613E52}" type="parTrans" cxnId="{3B2048B0-0DBF-45A1-BC3F-73A90F17BD02}">
      <dgm:prSet/>
      <dgm:spPr/>
      <dgm:t>
        <a:bodyPr/>
        <a:lstStyle/>
        <a:p>
          <a:endParaRPr lang="ru-RU"/>
        </a:p>
      </dgm:t>
    </dgm:pt>
    <dgm:pt modelId="{C09136D5-7047-43C0-9B27-51A64DF31D79}" type="sibTrans" cxnId="{3B2048B0-0DBF-45A1-BC3F-73A90F17BD02}">
      <dgm:prSet/>
      <dgm:spPr/>
      <dgm:t>
        <a:bodyPr/>
        <a:lstStyle/>
        <a:p>
          <a:endParaRPr lang="ru-RU"/>
        </a:p>
      </dgm:t>
    </dgm:pt>
    <dgm:pt modelId="{2710C033-D5B6-490C-9976-0B7843688768}">
      <dgm:prSet phldrT="[Текст]" custT="1"/>
      <dgm:spPr/>
      <dgm:t>
        <a:bodyPr/>
        <a:lstStyle/>
        <a:p>
          <a:r>
            <a:rPr lang="ru-RU" sz="2000" dirty="0" smtClean="0"/>
            <a:t>Отделение стоматологии общей практики Стоматологической поликлиники (г. Красноярск, ул. Джамбульская, 19 в)</a:t>
          </a:r>
          <a:endParaRPr lang="ru-RU" sz="2000" dirty="0"/>
        </a:p>
      </dgm:t>
    </dgm:pt>
    <dgm:pt modelId="{2357F223-F887-4B02-B6A9-B6C6FFB934E9}" type="parTrans" cxnId="{DBF03F11-6523-4E91-AF2C-B1BBFE1C3900}">
      <dgm:prSet/>
      <dgm:spPr/>
      <dgm:t>
        <a:bodyPr/>
        <a:lstStyle/>
        <a:p>
          <a:endParaRPr lang="ru-RU"/>
        </a:p>
      </dgm:t>
    </dgm:pt>
    <dgm:pt modelId="{94BF8DA5-53FB-47F6-8F97-FDC9F7E8E5AD}" type="sibTrans" cxnId="{DBF03F11-6523-4E91-AF2C-B1BBFE1C3900}">
      <dgm:prSet/>
      <dgm:spPr/>
      <dgm:t>
        <a:bodyPr/>
        <a:lstStyle/>
        <a:p>
          <a:endParaRPr lang="ru-RU"/>
        </a:p>
      </dgm:t>
    </dgm:pt>
    <dgm:pt modelId="{024E157E-362F-487D-8C55-23B0D1D47B25}" type="pres">
      <dgm:prSet presAssocID="{AF771799-7BDD-4F72-9115-56CF79CD99C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25CBFD2-09F8-45D9-A6D3-7EFD41A0AEDF}" type="pres">
      <dgm:prSet presAssocID="{F129A1BB-0EEF-47C7-A2FC-BD12F7718084}" presName="root" presStyleCnt="0"/>
      <dgm:spPr/>
    </dgm:pt>
    <dgm:pt modelId="{96B01224-9C58-4E1B-B748-8A8B764A3B0D}" type="pres">
      <dgm:prSet presAssocID="{F129A1BB-0EEF-47C7-A2FC-BD12F7718084}" presName="rootComposite" presStyleCnt="0"/>
      <dgm:spPr/>
    </dgm:pt>
    <dgm:pt modelId="{19551C8E-AF61-42D1-848F-0E44F86FE806}" type="pres">
      <dgm:prSet presAssocID="{F129A1BB-0EEF-47C7-A2FC-BD12F7718084}" presName="rootText" presStyleLbl="node1" presStyleIdx="0" presStyleCnt="1"/>
      <dgm:spPr/>
      <dgm:t>
        <a:bodyPr/>
        <a:lstStyle/>
        <a:p>
          <a:endParaRPr lang="ru-RU"/>
        </a:p>
      </dgm:t>
    </dgm:pt>
    <dgm:pt modelId="{C8648317-1903-4126-AFCF-01558AC02506}" type="pres">
      <dgm:prSet presAssocID="{F129A1BB-0EEF-47C7-A2FC-BD12F7718084}" presName="rootConnector" presStyleLbl="node1" presStyleIdx="0" presStyleCnt="1"/>
      <dgm:spPr/>
      <dgm:t>
        <a:bodyPr/>
        <a:lstStyle/>
        <a:p>
          <a:endParaRPr lang="ru-RU"/>
        </a:p>
      </dgm:t>
    </dgm:pt>
    <dgm:pt modelId="{B0E116A3-32E1-4E74-8E96-03D1A6A35F32}" type="pres">
      <dgm:prSet presAssocID="{F129A1BB-0EEF-47C7-A2FC-BD12F7718084}" presName="childShape" presStyleCnt="0"/>
      <dgm:spPr/>
    </dgm:pt>
    <dgm:pt modelId="{C662FBE1-956D-4121-AB7F-3781F725AEDD}" type="pres">
      <dgm:prSet presAssocID="{2357F223-F887-4B02-B6A9-B6C6FFB934E9}" presName="Name13" presStyleLbl="parChTrans1D2" presStyleIdx="0" presStyleCnt="1"/>
      <dgm:spPr/>
      <dgm:t>
        <a:bodyPr/>
        <a:lstStyle/>
        <a:p>
          <a:endParaRPr lang="ru-RU"/>
        </a:p>
      </dgm:t>
    </dgm:pt>
    <dgm:pt modelId="{914DCBCC-56E2-461D-86BA-E3563E147A9C}" type="pres">
      <dgm:prSet presAssocID="{2710C033-D5B6-490C-9976-0B7843688768}" presName="childText" presStyleLbl="bgAcc1" presStyleIdx="0" presStyleCnt="1" custScaleX="141290" custLinFactNeighborX="4046" custLinFactNeighborY="34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651132-C5D8-4552-A5EE-E4BE30BC107E}" type="presOf" srcId="{F129A1BB-0EEF-47C7-A2FC-BD12F7718084}" destId="{19551C8E-AF61-42D1-848F-0E44F86FE806}" srcOrd="0" destOrd="0" presId="urn:microsoft.com/office/officeart/2005/8/layout/hierarchy3"/>
    <dgm:cxn modelId="{1BA5E2D8-9BA2-4F06-A0CF-CD4B34DD7BFE}" type="presOf" srcId="{2710C033-D5B6-490C-9976-0B7843688768}" destId="{914DCBCC-56E2-461D-86BA-E3563E147A9C}" srcOrd="0" destOrd="0" presId="urn:microsoft.com/office/officeart/2005/8/layout/hierarchy3"/>
    <dgm:cxn modelId="{0DC1A6A9-C8E6-485C-A1C2-A17522B5F676}" type="presOf" srcId="{AF771799-7BDD-4F72-9115-56CF79CD99C1}" destId="{024E157E-362F-487D-8C55-23B0D1D47B25}" srcOrd="0" destOrd="0" presId="urn:microsoft.com/office/officeart/2005/8/layout/hierarchy3"/>
    <dgm:cxn modelId="{DBF03F11-6523-4E91-AF2C-B1BBFE1C3900}" srcId="{F129A1BB-0EEF-47C7-A2FC-BD12F7718084}" destId="{2710C033-D5B6-490C-9976-0B7843688768}" srcOrd="0" destOrd="0" parTransId="{2357F223-F887-4B02-B6A9-B6C6FFB934E9}" sibTransId="{94BF8DA5-53FB-47F6-8F97-FDC9F7E8E5AD}"/>
    <dgm:cxn modelId="{7F4535E6-2956-45A6-A06A-623247C8A96D}" type="presOf" srcId="{2357F223-F887-4B02-B6A9-B6C6FFB934E9}" destId="{C662FBE1-956D-4121-AB7F-3781F725AEDD}" srcOrd="0" destOrd="0" presId="urn:microsoft.com/office/officeart/2005/8/layout/hierarchy3"/>
    <dgm:cxn modelId="{12A5EBFD-1BB5-4605-AE0C-07A81BCE3E48}" type="presOf" srcId="{F129A1BB-0EEF-47C7-A2FC-BD12F7718084}" destId="{C8648317-1903-4126-AFCF-01558AC02506}" srcOrd="1" destOrd="0" presId="urn:microsoft.com/office/officeart/2005/8/layout/hierarchy3"/>
    <dgm:cxn modelId="{3B2048B0-0DBF-45A1-BC3F-73A90F17BD02}" srcId="{AF771799-7BDD-4F72-9115-56CF79CD99C1}" destId="{F129A1BB-0EEF-47C7-A2FC-BD12F7718084}" srcOrd="0" destOrd="0" parTransId="{7E585136-8246-44CD-BC9B-F50A36613E52}" sibTransId="{C09136D5-7047-43C0-9B27-51A64DF31D79}"/>
    <dgm:cxn modelId="{68E11C15-4BC9-420B-BBA0-20B84C4CBC85}" type="presParOf" srcId="{024E157E-362F-487D-8C55-23B0D1D47B25}" destId="{525CBFD2-09F8-45D9-A6D3-7EFD41A0AEDF}" srcOrd="0" destOrd="0" presId="urn:microsoft.com/office/officeart/2005/8/layout/hierarchy3"/>
    <dgm:cxn modelId="{C5D7389F-923B-455E-8A89-4C962B46710B}" type="presParOf" srcId="{525CBFD2-09F8-45D9-A6D3-7EFD41A0AEDF}" destId="{96B01224-9C58-4E1B-B748-8A8B764A3B0D}" srcOrd="0" destOrd="0" presId="urn:microsoft.com/office/officeart/2005/8/layout/hierarchy3"/>
    <dgm:cxn modelId="{56A24710-5DA4-48F0-8487-38541885BC06}" type="presParOf" srcId="{96B01224-9C58-4E1B-B748-8A8B764A3B0D}" destId="{19551C8E-AF61-42D1-848F-0E44F86FE806}" srcOrd="0" destOrd="0" presId="urn:microsoft.com/office/officeart/2005/8/layout/hierarchy3"/>
    <dgm:cxn modelId="{3F41E64F-5322-4D4B-80F7-9131E51B081A}" type="presParOf" srcId="{96B01224-9C58-4E1B-B748-8A8B764A3B0D}" destId="{C8648317-1903-4126-AFCF-01558AC02506}" srcOrd="1" destOrd="0" presId="urn:microsoft.com/office/officeart/2005/8/layout/hierarchy3"/>
    <dgm:cxn modelId="{3BA285DD-497A-4C26-88D2-99AB195CA23C}" type="presParOf" srcId="{525CBFD2-09F8-45D9-A6D3-7EFD41A0AEDF}" destId="{B0E116A3-32E1-4E74-8E96-03D1A6A35F32}" srcOrd="1" destOrd="0" presId="urn:microsoft.com/office/officeart/2005/8/layout/hierarchy3"/>
    <dgm:cxn modelId="{EE804FEE-085B-48F0-8B90-74F1EDBB2EAC}" type="presParOf" srcId="{B0E116A3-32E1-4E74-8E96-03D1A6A35F32}" destId="{C662FBE1-956D-4121-AB7F-3781F725AEDD}" srcOrd="0" destOrd="0" presId="urn:microsoft.com/office/officeart/2005/8/layout/hierarchy3"/>
    <dgm:cxn modelId="{C41A92F8-744D-4152-84A4-B5C121B8C503}" type="presParOf" srcId="{B0E116A3-32E1-4E74-8E96-03D1A6A35F32}" destId="{914DCBCC-56E2-461D-86BA-E3563E147A9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771799-7BDD-4F72-9115-56CF79CD99C1}" type="doc">
      <dgm:prSet loTypeId="urn:microsoft.com/office/officeart/2005/8/layout/hierarchy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129A1BB-0EEF-47C7-A2FC-BD12F7718084}">
      <dgm:prSet phldrT="[Текст]"/>
      <dgm:spPr/>
      <dgm:t>
        <a:bodyPr/>
        <a:lstStyle/>
        <a:p>
          <a:r>
            <a:rPr lang="ru-RU" i="1" dirty="0" smtClean="0"/>
            <a:t>Кафедра фармакологии и фармацевтического консультирования с курсом ПО</a:t>
          </a:r>
          <a:endParaRPr lang="ru-RU" dirty="0"/>
        </a:p>
      </dgm:t>
    </dgm:pt>
    <dgm:pt modelId="{7E585136-8246-44CD-BC9B-F50A36613E52}" type="parTrans" cxnId="{3B2048B0-0DBF-45A1-BC3F-73A90F17BD02}">
      <dgm:prSet/>
      <dgm:spPr/>
      <dgm:t>
        <a:bodyPr/>
        <a:lstStyle/>
        <a:p>
          <a:endParaRPr lang="ru-RU"/>
        </a:p>
      </dgm:t>
    </dgm:pt>
    <dgm:pt modelId="{C09136D5-7047-43C0-9B27-51A64DF31D79}" type="sibTrans" cxnId="{3B2048B0-0DBF-45A1-BC3F-73A90F17BD02}">
      <dgm:prSet/>
      <dgm:spPr/>
      <dgm:t>
        <a:bodyPr/>
        <a:lstStyle/>
        <a:p>
          <a:endParaRPr lang="ru-RU"/>
        </a:p>
      </dgm:t>
    </dgm:pt>
    <dgm:pt modelId="{2710C033-D5B6-490C-9976-0B7843688768}">
      <dgm:prSet phldrT="[Текст]"/>
      <dgm:spPr/>
      <dgm:t>
        <a:bodyPr/>
        <a:lstStyle/>
        <a:p>
          <a:r>
            <a:rPr lang="ru-RU" dirty="0" smtClean="0"/>
            <a:t>Кафедра фармакологии с курсам клинической фармакологии, фармацевтической технологии и курсом ПО</a:t>
          </a:r>
          <a:endParaRPr lang="ru-RU" dirty="0"/>
        </a:p>
      </dgm:t>
    </dgm:pt>
    <dgm:pt modelId="{2357F223-F887-4B02-B6A9-B6C6FFB934E9}" type="parTrans" cxnId="{DBF03F11-6523-4E91-AF2C-B1BBFE1C3900}">
      <dgm:prSet/>
      <dgm:spPr/>
      <dgm:t>
        <a:bodyPr/>
        <a:lstStyle/>
        <a:p>
          <a:endParaRPr lang="ru-RU"/>
        </a:p>
      </dgm:t>
    </dgm:pt>
    <dgm:pt modelId="{94BF8DA5-53FB-47F6-8F97-FDC9F7E8E5AD}" type="sibTrans" cxnId="{DBF03F11-6523-4E91-AF2C-B1BBFE1C3900}">
      <dgm:prSet/>
      <dgm:spPr/>
      <dgm:t>
        <a:bodyPr/>
        <a:lstStyle/>
        <a:p>
          <a:endParaRPr lang="ru-RU"/>
        </a:p>
      </dgm:t>
    </dgm:pt>
    <dgm:pt modelId="{024E157E-362F-487D-8C55-23B0D1D47B25}" type="pres">
      <dgm:prSet presAssocID="{AF771799-7BDD-4F72-9115-56CF79CD99C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25CBFD2-09F8-45D9-A6D3-7EFD41A0AEDF}" type="pres">
      <dgm:prSet presAssocID="{F129A1BB-0EEF-47C7-A2FC-BD12F7718084}" presName="root" presStyleCnt="0"/>
      <dgm:spPr/>
    </dgm:pt>
    <dgm:pt modelId="{96B01224-9C58-4E1B-B748-8A8B764A3B0D}" type="pres">
      <dgm:prSet presAssocID="{F129A1BB-0EEF-47C7-A2FC-BD12F7718084}" presName="rootComposite" presStyleCnt="0"/>
      <dgm:spPr/>
    </dgm:pt>
    <dgm:pt modelId="{19551C8E-AF61-42D1-848F-0E44F86FE806}" type="pres">
      <dgm:prSet presAssocID="{F129A1BB-0EEF-47C7-A2FC-BD12F7718084}" presName="rootText" presStyleLbl="node1" presStyleIdx="0" presStyleCnt="1" custScaleX="123745" custScaleY="108435"/>
      <dgm:spPr/>
      <dgm:t>
        <a:bodyPr/>
        <a:lstStyle/>
        <a:p>
          <a:endParaRPr lang="ru-RU"/>
        </a:p>
      </dgm:t>
    </dgm:pt>
    <dgm:pt modelId="{C8648317-1903-4126-AFCF-01558AC02506}" type="pres">
      <dgm:prSet presAssocID="{F129A1BB-0EEF-47C7-A2FC-BD12F7718084}" presName="rootConnector" presStyleLbl="node1" presStyleIdx="0" presStyleCnt="1"/>
      <dgm:spPr/>
      <dgm:t>
        <a:bodyPr/>
        <a:lstStyle/>
        <a:p>
          <a:endParaRPr lang="ru-RU"/>
        </a:p>
      </dgm:t>
    </dgm:pt>
    <dgm:pt modelId="{B0E116A3-32E1-4E74-8E96-03D1A6A35F32}" type="pres">
      <dgm:prSet presAssocID="{F129A1BB-0EEF-47C7-A2FC-BD12F7718084}" presName="childShape" presStyleCnt="0"/>
      <dgm:spPr/>
    </dgm:pt>
    <dgm:pt modelId="{C662FBE1-956D-4121-AB7F-3781F725AEDD}" type="pres">
      <dgm:prSet presAssocID="{2357F223-F887-4B02-B6A9-B6C6FFB934E9}" presName="Name13" presStyleLbl="parChTrans1D2" presStyleIdx="0" presStyleCnt="1"/>
      <dgm:spPr/>
      <dgm:t>
        <a:bodyPr/>
        <a:lstStyle/>
        <a:p>
          <a:endParaRPr lang="ru-RU"/>
        </a:p>
      </dgm:t>
    </dgm:pt>
    <dgm:pt modelId="{914DCBCC-56E2-461D-86BA-E3563E147A9C}" type="pres">
      <dgm:prSet presAssocID="{2710C033-D5B6-490C-9976-0B7843688768}" presName="childText" presStyleLbl="bgAcc1" presStyleIdx="0" presStyleCnt="1" custScaleX="1483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964894-0142-40C2-8B41-ED4013986872}" type="presOf" srcId="{F129A1BB-0EEF-47C7-A2FC-BD12F7718084}" destId="{C8648317-1903-4126-AFCF-01558AC02506}" srcOrd="1" destOrd="0" presId="urn:microsoft.com/office/officeart/2005/8/layout/hierarchy3"/>
    <dgm:cxn modelId="{DAE068B1-BD75-47E1-8CC7-BDE780DFFDDD}" type="presOf" srcId="{2357F223-F887-4B02-B6A9-B6C6FFB934E9}" destId="{C662FBE1-956D-4121-AB7F-3781F725AEDD}" srcOrd="0" destOrd="0" presId="urn:microsoft.com/office/officeart/2005/8/layout/hierarchy3"/>
    <dgm:cxn modelId="{DBF03F11-6523-4E91-AF2C-B1BBFE1C3900}" srcId="{F129A1BB-0EEF-47C7-A2FC-BD12F7718084}" destId="{2710C033-D5B6-490C-9976-0B7843688768}" srcOrd="0" destOrd="0" parTransId="{2357F223-F887-4B02-B6A9-B6C6FFB934E9}" sibTransId="{94BF8DA5-53FB-47F6-8F97-FDC9F7E8E5AD}"/>
    <dgm:cxn modelId="{881BBE46-073F-4CA1-8705-27275B4B20B4}" type="presOf" srcId="{2710C033-D5B6-490C-9976-0B7843688768}" destId="{914DCBCC-56E2-461D-86BA-E3563E147A9C}" srcOrd="0" destOrd="0" presId="urn:microsoft.com/office/officeart/2005/8/layout/hierarchy3"/>
    <dgm:cxn modelId="{EA48325A-C901-4612-A86B-C32F7D323226}" type="presOf" srcId="{F129A1BB-0EEF-47C7-A2FC-BD12F7718084}" destId="{19551C8E-AF61-42D1-848F-0E44F86FE806}" srcOrd="0" destOrd="0" presId="urn:microsoft.com/office/officeart/2005/8/layout/hierarchy3"/>
    <dgm:cxn modelId="{3B2048B0-0DBF-45A1-BC3F-73A90F17BD02}" srcId="{AF771799-7BDD-4F72-9115-56CF79CD99C1}" destId="{F129A1BB-0EEF-47C7-A2FC-BD12F7718084}" srcOrd="0" destOrd="0" parTransId="{7E585136-8246-44CD-BC9B-F50A36613E52}" sibTransId="{C09136D5-7047-43C0-9B27-51A64DF31D79}"/>
    <dgm:cxn modelId="{3EA4F0B3-5B79-49AE-A581-692735E1E864}" type="presOf" srcId="{AF771799-7BDD-4F72-9115-56CF79CD99C1}" destId="{024E157E-362F-487D-8C55-23B0D1D47B25}" srcOrd="0" destOrd="0" presId="urn:microsoft.com/office/officeart/2005/8/layout/hierarchy3"/>
    <dgm:cxn modelId="{E7BD63CC-E005-4124-ACA1-B2FB620CC34B}" type="presParOf" srcId="{024E157E-362F-487D-8C55-23B0D1D47B25}" destId="{525CBFD2-09F8-45D9-A6D3-7EFD41A0AEDF}" srcOrd="0" destOrd="0" presId="urn:microsoft.com/office/officeart/2005/8/layout/hierarchy3"/>
    <dgm:cxn modelId="{4211EA32-A9EC-4125-8019-1DD224984AE5}" type="presParOf" srcId="{525CBFD2-09F8-45D9-A6D3-7EFD41A0AEDF}" destId="{96B01224-9C58-4E1B-B748-8A8B764A3B0D}" srcOrd="0" destOrd="0" presId="urn:microsoft.com/office/officeart/2005/8/layout/hierarchy3"/>
    <dgm:cxn modelId="{84321710-CE21-4C94-A438-B578F8149C5A}" type="presParOf" srcId="{96B01224-9C58-4E1B-B748-8A8B764A3B0D}" destId="{19551C8E-AF61-42D1-848F-0E44F86FE806}" srcOrd="0" destOrd="0" presId="urn:microsoft.com/office/officeart/2005/8/layout/hierarchy3"/>
    <dgm:cxn modelId="{4F1E4A04-EEF7-42B4-AAFC-28200D135644}" type="presParOf" srcId="{96B01224-9C58-4E1B-B748-8A8B764A3B0D}" destId="{C8648317-1903-4126-AFCF-01558AC02506}" srcOrd="1" destOrd="0" presId="urn:microsoft.com/office/officeart/2005/8/layout/hierarchy3"/>
    <dgm:cxn modelId="{3A2E8084-2C9E-4884-8375-635C636BDF00}" type="presParOf" srcId="{525CBFD2-09F8-45D9-A6D3-7EFD41A0AEDF}" destId="{B0E116A3-32E1-4E74-8E96-03D1A6A35F32}" srcOrd="1" destOrd="0" presId="urn:microsoft.com/office/officeart/2005/8/layout/hierarchy3"/>
    <dgm:cxn modelId="{3EA325FD-9787-4CFB-82F7-77C23960CFB8}" type="presParOf" srcId="{B0E116A3-32E1-4E74-8E96-03D1A6A35F32}" destId="{C662FBE1-956D-4121-AB7F-3781F725AEDD}" srcOrd="0" destOrd="0" presId="urn:microsoft.com/office/officeart/2005/8/layout/hierarchy3"/>
    <dgm:cxn modelId="{DD6E2500-2134-46F7-A1FE-9B4E62B352F3}" type="presParOf" srcId="{B0E116A3-32E1-4E74-8E96-03D1A6A35F32}" destId="{914DCBCC-56E2-461D-86BA-E3563E147A9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771799-7BDD-4F72-9115-56CF79CD99C1}" type="doc">
      <dgm:prSet loTypeId="urn:microsoft.com/office/officeart/2005/8/layout/hierarchy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129A1BB-0EEF-47C7-A2FC-BD12F7718084}">
      <dgm:prSet phldrT="[Текст]"/>
      <dgm:spPr/>
      <dgm:t>
        <a:bodyPr/>
        <a:lstStyle/>
        <a:p>
          <a:r>
            <a:rPr lang="ru-RU" i="1" dirty="0" smtClean="0"/>
            <a:t>Кафедра биологии и экологии</a:t>
          </a:r>
          <a:endParaRPr lang="ru-RU" dirty="0"/>
        </a:p>
      </dgm:t>
    </dgm:pt>
    <dgm:pt modelId="{7E585136-8246-44CD-BC9B-F50A36613E52}" type="parTrans" cxnId="{3B2048B0-0DBF-45A1-BC3F-73A90F17BD02}">
      <dgm:prSet/>
      <dgm:spPr/>
      <dgm:t>
        <a:bodyPr/>
        <a:lstStyle/>
        <a:p>
          <a:endParaRPr lang="ru-RU"/>
        </a:p>
      </dgm:t>
    </dgm:pt>
    <dgm:pt modelId="{C09136D5-7047-43C0-9B27-51A64DF31D79}" type="sibTrans" cxnId="{3B2048B0-0DBF-45A1-BC3F-73A90F17BD02}">
      <dgm:prSet/>
      <dgm:spPr/>
      <dgm:t>
        <a:bodyPr/>
        <a:lstStyle/>
        <a:p>
          <a:endParaRPr lang="ru-RU"/>
        </a:p>
      </dgm:t>
    </dgm:pt>
    <dgm:pt modelId="{2710C033-D5B6-490C-9976-0B7843688768}">
      <dgm:prSet phldrT="[Текст]"/>
      <dgm:spPr/>
      <dgm:t>
        <a:bodyPr/>
        <a:lstStyle/>
        <a:p>
          <a:r>
            <a:rPr lang="ru-RU" dirty="0" smtClean="0"/>
            <a:t>Кафедра биологии с экологией и курсом фармакогнозии</a:t>
          </a:r>
          <a:endParaRPr lang="ru-RU" dirty="0"/>
        </a:p>
      </dgm:t>
    </dgm:pt>
    <dgm:pt modelId="{2357F223-F887-4B02-B6A9-B6C6FFB934E9}" type="parTrans" cxnId="{DBF03F11-6523-4E91-AF2C-B1BBFE1C3900}">
      <dgm:prSet/>
      <dgm:spPr/>
      <dgm:t>
        <a:bodyPr/>
        <a:lstStyle/>
        <a:p>
          <a:endParaRPr lang="ru-RU"/>
        </a:p>
      </dgm:t>
    </dgm:pt>
    <dgm:pt modelId="{94BF8DA5-53FB-47F6-8F97-FDC9F7E8E5AD}" type="sibTrans" cxnId="{DBF03F11-6523-4E91-AF2C-B1BBFE1C3900}">
      <dgm:prSet/>
      <dgm:spPr/>
      <dgm:t>
        <a:bodyPr/>
        <a:lstStyle/>
        <a:p>
          <a:endParaRPr lang="ru-RU"/>
        </a:p>
      </dgm:t>
    </dgm:pt>
    <dgm:pt modelId="{024E157E-362F-487D-8C55-23B0D1D47B25}" type="pres">
      <dgm:prSet presAssocID="{AF771799-7BDD-4F72-9115-56CF79CD99C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25CBFD2-09F8-45D9-A6D3-7EFD41A0AEDF}" type="pres">
      <dgm:prSet presAssocID="{F129A1BB-0EEF-47C7-A2FC-BD12F7718084}" presName="root" presStyleCnt="0"/>
      <dgm:spPr/>
    </dgm:pt>
    <dgm:pt modelId="{96B01224-9C58-4E1B-B748-8A8B764A3B0D}" type="pres">
      <dgm:prSet presAssocID="{F129A1BB-0EEF-47C7-A2FC-BD12F7718084}" presName="rootComposite" presStyleCnt="0"/>
      <dgm:spPr/>
    </dgm:pt>
    <dgm:pt modelId="{19551C8E-AF61-42D1-848F-0E44F86FE806}" type="pres">
      <dgm:prSet presAssocID="{F129A1BB-0EEF-47C7-A2FC-BD12F7718084}" presName="rootText" presStyleLbl="node1" presStyleIdx="0" presStyleCnt="1" custScaleX="123745" custScaleY="108435"/>
      <dgm:spPr/>
      <dgm:t>
        <a:bodyPr/>
        <a:lstStyle/>
        <a:p>
          <a:endParaRPr lang="ru-RU"/>
        </a:p>
      </dgm:t>
    </dgm:pt>
    <dgm:pt modelId="{C8648317-1903-4126-AFCF-01558AC02506}" type="pres">
      <dgm:prSet presAssocID="{F129A1BB-0EEF-47C7-A2FC-BD12F7718084}" presName="rootConnector" presStyleLbl="node1" presStyleIdx="0" presStyleCnt="1"/>
      <dgm:spPr/>
      <dgm:t>
        <a:bodyPr/>
        <a:lstStyle/>
        <a:p>
          <a:endParaRPr lang="ru-RU"/>
        </a:p>
      </dgm:t>
    </dgm:pt>
    <dgm:pt modelId="{B0E116A3-32E1-4E74-8E96-03D1A6A35F32}" type="pres">
      <dgm:prSet presAssocID="{F129A1BB-0EEF-47C7-A2FC-BD12F7718084}" presName="childShape" presStyleCnt="0"/>
      <dgm:spPr/>
    </dgm:pt>
    <dgm:pt modelId="{C662FBE1-956D-4121-AB7F-3781F725AEDD}" type="pres">
      <dgm:prSet presAssocID="{2357F223-F887-4B02-B6A9-B6C6FFB934E9}" presName="Name13" presStyleLbl="parChTrans1D2" presStyleIdx="0" presStyleCnt="1"/>
      <dgm:spPr/>
      <dgm:t>
        <a:bodyPr/>
        <a:lstStyle/>
        <a:p>
          <a:endParaRPr lang="ru-RU"/>
        </a:p>
      </dgm:t>
    </dgm:pt>
    <dgm:pt modelId="{914DCBCC-56E2-461D-86BA-E3563E147A9C}" type="pres">
      <dgm:prSet presAssocID="{2710C033-D5B6-490C-9976-0B7843688768}" presName="childText" presStyleLbl="bgAcc1" presStyleIdx="0" presStyleCnt="1" custScaleX="1483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D05CBC-1018-48B4-8B2A-A27EAEEDC177}" type="presOf" srcId="{2357F223-F887-4B02-B6A9-B6C6FFB934E9}" destId="{C662FBE1-956D-4121-AB7F-3781F725AEDD}" srcOrd="0" destOrd="0" presId="urn:microsoft.com/office/officeart/2005/8/layout/hierarchy3"/>
    <dgm:cxn modelId="{10BFC257-935D-4315-B38D-C42779A74335}" type="presOf" srcId="{F129A1BB-0EEF-47C7-A2FC-BD12F7718084}" destId="{19551C8E-AF61-42D1-848F-0E44F86FE806}" srcOrd="0" destOrd="0" presId="urn:microsoft.com/office/officeart/2005/8/layout/hierarchy3"/>
    <dgm:cxn modelId="{7C0B807F-C6EE-42D0-B030-D654578F5DE3}" type="presOf" srcId="{AF771799-7BDD-4F72-9115-56CF79CD99C1}" destId="{024E157E-362F-487D-8C55-23B0D1D47B25}" srcOrd="0" destOrd="0" presId="urn:microsoft.com/office/officeart/2005/8/layout/hierarchy3"/>
    <dgm:cxn modelId="{EBDC70CD-56A1-48CF-9E94-E951483601A6}" type="presOf" srcId="{2710C033-D5B6-490C-9976-0B7843688768}" destId="{914DCBCC-56E2-461D-86BA-E3563E147A9C}" srcOrd="0" destOrd="0" presId="urn:microsoft.com/office/officeart/2005/8/layout/hierarchy3"/>
    <dgm:cxn modelId="{80B027B7-95E9-4ADA-9382-DB00E2563510}" type="presOf" srcId="{F129A1BB-0EEF-47C7-A2FC-BD12F7718084}" destId="{C8648317-1903-4126-AFCF-01558AC02506}" srcOrd="1" destOrd="0" presId="urn:microsoft.com/office/officeart/2005/8/layout/hierarchy3"/>
    <dgm:cxn modelId="{DBF03F11-6523-4E91-AF2C-B1BBFE1C3900}" srcId="{F129A1BB-0EEF-47C7-A2FC-BD12F7718084}" destId="{2710C033-D5B6-490C-9976-0B7843688768}" srcOrd="0" destOrd="0" parTransId="{2357F223-F887-4B02-B6A9-B6C6FFB934E9}" sibTransId="{94BF8DA5-53FB-47F6-8F97-FDC9F7E8E5AD}"/>
    <dgm:cxn modelId="{3B2048B0-0DBF-45A1-BC3F-73A90F17BD02}" srcId="{AF771799-7BDD-4F72-9115-56CF79CD99C1}" destId="{F129A1BB-0EEF-47C7-A2FC-BD12F7718084}" srcOrd="0" destOrd="0" parTransId="{7E585136-8246-44CD-BC9B-F50A36613E52}" sibTransId="{C09136D5-7047-43C0-9B27-51A64DF31D79}"/>
    <dgm:cxn modelId="{CD7A97DC-19DD-43C0-BA34-7127BD7BB8F9}" type="presParOf" srcId="{024E157E-362F-487D-8C55-23B0D1D47B25}" destId="{525CBFD2-09F8-45D9-A6D3-7EFD41A0AEDF}" srcOrd="0" destOrd="0" presId="urn:microsoft.com/office/officeart/2005/8/layout/hierarchy3"/>
    <dgm:cxn modelId="{61F112D3-7B22-4B11-93E0-1AAD8FA55F1D}" type="presParOf" srcId="{525CBFD2-09F8-45D9-A6D3-7EFD41A0AEDF}" destId="{96B01224-9C58-4E1B-B748-8A8B764A3B0D}" srcOrd="0" destOrd="0" presId="urn:microsoft.com/office/officeart/2005/8/layout/hierarchy3"/>
    <dgm:cxn modelId="{A008A853-794F-4EB4-A67F-640A35632A04}" type="presParOf" srcId="{96B01224-9C58-4E1B-B748-8A8B764A3B0D}" destId="{19551C8E-AF61-42D1-848F-0E44F86FE806}" srcOrd="0" destOrd="0" presId="urn:microsoft.com/office/officeart/2005/8/layout/hierarchy3"/>
    <dgm:cxn modelId="{5D9FAF97-E7EB-48C1-A0F8-4BF9D68D01CA}" type="presParOf" srcId="{96B01224-9C58-4E1B-B748-8A8B764A3B0D}" destId="{C8648317-1903-4126-AFCF-01558AC02506}" srcOrd="1" destOrd="0" presId="urn:microsoft.com/office/officeart/2005/8/layout/hierarchy3"/>
    <dgm:cxn modelId="{149CD673-9D02-4D93-A5CD-DFA9BD6EF328}" type="presParOf" srcId="{525CBFD2-09F8-45D9-A6D3-7EFD41A0AEDF}" destId="{B0E116A3-32E1-4E74-8E96-03D1A6A35F32}" srcOrd="1" destOrd="0" presId="urn:microsoft.com/office/officeart/2005/8/layout/hierarchy3"/>
    <dgm:cxn modelId="{006D3CE9-0C29-44B5-AFAD-E4D2FF016AD8}" type="presParOf" srcId="{B0E116A3-32E1-4E74-8E96-03D1A6A35F32}" destId="{C662FBE1-956D-4121-AB7F-3781F725AEDD}" srcOrd="0" destOrd="0" presId="urn:microsoft.com/office/officeart/2005/8/layout/hierarchy3"/>
    <dgm:cxn modelId="{DB53CF2F-E829-4C2E-9D0D-60CFA286CD87}" type="presParOf" srcId="{B0E116A3-32E1-4E74-8E96-03D1A6A35F32}" destId="{914DCBCC-56E2-461D-86BA-E3563E147A9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F1A0985-7457-4939-A54F-1B8F137D4B96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C90E0AA-DF76-48FC-AE5A-B34CC4A09319}">
      <dgm:prSet phldrT="[Текст]"/>
      <dgm:spPr/>
      <dgm:t>
        <a:bodyPr/>
        <a:lstStyle/>
        <a:p>
          <a:r>
            <a:rPr lang="ru-RU" dirty="0" smtClean="0"/>
            <a:t>Информированность населения</a:t>
          </a:r>
          <a:endParaRPr lang="ru-RU" dirty="0"/>
        </a:p>
      </dgm:t>
    </dgm:pt>
    <dgm:pt modelId="{5ABF8EB4-DAB0-43B2-BDAB-405DA0EC50CD}" type="parTrans" cxnId="{6A2FE490-A5FD-4760-B2C2-E2EF1468A3E5}">
      <dgm:prSet/>
      <dgm:spPr/>
      <dgm:t>
        <a:bodyPr/>
        <a:lstStyle/>
        <a:p>
          <a:endParaRPr lang="ru-RU"/>
        </a:p>
      </dgm:t>
    </dgm:pt>
    <dgm:pt modelId="{F377330E-D0A0-4F00-A8D9-A959E5B524B5}" type="sibTrans" cxnId="{6A2FE490-A5FD-4760-B2C2-E2EF1468A3E5}">
      <dgm:prSet/>
      <dgm:spPr/>
      <dgm:t>
        <a:bodyPr/>
        <a:lstStyle/>
        <a:p>
          <a:endParaRPr lang="ru-RU"/>
        </a:p>
      </dgm:t>
    </dgm:pt>
    <dgm:pt modelId="{62E5FF6E-6C9B-4611-97F4-AB0AA2DBE8C6}">
      <dgm:prSet phldrT="[Текст]" custT="1"/>
      <dgm:spPr/>
      <dgm:t>
        <a:bodyPr/>
        <a:lstStyle/>
        <a:p>
          <a:r>
            <a:rPr lang="ru-RU" sz="2400" dirty="0" smtClean="0"/>
            <a:t>Стенды</a:t>
          </a:r>
          <a:endParaRPr lang="ru-RU" sz="2400" dirty="0"/>
        </a:p>
      </dgm:t>
    </dgm:pt>
    <dgm:pt modelId="{C1CED9FE-81C6-46AF-A1EC-D8090C9841BF}" type="parTrans" cxnId="{98825A1D-5C87-4120-A5D7-580E44A2D2BE}">
      <dgm:prSet/>
      <dgm:spPr/>
      <dgm:t>
        <a:bodyPr/>
        <a:lstStyle/>
        <a:p>
          <a:endParaRPr lang="ru-RU"/>
        </a:p>
      </dgm:t>
    </dgm:pt>
    <dgm:pt modelId="{75C97D9B-C36F-4735-86DF-2EF35A240CA8}" type="sibTrans" cxnId="{98825A1D-5C87-4120-A5D7-580E44A2D2BE}">
      <dgm:prSet/>
      <dgm:spPr/>
      <dgm:t>
        <a:bodyPr/>
        <a:lstStyle/>
        <a:p>
          <a:endParaRPr lang="ru-RU"/>
        </a:p>
      </dgm:t>
    </dgm:pt>
    <dgm:pt modelId="{FBC3FF89-AC38-4BEF-A4CC-C0EA954FB4FA}">
      <dgm:prSet phldrT="[Текст]"/>
      <dgm:spPr/>
      <dgm:t>
        <a:bodyPr/>
        <a:lstStyle/>
        <a:p>
          <a:r>
            <a:rPr lang="ru-RU" dirty="0" smtClean="0"/>
            <a:t>Доступность медицинской помощи</a:t>
          </a:r>
          <a:endParaRPr lang="ru-RU" dirty="0"/>
        </a:p>
      </dgm:t>
    </dgm:pt>
    <dgm:pt modelId="{0BE492D2-780C-4AAB-BD24-DFE8FD706A78}" type="parTrans" cxnId="{EA936FC1-4526-4236-AD3A-0853642B8771}">
      <dgm:prSet/>
      <dgm:spPr/>
      <dgm:t>
        <a:bodyPr/>
        <a:lstStyle/>
        <a:p>
          <a:endParaRPr lang="ru-RU"/>
        </a:p>
      </dgm:t>
    </dgm:pt>
    <dgm:pt modelId="{C67A2306-F8D9-486C-A4E3-0873EF36EBC3}" type="sibTrans" cxnId="{EA936FC1-4526-4236-AD3A-0853642B8771}">
      <dgm:prSet/>
      <dgm:spPr/>
      <dgm:t>
        <a:bodyPr/>
        <a:lstStyle/>
        <a:p>
          <a:endParaRPr lang="ru-RU"/>
        </a:p>
      </dgm:t>
    </dgm:pt>
    <dgm:pt modelId="{F55DB12A-2B0C-4C01-93D0-52E970473757}">
      <dgm:prSet phldrT="[Текст]" custT="1"/>
      <dgm:spPr/>
      <dgm:t>
        <a:bodyPr/>
        <a:lstStyle/>
        <a:p>
          <a:r>
            <a:rPr lang="ru-RU" sz="2000" dirty="0" smtClean="0"/>
            <a:t>Работа регистратуры</a:t>
          </a:r>
          <a:endParaRPr lang="ru-RU" sz="2000" dirty="0"/>
        </a:p>
      </dgm:t>
    </dgm:pt>
    <dgm:pt modelId="{8B98F9E9-644F-4D82-848F-BAACDFA74EB3}" type="parTrans" cxnId="{773DC425-55DC-4771-A69F-7F3081A4B3E4}">
      <dgm:prSet/>
      <dgm:spPr/>
      <dgm:t>
        <a:bodyPr/>
        <a:lstStyle/>
        <a:p>
          <a:endParaRPr lang="ru-RU"/>
        </a:p>
      </dgm:t>
    </dgm:pt>
    <dgm:pt modelId="{790FDD74-4011-4EAF-B562-50A8A121298C}" type="sibTrans" cxnId="{773DC425-55DC-4771-A69F-7F3081A4B3E4}">
      <dgm:prSet/>
      <dgm:spPr/>
      <dgm:t>
        <a:bodyPr/>
        <a:lstStyle/>
        <a:p>
          <a:endParaRPr lang="ru-RU"/>
        </a:p>
      </dgm:t>
    </dgm:pt>
    <dgm:pt modelId="{6D5315EF-E4AB-4D0E-BC3C-07A786829F7B}">
      <dgm:prSet phldrT="[Текст]"/>
      <dgm:spPr/>
      <dgm:t>
        <a:bodyPr/>
        <a:lstStyle/>
        <a:p>
          <a:r>
            <a:rPr lang="ru-RU" dirty="0" smtClean="0"/>
            <a:t>Организация внутреннего контроля</a:t>
          </a:r>
          <a:endParaRPr lang="ru-RU" dirty="0"/>
        </a:p>
      </dgm:t>
    </dgm:pt>
    <dgm:pt modelId="{0C8F63DE-BFF7-48ED-A955-3EA9326785C7}" type="parTrans" cxnId="{D77849BA-279B-4E3F-83BA-4212F1D5E5D4}">
      <dgm:prSet/>
      <dgm:spPr/>
      <dgm:t>
        <a:bodyPr/>
        <a:lstStyle/>
        <a:p>
          <a:endParaRPr lang="ru-RU"/>
        </a:p>
      </dgm:t>
    </dgm:pt>
    <dgm:pt modelId="{B314F508-9A8B-4C35-B715-58C6E8A894AD}" type="sibTrans" cxnId="{D77849BA-279B-4E3F-83BA-4212F1D5E5D4}">
      <dgm:prSet/>
      <dgm:spPr/>
      <dgm:t>
        <a:bodyPr/>
        <a:lstStyle/>
        <a:p>
          <a:endParaRPr lang="ru-RU"/>
        </a:p>
      </dgm:t>
    </dgm:pt>
    <dgm:pt modelId="{6592D096-D6EE-4AD7-B049-169EE547FA5B}">
      <dgm:prSet phldrT="[Текст]" custT="1"/>
      <dgm:spPr/>
      <dgm:t>
        <a:bodyPr/>
        <a:lstStyle/>
        <a:p>
          <a:r>
            <a:rPr lang="ru-RU" sz="2000" dirty="0" smtClean="0"/>
            <a:t>Наличие системы внутреннего контроля качества оказания медицинской помощи</a:t>
          </a:r>
          <a:endParaRPr lang="ru-RU" sz="2000" dirty="0"/>
        </a:p>
      </dgm:t>
    </dgm:pt>
    <dgm:pt modelId="{3790F2B3-1FC8-4CC6-B76A-4E577AAE327A}" type="parTrans" cxnId="{3EE33E2D-4858-4EF7-BFD7-E6402F6E8591}">
      <dgm:prSet/>
      <dgm:spPr/>
      <dgm:t>
        <a:bodyPr/>
        <a:lstStyle/>
        <a:p>
          <a:endParaRPr lang="ru-RU"/>
        </a:p>
      </dgm:t>
    </dgm:pt>
    <dgm:pt modelId="{C0D5410F-0012-46E0-AA9D-F07F44037108}" type="sibTrans" cxnId="{3EE33E2D-4858-4EF7-BFD7-E6402F6E8591}">
      <dgm:prSet/>
      <dgm:spPr/>
      <dgm:t>
        <a:bodyPr/>
        <a:lstStyle/>
        <a:p>
          <a:endParaRPr lang="ru-RU"/>
        </a:p>
      </dgm:t>
    </dgm:pt>
    <dgm:pt modelId="{793FDE11-D22A-485B-8FB4-8C5302D0C57B}">
      <dgm:prSet phldrT="[Текст]" custT="1"/>
      <dgm:spPr/>
      <dgm:t>
        <a:bodyPr/>
        <a:lstStyle/>
        <a:p>
          <a:r>
            <a:rPr lang="ru-RU" sz="2400" dirty="0" smtClean="0"/>
            <a:t>Сайты клиник</a:t>
          </a:r>
          <a:endParaRPr lang="ru-RU" sz="2400" dirty="0"/>
        </a:p>
      </dgm:t>
    </dgm:pt>
    <dgm:pt modelId="{A22BB76F-13BC-48E0-A1E6-6B346E48ABFF}" type="parTrans" cxnId="{10C804DE-4BA1-4FEE-A77D-DD0ADB6C8EF0}">
      <dgm:prSet/>
      <dgm:spPr/>
      <dgm:t>
        <a:bodyPr/>
        <a:lstStyle/>
        <a:p>
          <a:endParaRPr lang="ru-RU"/>
        </a:p>
      </dgm:t>
    </dgm:pt>
    <dgm:pt modelId="{F4607063-7217-4759-96BB-F77510A0F93D}" type="sibTrans" cxnId="{10C804DE-4BA1-4FEE-A77D-DD0ADB6C8EF0}">
      <dgm:prSet/>
      <dgm:spPr/>
      <dgm:t>
        <a:bodyPr/>
        <a:lstStyle/>
        <a:p>
          <a:endParaRPr lang="ru-RU"/>
        </a:p>
      </dgm:t>
    </dgm:pt>
    <dgm:pt modelId="{F200852C-BE93-4FB7-B176-74D5C32825C7}">
      <dgm:prSet phldrT="[Текст]" custT="1"/>
      <dgm:spPr/>
      <dgm:t>
        <a:bodyPr/>
        <a:lstStyle/>
        <a:p>
          <a:r>
            <a:rPr lang="ru-RU" sz="2000" dirty="0" smtClean="0"/>
            <a:t>Предварительная запись на прием</a:t>
          </a:r>
          <a:endParaRPr lang="ru-RU" sz="2000" dirty="0"/>
        </a:p>
      </dgm:t>
    </dgm:pt>
    <dgm:pt modelId="{5C867A6B-6845-44A6-BCB4-EB43D2BEDF9D}" type="parTrans" cxnId="{6843ED91-2FA5-45C4-93FC-EB617524E098}">
      <dgm:prSet/>
      <dgm:spPr/>
      <dgm:t>
        <a:bodyPr/>
        <a:lstStyle/>
        <a:p>
          <a:endParaRPr lang="ru-RU"/>
        </a:p>
      </dgm:t>
    </dgm:pt>
    <dgm:pt modelId="{0DA69DAB-6AC8-40FB-8F80-39B7C978F414}" type="sibTrans" cxnId="{6843ED91-2FA5-45C4-93FC-EB617524E098}">
      <dgm:prSet/>
      <dgm:spPr/>
      <dgm:t>
        <a:bodyPr/>
        <a:lstStyle/>
        <a:p>
          <a:endParaRPr lang="ru-RU"/>
        </a:p>
      </dgm:t>
    </dgm:pt>
    <dgm:pt modelId="{D2A13903-2B19-42A5-95E6-6F04CAE2DE01}">
      <dgm:prSet phldrT="[Текст]" custT="1"/>
      <dgm:spPr/>
      <dgm:t>
        <a:bodyPr/>
        <a:lstStyle/>
        <a:p>
          <a:r>
            <a:rPr lang="ru-RU" sz="2000" dirty="0" smtClean="0"/>
            <a:t>Регистрация жалоб и обращений пациентов</a:t>
          </a:r>
          <a:endParaRPr lang="ru-RU" sz="2000" dirty="0"/>
        </a:p>
      </dgm:t>
    </dgm:pt>
    <dgm:pt modelId="{1B6F97B7-B863-4ADD-AE0F-35033AE15BC6}" type="parTrans" cxnId="{EC63CFC4-7C30-4532-B798-1A04C17E622E}">
      <dgm:prSet/>
      <dgm:spPr/>
      <dgm:t>
        <a:bodyPr/>
        <a:lstStyle/>
        <a:p>
          <a:endParaRPr lang="ru-RU"/>
        </a:p>
      </dgm:t>
    </dgm:pt>
    <dgm:pt modelId="{9E912E6E-181A-49F7-BA9A-DCD65673C942}" type="sibTrans" cxnId="{EC63CFC4-7C30-4532-B798-1A04C17E622E}">
      <dgm:prSet/>
      <dgm:spPr/>
      <dgm:t>
        <a:bodyPr/>
        <a:lstStyle/>
        <a:p>
          <a:endParaRPr lang="ru-RU"/>
        </a:p>
      </dgm:t>
    </dgm:pt>
    <dgm:pt modelId="{3AB06373-F261-4F66-8E71-67FE66700075}" type="pres">
      <dgm:prSet presAssocID="{7F1A0985-7457-4939-A54F-1B8F137D4B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99BE02-D4A8-4963-A169-E8B61A6221D9}" type="pres">
      <dgm:prSet presAssocID="{6C90E0AA-DF76-48FC-AE5A-B34CC4A09319}" presName="linNode" presStyleCnt="0"/>
      <dgm:spPr/>
    </dgm:pt>
    <dgm:pt modelId="{C047909C-F0FB-4EB7-93A6-1327ECC83C77}" type="pres">
      <dgm:prSet presAssocID="{6C90E0AA-DF76-48FC-AE5A-B34CC4A09319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2A347-EA1B-44CF-9A8E-2B3916886187}" type="pres">
      <dgm:prSet presAssocID="{6C90E0AA-DF76-48FC-AE5A-B34CC4A09319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8E4700-48BA-4D58-94B8-325BEE9E29D8}" type="pres">
      <dgm:prSet presAssocID="{F377330E-D0A0-4F00-A8D9-A959E5B524B5}" presName="sp" presStyleCnt="0"/>
      <dgm:spPr/>
    </dgm:pt>
    <dgm:pt modelId="{DD049282-BF95-44A2-82DA-99958CBFAF97}" type="pres">
      <dgm:prSet presAssocID="{FBC3FF89-AC38-4BEF-A4CC-C0EA954FB4FA}" presName="linNode" presStyleCnt="0"/>
      <dgm:spPr/>
    </dgm:pt>
    <dgm:pt modelId="{7C932B25-7A10-4B90-A155-04F16B731DCF}" type="pres">
      <dgm:prSet presAssocID="{FBC3FF89-AC38-4BEF-A4CC-C0EA954FB4F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A8905-38F1-4AF4-8DCB-90061BEF496B}" type="pres">
      <dgm:prSet presAssocID="{FBC3FF89-AC38-4BEF-A4CC-C0EA954FB4FA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53BEFC-04E5-409E-906A-89827F8C4EAA}" type="pres">
      <dgm:prSet presAssocID="{C67A2306-F8D9-486C-A4E3-0873EF36EBC3}" presName="sp" presStyleCnt="0"/>
      <dgm:spPr/>
    </dgm:pt>
    <dgm:pt modelId="{301CC055-99C6-48CB-A631-82926B5E3AE7}" type="pres">
      <dgm:prSet presAssocID="{6D5315EF-E4AB-4D0E-BC3C-07A786829F7B}" presName="linNode" presStyleCnt="0"/>
      <dgm:spPr/>
    </dgm:pt>
    <dgm:pt modelId="{875B76CE-C28B-4DD9-9C8D-563EAB8D32E4}" type="pres">
      <dgm:prSet presAssocID="{6D5315EF-E4AB-4D0E-BC3C-07A786829F7B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A0ADE-B687-4FBD-9DC6-A0D33615C96C}" type="pres">
      <dgm:prSet presAssocID="{6D5315EF-E4AB-4D0E-BC3C-07A786829F7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7849BA-279B-4E3F-83BA-4212F1D5E5D4}" srcId="{7F1A0985-7457-4939-A54F-1B8F137D4B96}" destId="{6D5315EF-E4AB-4D0E-BC3C-07A786829F7B}" srcOrd="2" destOrd="0" parTransId="{0C8F63DE-BFF7-48ED-A955-3EA9326785C7}" sibTransId="{B314F508-9A8B-4C35-B715-58C6E8A894AD}"/>
    <dgm:cxn modelId="{F8F1D956-8323-44F7-A353-86A0840A8D0F}" type="presOf" srcId="{6D5315EF-E4AB-4D0E-BC3C-07A786829F7B}" destId="{875B76CE-C28B-4DD9-9C8D-563EAB8D32E4}" srcOrd="0" destOrd="0" presId="urn:microsoft.com/office/officeart/2005/8/layout/vList5"/>
    <dgm:cxn modelId="{EC63CFC4-7C30-4532-B798-1A04C17E622E}" srcId="{FBC3FF89-AC38-4BEF-A4CC-C0EA954FB4FA}" destId="{D2A13903-2B19-42A5-95E6-6F04CAE2DE01}" srcOrd="2" destOrd="0" parTransId="{1B6F97B7-B863-4ADD-AE0F-35033AE15BC6}" sibTransId="{9E912E6E-181A-49F7-BA9A-DCD65673C942}"/>
    <dgm:cxn modelId="{6843ED91-2FA5-45C4-93FC-EB617524E098}" srcId="{FBC3FF89-AC38-4BEF-A4CC-C0EA954FB4FA}" destId="{F200852C-BE93-4FB7-B176-74D5C32825C7}" srcOrd="1" destOrd="0" parTransId="{5C867A6B-6845-44A6-BCB4-EB43D2BEDF9D}" sibTransId="{0DA69DAB-6AC8-40FB-8F80-39B7C978F414}"/>
    <dgm:cxn modelId="{773DC425-55DC-4771-A69F-7F3081A4B3E4}" srcId="{FBC3FF89-AC38-4BEF-A4CC-C0EA954FB4FA}" destId="{F55DB12A-2B0C-4C01-93D0-52E970473757}" srcOrd="0" destOrd="0" parTransId="{8B98F9E9-644F-4D82-848F-BAACDFA74EB3}" sibTransId="{790FDD74-4011-4EAF-B562-50A8A121298C}"/>
    <dgm:cxn modelId="{13059231-B9E1-4C97-9CE4-FDA5C2CAE4FA}" type="presOf" srcId="{6C90E0AA-DF76-48FC-AE5A-B34CC4A09319}" destId="{C047909C-F0FB-4EB7-93A6-1327ECC83C77}" srcOrd="0" destOrd="0" presId="urn:microsoft.com/office/officeart/2005/8/layout/vList5"/>
    <dgm:cxn modelId="{020E6C91-D0B4-459B-92D8-A7057CA0FDE7}" type="presOf" srcId="{F55DB12A-2B0C-4C01-93D0-52E970473757}" destId="{053A8905-38F1-4AF4-8DCB-90061BEF496B}" srcOrd="0" destOrd="0" presId="urn:microsoft.com/office/officeart/2005/8/layout/vList5"/>
    <dgm:cxn modelId="{98825A1D-5C87-4120-A5D7-580E44A2D2BE}" srcId="{6C90E0AA-DF76-48FC-AE5A-B34CC4A09319}" destId="{62E5FF6E-6C9B-4611-97F4-AB0AA2DBE8C6}" srcOrd="0" destOrd="0" parTransId="{C1CED9FE-81C6-46AF-A1EC-D8090C9841BF}" sibTransId="{75C97D9B-C36F-4735-86DF-2EF35A240CA8}"/>
    <dgm:cxn modelId="{D216AA37-4137-48AB-AC97-957963040EAE}" type="presOf" srcId="{7F1A0985-7457-4939-A54F-1B8F137D4B96}" destId="{3AB06373-F261-4F66-8E71-67FE66700075}" srcOrd="0" destOrd="0" presId="urn:microsoft.com/office/officeart/2005/8/layout/vList5"/>
    <dgm:cxn modelId="{6A2FE490-A5FD-4760-B2C2-E2EF1468A3E5}" srcId="{7F1A0985-7457-4939-A54F-1B8F137D4B96}" destId="{6C90E0AA-DF76-48FC-AE5A-B34CC4A09319}" srcOrd="0" destOrd="0" parTransId="{5ABF8EB4-DAB0-43B2-BDAB-405DA0EC50CD}" sibTransId="{F377330E-D0A0-4F00-A8D9-A959E5B524B5}"/>
    <dgm:cxn modelId="{5A80C15F-FDF3-4368-97E3-2A50240AF5CC}" type="presOf" srcId="{62E5FF6E-6C9B-4611-97F4-AB0AA2DBE8C6}" destId="{9832A347-EA1B-44CF-9A8E-2B3916886187}" srcOrd="0" destOrd="0" presId="urn:microsoft.com/office/officeart/2005/8/layout/vList5"/>
    <dgm:cxn modelId="{73A9CB6E-1789-4ED6-9775-310AB7CB3200}" type="presOf" srcId="{F200852C-BE93-4FB7-B176-74D5C32825C7}" destId="{053A8905-38F1-4AF4-8DCB-90061BEF496B}" srcOrd="0" destOrd="1" presId="urn:microsoft.com/office/officeart/2005/8/layout/vList5"/>
    <dgm:cxn modelId="{EA936FC1-4526-4236-AD3A-0853642B8771}" srcId="{7F1A0985-7457-4939-A54F-1B8F137D4B96}" destId="{FBC3FF89-AC38-4BEF-A4CC-C0EA954FB4FA}" srcOrd="1" destOrd="0" parTransId="{0BE492D2-780C-4AAB-BD24-DFE8FD706A78}" sibTransId="{C67A2306-F8D9-486C-A4E3-0873EF36EBC3}"/>
    <dgm:cxn modelId="{58068264-A9F9-487B-B428-1AF594CA9070}" type="presOf" srcId="{793FDE11-D22A-485B-8FB4-8C5302D0C57B}" destId="{9832A347-EA1B-44CF-9A8E-2B3916886187}" srcOrd="0" destOrd="1" presId="urn:microsoft.com/office/officeart/2005/8/layout/vList5"/>
    <dgm:cxn modelId="{10C804DE-4BA1-4FEE-A77D-DD0ADB6C8EF0}" srcId="{6C90E0AA-DF76-48FC-AE5A-B34CC4A09319}" destId="{793FDE11-D22A-485B-8FB4-8C5302D0C57B}" srcOrd="1" destOrd="0" parTransId="{A22BB76F-13BC-48E0-A1E6-6B346E48ABFF}" sibTransId="{F4607063-7217-4759-96BB-F77510A0F93D}"/>
    <dgm:cxn modelId="{CE71976E-C9CD-45A0-9C3B-FFBEE03BCD43}" type="presOf" srcId="{6592D096-D6EE-4AD7-B049-169EE547FA5B}" destId="{BDCA0ADE-B687-4FBD-9DC6-A0D33615C96C}" srcOrd="0" destOrd="0" presId="urn:microsoft.com/office/officeart/2005/8/layout/vList5"/>
    <dgm:cxn modelId="{3EE33E2D-4858-4EF7-BFD7-E6402F6E8591}" srcId="{6D5315EF-E4AB-4D0E-BC3C-07A786829F7B}" destId="{6592D096-D6EE-4AD7-B049-169EE547FA5B}" srcOrd="0" destOrd="0" parTransId="{3790F2B3-1FC8-4CC6-B76A-4E577AAE327A}" sibTransId="{C0D5410F-0012-46E0-AA9D-F07F44037108}"/>
    <dgm:cxn modelId="{A7BB2811-813D-465C-AC48-9786F1ECEAE0}" type="presOf" srcId="{D2A13903-2B19-42A5-95E6-6F04CAE2DE01}" destId="{053A8905-38F1-4AF4-8DCB-90061BEF496B}" srcOrd="0" destOrd="2" presId="urn:microsoft.com/office/officeart/2005/8/layout/vList5"/>
    <dgm:cxn modelId="{1A2DD391-B77F-4536-BA88-B4E7C8E7E2F3}" type="presOf" srcId="{FBC3FF89-AC38-4BEF-A4CC-C0EA954FB4FA}" destId="{7C932B25-7A10-4B90-A155-04F16B731DCF}" srcOrd="0" destOrd="0" presId="urn:microsoft.com/office/officeart/2005/8/layout/vList5"/>
    <dgm:cxn modelId="{82B440E7-E7F4-4CC2-9321-8E560A8889D1}" type="presParOf" srcId="{3AB06373-F261-4F66-8E71-67FE66700075}" destId="{9C99BE02-D4A8-4963-A169-E8B61A6221D9}" srcOrd="0" destOrd="0" presId="urn:microsoft.com/office/officeart/2005/8/layout/vList5"/>
    <dgm:cxn modelId="{0083815A-D5DF-499F-8E13-A061CB80B1FF}" type="presParOf" srcId="{9C99BE02-D4A8-4963-A169-E8B61A6221D9}" destId="{C047909C-F0FB-4EB7-93A6-1327ECC83C77}" srcOrd="0" destOrd="0" presId="urn:microsoft.com/office/officeart/2005/8/layout/vList5"/>
    <dgm:cxn modelId="{0CDB2A95-2F82-477D-ACCA-9D17597DC5BC}" type="presParOf" srcId="{9C99BE02-D4A8-4963-A169-E8B61A6221D9}" destId="{9832A347-EA1B-44CF-9A8E-2B3916886187}" srcOrd="1" destOrd="0" presId="urn:microsoft.com/office/officeart/2005/8/layout/vList5"/>
    <dgm:cxn modelId="{3B062295-F2B4-487D-BF7B-342E8F29FA5A}" type="presParOf" srcId="{3AB06373-F261-4F66-8E71-67FE66700075}" destId="{D68E4700-48BA-4D58-94B8-325BEE9E29D8}" srcOrd="1" destOrd="0" presId="urn:microsoft.com/office/officeart/2005/8/layout/vList5"/>
    <dgm:cxn modelId="{749020C2-9DBB-42EC-80ED-801B9E874DF7}" type="presParOf" srcId="{3AB06373-F261-4F66-8E71-67FE66700075}" destId="{DD049282-BF95-44A2-82DA-99958CBFAF97}" srcOrd="2" destOrd="0" presId="urn:microsoft.com/office/officeart/2005/8/layout/vList5"/>
    <dgm:cxn modelId="{7E0BE3C9-C1CA-4D84-BD76-29A7136A5A69}" type="presParOf" srcId="{DD049282-BF95-44A2-82DA-99958CBFAF97}" destId="{7C932B25-7A10-4B90-A155-04F16B731DCF}" srcOrd="0" destOrd="0" presId="urn:microsoft.com/office/officeart/2005/8/layout/vList5"/>
    <dgm:cxn modelId="{E72F3157-5E5B-49BC-B269-7AC25A7FC23E}" type="presParOf" srcId="{DD049282-BF95-44A2-82DA-99958CBFAF97}" destId="{053A8905-38F1-4AF4-8DCB-90061BEF496B}" srcOrd="1" destOrd="0" presId="urn:microsoft.com/office/officeart/2005/8/layout/vList5"/>
    <dgm:cxn modelId="{8397DE48-7ED5-48CB-9F6F-E9F6B3AC2ECB}" type="presParOf" srcId="{3AB06373-F261-4F66-8E71-67FE66700075}" destId="{4C53BEFC-04E5-409E-906A-89827F8C4EAA}" srcOrd="3" destOrd="0" presId="urn:microsoft.com/office/officeart/2005/8/layout/vList5"/>
    <dgm:cxn modelId="{C03C1BDB-4E4E-4781-B569-4DF6C6B58D3A}" type="presParOf" srcId="{3AB06373-F261-4F66-8E71-67FE66700075}" destId="{301CC055-99C6-48CB-A631-82926B5E3AE7}" srcOrd="4" destOrd="0" presId="urn:microsoft.com/office/officeart/2005/8/layout/vList5"/>
    <dgm:cxn modelId="{D0536EA0-9E2D-4FD3-92AC-6045F6963F4B}" type="presParOf" srcId="{301CC055-99C6-48CB-A631-82926B5E3AE7}" destId="{875B76CE-C28B-4DD9-9C8D-563EAB8D32E4}" srcOrd="0" destOrd="0" presId="urn:microsoft.com/office/officeart/2005/8/layout/vList5"/>
    <dgm:cxn modelId="{FCE70B5A-610E-4823-9460-F57EE546F28C}" type="presParOf" srcId="{301CC055-99C6-48CB-A631-82926B5E3AE7}" destId="{BDCA0ADE-B687-4FBD-9DC6-A0D33615C96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F1A0985-7457-4939-A54F-1B8F137D4B96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C90E0AA-DF76-48FC-AE5A-B34CC4A09319}">
      <dgm:prSet phldrT="[Текст]" custT="1"/>
      <dgm:spPr/>
      <dgm:t>
        <a:bodyPr/>
        <a:lstStyle/>
        <a:p>
          <a:r>
            <a:rPr lang="ru-RU" sz="2000" dirty="0" smtClean="0"/>
            <a:t>Анализ выполнения государственного задания </a:t>
          </a:r>
          <a:endParaRPr lang="ru-RU" sz="2000" dirty="0"/>
        </a:p>
      </dgm:t>
    </dgm:pt>
    <dgm:pt modelId="{5ABF8EB4-DAB0-43B2-BDAB-405DA0EC50CD}" type="parTrans" cxnId="{6A2FE490-A5FD-4760-B2C2-E2EF1468A3E5}">
      <dgm:prSet/>
      <dgm:spPr/>
      <dgm:t>
        <a:bodyPr/>
        <a:lstStyle/>
        <a:p>
          <a:endParaRPr lang="ru-RU" sz="1400"/>
        </a:p>
      </dgm:t>
    </dgm:pt>
    <dgm:pt modelId="{F377330E-D0A0-4F00-A8D9-A959E5B524B5}" type="sibTrans" cxnId="{6A2FE490-A5FD-4760-B2C2-E2EF1468A3E5}">
      <dgm:prSet/>
      <dgm:spPr/>
      <dgm:t>
        <a:bodyPr/>
        <a:lstStyle/>
        <a:p>
          <a:endParaRPr lang="ru-RU" sz="1400"/>
        </a:p>
      </dgm:t>
    </dgm:pt>
    <dgm:pt modelId="{62E5FF6E-6C9B-4611-97F4-AB0AA2DBE8C6}">
      <dgm:prSet phldrT="[Текст]" custT="1"/>
      <dgm:spPr/>
      <dgm:t>
        <a:bodyPr/>
        <a:lstStyle/>
        <a:p>
          <a:r>
            <a:rPr lang="ru-RU" sz="1800" dirty="0" smtClean="0"/>
            <a:t>Проверка объемов и стоимости медицинской помощи в разрезе видов медицинских услуг</a:t>
          </a:r>
          <a:endParaRPr lang="ru-RU" sz="1800" dirty="0"/>
        </a:p>
      </dgm:t>
    </dgm:pt>
    <dgm:pt modelId="{C1CED9FE-81C6-46AF-A1EC-D8090C9841BF}" type="parTrans" cxnId="{98825A1D-5C87-4120-A5D7-580E44A2D2BE}">
      <dgm:prSet/>
      <dgm:spPr/>
      <dgm:t>
        <a:bodyPr/>
        <a:lstStyle/>
        <a:p>
          <a:endParaRPr lang="ru-RU" sz="1400"/>
        </a:p>
      </dgm:t>
    </dgm:pt>
    <dgm:pt modelId="{75C97D9B-C36F-4735-86DF-2EF35A240CA8}" type="sibTrans" cxnId="{98825A1D-5C87-4120-A5D7-580E44A2D2BE}">
      <dgm:prSet/>
      <dgm:spPr/>
      <dgm:t>
        <a:bodyPr/>
        <a:lstStyle/>
        <a:p>
          <a:endParaRPr lang="ru-RU" sz="1400"/>
        </a:p>
      </dgm:t>
    </dgm:pt>
    <dgm:pt modelId="{FBC3FF89-AC38-4BEF-A4CC-C0EA954FB4FA}">
      <dgm:prSet phldrT="[Текст]" custT="1"/>
      <dgm:spPr/>
      <dgm:t>
        <a:bodyPr/>
        <a:lstStyle/>
        <a:p>
          <a:r>
            <a:rPr lang="ru-RU" sz="2000" dirty="0" smtClean="0"/>
            <a:t>Проверка использования средств</a:t>
          </a:r>
          <a:endParaRPr lang="ru-RU" sz="2000" dirty="0"/>
        </a:p>
      </dgm:t>
    </dgm:pt>
    <dgm:pt modelId="{0BE492D2-780C-4AAB-BD24-DFE8FD706A78}" type="parTrans" cxnId="{EA936FC1-4526-4236-AD3A-0853642B8771}">
      <dgm:prSet/>
      <dgm:spPr/>
      <dgm:t>
        <a:bodyPr/>
        <a:lstStyle/>
        <a:p>
          <a:endParaRPr lang="ru-RU" sz="1400"/>
        </a:p>
      </dgm:t>
    </dgm:pt>
    <dgm:pt modelId="{C67A2306-F8D9-486C-A4E3-0873EF36EBC3}" type="sibTrans" cxnId="{EA936FC1-4526-4236-AD3A-0853642B8771}">
      <dgm:prSet/>
      <dgm:spPr/>
      <dgm:t>
        <a:bodyPr/>
        <a:lstStyle/>
        <a:p>
          <a:endParaRPr lang="ru-RU" sz="1400"/>
        </a:p>
      </dgm:t>
    </dgm:pt>
    <dgm:pt modelId="{F55DB12A-2B0C-4C01-93D0-52E970473757}">
      <dgm:prSet phldrT="[Текст]" custT="1"/>
      <dgm:spPr/>
      <dgm:t>
        <a:bodyPr/>
        <a:lstStyle/>
        <a:p>
          <a:r>
            <a:rPr lang="ru-RU" sz="1600" dirty="0" smtClean="0"/>
            <a:t>Обоснованность расходов на материалы, на оплату труда</a:t>
          </a:r>
          <a:endParaRPr lang="ru-RU" sz="1600" dirty="0"/>
        </a:p>
      </dgm:t>
    </dgm:pt>
    <dgm:pt modelId="{8B98F9E9-644F-4D82-848F-BAACDFA74EB3}" type="parTrans" cxnId="{773DC425-55DC-4771-A69F-7F3081A4B3E4}">
      <dgm:prSet/>
      <dgm:spPr/>
      <dgm:t>
        <a:bodyPr/>
        <a:lstStyle/>
        <a:p>
          <a:endParaRPr lang="ru-RU" sz="1400"/>
        </a:p>
      </dgm:t>
    </dgm:pt>
    <dgm:pt modelId="{790FDD74-4011-4EAF-B562-50A8A121298C}" type="sibTrans" cxnId="{773DC425-55DC-4771-A69F-7F3081A4B3E4}">
      <dgm:prSet/>
      <dgm:spPr/>
      <dgm:t>
        <a:bodyPr/>
        <a:lstStyle/>
        <a:p>
          <a:endParaRPr lang="ru-RU" sz="1400"/>
        </a:p>
      </dgm:t>
    </dgm:pt>
    <dgm:pt modelId="{6D5315EF-E4AB-4D0E-BC3C-07A786829F7B}">
      <dgm:prSet phldrT="[Текст]" custT="1"/>
      <dgm:spPr/>
      <dgm:t>
        <a:bodyPr/>
        <a:lstStyle/>
        <a:p>
          <a:r>
            <a:rPr lang="ru-RU" sz="2000" dirty="0" smtClean="0"/>
            <a:t>Организация диспансеризации</a:t>
          </a:r>
          <a:endParaRPr lang="ru-RU" sz="2000" dirty="0"/>
        </a:p>
      </dgm:t>
    </dgm:pt>
    <dgm:pt modelId="{0C8F63DE-BFF7-48ED-A955-3EA9326785C7}" type="parTrans" cxnId="{D77849BA-279B-4E3F-83BA-4212F1D5E5D4}">
      <dgm:prSet/>
      <dgm:spPr/>
      <dgm:t>
        <a:bodyPr/>
        <a:lstStyle/>
        <a:p>
          <a:endParaRPr lang="ru-RU" sz="1400"/>
        </a:p>
      </dgm:t>
    </dgm:pt>
    <dgm:pt modelId="{B314F508-9A8B-4C35-B715-58C6E8A894AD}" type="sibTrans" cxnId="{D77849BA-279B-4E3F-83BA-4212F1D5E5D4}">
      <dgm:prSet/>
      <dgm:spPr/>
      <dgm:t>
        <a:bodyPr/>
        <a:lstStyle/>
        <a:p>
          <a:endParaRPr lang="ru-RU" sz="1400"/>
        </a:p>
      </dgm:t>
    </dgm:pt>
    <dgm:pt modelId="{6592D096-D6EE-4AD7-B049-169EE547FA5B}">
      <dgm:prSet phldrT="[Текст]" custT="1"/>
      <dgm:spPr/>
      <dgm:t>
        <a:bodyPr/>
        <a:lstStyle/>
        <a:p>
          <a:r>
            <a:rPr lang="ru-RU" sz="1800" dirty="0" smtClean="0"/>
            <a:t>Наличие системы внутреннего контроля качества оказания медицинской помощи</a:t>
          </a:r>
          <a:endParaRPr lang="ru-RU" sz="1800" dirty="0"/>
        </a:p>
      </dgm:t>
    </dgm:pt>
    <dgm:pt modelId="{3790F2B3-1FC8-4CC6-B76A-4E577AAE327A}" type="parTrans" cxnId="{3EE33E2D-4858-4EF7-BFD7-E6402F6E8591}">
      <dgm:prSet/>
      <dgm:spPr/>
      <dgm:t>
        <a:bodyPr/>
        <a:lstStyle/>
        <a:p>
          <a:endParaRPr lang="ru-RU" sz="1400"/>
        </a:p>
      </dgm:t>
    </dgm:pt>
    <dgm:pt modelId="{C0D5410F-0012-46E0-AA9D-F07F44037108}" type="sibTrans" cxnId="{3EE33E2D-4858-4EF7-BFD7-E6402F6E8591}">
      <dgm:prSet/>
      <dgm:spPr/>
      <dgm:t>
        <a:bodyPr/>
        <a:lstStyle/>
        <a:p>
          <a:endParaRPr lang="ru-RU" sz="1400"/>
        </a:p>
      </dgm:t>
    </dgm:pt>
    <dgm:pt modelId="{69A4343D-77F9-4998-BAEC-A108F9C41BC6}">
      <dgm:prSet phldrT="[Текст]" custT="1"/>
      <dgm:spPr/>
      <dgm:t>
        <a:bodyPr/>
        <a:lstStyle/>
        <a:p>
          <a:r>
            <a:rPr lang="ru-RU" sz="1600" dirty="0" smtClean="0"/>
            <a:t>Квалификация врачебного персонала</a:t>
          </a:r>
          <a:endParaRPr lang="ru-RU" sz="1600" dirty="0"/>
        </a:p>
      </dgm:t>
    </dgm:pt>
    <dgm:pt modelId="{524E995C-C356-429D-8542-7A3640010AD9}" type="parTrans" cxnId="{AC910793-51B6-4F8C-B2D8-774B0906FE33}">
      <dgm:prSet/>
      <dgm:spPr/>
      <dgm:t>
        <a:bodyPr/>
        <a:lstStyle/>
        <a:p>
          <a:endParaRPr lang="ru-RU" sz="1400"/>
        </a:p>
      </dgm:t>
    </dgm:pt>
    <dgm:pt modelId="{6CD892F1-F9CF-4318-92A9-E292F6BFDDBA}" type="sibTrans" cxnId="{AC910793-51B6-4F8C-B2D8-774B0906FE33}">
      <dgm:prSet/>
      <dgm:spPr/>
      <dgm:t>
        <a:bodyPr/>
        <a:lstStyle/>
        <a:p>
          <a:endParaRPr lang="ru-RU" sz="1400"/>
        </a:p>
      </dgm:t>
    </dgm:pt>
    <dgm:pt modelId="{AB38FFA7-F4BE-40F4-BDFA-39DB72BF94C3}">
      <dgm:prSet phldrT="[Текст]" custT="1"/>
      <dgm:spPr/>
      <dgm:t>
        <a:bodyPr/>
        <a:lstStyle/>
        <a:p>
          <a:r>
            <a:rPr lang="ru-RU" sz="1600" dirty="0" smtClean="0"/>
            <a:t>Соблюдения закона о контрактной системе закупок</a:t>
          </a:r>
          <a:endParaRPr lang="ru-RU" sz="1600" dirty="0"/>
        </a:p>
      </dgm:t>
    </dgm:pt>
    <dgm:pt modelId="{F7A41316-B1CB-42F8-957E-7F93DDCD565B}" type="parTrans" cxnId="{6F060591-88F3-4B0B-8C01-8A39F202424B}">
      <dgm:prSet/>
      <dgm:spPr/>
      <dgm:t>
        <a:bodyPr/>
        <a:lstStyle/>
        <a:p>
          <a:endParaRPr lang="ru-RU" sz="1400"/>
        </a:p>
      </dgm:t>
    </dgm:pt>
    <dgm:pt modelId="{5070F889-A064-49A1-A4E0-9029618C029C}" type="sibTrans" cxnId="{6F060591-88F3-4B0B-8C01-8A39F202424B}">
      <dgm:prSet/>
      <dgm:spPr/>
      <dgm:t>
        <a:bodyPr/>
        <a:lstStyle/>
        <a:p>
          <a:endParaRPr lang="ru-RU" sz="1400"/>
        </a:p>
      </dgm:t>
    </dgm:pt>
    <dgm:pt modelId="{D52DED41-98F3-441E-A91F-5A7E74594ADA}">
      <dgm:prSet phldrT="[Текст]" custT="1"/>
      <dgm:spPr/>
      <dgm:t>
        <a:bodyPr/>
        <a:lstStyle/>
        <a:p>
          <a:r>
            <a:rPr lang="ru-RU" sz="1600" dirty="0" smtClean="0"/>
            <a:t>Ведение претензионной работы</a:t>
          </a:r>
          <a:endParaRPr lang="ru-RU" sz="1600" dirty="0"/>
        </a:p>
      </dgm:t>
    </dgm:pt>
    <dgm:pt modelId="{A9D2DB26-2594-4809-A9D4-49914D8CF155}" type="parTrans" cxnId="{0FF7D6AA-2E40-4922-924F-426E3031C712}">
      <dgm:prSet/>
      <dgm:spPr/>
      <dgm:t>
        <a:bodyPr/>
        <a:lstStyle/>
        <a:p>
          <a:endParaRPr lang="ru-RU" sz="1400"/>
        </a:p>
      </dgm:t>
    </dgm:pt>
    <dgm:pt modelId="{E0144638-F248-4749-96DB-F9325CCCD5DC}" type="sibTrans" cxnId="{0FF7D6AA-2E40-4922-924F-426E3031C712}">
      <dgm:prSet/>
      <dgm:spPr/>
      <dgm:t>
        <a:bodyPr/>
        <a:lstStyle/>
        <a:p>
          <a:endParaRPr lang="ru-RU" sz="1400"/>
        </a:p>
      </dgm:t>
    </dgm:pt>
    <dgm:pt modelId="{3AB06373-F261-4F66-8E71-67FE66700075}" type="pres">
      <dgm:prSet presAssocID="{7F1A0985-7457-4939-A54F-1B8F137D4B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99BE02-D4A8-4963-A169-E8B61A6221D9}" type="pres">
      <dgm:prSet presAssocID="{6C90E0AA-DF76-48FC-AE5A-B34CC4A09319}" presName="linNode" presStyleCnt="0"/>
      <dgm:spPr/>
    </dgm:pt>
    <dgm:pt modelId="{C047909C-F0FB-4EB7-93A6-1327ECC83C77}" type="pres">
      <dgm:prSet presAssocID="{6C90E0AA-DF76-48FC-AE5A-B34CC4A09319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2A347-EA1B-44CF-9A8E-2B3916886187}" type="pres">
      <dgm:prSet presAssocID="{6C90E0AA-DF76-48FC-AE5A-B34CC4A09319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8E4700-48BA-4D58-94B8-325BEE9E29D8}" type="pres">
      <dgm:prSet presAssocID="{F377330E-D0A0-4F00-A8D9-A959E5B524B5}" presName="sp" presStyleCnt="0"/>
      <dgm:spPr/>
    </dgm:pt>
    <dgm:pt modelId="{DD049282-BF95-44A2-82DA-99958CBFAF97}" type="pres">
      <dgm:prSet presAssocID="{FBC3FF89-AC38-4BEF-A4CC-C0EA954FB4FA}" presName="linNode" presStyleCnt="0"/>
      <dgm:spPr/>
    </dgm:pt>
    <dgm:pt modelId="{7C932B25-7A10-4B90-A155-04F16B731DCF}" type="pres">
      <dgm:prSet presAssocID="{FBC3FF89-AC38-4BEF-A4CC-C0EA954FB4F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A8905-38F1-4AF4-8DCB-90061BEF496B}" type="pres">
      <dgm:prSet presAssocID="{FBC3FF89-AC38-4BEF-A4CC-C0EA954FB4FA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53BEFC-04E5-409E-906A-89827F8C4EAA}" type="pres">
      <dgm:prSet presAssocID="{C67A2306-F8D9-486C-A4E3-0873EF36EBC3}" presName="sp" presStyleCnt="0"/>
      <dgm:spPr/>
    </dgm:pt>
    <dgm:pt modelId="{301CC055-99C6-48CB-A631-82926B5E3AE7}" type="pres">
      <dgm:prSet presAssocID="{6D5315EF-E4AB-4D0E-BC3C-07A786829F7B}" presName="linNode" presStyleCnt="0"/>
      <dgm:spPr/>
    </dgm:pt>
    <dgm:pt modelId="{875B76CE-C28B-4DD9-9C8D-563EAB8D32E4}" type="pres">
      <dgm:prSet presAssocID="{6D5315EF-E4AB-4D0E-BC3C-07A786829F7B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A0ADE-B687-4FBD-9DC6-A0D33615C96C}" type="pres">
      <dgm:prSet presAssocID="{6D5315EF-E4AB-4D0E-BC3C-07A786829F7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10C24B-F6CA-4D9B-9AA6-F2F85492C2FA}" type="presOf" srcId="{D52DED41-98F3-441E-A91F-5A7E74594ADA}" destId="{053A8905-38F1-4AF4-8DCB-90061BEF496B}" srcOrd="0" destOrd="2" presId="urn:microsoft.com/office/officeart/2005/8/layout/vList5"/>
    <dgm:cxn modelId="{6F060591-88F3-4B0B-8C01-8A39F202424B}" srcId="{FBC3FF89-AC38-4BEF-A4CC-C0EA954FB4FA}" destId="{AB38FFA7-F4BE-40F4-BDFA-39DB72BF94C3}" srcOrd="1" destOrd="0" parTransId="{F7A41316-B1CB-42F8-957E-7F93DDCD565B}" sibTransId="{5070F889-A064-49A1-A4E0-9029618C029C}"/>
    <dgm:cxn modelId="{D77849BA-279B-4E3F-83BA-4212F1D5E5D4}" srcId="{7F1A0985-7457-4939-A54F-1B8F137D4B96}" destId="{6D5315EF-E4AB-4D0E-BC3C-07A786829F7B}" srcOrd="2" destOrd="0" parTransId="{0C8F63DE-BFF7-48ED-A955-3EA9326785C7}" sibTransId="{B314F508-9A8B-4C35-B715-58C6E8A894AD}"/>
    <dgm:cxn modelId="{0FF7D6AA-2E40-4922-924F-426E3031C712}" srcId="{FBC3FF89-AC38-4BEF-A4CC-C0EA954FB4FA}" destId="{D52DED41-98F3-441E-A91F-5A7E74594ADA}" srcOrd="2" destOrd="0" parTransId="{A9D2DB26-2594-4809-A9D4-49914D8CF155}" sibTransId="{E0144638-F248-4749-96DB-F9325CCCD5DC}"/>
    <dgm:cxn modelId="{773DC425-55DC-4771-A69F-7F3081A4B3E4}" srcId="{FBC3FF89-AC38-4BEF-A4CC-C0EA954FB4FA}" destId="{F55DB12A-2B0C-4C01-93D0-52E970473757}" srcOrd="0" destOrd="0" parTransId="{8B98F9E9-644F-4D82-848F-BAACDFA74EB3}" sibTransId="{790FDD74-4011-4EAF-B562-50A8A121298C}"/>
    <dgm:cxn modelId="{98825A1D-5C87-4120-A5D7-580E44A2D2BE}" srcId="{6C90E0AA-DF76-48FC-AE5A-B34CC4A09319}" destId="{62E5FF6E-6C9B-4611-97F4-AB0AA2DBE8C6}" srcOrd="0" destOrd="0" parTransId="{C1CED9FE-81C6-46AF-A1EC-D8090C9841BF}" sibTransId="{75C97D9B-C36F-4735-86DF-2EF35A240CA8}"/>
    <dgm:cxn modelId="{6A2FE490-A5FD-4760-B2C2-E2EF1468A3E5}" srcId="{7F1A0985-7457-4939-A54F-1B8F137D4B96}" destId="{6C90E0AA-DF76-48FC-AE5A-B34CC4A09319}" srcOrd="0" destOrd="0" parTransId="{5ABF8EB4-DAB0-43B2-BDAB-405DA0EC50CD}" sibTransId="{F377330E-D0A0-4F00-A8D9-A959E5B524B5}"/>
    <dgm:cxn modelId="{3BDFD2E8-543A-4F47-B7CA-4A222A80DADC}" type="presOf" srcId="{6592D096-D6EE-4AD7-B049-169EE547FA5B}" destId="{BDCA0ADE-B687-4FBD-9DC6-A0D33615C96C}" srcOrd="0" destOrd="0" presId="urn:microsoft.com/office/officeart/2005/8/layout/vList5"/>
    <dgm:cxn modelId="{EA936FC1-4526-4236-AD3A-0853642B8771}" srcId="{7F1A0985-7457-4939-A54F-1B8F137D4B96}" destId="{FBC3FF89-AC38-4BEF-A4CC-C0EA954FB4FA}" srcOrd="1" destOrd="0" parTransId="{0BE492D2-780C-4AAB-BD24-DFE8FD706A78}" sibTransId="{C67A2306-F8D9-486C-A4E3-0873EF36EBC3}"/>
    <dgm:cxn modelId="{2D65A430-6A8D-425E-9855-6DD0A153097B}" type="presOf" srcId="{FBC3FF89-AC38-4BEF-A4CC-C0EA954FB4FA}" destId="{7C932B25-7A10-4B90-A155-04F16B731DCF}" srcOrd="0" destOrd="0" presId="urn:microsoft.com/office/officeart/2005/8/layout/vList5"/>
    <dgm:cxn modelId="{92BA8AA3-F0AC-4E37-B975-65CA95D440EB}" type="presOf" srcId="{62E5FF6E-6C9B-4611-97F4-AB0AA2DBE8C6}" destId="{9832A347-EA1B-44CF-9A8E-2B3916886187}" srcOrd="0" destOrd="0" presId="urn:microsoft.com/office/officeart/2005/8/layout/vList5"/>
    <dgm:cxn modelId="{08B7C78D-6C46-4F14-89F0-5E44CC0C4E04}" type="presOf" srcId="{AB38FFA7-F4BE-40F4-BDFA-39DB72BF94C3}" destId="{053A8905-38F1-4AF4-8DCB-90061BEF496B}" srcOrd="0" destOrd="1" presId="urn:microsoft.com/office/officeart/2005/8/layout/vList5"/>
    <dgm:cxn modelId="{AC910793-51B6-4F8C-B2D8-774B0906FE33}" srcId="{FBC3FF89-AC38-4BEF-A4CC-C0EA954FB4FA}" destId="{69A4343D-77F9-4998-BAEC-A108F9C41BC6}" srcOrd="3" destOrd="0" parTransId="{524E995C-C356-429D-8542-7A3640010AD9}" sibTransId="{6CD892F1-F9CF-4318-92A9-E292F6BFDDBA}"/>
    <dgm:cxn modelId="{8C233149-4D7C-47D4-AEEE-D75961CCC2C6}" type="presOf" srcId="{F55DB12A-2B0C-4C01-93D0-52E970473757}" destId="{053A8905-38F1-4AF4-8DCB-90061BEF496B}" srcOrd="0" destOrd="0" presId="urn:microsoft.com/office/officeart/2005/8/layout/vList5"/>
    <dgm:cxn modelId="{ECDD10A2-76CA-45B5-B68B-9170D5FBA098}" type="presOf" srcId="{7F1A0985-7457-4939-A54F-1B8F137D4B96}" destId="{3AB06373-F261-4F66-8E71-67FE66700075}" srcOrd="0" destOrd="0" presId="urn:microsoft.com/office/officeart/2005/8/layout/vList5"/>
    <dgm:cxn modelId="{B9C088C6-5A15-46AB-91A6-89FDE47CD1A1}" type="presOf" srcId="{69A4343D-77F9-4998-BAEC-A108F9C41BC6}" destId="{053A8905-38F1-4AF4-8DCB-90061BEF496B}" srcOrd="0" destOrd="3" presId="urn:microsoft.com/office/officeart/2005/8/layout/vList5"/>
    <dgm:cxn modelId="{3EE33E2D-4858-4EF7-BFD7-E6402F6E8591}" srcId="{6D5315EF-E4AB-4D0E-BC3C-07A786829F7B}" destId="{6592D096-D6EE-4AD7-B049-169EE547FA5B}" srcOrd="0" destOrd="0" parTransId="{3790F2B3-1FC8-4CC6-B76A-4E577AAE327A}" sibTransId="{C0D5410F-0012-46E0-AA9D-F07F44037108}"/>
    <dgm:cxn modelId="{86F605DC-FA0F-4647-BC63-440AF50AE468}" type="presOf" srcId="{6D5315EF-E4AB-4D0E-BC3C-07A786829F7B}" destId="{875B76CE-C28B-4DD9-9C8D-563EAB8D32E4}" srcOrd="0" destOrd="0" presId="urn:microsoft.com/office/officeart/2005/8/layout/vList5"/>
    <dgm:cxn modelId="{9051F166-53CB-4B52-91F6-4B2F3AF5E607}" type="presOf" srcId="{6C90E0AA-DF76-48FC-AE5A-B34CC4A09319}" destId="{C047909C-F0FB-4EB7-93A6-1327ECC83C77}" srcOrd="0" destOrd="0" presId="urn:microsoft.com/office/officeart/2005/8/layout/vList5"/>
    <dgm:cxn modelId="{454F021C-9E00-47E1-9C30-147D6B3C66A1}" type="presParOf" srcId="{3AB06373-F261-4F66-8E71-67FE66700075}" destId="{9C99BE02-D4A8-4963-A169-E8B61A6221D9}" srcOrd="0" destOrd="0" presId="urn:microsoft.com/office/officeart/2005/8/layout/vList5"/>
    <dgm:cxn modelId="{417FD0F4-FB63-4C11-874C-BADE221AFADA}" type="presParOf" srcId="{9C99BE02-D4A8-4963-A169-E8B61A6221D9}" destId="{C047909C-F0FB-4EB7-93A6-1327ECC83C77}" srcOrd="0" destOrd="0" presId="urn:microsoft.com/office/officeart/2005/8/layout/vList5"/>
    <dgm:cxn modelId="{E2866E9F-7C63-48FB-AF39-91D26FAD8E97}" type="presParOf" srcId="{9C99BE02-D4A8-4963-A169-E8B61A6221D9}" destId="{9832A347-EA1B-44CF-9A8E-2B3916886187}" srcOrd="1" destOrd="0" presId="urn:microsoft.com/office/officeart/2005/8/layout/vList5"/>
    <dgm:cxn modelId="{CD01E562-2176-43DC-A744-76B8E1104875}" type="presParOf" srcId="{3AB06373-F261-4F66-8E71-67FE66700075}" destId="{D68E4700-48BA-4D58-94B8-325BEE9E29D8}" srcOrd="1" destOrd="0" presId="urn:microsoft.com/office/officeart/2005/8/layout/vList5"/>
    <dgm:cxn modelId="{C0DBF996-84B9-4546-8F2C-802A0B194B5E}" type="presParOf" srcId="{3AB06373-F261-4F66-8E71-67FE66700075}" destId="{DD049282-BF95-44A2-82DA-99958CBFAF97}" srcOrd="2" destOrd="0" presId="urn:microsoft.com/office/officeart/2005/8/layout/vList5"/>
    <dgm:cxn modelId="{EC8F2F33-AE0A-4025-8914-BBCDC97D2DB6}" type="presParOf" srcId="{DD049282-BF95-44A2-82DA-99958CBFAF97}" destId="{7C932B25-7A10-4B90-A155-04F16B731DCF}" srcOrd="0" destOrd="0" presId="urn:microsoft.com/office/officeart/2005/8/layout/vList5"/>
    <dgm:cxn modelId="{D0C54FB6-2C43-47DC-9236-C37D89AF7607}" type="presParOf" srcId="{DD049282-BF95-44A2-82DA-99958CBFAF97}" destId="{053A8905-38F1-4AF4-8DCB-90061BEF496B}" srcOrd="1" destOrd="0" presId="urn:microsoft.com/office/officeart/2005/8/layout/vList5"/>
    <dgm:cxn modelId="{15D11FD3-3D34-48B1-95B7-7B0F229736D3}" type="presParOf" srcId="{3AB06373-F261-4F66-8E71-67FE66700075}" destId="{4C53BEFC-04E5-409E-906A-89827F8C4EAA}" srcOrd="3" destOrd="0" presId="urn:microsoft.com/office/officeart/2005/8/layout/vList5"/>
    <dgm:cxn modelId="{533D6357-B6DC-4180-A195-9380A46132D7}" type="presParOf" srcId="{3AB06373-F261-4F66-8E71-67FE66700075}" destId="{301CC055-99C6-48CB-A631-82926B5E3AE7}" srcOrd="4" destOrd="0" presId="urn:microsoft.com/office/officeart/2005/8/layout/vList5"/>
    <dgm:cxn modelId="{91CD05C8-D82D-4FEB-8BC3-36289C5D597D}" type="presParOf" srcId="{301CC055-99C6-48CB-A631-82926B5E3AE7}" destId="{875B76CE-C28B-4DD9-9C8D-563EAB8D32E4}" srcOrd="0" destOrd="0" presId="urn:microsoft.com/office/officeart/2005/8/layout/vList5"/>
    <dgm:cxn modelId="{656B3178-3E82-4A12-B365-3C1FD9E3CF47}" type="presParOf" srcId="{301CC055-99C6-48CB-A631-82926B5E3AE7}" destId="{BDCA0ADE-B687-4FBD-9DC6-A0D33615C96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F1A0985-7457-4939-A54F-1B8F137D4B96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C90E0AA-DF76-48FC-AE5A-B34CC4A09319}">
      <dgm:prSet phldrT="[Текст]" custT="1"/>
      <dgm:spPr/>
      <dgm:t>
        <a:bodyPr/>
        <a:lstStyle/>
        <a:p>
          <a:r>
            <a:rPr lang="ru-RU" sz="2000" dirty="0" smtClean="0"/>
            <a:t>Правильность кассовых операций</a:t>
          </a:r>
          <a:endParaRPr lang="ru-RU" sz="2000" dirty="0"/>
        </a:p>
      </dgm:t>
    </dgm:pt>
    <dgm:pt modelId="{5ABF8EB4-DAB0-43B2-BDAB-405DA0EC50CD}" type="parTrans" cxnId="{6A2FE490-A5FD-4760-B2C2-E2EF1468A3E5}">
      <dgm:prSet/>
      <dgm:spPr/>
      <dgm:t>
        <a:bodyPr/>
        <a:lstStyle/>
        <a:p>
          <a:endParaRPr lang="ru-RU" sz="1400"/>
        </a:p>
      </dgm:t>
    </dgm:pt>
    <dgm:pt modelId="{F377330E-D0A0-4F00-A8D9-A959E5B524B5}" type="sibTrans" cxnId="{6A2FE490-A5FD-4760-B2C2-E2EF1468A3E5}">
      <dgm:prSet/>
      <dgm:spPr/>
      <dgm:t>
        <a:bodyPr/>
        <a:lstStyle/>
        <a:p>
          <a:endParaRPr lang="ru-RU" sz="1400"/>
        </a:p>
      </dgm:t>
    </dgm:pt>
    <dgm:pt modelId="{62E5FF6E-6C9B-4611-97F4-AB0AA2DBE8C6}">
      <dgm:prSet phldrT="[Текст]" custT="1"/>
      <dgm:spPr/>
      <dgm:t>
        <a:bodyPr/>
        <a:lstStyle/>
        <a:p>
          <a:r>
            <a:rPr lang="ru-RU" sz="1800" dirty="0" smtClean="0"/>
            <a:t>Проведение инвентаризаций</a:t>
          </a:r>
          <a:endParaRPr lang="ru-RU" sz="1800" dirty="0"/>
        </a:p>
      </dgm:t>
    </dgm:pt>
    <dgm:pt modelId="{C1CED9FE-81C6-46AF-A1EC-D8090C9841BF}" type="parTrans" cxnId="{98825A1D-5C87-4120-A5D7-580E44A2D2BE}">
      <dgm:prSet/>
      <dgm:spPr/>
      <dgm:t>
        <a:bodyPr/>
        <a:lstStyle/>
        <a:p>
          <a:endParaRPr lang="ru-RU" sz="1400"/>
        </a:p>
      </dgm:t>
    </dgm:pt>
    <dgm:pt modelId="{75C97D9B-C36F-4735-86DF-2EF35A240CA8}" type="sibTrans" cxnId="{98825A1D-5C87-4120-A5D7-580E44A2D2BE}">
      <dgm:prSet/>
      <dgm:spPr/>
      <dgm:t>
        <a:bodyPr/>
        <a:lstStyle/>
        <a:p>
          <a:endParaRPr lang="ru-RU" sz="1400"/>
        </a:p>
      </dgm:t>
    </dgm:pt>
    <dgm:pt modelId="{8BADC90B-FFB5-4E45-8906-80C56DEAF220}">
      <dgm:prSet phldrT="[Текст]" custT="1"/>
      <dgm:spPr/>
      <dgm:t>
        <a:bodyPr/>
        <a:lstStyle/>
        <a:p>
          <a:r>
            <a:rPr lang="ru-RU" sz="1800" dirty="0" smtClean="0"/>
            <a:t>Наличие договора о полной материальной ответственности кассира</a:t>
          </a:r>
          <a:endParaRPr lang="ru-RU" sz="1800" dirty="0"/>
        </a:p>
      </dgm:t>
    </dgm:pt>
    <dgm:pt modelId="{61E80567-61FB-46A7-B862-F718ED2214B3}" type="parTrans" cxnId="{D48267DA-2CF1-4338-971E-259C25314B70}">
      <dgm:prSet/>
      <dgm:spPr/>
      <dgm:t>
        <a:bodyPr/>
        <a:lstStyle/>
        <a:p>
          <a:endParaRPr lang="ru-RU"/>
        </a:p>
      </dgm:t>
    </dgm:pt>
    <dgm:pt modelId="{0ED2057B-43C3-4530-9F21-BDA60A71517F}" type="sibTrans" cxnId="{D48267DA-2CF1-4338-971E-259C25314B70}">
      <dgm:prSet/>
      <dgm:spPr/>
      <dgm:t>
        <a:bodyPr/>
        <a:lstStyle/>
        <a:p>
          <a:endParaRPr lang="ru-RU"/>
        </a:p>
      </dgm:t>
    </dgm:pt>
    <dgm:pt modelId="{63DD0513-4F71-4579-B55A-CBBBA39B5DE2}">
      <dgm:prSet phldrT="[Текст]" custT="1"/>
      <dgm:spPr/>
      <dgm:t>
        <a:bodyPr/>
        <a:lstStyle/>
        <a:p>
          <a:r>
            <a:rPr lang="ru-RU" sz="1800" dirty="0" smtClean="0"/>
            <a:t>Правильность ведения учета</a:t>
          </a:r>
          <a:endParaRPr lang="ru-RU" sz="1800" dirty="0"/>
        </a:p>
      </dgm:t>
    </dgm:pt>
    <dgm:pt modelId="{EF4C3309-3124-4CD4-A1A2-67F813DB04D6}" type="parTrans" cxnId="{DF4D43DC-6032-4E74-BF7F-FF78683D9219}">
      <dgm:prSet/>
      <dgm:spPr/>
      <dgm:t>
        <a:bodyPr/>
        <a:lstStyle/>
        <a:p>
          <a:endParaRPr lang="ru-RU"/>
        </a:p>
      </dgm:t>
    </dgm:pt>
    <dgm:pt modelId="{97BA1CF8-E937-4C6F-8C35-7B6CF000B697}" type="sibTrans" cxnId="{DF4D43DC-6032-4E74-BF7F-FF78683D9219}">
      <dgm:prSet/>
      <dgm:spPr/>
      <dgm:t>
        <a:bodyPr/>
        <a:lstStyle/>
        <a:p>
          <a:endParaRPr lang="ru-RU"/>
        </a:p>
      </dgm:t>
    </dgm:pt>
    <dgm:pt modelId="{3AB06373-F261-4F66-8E71-67FE66700075}" type="pres">
      <dgm:prSet presAssocID="{7F1A0985-7457-4939-A54F-1B8F137D4B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99BE02-D4A8-4963-A169-E8B61A6221D9}" type="pres">
      <dgm:prSet presAssocID="{6C90E0AA-DF76-48FC-AE5A-B34CC4A09319}" presName="linNode" presStyleCnt="0"/>
      <dgm:spPr/>
    </dgm:pt>
    <dgm:pt modelId="{C047909C-F0FB-4EB7-93A6-1327ECC83C77}" type="pres">
      <dgm:prSet presAssocID="{6C90E0AA-DF76-48FC-AE5A-B34CC4A09319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2A347-EA1B-44CF-9A8E-2B3916886187}" type="pres">
      <dgm:prSet presAssocID="{6C90E0AA-DF76-48FC-AE5A-B34CC4A09319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8267DA-2CF1-4338-971E-259C25314B70}" srcId="{6C90E0AA-DF76-48FC-AE5A-B34CC4A09319}" destId="{8BADC90B-FFB5-4E45-8906-80C56DEAF220}" srcOrd="1" destOrd="0" parTransId="{61E80567-61FB-46A7-B862-F718ED2214B3}" sibTransId="{0ED2057B-43C3-4530-9F21-BDA60A71517F}"/>
    <dgm:cxn modelId="{DF4D43DC-6032-4E74-BF7F-FF78683D9219}" srcId="{6C90E0AA-DF76-48FC-AE5A-B34CC4A09319}" destId="{63DD0513-4F71-4579-B55A-CBBBA39B5DE2}" srcOrd="2" destOrd="0" parTransId="{EF4C3309-3124-4CD4-A1A2-67F813DB04D6}" sibTransId="{97BA1CF8-E937-4C6F-8C35-7B6CF000B697}"/>
    <dgm:cxn modelId="{0465D520-3BD9-42B7-9970-4C94E48246E9}" type="presOf" srcId="{62E5FF6E-6C9B-4611-97F4-AB0AA2DBE8C6}" destId="{9832A347-EA1B-44CF-9A8E-2B3916886187}" srcOrd="0" destOrd="0" presId="urn:microsoft.com/office/officeart/2005/8/layout/vList5"/>
    <dgm:cxn modelId="{6A2FE490-A5FD-4760-B2C2-E2EF1468A3E5}" srcId="{7F1A0985-7457-4939-A54F-1B8F137D4B96}" destId="{6C90E0AA-DF76-48FC-AE5A-B34CC4A09319}" srcOrd="0" destOrd="0" parTransId="{5ABF8EB4-DAB0-43B2-BDAB-405DA0EC50CD}" sibTransId="{F377330E-D0A0-4F00-A8D9-A959E5B524B5}"/>
    <dgm:cxn modelId="{493FD5D5-BA5D-4FC2-89FC-0515AA2CDF84}" type="presOf" srcId="{8BADC90B-FFB5-4E45-8906-80C56DEAF220}" destId="{9832A347-EA1B-44CF-9A8E-2B3916886187}" srcOrd="0" destOrd="1" presId="urn:microsoft.com/office/officeart/2005/8/layout/vList5"/>
    <dgm:cxn modelId="{98825A1D-5C87-4120-A5D7-580E44A2D2BE}" srcId="{6C90E0AA-DF76-48FC-AE5A-B34CC4A09319}" destId="{62E5FF6E-6C9B-4611-97F4-AB0AA2DBE8C6}" srcOrd="0" destOrd="0" parTransId="{C1CED9FE-81C6-46AF-A1EC-D8090C9841BF}" sibTransId="{75C97D9B-C36F-4735-86DF-2EF35A240CA8}"/>
    <dgm:cxn modelId="{013D7394-8BEA-457F-9C4C-45BC6642D14A}" type="presOf" srcId="{6C90E0AA-DF76-48FC-AE5A-B34CC4A09319}" destId="{C047909C-F0FB-4EB7-93A6-1327ECC83C77}" srcOrd="0" destOrd="0" presId="urn:microsoft.com/office/officeart/2005/8/layout/vList5"/>
    <dgm:cxn modelId="{682668B3-E317-4EE6-8907-3F258F4F132D}" type="presOf" srcId="{63DD0513-4F71-4579-B55A-CBBBA39B5DE2}" destId="{9832A347-EA1B-44CF-9A8E-2B3916886187}" srcOrd="0" destOrd="2" presId="urn:microsoft.com/office/officeart/2005/8/layout/vList5"/>
    <dgm:cxn modelId="{672FC0D5-2AC1-4C47-8ED8-81C0F5D81316}" type="presOf" srcId="{7F1A0985-7457-4939-A54F-1B8F137D4B96}" destId="{3AB06373-F261-4F66-8E71-67FE66700075}" srcOrd="0" destOrd="0" presId="urn:microsoft.com/office/officeart/2005/8/layout/vList5"/>
    <dgm:cxn modelId="{7B778668-18F1-4321-B6FE-70D2C56C79A3}" type="presParOf" srcId="{3AB06373-F261-4F66-8E71-67FE66700075}" destId="{9C99BE02-D4A8-4963-A169-E8B61A6221D9}" srcOrd="0" destOrd="0" presId="urn:microsoft.com/office/officeart/2005/8/layout/vList5"/>
    <dgm:cxn modelId="{07AEA57F-ECF9-4387-BF7A-FAE672265726}" type="presParOf" srcId="{9C99BE02-D4A8-4963-A169-E8B61A6221D9}" destId="{C047909C-F0FB-4EB7-93A6-1327ECC83C77}" srcOrd="0" destOrd="0" presId="urn:microsoft.com/office/officeart/2005/8/layout/vList5"/>
    <dgm:cxn modelId="{FE94826C-AE85-4A87-831D-F3313A4AB45A}" type="presParOf" srcId="{9C99BE02-D4A8-4963-A169-E8B61A6221D9}" destId="{9832A347-EA1B-44CF-9A8E-2B391688618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4875C-9961-4D81-A1F1-62C630E12217}">
      <dsp:nvSpPr>
        <dsp:cNvPr id="0" name=""/>
        <dsp:cNvSpPr/>
      </dsp:nvSpPr>
      <dsp:spPr>
        <a:xfrm>
          <a:off x="54687" y="824287"/>
          <a:ext cx="2367276" cy="146327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Кафедра-клиника хирургической стоматологии </a:t>
          </a:r>
          <a:endParaRPr lang="ru-RU" sz="1800" kern="1200" dirty="0"/>
        </a:p>
      </dsp:txBody>
      <dsp:txXfrm>
        <a:off x="401367" y="1038579"/>
        <a:ext cx="1673916" cy="1034693"/>
      </dsp:txXfrm>
    </dsp:sp>
    <dsp:sp modelId="{EF7F3A15-8293-44A1-920C-7BEA6599C878}">
      <dsp:nvSpPr>
        <dsp:cNvPr id="0" name=""/>
        <dsp:cNvSpPr/>
      </dsp:nvSpPr>
      <dsp:spPr>
        <a:xfrm>
          <a:off x="760857" y="2383961"/>
          <a:ext cx="848701" cy="848701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873352" y="2708504"/>
        <a:ext cx="623711" cy="199615"/>
      </dsp:txXfrm>
    </dsp:sp>
    <dsp:sp modelId="{213CD662-815D-490E-B93F-9F0CE76BC2FE}">
      <dsp:nvSpPr>
        <dsp:cNvPr id="0" name=""/>
        <dsp:cNvSpPr/>
      </dsp:nvSpPr>
      <dsp:spPr>
        <a:xfrm>
          <a:off x="18756" y="3351480"/>
          <a:ext cx="2332903" cy="1463277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Кафедра </a:t>
          </a:r>
          <a:r>
            <a:rPr lang="ru-RU" sz="1800" kern="1200" dirty="0" smtClean="0"/>
            <a:t>челюстно-лицевой хирургии</a:t>
          </a:r>
          <a:endParaRPr lang="ru-RU" sz="1800" kern="1200" dirty="0"/>
        </a:p>
      </dsp:txBody>
      <dsp:txXfrm>
        <a:off x="360402" y="3565772"/>
        <a:ext cx="1649611" cy="1034693"/>
      </dsp:txXfrm>
    </dsp:sp>
    <dsp:sp modelId="{C97B9827-B353-4CA4-9B77-D062BAFA602B}">
      <dsp:nvSpPr>
        <dsp:cNvPr id="0" name=""/>
        <dsp:cNvSpPr/>
      </dsp:nvSpPr>
      <dsp:spPr>
        <a:xfrm rot="21504643">
          <a:off x="2154533" y="2472968"/>
          <a:ext cx="490202" cy="544339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2154561" y="2583875"/>
        <a:ext cx="343141" cy="326603"/>
      </dsp:txXfrm>
    </dsp:sp>
    <dsp:sp modelId="{CC45AE0A-8DB9-4A38-BCDE-FC8211363CFC}">
      <dsp:nvSpPr>
        <dsp:cNvPr id="0" name=""/>
        <dsp:cNvSpPr/>
      </dsp:nvSpPr>
      <dsp:spPr>
        <a:xfrm>
          <a:off x="2808318" y="1749601"/>
          <a:ext cx="3448360" cy="1956051"/>
        </a:xfrm>
        <a:prstGeom prst="ellipse">
          <a:avLst/>
        </a:prstGeom>
        <a:solidFill>
          <a:srgbClr val="008000"/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Кафедра-клиника хирургической стоматологии и челюстно-лицевой хирургии </a:t>
          </a:r>
          <a:endParaRPr lang="ru-RU" sz="2000" kern="1200" dirty="0"/>
        </a:p>
      </dsp:txBody>
      <dsp:txXfrm>
        <a:off x="3313319" y="2036058"/>
        <a:ext cx="2438358" cy="13831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4875C-9961-4D81-A1F1-62C630E12217}">
      <dsp:nvSpPr>
        <dsp:cNvPr id="0" name=""/>
        <dsp:cNvSpPr/>
      </dsp:nvSpPr>
      <dsp:spPr>
        <a:xfrm>
          <a:off x="114905" y="759872"/>
          <a:ext cx="3260884" cy="153064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Кафедра травматологии, ортопедии и ВПХ с курсом ПО им. проф. Л.Л. Роднянского</a:t>
          </a:r>
          <a:endParaRPr lang="ru-RU" sz="1800" kern="1200" dirty="0"/>
        </a:p>
      </dsp:txBody>
      <dsp:txXfrm>
        <a:off x="592450" y="984030"/>
        <a:ext cx="2305794" cy="1082331"/>
      </dsp:txXfrm>
    </dsp:sp>
    <dsp:sp modelId="{EF7F3A15-8293-44A1-920C-7BEA6599C878}">
      <dsp:nvSpPr>
        <dsp:cNvPr id="0" name=""/>
        <dsp:cNvSpPr/>
      </dsp:nvSpPr>
      <dsp:spPr>
        <a:xfrm>
          <a:off x="1295707" y="2399125"/>
          <a:ext cx="673271" cy="673271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1384949" y="2656584"/>
        <a:ext cx="494787" cy="158353"/>
      </dsp:txXfrm>
    </dsp:sp>
    <dsp:sp modelId="{213CD662-815D-490E-B93F-9F0CE76BC2FE}">
      <dsp:nvSpPr>
        <dsp:cNvPr id="0" name=""/>
        <dsp:cNvSpPr/>
      </dsp:nvSpPr>
      <dsp:spPr>
        <a:xfrm>
          <a:off x="130408" y="3300554"/>
          <a:ext cx="3088353" cy="1675749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Цикл нейрохирургии кафедры и клиники хирургических болезней им. проф. А.М. </a:t>
          </a:r>
          <a:r>
            <a:rPr lang="ru-RU" sz="1800" kern="1200" dirty="0" err="1" smtClean="0"/>
            <a:t>Дыхно</a:t>
          </a:r>
          <a:endParaRPr lang="ru-RU" sz="1800" kern="1200" dirty="0"/>
        </a:p>
      </dsp:txBody>
      <dsp:txXfrm>
        <a:off x="582687" y="3545962"/>
        <a:ext cx="2183795" cy="1184933"/>
      </dsp:txXfrm>
    </dsp:sp>
    <dsp:sp modelId="{C97B9827-B353-4CA4-9B77-D062BAFA602B}">
      <dsp:nvSpPr>
        <dsp:cNvPr id="0" name=""/>
        <dsp:cNvSpPr/>
      </dsp:nvSpPr>
      <dsp:spPr>
        <a:xfrm rot="21467881">
          <a:off x="3156030" y="2462813"/>
          <a:ext cx="338658" cy="431822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3156068" y="2551129"/>
        <a:ext cx="237061" cy="259094"/>
      </dsp:txXfrm>
    </dsp:sp>
    <dsp:sp modelId="{CC45AE0A-8DB9-4A38-BCDE-FC8211363CFC}">
      <dsp:nvSpPr>
        <dsp:cNvPr id="0" name=""/>
        <dsp:cNvSpPr/>
      </dsp:nvSpPr>
      <dsp:spPr>
        <a:xfrm>
          <a:off x="3640901" y="1966746"/>
          <a:ext cx="2735570" cy="1551727"/>
        </a:xfrm>
        <a:prstGeom prst="ellipse">
          <a:avLst/>
        </a:prstGeom>
        <a:solidFill>
          <a:srgbClr val="008000"/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Кафедра травматологии, ортопедии и  нейрохирургии с курсом ПО</a:t>
          </a:r>
          <a:endParaRPr lang="ru-RU" sz="2000" kern="1200" dirty="0"/>
        </a:p>
      </dsp:txBody>
      <dsp:txXfrm>
        <a:off x="4041516" y="2193991"/>
        <a:ext cx="1934340" cy="10972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0.1509</cdr:x>
      <cdr:y>0.81429</cdr:y>
    </cdr:from>
    <cdr:to>
      <cdr:x>0.23112</cdr:x>
      <cdr:y>0.88756</cdr:y>
    </cdr:to>
    <cdr:sp macro="" textlink="">
      <cdr:nvSpPr>
        <cdr:cNvPr id="2" name="Rectangle 4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227833" y="4104456"/>
          <a:ext cx="652744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base">
            <a:spcBef>
              <a:spcPct val="0"/>
            </a:spcBef>
            <a:spcAft>
              <a:spcPct val="0"/>
            </a:spcAft>
            <a:defRPr/>
          </a:pPr>
          <a:r>
            <a:rPr lang="ru-RU" b="1" dirty="0" smtClean="0">
              <a:cs typeface="Times New Roman" pitchFamily="18" charset="0"/>
            </a:rPr>
            <a:t>2015</a:t>
          </a:r>
          <a:endParaRPr lang="ru-RU" b="1" dirty="0"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0.32743</cdr:x>
      <cdr:y>0.81429</cdr:y>
    </cdr:from>
    <cdr:to>
      <cdr:x>0.40765</cdr:x>
      <cdr:y>0.88756</cdr:y>
    </cdr:to>
    <cdr:sp macro="" textlink="">
      <cdr:nvSpPr>
        <cdr:cNvPr id="3" name="Rectangle 4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64296" y="4104456"/>
          <a:ext cx="652743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base">
            <a:spcBef>
              <a:spcPct val="0"/>
            </a:spcBef>
            <a:spcAft>
              <a:spcPct val="0"/>
            </a:spcAft>
            <a:defRPr/>
          </a:pPr>
          <a:r>
            <a:rPr lang="ru-RU" sz="1800" b="1" dirty="0" smtClean="0">
              <a:cs typeface="Times New Roman" pitchFamily="18" charset="0"/>
            </a:rPr>
            <a:t>2016</a:t>
          </a:r>
          <a:endParaRPr lang="ru-RU" sz="1800" b="1" dirty="0"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0.51734</cdr:x>
      <cdr:y>0.81429</cdr:y>
    </cdr:from>
    <cdr:to>
      <cdr:x>0.59756</cdr:x>
      <cdr:y>0.88756</cdr:y>
    </cdr:to>
    <cdr:sp macro="" textlink="">
      <cdr:nvSpPr>
        <cdr:cNvPr id="4" name="Rectangle 4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09577" y="4104456"/>
          <a:ext cx="652743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base">
            <a:spcBef>
              <a:spcPct val="0"/>
            </a:spcBef>
            <a:spcAft>
              <a:spcPct val="0"/>
            </a:spcAft>
            <a:defRPr/>
          </a:pPr>
          <a:r>
            <a:rPr lang="ru-RU" sz="1800" b="1" dirty="0" smtClean="0">
              <a:cs typeface="Times New Roman" pitchFamily="18" charset="0"/>
            </a:rPr>
            <a:t>2017</a:t>
          </a:r>
          <a:endParaRPr lang="ru-RU" sz="1800" b="1" dirty="0"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0.50355</cdr:x>
      <cdr:y>0.1474</cdr:y>
    </cdr:from>
    <cdr:to>
      <cdr:x>0.59816</cdr:x>
      <cdr:y>0.22678</cdr:y>
    </cdr:to>
    <cdr:sp macro="" textlink="">
      <cdr:nvSpPr>
        <cdr:cNvPr id="5" name="Rectangle 4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097369" y="742986"/>
          <a:ext cx="769762" cy="400110"/>
        </a:xfrm>
        <a:prstGeom xmlns:a="http://schemas.openxmlformats.org/drawingml/2006/main" prst="rect">
          <a:avLst/>
        </a:prstGeom>
        <a:ln xmlns:a="http://schemas.openxmlformats.org/drawingml/2006/main"/>
        <a:extLst xmlns:a="http://schemas.openxmlformats.org/drawingml/2006/main"/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base">
            <a:spcBef>
              <a:spcPct val="0"/>
            </a:spcBef>
            <a:spcAft>
              <a:spcPct val="0"/>
            </a:spcAft>
            <a:defRPr/>
          </a:pPr>
          <a:r>
            <a:rPr lang="ru-RU" sz="2000" b="1" dirty="0" smtClean="0">
              <a:solidFill>
                <a:prstClr val="black"/>
              </a:solidFill>
              <a:cs typeface="Times New Roman" pitchFamily="18" charset="0"/>
            </a:rPr>
            <a:t>124,4</a:t>
          </a:r>
          <a:endParaRPr lang="ru-RU" sz="2000" b="1" dirty="0">
            <a:solidFill>
              <a:prstClr val="black"/>
            </a:solidFill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BD88B-DD75-48FF-8959-5E9850B8F214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8FF1C-D72E-416F-B33B-E4A51E659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683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6E3AE-E573-4848-A472-EDB7C4CA4A9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1F66F-A56D-469E-8342-1015C7323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96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437E5A-83EF-4280-903C-8C9CF5A42381}" type="slidenum">
              <a:rPr lang="ru-RU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4598"/>
            <a:ext cx="4984962" cy="4467463"/>
          </a:xfrm>
          <a:noFill/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F66F-A56D-469E-8342-1015C7323005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978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F66F-A56D-469E-8342-1015C7323005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978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F66F-A56D-469E-8342-1015C732300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851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F66F-A56D-469E-8342-1015C732300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851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F66F-A56D-469E-8342-1015C732300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851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F66F-A56D-469E-8342-1015C732300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459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F66F-A56D-469E-8342-1015C732300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504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F66F-A56D-469E-8342-1015C732300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F66F-A56D-469E-8342-1015C7323005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792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F66F-A56D-469E-8342-1015C7323005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978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66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3166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713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319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869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438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826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395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132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936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4338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3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347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40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574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191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781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47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173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768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1067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624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17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944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997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6647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198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080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784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479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5229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174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75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78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259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135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65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250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56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46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92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83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09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16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6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951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27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05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66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86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58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52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81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23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20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6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08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72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57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20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95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498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84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167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718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22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72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408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1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766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652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526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645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118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017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819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624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84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9217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433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1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5522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747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770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258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675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542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2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795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319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432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019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2061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5447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93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233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494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312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131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468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074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00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460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892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305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476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435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21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5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280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551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983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741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72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157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0587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51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635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432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22112-FEBB-45F1-B3D4-DB0402B81C51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9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7269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074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07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005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78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412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149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6247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255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874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53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DF2A-3AAC-4F30-94D8-E79D1AB14E5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98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5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8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8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7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5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0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1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1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8138A-D4E6-43CB-B129-77AA6F8EC7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8BBCC-B5B7-4318-85B0-616308FD8C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6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4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0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3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2.xml"/><Relationship Id="rId4" Type="http://schemas.openxmlformats.org/officeDocument/2006/relationships/chart" Target="../charts/char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78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8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8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93.png"/><Relationship Id="rId4" Type="http://schemas.openxmlformats.org/officeDocument/2006/relationships/image" Target="../media/image9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36512" y="4725144"/>
            <a:ext cx="9204191" cy="900333"/>
          </a:xfr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2075" tIns="46038" rIns="92075" bIns="46038">
            <a:normAutofit lnSpcReduction="10000"/>
          </a:bodyPr>
          <a:lstStyle/>
          <a:p>
            <a:pPr algn="ctr" eaLnBrk="1" hangingPunct="1">
              <a:spcBef>
                <a:spcPct val="0"/>
              </a:spcBef>
            </a:pPr>
            <a:r>
              <a:rPr lang="ru-RU" altLang="ru-RU" sz="2800" dirty="0" smtClean="0">
                <a:solidFill>
                  <a:schemeClr val="bg1"/>
                </a:solidFill>
                <a:cs typeface="Arial" charset="0"/>
              </a:rPr>
              <a:t>Информация об организационно-правовой работе</a:t>
            </a:r>
          </a:p>
          <a:p>
            <a:pPr algn="ctr" eaLnBrk="1" hangingPunct="1">
              <a:spcBef>
                <a:spcPct val="0"/>
              </a:spcBef>
            </a:pPr>
            <a:r>
              <a:rPr lang="ru-RU" altLang="ru-RU" sz="2800" dirty="0" smtClean="0">
                <a:solidFill>
                  <a:schemeClr val="bg1"/>
                </a:solidFill>
                <a:cs typeface="Arial" charset="0"/>
              </a:rPr>
              <a:t>в КрасГМУ за 2017 год</a:t>
            </a:r>
          </a:p>
        </p:txBody>
      </p:sp>
      <p:sp>
        <p:nvSpPr>
          <p:cNvPr id="37892" name="Прямоугольник 1"/>
          <p:cNvSpPr>
            <a:spLocks noChangeArrowheads="1"/>
          </p:cNvSpPr>
          <p:nvPr/>
        </p:nvSpPr>
        <p:spPr bwMode="auto">
          <a:xfrm>
            <a:off x="4067944" y="6092824"/>
            <a:ext cx="48820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black"/>
                </a:solidFill>
                <a:cs typeface="Arial" charset="0"/>
              </a:rPr>
              <a:t>Проректор по организационно-правовой работе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black"/>
                </a:solidFill>
                <a:cs typeface="Arial" charset="0"/>
              </a:rPr>
              <a:t>О.В</a:t>
            </a:r>
            <a:r>
              <a:rPr lang="ru-RU" dirty="0">
                <a:solidFill>
                  <a:prstClr val="black"/>
                </a:solidFill>
                <a:cs typeface="Arial" charset="0"/>
              </a:rPr>
              <a:t>. Кулешова</a:t>
            </a:r>
            <a:endParaRPr lang="ru-RU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7662"/>
            <a:ext cx="1646885" cy="2951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medcluster.pro/wp-content/uploads/2016/11/DJI004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2665"/>
            <a:ext cx="5544616" cy="4158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846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48258" y="324694"/>
            <a:ext cx="8928992" cy="1160090"/>
          </a:xfrm>
          <a:prstGeom prst="round2DiagRect">
            <a:avLst/>
          </a:prstGeom>
          <a:solidFill>
            <a:srgbClr val="6600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Создание новых подразделений</a:t>
            </a:r>
            <a:endParaRPr lang="ru-RU" sz="4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4876313"/>
            <a:ext cx="3995936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Курочкин Вячеслав Николаевич, </a:t>
            </a:r>
          </a:p>
          <a:p>
            <a:pPr algn="ctr"/>
            <a:r>
              <a:rPr lang="ru-RU" b="1" dirty="0" smtClean="0"/>
              <a:t>Главный врач</a:t>
            </a:r>
            <a:endParaRPr lang="ru-RU" b="1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342519965"/>
              </p:ext>
            </p:extLst>
          </p:nvPr>
        </p:nvGraphicFramePr>
        <p:xfrm>
          <a:off x="120205" y="1639857"/>
          <a:ext cx="4803451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http://krasgmu.ru/sys/images/user/3946.jpg?rnd=15209113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44824"/>
            <a:ext cx="19050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0862843"/>
              </p:ext>
            </p:extLst>
          </p:nvPr>
        </p:nvGraphicFramePr>
        <p:xfrm>
          <a:off x="107504" y="1651100"/>
          <a:ext cx="5688632" cy="3527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972588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 smtClean="0"/>
              <a:t>Переименование подразделений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996932" y="4855215"/>
            <a:ext cx="2457340" cy="64633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Веселова О.Ф.,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заведующий кафедрой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krasgmu.ru/sys/images/user/1328.jpg?rnd=152091076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47" y="1844824"/>
            <a:ext cx="211030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8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73977014"/>
              </p:ext>
            </p:extLst>
          </p:nvPr>
        </p:nvGraphicFramePr>
        <p:xfrm>
          <a:off x="107504" y="1651100"/>
          <a:ext cx="5688632" cy="3527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972588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 smtClean="0"/>
              <a:t>Переименование подразделений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950926" y="4855215"/>
            <a:ext cx="2549352" cy="64633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Виноградов В.В.,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заведующий кафедрой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://krasgmu.ru/sys/images/user/57996.jpg?rnd=15209110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01" y="1484784"/>
            <a:ext cx="1905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40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67592" y="188640"/>
            <a:ext cx="8781256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/>
              <a:t>Прекращена деятельность факультета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3200" dirty="0" smtClean="0"/>
              <a:t>с 1 сентября 2017 года</a:t>
            </a:r>
            <a:endParaRPr lang="ru-RU" sz="32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287165412"/>
              </p:ext>
            </p:extLst>
          </p:nvPr>
        </p:nvGraphicFramePr>
        <p:xfrm>
          <a:off x="501906" y="3442693"/>
          <a:ext cx="6949087" cy="2920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139952" y="2636912"/>
            <a:ext cx="2451222" cy="900100"/>
          </a:xfrm>
          <a:prstGeom prst="rect">
            <a:avLst/>
          </a:prstGeom>
          <a:solidFill>
            <a:srgbClr val="008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0" kern="1200" dirty="0" smtClean="0"/>
              <a:t>Педиатрический факультет</a:t>
            </a:r>
            <a:endParaRPr lang="ru-RU" sz="2000" b="0" kern="12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7" y="5805264"/>
            <a:ext cx="2228300" cy="864096"/>
          </a:xfrm>
          <a:prstGeom prst="rect">
            <a:avLst/>
          </a:prstGeom>
          <a:solidFill>
            <a:srgbClr val="0000FF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/>
              <a:t>Институт стоматологии –НОЦ инновационной стоматологии</a:t>
            </a:r>
            <a:endParaRPr lang="ru-RU" sz="1600" b="0" kern="12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0534" y="1176178"/>
            <a:ext cx="5760640" cy="1244710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smtClean="0"/>
              <a:t>Факультет фундаментального медицинского образования</a:t>
            </a:r>
            <a:endParaRPr lang="ru-RU" sz="2800" b="0" kern="12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53801" y="2636912"/>
            <a:ext cx="2153342" cy="900100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0" kern="1200" dirty="0" smtClean="0"/>
              <a:t>Лечебный факультет</a:t>
            </a:r>
          </a:p>
        </p:txBody>
      </p:sp>
      <p:pic>
        <p:nvPicPr>
          <p:cNvPr id="17" name="Picture 2" descr="http://krasgmu.ru/sys/images/user/1498.jpg?rnd=15208383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74" y="1176178"/>
            <a:ext cx="1498674" cy="20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288097" y="4359350"/>
            <a:ext cx="2668279" cy="9001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/>
              <a:t>Медико-психолого-фармацевтический факультет</a:t>
            </a:r>
            <a:endParaRPr lang="ru-RU" b="0" kern="1200" dirty="0" smtClean="0"/>
          </a:p>
        </p:txBody>
      </p:sp>
    </p:spTree>
    <p:extLst>
      <p:ext uri="{BB962C8B-B14F-4D97-AF65-F5344CB8AC3E}">
        <p14:creationId xmlns:p14="http://schemas.microsoft.com/office/powerpoint/2010/main" val="245266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972588" cy="5760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dirty="0" smtClean="0"/>
              <a:t>Прекращение деятельности подразделений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AutoShape 10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4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 descr="http://vsyodlyastroiki.ru/pics18/pics118/mup-uk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0" y="1268760"/>
            <a:ext cx="38100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admnvrsk.ru/media/images/2016/12/08/25302/170120131046_2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17646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49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26815" y="2780928"/>
            <a:ext cx="7632848" cy="120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None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0A22E"/>
              </a:buClr>
            </a:pPr>
            <a:r>
              <a:rPr lang="ru-RU" altLang="ru-RU" sz="4400" b="1" dirty="0" smtClean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Проверки</a:t>
            </a:r>
          </a:p>
          <a:p>
            <a:pPr algn="ctr" eaLnBrk="1" hangingPunct="1">
              <a:spcBef>
                <a:spcPct val="0"/>
              </a:spcBef>
              <a:buClr>
                <a:srgbClr val="F0A22E"/>
              </a:buClr>
            </a:pPr>
            <a:r>
              <a:rPr lang="ru-RU" altLang="ru-RU" sz="4400" b="1" dirty="0" smtClean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контролирующих органов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" y="134725"/>
            <a:ext cx="3344713" cy="806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43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808988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 smtClean="0"/>
              <a:t>Плановые проверки</a:t>
            </a:r>
            <a:endParaRPr lang="ru-RU" dirty="0"/>
          </a:p>
        </p:txBody>
      </p:sp>
      <p:pic>
        <p:nvPicPr>
          <p:cNvPr id="2050" name="Picture 2" descr="http://forex-scam.org/wp-content/uploads/2016/07/roskomnadz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577646"/>
            <a:ext cx="1800199" cy="163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23270" t="9208" r="22548" b="77536"/>
          <a:stretch/>
        </p:blipFill>
        <p:spPr bwMode="auto">
          <a:xfrm>
            <a:off x="1944936" y="1577646"/>
            <a:ext cx="6947544" cy="1635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56709" y="3933056"/>
            <a:ext cx="8853384" cy="230425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dirty="0" smtClean="0"/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smtClean="0"/>
              <a:t>Тема: Соответствие </a:t>
            </a:r>
            <a:r>
              <a:rPr lang="ru-RU" sz="2800" b="1" dirty="0"/>
              <a:t>обработки персональных данных требованиям законодательства Российской Федерации в области обработки персональных </a:t>
            </a:r>
            <a:r>
              <a:rPr lang="ru-RU" sz="2800" b="1" dirty="0" smtClean="0"/>
              <a:t>данных</a:t>
            </a:r>
            <a:endParaRPr lang="ru-RU" sz="2800" b="1" dirty="0"/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smtClean="0"/>
              <a:t>03.04.2017 </a:t>
            </a:r>
            <a:r>
              <a:rPr lang="ru-RU" sz="2800" b="1" dirty="0"/>
              <a:t>г. – 28.04.2017 г.</a:t>
            </a:r>
          </a:p>
          <a:p>
            <a:pPr algn="ctr"/>
            <a:endParaRPr lang="ru-RU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88479" y="332656"/>
            <a:ext cx="8928992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 smtClean="0"/>
              <a:t>Плановые проверки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17411" t="8096" r="19108" b="75714"/>
          <a:stretch/>
        </p:blipFill>
        <p:spPr bwMode="auto">
          <a:xfrm>
            <a:off x="1709192" y="1493564"/>
            <a:ext cx="7327304" cy="1791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 descr="http://clinical-pharmacy.ru/uploads/posts/2016-04/1461011469_4d8f6014d2de14c5b2eecfa239e5c0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9" y="1483668"/>
            <a:ext cx="1534971" cy="1585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56709" y="3933056"/>
            <a:ext cx="8853384" cy="230425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dirty="0" smtClean="0"/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 smtClean="0"/>
              <a:t>Тема: Документарная проверка финансово-хозяйственной деятельности университета </a:t>
            </a: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 smtClean="0"/>
              <a:t>за 2016 год</a:t>
            </a: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smtClean="0"/>
              <a:t>25.09.2017 </a:t>
            </a:r>
            <a:r>
              <a:rPr lang="ru-RU" sz="2800" b="1" dirty="0"/>
              <a:t>г. – </a:t>
            </a:r>
            <a:r>
              <a:rPr lang="ru-RU" sz="2800" b="1" dirty="0" smtClean="0"/>
              <a:t>29.09.2017 </a:t>
            </a:r>
            <a:r>
              <a:rPr lang="ru-RU" sz="2800" b="1" dirty="0"/>
              <a:t>г.</a:t>
            </a:r>
          </a:p>
          <a:p>
            <a:pPr algn="ctr"/>
            <a:endParaRPr lang="ru-RU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90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88479" y="332656"/>
            <a:ext cx="8928992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 smtClean="0"/>
              <a:t>Плановые проверки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3536" y="3429000"/>
            <a:ext cx="8853384" cy="259228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dirty="0" smtClean="0"/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 smtClean="0"/>
              <a:t>Тема</a:t>
            </a:r>
            <a:r>
              <a:rPr lang="ru-RU" sz="3200" b="1" dirty="0"/>
              <a:t>: </a:t>
            </a:r>
            <a:r>
              <a:rPr lang="ru-RU" sz="3200" b="1" dirty="0" smtClean="0"/>
              <a:t>Контроль за использованием средств ОМС и средств, направленных на осуществление мер социальной поддержки населения Красноярского края</a:t>
            </a: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smtClean="0"/>
              <a:t>13.10.2017 </a:t>
            </a:r>
            <a:r>
              <a:rPr lang="ru-RU" sz="2800" b="1" dirty="0"/>
              <a:t>г. – </a:t>
            </a:r>
            <a:r>
              <a:rPr lang="ru-RU" sz="2800" b="1" dirty="0" smtClean="0"/>
              <a:t>27.10.2017 </a:t>
            </a:r>
            <a:r>
              <a:rPr lang="ru-RU" sz="2800" b="1" dirty="0"/>
              <a:t>г</a:t>
            </a:r>
            <a:r>
              <a:rPr lang="ru-RU" sz="3200" b="1" dirty="0"/>
              <a:t>.</a:t>
            </a:r>
          </a:p>
          <a:p>
            <a:pPr algn="ctr"/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" y="1484784"/>
            <a:ext cx="892899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8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48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42873274"/>
              </p:ext>
            </p:extLst>
          </p:nvPr>
        </p:nvGraphicFramePr>
        <p:xfrm>
          <a:off x="53752" y="2060848"/>
          <a:ext cx="9036495" cy="3822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541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66053" y="2708920"/>
            <a:ext cx="8139434" cy="120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None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Организационно-структурные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преобразования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41" y="476672"/>
            <a:ext cx="1825493" cy="184003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19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48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86524269"/>
              </p:ext>
            </p:extLst>
          </p:nvPr>
        </p:nvGraphicFramePr>
        <p:xfrm>
          <a:off x="0" y="1556792"/>
          <a:ext cx="9036495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76562460"/>
              </p:ext>
            </p:extLst>
          </p:nvPr>
        </p:nvGraphicFramePr>
        <p:xfrm>
          <a:off x="-19818" y="5373216"/>
          <a:ext cx="9036495" cy="126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629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88479" y="332656"/>
            <a:ext cx="8928992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 smtClean="0"/>
              <a:t>Плановые проверки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6709" y="4221088"/>
            <a:ext cx="8853384" cy="230425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dirty="0" smtClean="0"/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 smtClean="0"/>
              <a:t>Тема: С целью исполнения плана проведения плановых проверок на 2017 год на объектах университета (ул. Воронова, 18в и ул. Джамбульская, 19в) </a:t>
            </a: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smtClean="0"/>
              <a:t>01.12.2017 </a:t>
            </a:r>
            <a:r>
              <a:rPr lang="ru-RU" sz="2800" b="1" dirty="0"/>
              <a:t>г. – </a:t>
            </a:r>
            <a:r>
              <a:rPr lang="ru-RU" sz="2800" b="1" dirty="0" smtClean="0"/>
              <a:t>15.12.2017 </a:t>
            </a:r>
            <a:r>
              <a:rPr lang="ru-RU" sz="2800" b="1" dirty="0"/>
              <a:t>г.</a:t>
            </a:r>
          </a:p>
          <a:p>
            <a:pPr algn="ctr"/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9" y="1273771"/>
            <a:ext cx="2903123" cy="26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40768"/>
            <a:ext cx="5688631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36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88479" y="332656"/>
            <a:ext cx="8928992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 smtClean="0"/>
              <a:t>Плановые проверки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6709" y="3645024"/>
            <a:ext cx="8853384" cy="295232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dirty="0" smtClean="0"/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/>
              <a:t>Тема: Проверка достоверности представленных сведений о работниках в соответствии с законодательством в области индивидуального (персонифицированного) учета в системе обязательного пенсионного страхования. Проверка правильности исчисления, полноты и своевременности уплаты страховых взносов на обязательное пенсионное страхование за период 01.01.2014 г. по 31.12.2016 г. </a:t>
            </a: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/>
              <a:t>04.12.2017 </a:t>
            </a:r>
            <a:r>
              <a:rPr lang="ru-RU" b="1" dirty="0"/>
              <a:t>г. – </a:t>
            </a:r>
            <a:r>
              <a:rPr lang="ru-RU" b="1" dirty="0" smtClean="0"/>
              <a:t>27.12.2017 </a:t>
            </a:r>
            <a:r>
              <a:rPr lang="ru-RU" b="1" dirty="0"/>
              <a:t>г.</a:t>
            </a:r>
          </a:p>
          <a:p>
            <a:pPr algn="ctr"/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2" name="AutoShape 2" descr="https://www.domod.ru/upload/iblock/6bd/4444pfr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" y="1268760"/>
            <a:ext cx="894659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3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88479" y="332656"/>
            <a:ext cx="8928992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 smtClean="0"/>
              <a:t>Плановые проверки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16016" y="2202059"/>
            <a:ext cx="4138896" cy="288032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dirty="0" smtClean="0"/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/>
              <a:t>Проверка иностранных граждан и лиц без гражданства в рамках соблюдения требований миграционного законодательства</a:t>
            </a: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 smtClean="0"/>
              <a:t>12.12.2017 г. - 27.12.2017 </a:t>
            </a:r>
            <a:r>
              <a:rPr lang="ru-RU" sz="2000" b="1" dirty="0"/>
              <a:t>г.</a:t>
            </a:r>
          </a:p>
          <a:p>
            <a:pPr algn="ctr"/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50" y="1412776"/>
            <a:ext cx="2739749" cy="157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7670" y="3207366"/>
            <a:ext cx="4300313" cy="83099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полиции №10 МУ МВД России «Красноярское»</a:t>
            </a:r>
          </a:p>
        </p:txBody>
      </p:sp>
      <p:pic>
        <p:nvPicPr>
          <p:cNvPr id="1026" name="Picture 2" descr="http://nm.tj/uploads/posts/2017-10/1508417084_zagranichnyy-pasport-grazhdanina-tadzhikista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08" y="4149080"/>
            <a:ext cx="3402835" cy="255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55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88479" y="332656"/>
            <a:ext cx="8928992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 smtClean="0"/>
              <a:t>Проверки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44008" y="2392313"/>
            <a:ext cx="4282912" cy="194421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smtClean="0"/>
              <a:t>Тема проверок: порядок выдачи и продления листков нетрудоспособности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78732"/>
            <a:ext cx="373697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1412777"/>
            <a:ext cx="3778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ГУ – КРО Фонда социального страхования РФ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46301"/>
            <a:ext cx="3798887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644008" y="4653136"/>
            <a:ext cx="4282912" cy="194421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 smtClean="0"/>
              <a:t>Тема проверки: </a:t>
            </a:r>
            <a:r>
              <a:rPr lang="ru-RU" sz="2000" b="1" dirty="0"/>
              <a:t>п</a:t>
            </a:r>
            <a:r>
              <a:rPr lang="ru-RU" sz="2000" b="1" dirty="0" smtClean="0"/>
              <a:t>равильность расходов на выплату страхового обеспечения по обязательному социальному страхования на случай временной нетрудоспособности и в связи с материнством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88479" y="332656"/>
            <a:ext cx="8928992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 smtClean="0"/>
              <a:t>Внеплановые проверки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41" y="1268760"/>
            <a:ext cx="9108504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61" y="2537173"/>
            <a:ext cx="4049985" cy="167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51528"/>
            <a:ext cx="10969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9040"/>
            <a:ext cx="3836848" cy="278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644008" y="2392313"/>
            <a:ext cx="4282912" cy="1194955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smtClean="0"/>
              <a:t>15 жалоб признано необоснованными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6581" y="5373216"/>
            <a:ext cx="2952328" cy="65727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smtClean="0"/>
              <a:t>4 предписания</a:t>
            </a:r>
          </a:p>
        </p:txBody>
      </p:sp>
    </p:spTree>
    <p:extLst>
      <p:ext uri="{BB962C8B-B14F-4D97-AF65-F5344CB8AC3E}">
        <p14:creationId xmlns:p14="http://schemas.microsoft.com/office/powerpoint/2010/main" val="298205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88479" y="332656"/>
            <a:ext cx="8928992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 smtClean="0"/>
              <a:t>Внеплановые проверки</a:t>
            </a:r>
            <a:endParaRPr lang="ru-RU" dirty="0"/>
          </a:p>
        </p:txBody>
      </p:sp>
      <p:pic>
        <p:nvPicPr>
          <p:cNvPr id="13" name="Picture 2" descr="http://sakhprof.ru/uploaded/d3/cd/d3/f3c1f75e6d4a5450e9eb2d20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2599"/>
            <a:ext cx="3528391" cy="10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572000" y="1340768"/>
            <a:ext cx="4176863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проверки по обращениям о нарушении трудовых прав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5656" y="2406746"/>
            <a:ext cx="2825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КРАСНОЯРСКОМ КРАЕ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5949280"/>
            <a:ext cx="8700459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в действиях университета не выявлено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385286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3284984"/>
            <a:ext cx="4551784" cy="99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695071" y="4366032"/>
            <a:ext cx="417686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проверка</a:t>
            </a:r>
            <a:endParaRPr lang="ru-RU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24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s://tverigrad.ru/wp-content/uploads/2016/02/12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tverigrad.ru/wp-content/uploads/2016/02/12-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tverigrad.ru/wp-content/uploads/2016/02/12-7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3418646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3" descr="https://pirate-party.ru/sites/default/files/field/image/prokuratura_krasnoyarskogo_kraya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84784"/>
            <a:ext cx="48291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169471" y="1619275"/>
            <a:ext cx="3835449" cy="854968"/>
          </a:xfr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dirty="0" smtClean="0"/>
              <a:t>Всего 6 контрольных</a:t>
            </a:r>
            <a:br>
              <a:rPr lang="ru-RU" sz="3200" dirty="0" smtClean="0"/>
            </a:br>
            <a:r>
              <a:rPr lang="ru-RU" sz="3200" dirty="0" smtClean="0"/>
              <a:t>мероприятий</a:t>
            </a:r>
            <a:endParaRPr lang="ru-RU" sz="32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8479" y="332656"/>
            <a:ext cx="8928992" cy="8549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Проверки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491880" y="2708920"/>
            <a:ext cx="5525591" cy="289310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соблюдения:</a:t>
            </a:r>
          </a:p>
          <a:p>
            <a:pPr algn="ctr"/>
            <a:endParaRPr lang="ru-RU" sz="10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 об образовании, лицензировании и аккредитации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 о собственности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 о контрактной системе</a:t>
            </a:r>
            <a:endParaRPr lang="ru-RU" sz="20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законодательства</a:t>
            </a:r>
            <a:endParaRPr lang="ru-RU" sz="36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7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s://tverigrad.ru/wp-content/uploads/2016/02/12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tverigrad.ru/wp-content/uploads/2016/02/12-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tverigrad.ru/wp-content/uploads/2016/02/12-7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1781"/>
            <a:ext cx="3102358" cy="206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3" descr="https://pirate-party.ru/sites/default/files/field/image/prokuratura_krasnoyarskogo_kraya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6" y="55563"/>
            <a:ext cx="48291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275856" y="1700808"/>
            <a:ext cx="5760640" cy="3166824"/>
          </a:xfrm>
          <a:prstGeom prst="round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п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роверки по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жалобе</a:t>
            </a:r>
          </a:p>
          <a:p>
            <a:pPr algn="ctr"/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Индивидуального предпринимателя</a:t>
            </a:r>
          </a:p>
          <a:p>
            <a:pPr algn="ctr"/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Барановой Е.Н.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ниверситету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внесено представление о возврате</a:t>
            </a:r>
          </a:p>
          <a:p>
            <a:pPr algn="ctr"/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Барановой Е.Н.</a:t>
            </a:r>
          </a:p>
          <a:p>
            <a:pPr algn="ctr"/>
            <a:r>
              <a:rPr lang="ru-RU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397,31 рублей</a:t>
            </a:r>
          </a:p>
          <a:p>
            <a:pPr algn="ctr"/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удержанной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неустойки</a:t>
            </a:r>
            <a:endParaRPr lang="ru-RU" sz="2400" dirty="0">
              <a:solidFill>
                <a:prstClr val="white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105294">
            <a:off x="97677" y="1582140"/>
            <a:ext cx="542466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ОБЖАЛОВАНО 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75856" y="5132392"/>
            <a:ext cx="5760640" cy="954107"/>
          </a:xfrm>
          <a:prstGeom prst="roundRect">
            <a:avLst>
              <a:gd name="adj" fmla="val 19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предъявления университетом иска представление было отозвано</a:t>
            </a:r>
            <a:endParaRPr lang="ru-RU" sz="2800" dirty="0">
              <a:solidFill>
                <a:prstClr val="white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85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s://tverigrad.ru/wp-content/uploads/2016/02/12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tverigrad.ru/wp-content/uploads/2016/02/12-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tverigrad.ru/wp-content/uploads/2016/02/12-7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1781"/>
            <a:ext cx="3102358" cy="206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3" descr="https://pirate-party.ru/sites/default/files/field/image/prokuratura_krasnoyarskogo_kraya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6" y="55563"/>
            <a:ext cx="48291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275856" y="1700808"/>
            <a:ext cx="5760640" cy="2962513"/>
          </a:xfrm>
          <a:prstGeom prst="round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п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роверки деятельности фармацевтического колледжа университету внесено представление о необходимости запрашивать у педагогических работников справки об отсутствии или наличии судимости один раз в 5 лет</a:t>
            </a:r>
            <a:endParaRPr lang="ru-RU" sz="2400" dirty="0">
              <a:solidFill>
                <a:prstClr val="white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105294">
            <a:off x="387247" y="1412277"/>
            <a:ext cx="542466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ОБЖАЛОВАНО 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75856" y="4916949"/>
            <a:ext cx="5760640" cy="1815882"/>
          </a:xfrm>
          <a:prstGeom prst="roundRect">
            <a:avLst>
              <a:gd name="adj" fmla="val 19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Центрального районного суда города Красноярска представление признано незаконным</a:t>
            </a:r>
            <a:endParaRPr lang="ru-RU" sz="2800" dirty="0">
              <a:solidFill>
                <a:prstClr val="white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2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145654" y="3150095"/>
            <a:ext cx="1500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white"/>
                </a:solidFill>
              </a:rPr>
              <a:t>24,3 млн. 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43322" y="4183342"/>
            <a:ext cx="1500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white"/>
                </a:solidFill>
              </a:rPr>
              <a:t>14,6 млн. 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72588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/>
              <a:t>Реорганизация кафедр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36881584"/>
              </p:ext>
            </p:extLst>
          </p:nvPr>
        </p:nvGraphicFramePr>
        <p:xfrm>
          <a:off x="179512" y="1124744"/>
          <a:ext cx="669674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536554" y="5301208"/>
            <a:ext cx="260744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400" dirty="0" smtClean="0"/>
              <a:t>Шевченко Дмитрий Павлович,</a:t>
            </a:r>
          </a:p>
          <a:p>
            <a:pPr algn="ctr"/>
            <a:r>
              <a:rPr lang="ru-RU" sz="1400" dirty="0" smtClean="0"/>
              <a:t>заведующий кафедрой </a:t>
            </a:r>
            <a:endParaRPr lang="ru-RU" sz="1400" dirty="0"/>
          </a:p>
        </p:txBody>
      </p:sp>
      <p:pic>
        <p:nvPicPr>
          <p:cNvPr id="4098" name="Picture 2" descr="http://krasgmu.ru/sys/images/user/1207.jpg?rnd=15208369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789" y="2636912"/>
            <a:ext cx="1860798" cy="222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51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87624" y="2683518"/>
            <a:ext cx="6624736" cy="120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None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0A22E"/>
              </a:buClr>
            </a:pPr>
            <a:r>
              <a:rPr lang="ru-RU" altLang="ru-RU" sz="4400" b="1" dirty="0" smtClean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Правовая работа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41" y="476672"/>
            <a:ext cx="1825493" cy="184003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12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126" y="1124744"/>
            <a:ext cx="3126854" cy="10156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Предъявлено университетом</a:t>
            </a:r>
          </a:p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иск и претензия</a:t>
            </a:r>
            <a:endParaRPr lang="ru-RU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1437" y="271626"/>
            <a:ext cx="2088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www.sinstaller-en-profession-liberale.fr/uploads/assets/Photos_metiers/juridiq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805"/>
            <a:ext cx="5733256" cy="178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126" y="2636912"/>
            <a:ext cx="9071198" cy="3477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иска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студентам о неисполнении обязанностей по оплате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</a:p>
          <a:p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 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взыскании суммы оплаты по ненадлежащим образом исполненному контракту, пеней и штрафов 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иска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оспаривании представления прокурора</a:t>
            </a:r>
          </a:p>
          <a:p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претензий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нарушении обязательств по контрактам на закупку товаров, работ, услуг</a:t>
            </a:r>
          </a:p>
          <a:p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претензий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неисполнении обязанностей по оплате обучения</a:t>
            </a:r>
          </a:p>
          <a:p>
            <a:pPr lvl="0"/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претензии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неисполнении обязанностей по оплате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услуг</a:t>
            </a:r>
          </a:p>
          <a:p>
            <a:pPr lvl="0"/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претензия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неисполнении обязанностей по оплате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 пользования программным обеспечением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62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44008" y="1207784"/>
            <a:ext cx="4392488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За неисполнение или ненадлежащее исполнение:</a:t>
            </a:r>
          </a:p>
          <a:p>
            <a:endParaRPr lang="ru-RU" sz="1600" b="1" dirty="0" smtClean="0">
              <a:solidFill>
                <a:prstClr val="black"/>
              </a:solidFill>
            </a:endParaRPr>
          </a:p>
          <a:p>
            <a:r>
              <a:rPr lang="ru-RU" sz="2000" b="1" i="1" dirty="0" smtClean="0">
                <a:solidFill>
                  <a:prstClr val="black"/>
                </a:solidFill>
              </a:rPr>
              <a:t>Штраф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- </a:t>
            </a:r>
            <a:r>
              <a:rPr lang="ru-RU" sz="2000" b="1" i="1" dirty="0" smtClean="0">
                <a:solidFill>
                  <a:srgbClr val="C00000"/>
                </a:solidFill>
              </a:rPr>
              <a:t>5 </a:t>
            </a:r>
            <a:r>
              <a:rPr lang="ru-RU" sz="2000" b="1" i="1" dirty="0">
                <a:solidFill>
                  <a:srgbClr val="C00000"/>
                </a:solidFill>
              </a:rPr>
              <a:t>процентов </a:t>
            </a:r>
            <a:r>
              <a:rPr lang="ru-RU" dirty="0">
                <a:solidFill>
                  <a:prstClr val="black"/>
                </a:solidFill>
              </a:rPr>
              <a:t>цены контракта.</a:t>
            </a:r>
          </a:p>
          <a:p>
            <a:r>
              <a:rPr lang="ru-RU" dirty="0">
                <a:solidFill>
                  <a:prstClr val="black"/>
                </a:solidFill>
              </a:rPr>
              <a:t>В случае </a:t>
            </a:r>
            <a:r>
              <a:rPr lang="ru-RU" dirty="0" smtClean="0">
                <a:solidFill>
                  <a:prstClr val="black"/>
                </a:solidFill>
              </a:rPr>
              <a:t>заключения </a:t>
            </a:r>
            <a:r>
              <a:rPr lang="ru-RU" dirty="0">
                <a:solidFill>
                  <a:prstClr val="black"/>
                </a:solidFill>
              </a:rPr>
              <a:t>контракта по цене ниже 3 000 000 </a:t>
            </a:r>
            <a:r>
              <a:rPr lang="ru-RU" dirty="0" smtClean="0">
                <a:solidFill>
                  <a:prstClr val="black"/>
                </a:solidFill>
              </a:rPr>
              <a:t>рублей, штраф – 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10 процентов </a:t>
            </a:r>
            <a:r>
              <a:rPr lang="ru-RU" dirty="0">
                <a:solidFill>
                  <a:prstClr val="black"/>
                </a:solidFill>
              </a:rPr>
              <a:t>цены контракта.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Удержание неустоек</a:t>
            </a:r>
            <a:br>
              <a:rPr lang="ru-RU" sz="2800" b="1" dirty="0" smtClean="0"/>
            </a:br>
            <a:r>
              <a:rPr lang="ru-RU" sz="2800" b="1" dirty="0" smtClean="0"/>
              <a:t>с поставщиков, исполнителей, подрядчиков</a:t>
            </a:r>
            <a:endParaRPr lang="ru-RU" sz="2800" b="1" dirty="0"/>
          </a:p>
        </p:txBody>
      </p:sp>
      <p:pic>
        <p:nvPicPr>
          <p:cNvPr id="3076" name="Picture 4" descr="http://www.svetlanakobzar.centr.link/media/k2/items/cache/144aba6c568fde2fce1a77afef2ebf5c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99" y="4881256"/>
            <a:ext cx="4089351" cy="185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3356992"/>
            <a:ext cx="7848872" cy="1569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2017 году за ненадлежащее исполнение поставщиками обязательств по контрактам удержано 1,04 </a:t>
            </a: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(в 2016 году 1,8 млн. рублей, 2015 году 3,5 млн. рублей) 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7" y="4842296"/>
            <a:ext cx="1304925" cy="4572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013176"/>
            <a:ext cx="1295400" cy="42862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08" y="5585567"/>
            <a:ext cx="1504950" cy="7239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107504" y="1213284"/>
            <a:ext cx="4365575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За просрочку исполнения:</a:t>
            </a:r>
          </a:p>
          <a:p>
            <a:endParaRPr lang="ru-RU" b="1" dirty="0" smtClean="0">
              <a:solidFill>
                <a:prstClr val="black"/>
              </a:solidFill>
            </a:endParaRPr>
          </a:p>
          <a:p>
            <a:r>
              <a:rPr lang="ru-RU" sz="2000" b="1" i="1" dirty="0" smtClean="0">
                <a:solidFill>
                  <a:prstClr val="black"/>
                </a:solidFill>
              </a:rPr>
              <a:t>Пеня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по формуле в размере не менее </a:t>
            </a:r>
            <a:r>
              <a:rPr lang="ru-RU" dirty="0">
                <a:solidFill>
                  <a:prstClr val="black"/>
                </a:solidFill>
              </a:rPr>
              <a:t>чем </a:t>
            </a:r>
            <a:r>
              <a:rPr lang="ru-RU" sz="2000" b="1" i="1" dirty="0" smtClean="0">
                <a:solidFill>
                  <a:srgbClr val="C00000"/>
                </a:solidFill>
              </a:rPr>
              <a:t>1/300 </a:t>
            </a:r>
            <a:r>
              <a:rPr lang="ru-RU" dirty="0" smtClean="0">
                <a:solidFill>
                  <a:prstClr val="black"/>
                </a:solidFill>
              </a:rPr>
              <a:t>ставки </a:t>
            </a:r>
            <a:r>
              <a:rPr lang="ru-RU" dirty="0">
                <a:solidFill>
                  <a:prstClr val="black"/>
                </a:solidFill>
              </a:rPr>
              <a:t>рефинансирования ЦБ РФ от цены </a:t>
            </a:r>
            <a:r>
              <a:rPr lang="ru-RU" dirty="0" smtClean="0">
                <a:solidFill>
                  <a:prstClr val="black"/>
                </a:solidFill>
              </a:rPr>
              <a:t>контракта</a:t>
            </a:r>
          </a:p>
          <a:p>
            <a:endParaRPr lang="ru-RU" sz="700" dirty="0">
              <a:solidFill>
                <a:prstClr val="black"/>
              </a:solidFill>
            </a:endParaRPr>
          </a:p>
          <a:p>
            <a:endParaRPr lang="ru-RU" sz="700" dirty="0" smtClean="0">
              <a:solidFill>
                <a:prstClr val="black"/>
              </a:solidFill>
            </a:endParaRPr>
          </a:p>
          <a:p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9333" y="116632"/>
            <a:ext cx="2088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54" y="980728"/>
            <a:ext cx="3131841" cy="10156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редъявлено к университету</a:t>
            </a:r>
          </a:p>
          <a:p>
            <a:pPr algn="ctr"/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исков</a:t>
            </a:r>
            <a:endParaRPr lang="ru-RU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29" y="4639022"/>
            <a:ext cx="3131841" cy="132343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удами рассмотрено 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дела с привлечением университета в качестве третьего лица</a:t>
            </a:r>
            <a:endParaRPr lang="ru-RU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www.sinstaller-en-profession-liberale.fr/uploads/assets/Photos_metiers/juridiq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57" y="116632"/>
            <a:ext cx="555345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4357" y="2088505"/>
            <a:ext cx="8640960" cy="24622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иска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контрагентов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взыскании удержанной неустойки (в исках отказано)</a:t>
            </a:r>
          </a:p>
          <a:p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регистрации по месту жительства</a:t>
            </a:r>
          </a:p>
          <a:p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иск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выдаче сертификата специалиста</a:t>
            </a:r>
          </a:p>
          <a:p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иск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компенсации вреда вследствие ненадлежащего оказания стоматологической помощи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иск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оплате сверхурочной работы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357" y="5976575"/>
            <a:ext cx="8667253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дела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взыскании суммы страхового возмещения, выплаченного в результате заполнения помещений стоматологической поликлиники </a:t>
            </a:r>
          </a:p>
        </p:txBody>
      </p:sp>
    </p:spTree>
    <p:extLst>
      <p:ext uri="{BB962C8B-B14F-4D97-AF65-F5344CB8AC3E}">
        <p14:creationId xmlns:p14="http://schemas.microsoft.com/office/powerpoint/2010/main" val="159366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66053" y="2348880"/>
            <a:ext cx="8139434" cy="120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None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0A22E"/>
              </a:buClr>
              <a:defRPr/>
            </a:pPr>
            <a:r>
              <a:rPr lang="ru-RU" altLang="ru-RU" sz="4000" b="1" dirty="0" smtClean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Внебюджетная деятельность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" y="134725"/>
            <a:ext cx="3344713" cy="806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96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9431424"/>
              </p:ext>
            </p:extLst>
          </p:nvPr>
        </p:nvGraphicFramePr>
        <p:xfrm>
          <a:off x="611560" y="1809701"/>
          <a:ext cx="7769168" cy="4107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153" y="160338"/>
            <a:ext cx="8229600" cy="10447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 smtClean="0"/>
              <a:t>Выручка от реализации медицинских услуг, </a:t>
            </a:r>
            <a:br>
              <a:rPr lang="ru-RU" sz="3600" b="1" dirty="0" smtClean="0"/>
            </a:br>
            <a:r>
              <a:rPr lang="ru-RU" sz="3600" b="1" dirty="0" smtClean="0"/>
              <a:t>339,94 млн. руб. </a:t>
            </a:r>
            <a:endParaRPr lang="ru-RU" sz="3600" b="1" dirty="0"/>
          </a:p>
        </p:txBody>
      </p:sp>
      <p:sp>
        <p:nvSpPr>
          <p:cNvPr id="5" name="AutoShape 2" descr="http://mirgarderoba.ru/assets/images/comptable-calculatric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06277" y="1863987"/>
            <a:ext cx="1124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78,99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9063" y="4437112"/>
            <a:ext cx="1124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16,85</a:t>
            </a:r>
            <a:endParaRPr lang="ru-RU" sz="3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724128" y="2195616"/>
            <a:ext cx="1124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240,0</a:t>
            </a:r>
            <a:endParaRPr lang="ru-RU" sz="3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131840" y="1571600"/>
            <a:ext cx="707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4,1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9102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6345977"/>
              </p:ext>
            </p:extLst>
          </p:nvPr>
        </p:nvGraphicFramePr>
        <p:xfrm>
          <a:off x="611560" y="620688"/>
          <a:ext cx="7769168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AutoShape 2" descr="http://mirgarderoba.ru/assets/images/comptable-calculatric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1" y="1345123"/>
            <a:ext cx="915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4,76</a:t>
            </a:r>
            <a:endParaRPr lang="ru-RU" sz="3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508104" y="1412776"/>
            <a:ext cx="707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9,7</a:t>
            </a:r>
            <a:endParaRPr lang="ru-RU" sz="3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4295477"/>
            <a:ext cx="915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1,66</a:t>
            </a:r>
            <a:endParaRPr lang="ru-RU" sz="3200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116632"/>
            <a:ext cx="8877746" cy="574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Выручка от реализации прочих медицинских услуг, </a:t>
            </a:r>
            <a:b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</a:b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16,85 млн. руб.</a:t>
            </a:r>
            <a:endParaRPr lang="ru-RU" sz="2400" b="1" cap="none" dirty="0" smtClean="0"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95936" y="4293096"/>
            <a:ext cx="915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0,73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1172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116632"/>
            <a:ext cx="8877746" cy="574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Выручка от реализации, млн. руб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ru-RU" sz="2400" b="1" cap="none" dirty="0" smtClean="0">
              <a:effectLst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055467652"/>
              </p:ext>
            </p:extLst>
          </p:nvPr>
        </p:nvGraphicFramePr>
        <p:xfrm>
          <a:off x="323528" y="1628800"/>
          <a:ext cx="813690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522506" y="1879898"/>
            <a:ext cx="769763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142,8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968774" y="2280008"/>
            <a:ext cx="899605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125,42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638724" y="2571841"/>
            <a:ext cx="5950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22,4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580215" y="3212976"/>
            <a:ext cx="7120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cs typeface="Times New Roman" pitchFamily="18" charset="0"/>
              </a:rPr>
              <a:t>120,4</a:t>
            </a:r>
            <a:endParaRPr lang="ru-RU" b="1" dirty="0">
              <a:cs typeface="Times New Roman" pitchFamily="18" charset="0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2987824" y="2857042"/>
            <a:ext cx="5950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17,8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2870804" y="3397642"/>
            <a:ext cx="8290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cs typeface="Times New Roman" pitchFamily="18" charset="0"/>
              </a:rPr>
              <a:t>107,62</a:t>
            </a:r>
            <a:endParaRPr lang="ru-RU" b="1" dirty="0"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0341"/>
            <a:ext cx="3024336" cy="904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499992" y="2857042"/>
            <a:ext cx="5950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14,8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4441483" y="3397642"/>
            <a:ext cx="7120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cs typeface="Times New Roman" pitchFamily="18" charset="0"/>
              </a:rPr>
              <a:t>109,6</a:t>
            </a:r>
            <a:endParaRPr lang="ru-RU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07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866266040"/>
              </p:ext>
            </p:extLst>
          </p:nvPr>
        </p:nvGraphicFramePr>
        <p:xfrm>
          <a:off x="369771" y="1424632"/>
          <a:ext cx="8234677" cy="5100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512" y="116632"/>
            <a:ext cx="8877746" cy="574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</a:rPr>
              <a:t>Выручка от реализации</a:t>
            </a:r>
            <a:r>
              <a:rPr lang="ru-RU" sz="22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, млн. руб.</a:t>
            </a:r>
            <a:endParaRPr lang="ru-RU" sz="2200" b="1" cap="none" dirty="0" smtClean="0">
              <a:effectLst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2274961" y="3225552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25,8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7172" name="Picture 4" descr="http://stom.krasgmu.ru/img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519" y="476670"/>
            <a:ext cx="3313593" cy="101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372745" y="2169835"/>
            <a:ext cx="4443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16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372745" y="1496239"/>
            <a:ext cx="639920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67,7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923928" y="1696294"/>
            <a:ext cx="769763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61,27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287934" y="4389859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cs typeface="Times New Roman" pitchFamily="18" charset="0"/>
              </a:rPr>
              <a:t>25,9</a:t>
            </a:r>
            <a:endParaRPr lang="ru-RU" sz="2000" b="1" dirty="0">
              <a:cs typeface="Times New Roman" pitchFamily="18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021712" y="3140968"/>
            <a:ext cx="4443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26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923928" y="2276872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7,97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847848" y="4387205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cs typeface="Times New Roman" pitchFamily="18" charset="0"/>
              </a:rPr>
              <a:t>27,3</a:t>
            </a:r>
            <a:endParaRPr lang="ru-RU" sz="2000" b="1" dirty="0">
              <a:cs typeface="Times New Roman" pitchFamily="18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501017" y="2048749"/>
            <a:ext cx="639920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55,5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5501017" y="3341023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23,7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565939" y="2476927"/>
            <a:ext cx="5100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4,1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5501017" y="4339550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cs typeface="Times New Roman" pitchFamily="18" charset="0"/>
              </a:rPr>
              <a:t>27,7</a:t>
            </a:r>
            <a:endParaRPr lang="ru-RU" sz="20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35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43409" y="51059"/>
            <a:ext cx="8877746" cy="574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Выручка от реализации</a:t>
            </a: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, млн. руб.</a:t>
            </a:r>
            <a:endParaRPr lang="ru-RU" sz="2400" b="1" cap="none" dirty="0" smtClean="0">
              <a:effectLst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96524481"/>
              </p:ext>
            </p:extLst>
          </p:nvPr>
        </p:nvGraphicFramePr>
        <p:xfrm>
          <a:off x="251520" y="1539888"/>
          <a:ext cx="864096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629525" y="2193529"/>
            <a:ext cx="639920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60,3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525519" y="3084929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30,4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3059832" y="4509120"/>
            <a:ext cx="4443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29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525519" y="4326577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29,9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7174" name="Picture 6" descr="http://p-clinic.ru/templates/template1/static/images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12811"/>
            <a:ext cx="3074942" cy="931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897126" y="2684819"/>
            <a:ext cx="769763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48,31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492905" y="1844824"/>
            <a:ext cx="639920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70,2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881499" y="3573016"/>
            <a:ext cx="7697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19,31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492904" y="2714535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23,6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492904" y="4109010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46,6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9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411760" y="4149080"/>
            <a:ext cx="4032449" cy="2160241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600" b="0" kern="1200" dirty="0" smtClean="0"/>
              <a:t>Кафедра внутренних болезней №2            с курсом ПО</a:t>
            </a:r>
            <a:endParaRPr lang="ru-RU" sz="3600" b="0" kern="1200" dirty="0">
              <a:solidFill>
                <a:schemeClr val="bg1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972588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 smtClean="0"/>
              <a:t>Реорганизация кафедр</a:t>
            </a:r>
            <a:endParaRPr lang="ru-RU" dirty="0"/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2627785" y="1916832"/>
            <a:ext cx="3600400" cy="2376264"/>
          </a:xfrm>
          <a:prstGeom prst="downArrowCallou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Кафедра клинической  </a:t>
            </a:r>
            <a:r>
              <a:rPr lang="ru-RU" sz="2800" dirty="0"/>
              <a:t>и</a:t>
            </a:r>
            <a:r>
              <a:rPr lang="ru-RU" sz="2800" dirty="0" smtClean="0"/>
              <a:t>ммунологии</a:t>
            </a:r>
            <a:endParaRPr lang="ru-RU" sz="2800" dirty="0"/>
          </a:p>
        </p:txBody>
      </p:sp>
      <p:pic>
        <p:nvPicPr>
          <p:cNvPr id="1026" name="Picture 2" descr="http://krasgmu.ru/sys/images/user/979.jpg?rnd=15208349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149079"/>
            <a:ext cx="1656184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rasgmu.ru/sys/images/user/1067.jpg?rnd=15208351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09638"/>
            <a:ext cx="1800200" cy="2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9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2552" y="0"/>
            <a:ext cx="8877746" cy="574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Выручка от реализации</a:t>
            </a: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, млн. руб.</a:t>
            </a:r>
            <a:endParaRPr lang="ru-RU" sz="2400" b="1" cap="none" dirty="0" smtClean="0">
              <a:effectLst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896085207"/>
              </p:ext>
            </p:extLst>
          </p:nvPr>
        </p:nvGraphicFramePr>
        <p:xfrm>
          <a:off x="179512" y="1365062"/>
          <a:ext cx="8640960" cy="5232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403648" y="2574974"/>
            <a:ext cx="639920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26,1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338726" y="4022486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21,7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2653888" y="2952848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7,91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2639454" y="4217044"/>
            <a:ext cx="7697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22,41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707798" y="2192763"/>
            <a:ext cx="769763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30,32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403648" y="3152903"/>
            <a:ext cx="5100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4,4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7176" name="Picture 8" descr="Логотип Университетской клиники КрасГМ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680" y="548680"/>
            <a:ext cx="5753035" cy="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995936" y="1683723"/>
            <a:ext cx="769763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35,39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975044" y="2394341"/>
            <a:ext cx="7697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10,39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158640" y="4004933"/>
            <a:ext cx="4443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25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26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512" y="116632"/>
            <a:ext cx="8877746" cy="574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Выручка от реализации</a:t>
            </a: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, млн. руб.</a:t>
            </a:r>
            <a:endParaRPr lang="ru-RU" sz="2400" b="1" cap="none" dirty="0" smtClean="0">
              <a:effectLst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184328"/>
              </p:ext>
            </p:extLst>
          </p:nvPr>
        </p:nvGraphicFramePr>
        <p:xfrm>
          <a:off x="179512" y="1958167"/>
          <a:ext cx="8177045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286945" y="2647236"/>
            <a:ext cx="639920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22,7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2555776" y="2647236"/>
            <a:ext cx="639920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22,3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519" y="764704"/>
            <a:ext cx="5100129" cy="689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851920" y="2260084"/>
            <a:ext cx="639919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26,9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5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7504" y="116632"/>
            <a:ext cx="8877746" cy="574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Выручка от реализации</a:t>
            </a: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, млн. руб.</a:t>
            </a:r>
            <a:endParaRPr lang="ru-RU" sz="2400" b="1" cap="none" dirty="0" smtClean="0">
              <a:effectLst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862550917"/>
              </p:ext>
            </p:extLst>
          </p:nvPr>
        </p:nvGraphicFramePr>
        <p:xfrm>
          <a:off x="179512" y="1844824"/>
          <a:ext cx="8640960" cy="4486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2483768" y="2188895"/>
            <a:ext cx="769763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10,17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1372575" y="4653136"/>
            <a:ext cx="5100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3,4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2590609" y="4521666"/>
            <a:ext cx="5100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,7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382100" y="3283843"/>
            <a:ext cx="5100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6,4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436642" y="2319217"/>
            <a:ext cx="510076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9,8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24" y="836712"/>
            <a:ext cx="4159612" cy="72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548689" y="3165176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6,47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851920" y="2119162"/>
            <a:ext cx="639919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10,7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844834" y="2965121"/>
            <a:ext cx="5100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6,5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840369" y="4453081"/>
            <a:ext cx="5100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4,2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9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7504" y="116632"/>
            <a:ext cx="8877746" cy="574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</a:rPr>
              <a:t>Анализ динамики выручки от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реализации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</a:rPr>
              <a:t>медицинских структурных подразделений</a:t>
            </a:r>
            <a:r>
              <a:rPr lang="ru-RU" sz="20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, млн. руб.</a:t>
            </a:r>
            <a:endParaRPr lang="ru-RU" sz="2000" b="1" cap="none" dirty="0" smtClean="0">
              <a:effectLst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691680" y="3284984"/>
            <a:ext cx="5100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6,4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426958" y="3154213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6,47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409755"/>
              </p:ext>
            </p:extLst>
          </p:nvPr>
        </p:nvGraphicFramePr>
        <p:xfrm>
          <a:off x="2051720" y="3154213"/>
          <a:ext cx="6696744" cy="3240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12317"/>
                <a:gridCol w="1554601"/>
                <a:gridCol w="1494809"/>
                <a:gridCol w="1435017"/>
              </a:tblGrid>
              <a:tr h="405045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Подразделение</a:t>
                      </a:r>
                      <a:endParaRPr lang="ru-RU" sz="20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ПД</a:t>
                      </a:r>
                      <a:endParaRPr lang="ru-RU" sz="20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ОМС</a:t>
                      </a:r>
                      <a:endParaRPr lang="ru-RU" sz="20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ЛЗП</a:t>
                      </a:r>
                      <a:endParaRPr lang="ru-RU" sz="20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405045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ЦНИЛ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+ 1,98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- 3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  <a:tr h="405045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СП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+ 0,4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- 2,3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- 3,87</a:t>
                      </a:r>
                      <a:endParaRPr lang="ru-RU" sz="2000" dirty="0"/>
                    </a:p>
                  </a:txBody>
                  <a:tcPr/>
                </a:tc>
              </a:tr>
              <a:tr h="405045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ПК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+ 17,6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+ 4,29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405045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УК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+ 2,59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+ 2,48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405045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УЦС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+ 4,6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405045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ОВП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+</a:t>
                      </a:r>
                      <a:r>
                        <a:rPr lang="ru-RU" sz="2000" baseline="0" dirty="0" smtClean="0"/>
                        <a:t> 0,5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+ 0,03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  <a:tr h="405045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+ 27,67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</a:rPr>
                        <a:t> 1,5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- 3,87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602948162"/>
              </p:ext>
            </p:extLst>
          </p:nvPr>
        </p:nvGraphicFramePr>
        <p:xfrm>
          <a:off x="1187624" y="908720"/>
          <a:ext cx="4392488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716016" y="2060848"/>
            <a:ext cx="71045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329,4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51837" y="1505986"/>
            <a:ext cx="82747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297,79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68415" y="1052736"/>
            <a:ext cx="89800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323,09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56357" y="6381328"/>
            <a:ext cx="6540219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 отношению к 2016 году</a:t>
            </a:r>
          </a:p>
        </p:txBody>
      </p:sp>
    </p:spTree>
    <p:extLst>
      <p:ext uri="{BB962C8B-B14F-4D97-AF65-F5344CB8AC3E}">
        <p14:creationId xmlns:p14="http://schemas.microsoft.com/office/powerpoint/2010/main" val="15028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9209992"/>
              </p:ext>
            </p:extLst>
          </p:nvPr>
        </p:nvGraphicFramePr>
        <p:xfrm>
          <a:off x="611560" y="620688"/>
          <a:ext cx="7769168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AutoShape 2" descr="http://mirgarderoba.ru/assets/images/comptable-calculatric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6010" y="986721"/>
            <a:ext cx="915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</a:rPr>
              <a:t>3,05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56115" y="966798"/>
            <a:ext cx="1124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18,52</a:t>
            </a:r>
            <a:endParaRPr lang="ru-RU" sz="3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309432" y="4217987"/>
            <a:ext cx="915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</a:rPr>
              <a:t>0,80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116632"/>
            <a:ext cx="8877746" cy="574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Отчисления в ВУЗ за 2017 год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51,55 млн. руб.</a:t>
            </a:r>
            <a:endParaRPr lang="ru-RU" sz="2400" b="1" cap="none" dirty="0" smtClean="0"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18057" y="4442817"/>
            <a:ext cx="1124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</a:rPr>
              <a:t>14,28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56176" y="2925713"/>
            <a:ext cx="915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</a:rPr>
              <a:t>2,89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6575" y="1887835"/>
            <a:ext cx="915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</a:rPr>
              <a:t>12,0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6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rasgmu.ru/sys/images/photo/562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31907"/>
            <a:ext cx="3399656" cy="226643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7504" y="116632"/>
            <a:ext cx="8877746" cy="574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</a:rPr>
              <a:t>Анализ </a:t>
            </a:r>
            <a:r>
              <a:rPr lang="ru-RU" sz="2000" b="1" smtClean="0">
                <a:solidFill>
                  <a:srgbClr val="000000"/>
                </a:solidFill>
                <a:latin typeface="Times New Roman" pitchFamily="18" charset="0"/>
              </a:rPr>
              <a:t>динамики выручки от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реализации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</a:rPr>
              <a:t>образовательных услуг</a:t>
            </a:r>
            <a:r>
              <a:rPr lang="ru-RU" sz="20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, млн. руб.</a:t>
            </a:r>
            <a:endParaRPr lang="ru-RU" sz="2000" b="1" cap="none" dirty="0" smtClean="0">
              <a:effectLst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691680" y="3284984"/>
            <a:ext cx="5100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6,4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426958" y="3154213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6,47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996296"/>
              </p:ext>
            </p:extLst>
          </p:nvPr>
        </p:nvGraphicFramePr>
        <p:xfrm>
          <a:off x="251520" y="2708920"/>
          <a:ext cx="8640960" cy="38966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493912"/>
                <a:gridCol w="1746448"/>
                <a:gridCol w="1008112"/>
                <a:gridCol w="1008112"/>
                <a:gridCol w="1080120"/>
                <a:gridCol w="2304256"/>
              </a:tblGrid>
              <a:tr h="471960"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Программа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2015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2016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2017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Динамика 2017</a:t>
                      </a:r>
                      <a:r>
                        <a:rPr lang="ru-RU" sz="1600" baseline="0" dirty="0" smtClean="0"/>
                        <a:t> года по отношению к 2016 году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960">
                <a:tc gridSpan="2">
                  <a:txBody>
                    <a:bodyPr/>
                    <a:lstStyle/>
                    <a:p>
                      <a:r>
                        <a:rPr lang="ru-RU" sz="2000" dirty="0" smtClean="0"/>
                        <a:t>ВПО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328,7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339,2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360,2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+ 21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960">
                <a:tc gridSpan="2">
                  <a:txBody>
                    <a:bodyPr/>
                    <a:lstStyle/>
                    <a:p>
                      <a:r>
                        <a:rPr lang="ru-RU" sz="2000" dirty="0" smtClean="0"/>
                        <a:t>СПО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21,3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22,9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30,5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+ 7,6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200">
                <a:tc gridSpan="2">
                  <a:txBody>
                    <a:bodyPr/>
                    <a:lstStyle/>
                    <a:p>
                      <a:r>
                        <a:rPr lang="ru-RU" sz="2000" dirty="0" smtClean="0"/>
                        <a:t>Ординатура, аспирантура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24,7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27,1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28,3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+ 1,2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960">
                <a:tc gridSpan="2">
                  <a:txBody>
                    <a:bodyPr/>
                    <a:lstStyle/>
                    <a:p>
                      <a:r>
                        <a:rPr lang="ru-RU" sz="2000" dirty="0" smtClean="0"/>
                        <a:t>ИПО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59,5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45,06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49,9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+ 4,84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980">
                <a:tc rowSpan="2">
                  <a:txBody>
                    <a:bodyPr/>
                    <a:lstStyle/>
                    <a:p>
                      <a:pPr algn="ctr"/>
                      <a:endParaRPr lang="ru-RU" sz="1000" dirty="0" smtClean="0"/>
                    </a:p>
                    <a:p>
                      <a:pPr algn="l"/>
                      <a:r>
                        <a:rPr lang="ru-RU" sz="2000" dirty="0" err="1" smtClean="0"/>
                        <a:t>ФДиНПО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ОДП </a:t>
                      </a:r>
                      <a:r>
                        <a:rPr lang="ru-RU" sz="2000" dirty="0" err="1" smtClean="0"/>
                        <a:t>ЦОиПА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l"/>
                      <a:r>
                        <a:rPr lang="ru-RU" sz="2000" dirty="0" smtClean="0"/>
                        <a:t>9,1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100" dirty="0" smtClean="0"/>
                    </a:p>
                    <a:p>
                      <a:pPr algn="l"/>
                      <a:r>
                        <a:rPr lang="ru-RU" sz="2000" dirty="0" smtClean="0"/>
                        <a:t>9,3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8,9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1100" dirty="0" smtClean="0"/>
                    </a:p>
                    <a:p>
                      <a:r>
                        <a:rPr lang="ru-RU" sz="2000" dirty="0" smtClean="0"/>
                        <a:t>+ 1,2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980"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ОДО УМУ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1,6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960">
                <a:tc gridSpan="2">
                  <a:txBody>
                    <a:bodyPr/>
                    <a:lstStyle/>
                    <a:p>
                      <a:r>
                        <a:rPr lang="ru-RU" sz="2000" dirty="0" smtClean="0"/>
                        <a:t>Прочие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1,0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0,47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0,26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- 0,21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91413389"/>
              </p:ext>
            </p:extLst>
          </p:nvPr>
        </p:nvGraphicFramePr>
        <p:xfrm>
          <a:off x="307260" y="620688"/>
          <a:ext cx="3600400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079519" y="1772816"/>
            <a:ext cx="76815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444,3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80189" y="1295793"/>
            <a:ext cx="82747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444,03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2588" y="764704"/>
            <a:ext cx="89800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dirty="0" smtClean="0"/>
              <a:t>479,66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2726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Выручка от </a:t>
            </a:r>
            <a:r>
              <a:rPr lang="ru-RU" sz="2400" b="1" dirty="0" smtClean="0"/>
              <a:t>сдачи имущества в аренду, млн. руб.</a:t>
            </a:r>
            <a:endParaRPr lang="ru-RU" sz="2400" b="1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41435468"/>
              </p:ext>
            </p:extLst>
          </p:nvPr>
        </p:nvGraphicFramePr>
        <p:xfrm>
          <a:off x="611560" y="1438631"/>
          <a:ext cx="777686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87624" y="2766811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13,9</a:t>
            </a:r>
            <a:endParaRPr lang="ru-RU" sz="2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563888" y="1556791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21,9</a:t>
            </a:r>
            <a:endParaRPr lang="ru-RU" sz="2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23975" y="1438630"/>
            <a:ext cx="495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22</a:t>
            </a:r>
            <a:endParaRPr lang="ru-RU" sz="2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788024" y="2204864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17,4</a:t>
            </a:r>
            <a:endParaRPr lang="ru-RU" sz="2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075859" y="1438629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22,7</a:t>
            </a:r>
            <a:endParaRPr lang="ru-RU" sz="2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940152" y="2118851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18,5</a:t>
            </a:r>
            <a:endParaRPr lang="ru-RU" sz="2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14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6895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Общая площадь, сдаваемая в аренду,</a:t>
            </a:r>
            <a:br>
              <a:rPr lang="ru-RU" sz="2800" b="1" dirty="0" smtClean="0"/>
            </a:br>
            <a:r>
              <a:rPr lang="ru-RU" sz="2800" b="1" dirty="0" smtClean="0">
                <a:solidFill>
                  <a:srgbClr val="C00000"/>
                </a:solidFill>
              </a:rPr>
              <a:t>3 298,91 кв.м. - </a:t>
            </a:r>
            <a:r>
              <a:rPr lang="ru-RU" sz="2800" b="1" dirty="0" smtClean="0">
                <a:ln w="11430"/>
                <a:solidFill>
                  <a:srgbClr val="C00000"/>
                </a:solidFill>
              </a:rPr>
              <a:t>4 % от </a:t>
            </a:r>
            <a:r>
              <a:rPr lang="ru-RU" sz="2800" b="1" dirty="0">
                <a:ln w="11430"/>
                <a:solidFill>
                  <a:srgbClr val="C00000"/>
                </a:solidFill>
              </a:rPr>
              <a:t>общей площади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102" name="Picture 6" descr="http://static.prima-tv.ru/static/uploaded/images/publications/large/magazini_shagovoi_dostypno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9" y="1772816"/>
            <a:ext cx="2680828" cy="1801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https://xn--80ahhi0afh.kz/upload/iblock/f22/%D0%A2%D0%BE%D0%B2%D0%B0%D1%80%D1%8B%20%D0%BA%D0%B0%D0%BD%D1%86%D0%B5%D0%BB%D1%8F%D1%80%D1%81%D0%BA%D0%B8%D0%B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9" y="4650081"/>
            <a:ext cx="2298580" cy="1266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 descr="http://www.sudmedrt.kgts.ru/files/IMG-20140902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62977"/>
            <a:ext cx="2289292" cy="141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http://www.oyarzunsl.com/blog/wp-content/uploads/2012/07/Kikko-Max_Snakky-Ma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92175"/>
            <a:ext cx="657980" cy="77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9279" y="1335764"/>
            <a:ext cx="268082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6699"/>
                </a:solidFill>
              </a:rPr>
              <a:t>Организация питания</a:t>
            </a:r>
          </a:p>
          <a:p>
            <a:pPr algn="ctr"/>
            <a:r>
              <a:rPr lang="ru-RU" b="1" dirty="0" smtClean="0">
                <a:ln w="11430"/>
                <a:solidFill>
                  <a:srgbClr val="006699"/>
                </a:solidFill>
              </a:rPr>
              <a:t>1 502,65 кв.м.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03847" y="1330486"/>
            <a:ext cx="280831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6699"/>
                </a:solidFill>
              </a:rPr>
              <a:t>Размещение БСМЭ</a:t>
            </a:r>
          </a:p>
          <a:p>
            <a:pPr algn="ctr"/>
            <a:r>
              <a:rPr lang="ru-RU" b="1" dirty="0" smtClean="0">
                <a:ln w="11430"/>
                <a:solidFill>
                  <a:srgbClr val="006699"/>
                </a:solidFill>
              </a:rPr>
              <a:t>1 447,66 кв.м.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55575" y="3734532"/>
            <a:ext cx="266453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6699"/>
                </a:solidFill>
              </a:rPr>
              <a:t>Продажа канцелярских товаров 4 кв.м.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155413" y="3598918"/>
            <a:ext cx="294591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6699"/>
                </a:solidFill>
              </a:rPr>
              <a:t>Размещение банкоматов, платежек и оборудования связи 24,7 кв.м.</a:t>
            </a:r>
            <a:endParaRPr lang="ru-RU" dirty="0"/>
          </a:p>
        </p:txBody>
      </p:sp>
      <p:pic>
        <p:nvPicPr>
          <p:cNvPr id="4113" name="Picture 17" descr="http://www.bolshoyvopros.ru/files/users/images/9e/57/9e575b5d812d79151a42d11edc4c2ff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639440"/>
            <a:ext cx="2248076" cy="210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jrmk.net/im/c98/65a/fd0/e8801bf34e3ec04db398837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77" y="4715739"/>
            <a:ext cx="2291556" cy="1999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511577" y="3645024"/>
            <a:ext cx="229126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6699"/>
                </a:solidFill>
              </a:rPr>
              <a:t>Размещение стиральных машин  5,5 кв.м.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511576" y="1309172"/>
            <a:ext cx="222795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6699"/>
                </a:solidFill>
              </a:rPr>
              <a:t>«Зал прощаний»</a:t>
            </a:r>
          </a:p>
          <a:p>
            <a:pPr algn="ctr"/>
            <a:r>
              <a:rPr lang="ru-RU" b="1" dirty="0" smtClean="0">
                <a:ln w="11430"/>
                <a:solidFill>
                  <a:srgbClr val="006699"/>
                </a:solidFill>
              </a:rPr>
              <a:t>314,4 кв.м.</a:t>
            </a:r>
            <a:endParaRPr lang="ru-RU" dirty="0"/>
          </a:p>
        </p:txBody>
      </p:sp>
      <p:pic>
        <p:nvPicPr>
          <p:cNvPr id="1026" name="Picture 2" descr="http://memo24.ru/sites/all/files/proshanie_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04" y="2010298"/>
            <a:ext cx="2345632" cy="156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638" y="4761310"/>
            <a:ext cx="1126483" cy="19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0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87624" y="2683518"/>
            <a:ext cx="6624736" cy="120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None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0A22E"/>
              </a:buClr>
            </a:pPr>
            <a:r>
              <a:rPr lang="ru-RU" altLang="ru-RU" sz="4400" b="1" dirty="0" smtClean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Система закупок</a:t>
            </a:r>
          </a:p>
          <a:p>
            <a:pPr algn="ctr" eaLnBrk="1" hangingPunct="1">
              <a:spcBef>
                <a:spcPct val="0"/>
              </a:spcBef>
              <a:buClr>
                <a:srgbClr val="F0A22E"/>
              </a:buClr>
            </a:pPr>
            <a:r>
              <a:rPr lang="ru-RU" altLang="ru-RU" sz="4400" b="1" dirty="0" smtClean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товаров, работ, услуг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" y="134725"/>
            <a:ext cx="3344713" cy="806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78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8797819"/>
              </p:ext>
            </p:extLst>
          </p:nvPr>
        </p:nvGraphicFramePr>
        <p:xfrm>
          <a:off x="467544" y="1813393"/>
          <a:ext cx="8112865" cy="4129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8371" name="Заголовок 1"/>
          <p:cNvSpPr>
            <a:spLocks noGrp="1"/>
          </p:cNvSpPr>
          <p:nvPr>
            <p:ph type="title"/>
          </p:nvPr>
        </p:nvSpPr>
        <p:spPr bwMode="auto">
          <a:xfrm>
            <a:off x="298450" y="188913"/>
            <a:ext cx="8686800" cy="574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Объем денежных средств, освоенных</a:t>
            </a:r>
            <a:b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</a:b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через централизованные закупки, млн. руб.</a:t>
            </a:r>
            <a:endParaRPr lang="ru-RU" sz="2400" b="1" cap="none" dirty="0" smtClean="0">
              <a:effectLst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971473" y="2348880"/>
            <a:ext cx="906017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500" b="1" dirty="0" smtClean="0">
                <a:solidFill>
                  <a:prstClr val="black"/>
                </a:solidFill>
                <a:latin typeface="Times New Roman" pitchFamily="18" charset="0"/>
              </a:rPr>
              <a:t>328,5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06722" y="1833072"/>
            <a:ext cx="906018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408,3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74874" y="1700808"/>
            <a:ext cx="906018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429,3</a:t>
            </a:r>
            <a:endParaRPr lang="ru-RU" sz="2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24001" y="2065914"/>
            <a:ext cx="906018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380,7</a:t>
            </a:r>
            <a:endParaRPr lang="ru-RU" sz="2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28028" y="1609800"/>
            <a:ext cx="1066318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401,42</a:t>
            </a:r>
            <a:endParaRPr lang="ru-RU" sz="2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56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483767" y="4293097"/>
            <a:ext cx="4032449" cy="2016224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0" kern="1200" dirty="0" smtClean="0"/>
              <a:t>Кафедра кардиологии, функциональной и клинико-лабораторной диагностики ИПО</a:t>
            </a:r>
            <a:endParaRPr lang="ru-RU" sz="2800" b="1" kern="1200" dirty="0">
              <a:solidFill>
                <a:schemeClr val="bg1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972588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 smtClean="0"/>
              <a:t>Реорганизация кафедр</a:t>
            </a:r>
            <a:endParaRPr lang="ru-RU" dirty="0"/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2716931" y="1560391"/>
            <a:ext cx="3600400" cy="2732706"/>
          </a:xfrm>
          <a:prstGeom prst="downArrowCallou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Образовательный центр – кафедра клинико-лабораторной диагностики ИПО</a:t>
            </a:r>
            <a:endParaRPr lang="ru-RU" sz="2400" dirty="0"/>
          </a:p>
        </p:txBody>
      </p:sp>
      <p:pic>
        <p:nvPicPr>
          <p:cNvPr id="2050" name="Picture 2" descr="http://krasgmu.ru/sys/images/user/1071.jpg?rnd=15208357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92438"/>
            <a:ext cx="1872208" cy="234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krasgmu.ru/sys/images/user/1076.jpg?rnd=15208358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293096"/>
            <a:ext cx="187220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2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07504" y="188913"/>
            <a:ext cx="8877746" cy="574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Общая стоимость заключенных контрактов по способам закупок, млн. руб.</a:t>
            </a:r>
            <a:endParaRPr lang="ru-RU" sz="2400" b="1" cap="none" dirty="0" smtClean="0">
              <a:effectLst/>
            </a:endParaRPr>
          </a:p>
        </p:txBody>
      </p:sp>
      <p:graphicFrame>
        <p:nvGraphicFramePr>
          <p:cNvPr id="5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788799"/>
              </p:ext>
            </p:extLst>
          </p:nvPr>
        </p:nvGraphicFramePr>
        <p:xfrm>
          <a:off x="677265" y="1160850"/>
          <a:ext cx="7831137" cy="4129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88316" y="1012666"/>
            <a:ext cx="8899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294,31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018716" y="4056489"/>
            <a:ext cx="6335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2,02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147842" y="2852936"/>
            <a:ext cx="8899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105,09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798393" y="4047758"/>
            <a:ext cx="7617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23,27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20559" y="5272874"/>
            <a:ext cx="1612749" cy="646331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</a:rPr>
              <a:t>Электронные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</a:rPr>
              <a:t>аукционы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123728" y="5272875"/>
            <a:ext cx="1283749" cy="646331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Запросы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котировок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520255" y="5274863"/>
            <a:ext cx="1798442" cy="646331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</a:rPr>
              <a:t>Закупки у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</a:rPr>
              <a:t>ед. поставщика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195604" y="5301208"/>
            <a:ext cx="1743170" cy="646331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Закупки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 100 тыс.руб.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401790" y="5296991"/>
            <a:ext cx="1743170" cy="646331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Закупки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400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545936" y="4037866"/>
            <a:ext cx="7617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19,96</a:t>
            </a:r>
          </a:p>
        </p:txBody>
      </p:sp>
    </p:spTree>
    <p:extLst>
      <p:ext uri="{BB962C8B-B14F-4D97-AF65-F5344CB8AC3E}">
        <p14:creationId xmlns:p14="http://schemas.microsoft.com/office/powerpoint/2010/main" val="110796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95288"/>
            <a:ext cx="865822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76211" y="1556792"/>
            <a:ext cx="8791575" cy="633066"/>
          </a:xfrm>
          <a:prstGeom prst="round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076056" y="322560"/>
            <a:ext cx="2016224" cy="591071"/>
          </a:xfrm>
          <a:prstGeom prst="ellipse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1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452438"/>
            <a:ext cx="8658225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6876256" y="322561"/>
            <a:ext cx="2016224" cy="591071"/>
          </a:xfrm>
          <a:prstGeom prst="ellipse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6211" y="3933056"/>
            <a:ext cx="8791575" cy="633066"/>
          </a:xfrm>
          <a:prstGeom prst="round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6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365116"/>
              </p:ext>
            </p:extLst>
          </p:nvPr>
        </p:nvGraphicFramePr>
        <p:xfrm>
          <a:off x="22870" y="116632"/>
          <a:ext cx="6336704" cy="655272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{0660B408-B3CF-4A94-85FC-2B1E0A45F4A2}</a:tableStyleId>
              </a:tblPr>
              <a:tblGrid>
                <a:gridCol w="6336704"/>
              </a:tblGrid>
              <a:tr h="8095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ПРИМЕНЕНИЕ НАЦИОНАЛЬНОГО РЕЖИМА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ПРИ ОСУЩЕСТВЛЕНИИ ЗАКУПОК</a:t>
                      </a:r>
                    </a:p>
                  </a:txBody>
                  <a:tcPr marL="68580" marR="68580" marT="0" marB="0" anchor="ctr">
                    <a:solidFill>
                      <a:srgbClr val="CC0066"/>
                    </a:solidFill>
                  </a:tcPr>
                </a:tc>
              </a:tr>
              <a:tr h="5428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Преференции товарам российского </a:t>
                      </a:r>
                      <a:r>
                        <a:rPr lang="ru-RU" sz="1700" dirty="0" smtClean="0">
                          <a:effectLst/>
                        </a:rPr>
                        <a:t>происхождения</a:t>
                      </a:r>
                      <a:r>
                        <a:rPr lang="ru-RU" sz="1700" dirty="0">
                          <a:effectLst/>
                        </a:rPr>
                        <a:t> </a:t>
                      </a:r>
                      <a:endParaRPr lang="ru-RU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8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Ограничение </a:t>
                      </a:r>
                      <a:r>
                        <a:rPr lang="ru-RU" sz="1700" dirty="0" smtClean="0">
                          <a:effectLst/>
                        </a:rPr>
                        <a:t>допуска иностранных медицинских товаров</a:t>
                      </a:r>
                      <a:r>
                        <a:rPr lang="ru-RU" sz="1700" dirty="0">
                          <a:effectLst/>
                        </a:rPr>
                        <a:t> </a:t>
                      </a:r>
                      <a:endParaRPr lang="ru-RU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8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</a:rPr>
                        <a:t>Ограничение </a:t>
                      </a:r>
                      <a:r>
                        <a:rPr lang="ru-RU" sz="1700" dirty="0">
                          <a:effectLst/>
                        </a:rPr>
                        <a:t>допуска </a:t>
                      </a:r>
                      <a:r>
                        <a:rPr lang="ru-RU" sz="1700" dirty="0" smtClean="0">
                          <a:effectLst/>
                        </a:rPr>
                        <a:t>иностранных лекарств из</a:t>
                      </a:r>
                      <a:r>
                        <a:rPr lang="ru-RU" sz="1700" baseline="0" dirty="0" smtClean="0">
                          <a:effectLst/>
                        </a:rPr>
                        <a:t> перечня</a:t>
                      </a:r>
                      <a:r>
                        <a:rPr lang="ru-RU" sz="1700" dirty="0" smtClean="0">
                          <a:effectLst/>
                        </a:rPr>
                        <a:t> ЖВНЛС</a:t>
                      </a:r>
                      <a:r>
                        <a:rPr lang="ru-RU" sz="1700" dirty="0">
                          <a:effectLst/>
                        </a:rPr>
                        <a:t> </a:t>
                      </a:r>
                      <a:endParaRPr lang="ru-RU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7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Ограничения допуска пищевых продуктов</a:t>
                      </a:r>
                    </a:p>
                  </a:txBody>
                  <a:tcPr marL="68580" marR="68580" marT="0" marB="0" anchor="ctr"/>
                </a:tc>
              </a:tr>
              <a:tr h="488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Ограничения допуска радиоэлектронной продукции</a:t>
                      </a:r>
                    </a:p>
                  </a:txBody>
                  <a:tcPr marL="68580" marR="68580" marT="0" marB="0" anchor="ctr"/>
                </a:tc>
              </a:tr>
              <a:tr h="407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</a:rPr>
                        <a:t>Запрет допуска иностранных товаров </a:t>
                      </a:r>
                      <a:r>
                        <a:rPr lang="ru-RU" sz="1700" dirty="0">
                          <a:effectLst/>
                        </a:rPr>
                        <a:t>легкой промышленности</a:t>
                      </a:r>
                      <a:endParaRPr lang="ru-RU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8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</a:rPr>
                        <a:t>Запрет </a:t>
                      </a:r>
                      <a:r>
                        <a:rPr lang="ru-RU" sz="1700" dirty="0">
                          <a:effectLst/>
                        </a:rPr>
                        <a:t>допуска иностранного программного </a:t>
                      </a:r>
                      <a:r>
                        <a:rPr lang="ru-RU" sz="1700" dirty="0" smtClean="0">
                          <a:effectLst/>
                        </a:rPr>
                        <a:t>обеспечения</a:t>
                      </a:r>
                      <a:endParaRPr lang="ru-RU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7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</a:rPr>
                        <a:t>Запрет </a:t>
                      </a:r>
                      <a:r>
                        <a:rPr lang="ru-RU" sz="1700" dirty="0">
                          <a:effectLst/>
                        </a:rPr>
                        <a:t>на допуск </a:t>
                      </a:r>
                      <a:r>
                        <a:rPr lang="ru-RU" sz="1700" dirty="0" smtClean="0">
                          <a:effectLst/>
                        </a:rPr>
                        <a:t>иностранных товаров машиностроения</a:t>
                      </a:r>
                      <a:endParaRPr lang="ru-RU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699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Запрет на допуск участников – офшорных компаний</a:t>
                      </a:r>
                      <a:endParaRPr lang="ru-RU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52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Запрет на допуск товаров мебельной и деревообрабатывающей промышленности</a:t>
                      </a:r>
                    </a:p>
                  </a:txBody>
                  <a:tcPr marL="68580" marR="68580" marT="0" marB="0" anchor="ctr"/>
                </a:tc>
              </a:tr>
              <a:tr h="752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strike="sng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Запрет на допуск участников, находящихся под юрисдикцией</a:t>
                      </a:r>
                      <a:r>
                        <a:rPr lang="ru-RU" sz="1700" strike="sng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Турецкой Республики</a:t>
                      </a:r>
                      <a:endParaRPr lang="ru-RU" sz="1700" strike="sngStrike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124" name="Picture 4" descr="http://finport.info/mcgallery/20151116125337%D0%95%D0%90%D0%AD%D0%A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8" y="1074301"/>
            <a:ext cx="3421435" cy="1103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381" y="2492896"/>
            <a:ext cx="2972172" cy="2145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17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25921" y="21382"/>
            <a:ext cx="9036496" cy="117537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2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2017 год</a:t>
            </a:r>
            <a:r>
              <a:rPr lang="ru-RU" sz="2800" b="1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sz="2800" b="1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2800" b="1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</a:t>
            </a:r>
            <a:r>
              <a:rPr lang="ru-RU" sz="2800" b="1" cap="none" dirty="0" smtClean="0">
                <a:latin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борьба» с закупкой предметов роскоши </a:t>
            </a:r>
            <a:endParaRPr lang="ru-RU" sz="2400" b="1" cap="none" dirty="0" smtClean="0">
              <a:solidFill>
                <a:srgbClr val="C0000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543" y="4797152"/>
            <a:ext cx="8928992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white"/>
                </a:solidFill>
              </a:rPr>
              <a:t>Постановление Правительства РФ от 02.09.2015 N 927</a:t>
            </a:r>
          </a:p>
          <a:p>
            <a:pPr algn="ctr"/>
            <a:r>
              <a:rPr lang="ru-RU" sz="1600" b="1" dirty="0">
                <a:solidFill>
                  <a:prstClr val="white"/>
                </a:solidFill>
              </a:rPr>
              <a:t>"Об определении требований к закупаемым </a:t>
            </a:r>
            <a:r>
              <a:rPr lang="ru-RU" sz="1600" b="1" dirty="0" smtClean="0">
                <a:solidFill>
                  <a:prstClr val="white"/>
                </a:solidFill>
              </a:rPr>
              <a:t>... бюджетными </a:t>
            </a:r>
            <a:r>
              <a:rPr lang="ru-RU" sz="1600" b="1" dirty="0">
                <a:solidFill>
                  <a:prstClr val="white"/>
                </a:solidFill>
              </a:rPr>
              <a:t>учреждениями отдельным видам товаров, работ, услуг (в том числе предельных цен товаров, работ, услуг)"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897945"/>
              </p:ext>
            </p:extLst>
          </p:nvPr>
        </p:nvGraphicFramePr>
        <p:xfrm>
          <a:off x="107504" y="1268760"/>
          <a:ext cx="8928992" cy="34328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711390"/>
                <a:gridCol w="2157840"/>
                <a:gridCol w="1934615"/>
                <a:gridCol w="1636982"/>
                <a:gridCol w="1488165"/>
              </a:tblGrid>
              <a:tr h="720080">
                <a:tc rowSpan="2">
                  <a:txBody>
                    <a:bodyPr/>
                    <a:lstStyle/>
                    <a:p>
                      <a:r>
                        <a:rPr lang="ru-RU" sz="1600" dirty="0" smtClean="0"/>
                        <a:t>Наименование товара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66">
                        <a:alpha val="6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Ограничения по характеристикам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66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Ограничение по цене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66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Руководитель и его заместители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Прочие работники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Руководитель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и его заместители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Прочие работники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7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n-lt"/>
                        </a:rPr>
                        <a:t>телефоны мобильные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-</a:t>
                      </a:r>
                      <a:endParaRPr lang="ru-RU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-</a:t>
                      </a:r>
                      <a:endParaRPr lang="ru-RU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-</a:t>
                      </a:r>
                      <a:endParaRPr lang="ru-RU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5 тыс. руб.</a:t>
                      </a:r>
                      <a:endParaRPr lang="ru-RU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n-lt"/>
                        </a:rPr>
                        <a:t>мебель деревянная 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предельное значение - массив древесины "ценных" пород (твердо-лиственных и тропических)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baseline="0" dirty="0" smtClean="0">
                          <a:latin typeface="+mn-lt"/>
                        </a:rPr>
                        <a:t>возможные значения - древесина хвойных и мягколиственных пород </a:t>
                      </a:r>
                      <a:endParaRPr lang="ru-RU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-</a:t>
                      </a:r>
                      <a:endParaRPr lang="ru-RU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-</a:t>
                      </a:r>
                      <a:endParaRPr lang="ru-RU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2543" y="5733256"/>
            <a:ext cx="8928992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white"/>
                </a:solidFill>
              </a:rPr>
              <a:t>Приказ Минздрава России от 11.04.2016 N 221</a:t>
            </a:r>
          </a:p>
          <a:p>
            <a:pPr algn="ctr"/>
            <a:r>
              <a:rPr lang="ru-RU" sz="1600" b="1" dirty="0">
                <a:solidFill>
                  <a:prstClr val="white"/>
                </a:solidFill>
              </a:rPr>
              <a:t>"Об утверждении требований к отдельным видам товаров, работ, услуг (в том числе предельных цен товаров, работ, услуг), закупаемым Министерством здравоохранения Российской Федерации и подведомственными ему казенными и бюджетными учреждениями"</a:t>
            </a:r>
          </a:p>
        </p:txBody>
      </p:sp>
    </p:spTree>
    <p:extLst>
      <p:ext uri="{BB962C8B-B14F-4D97-AF65-F5344CB8AC3E}">
        <p14:creationId xmlns:p14="http://schemas.microsoft.com/office/powerpoint/2010/main" val="397121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87624" y="2683518"/>
            <a:ext cx="6624736" cy="120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None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0A22E"/>
              </a:buClr>
            </a:pPr>
            <a:r>
              <a:rPr lang="ru-RU" altLang="ru-RU" sz="4400" b="1" dirty="0" smtClean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Университет </a:t>
            </a:r>
          </a:p>
          <a:p>
            <a:pPr algn="ctr" eaLnBrk="1" hangingPunct="1">
              <a:spcBef>
                <a:spcPct val="0"/>
              </a:spcBef>
              <a:buClr>
                <a:srgbClr val="F0A22E"/>
              </a:buClr>
            </a:pPr>
            <a:r>
              <a:rPr lang="ru-RU" altLang="ru-RU" sz="4400" b="1" dirty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-</a:t>
            </a:r>
            <a:r>
              <a:rPr lang="ru-RU" altLang="ru-RU" sz="4400" b="1" dirty="0" smtClean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 участник  торгов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" y="134725"/>
            <a:ext cx="3344713" cy="806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6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23617485"/>
              </p:ext>
            </p:extLst>
          </p:nvPr>
        </p:nvGraphicFramePr>
        <p:xfrm>
          <a:off x="179512" y="1628800"/>
          <a:ext cx="842493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2816" y="130622"/>
            <a:ext cx="8229600" cy="85010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Количество аукционов, в которых принято участие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3948099"/>
            <a:ext cx="411894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dirty="0"/>
              <a:t>принято участие в 30 </a:t>
            </a:r>
            <a:r>
              <a:rPr lang="ru-RU" dirty="0" smtClean="0"/>
              <a:t>аукционах</a:t>
            </a:r>
          </a:p>
          <a:p>
            <a:pPr algn="ctr"/>
            <a:r>
              <a:rPr lang="ru-RU" dirty="0"/>
              <a:t>заключено контрактов на 15,1 </a:t>
            </a:r>
            <a:r>
              <a:rPr lang="ru-RU" dirty="0" smtClean="0"/>
              <a:t>млн. руб.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411760" y="2601778"/>
            <a:ext cx="411894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dirty="0"/>
              <a:t>принято участие в 67 </a:t>
            </a:r>
            <a:r>
              <a:rPr lang="ru-RU" dirty="0" smtClean="0"/>
              <a:t>аукционах</a:t>
            </a:r>
          </a:p>
          <a:p>
            <a:pPr algn="ctr"/>
            <a:r>
              <a:rPr lang="ru-RU" dirty="0"/>
              <a:t>заключено контрактов на 14,9 </a:t>
            </a:r>
            <a:r>
              <a:rPr lang="ru-RU" dirty="0" smtClean="0"/>
              <a:t>млн. руб.</a:t>
            </a:r>
            <a:endParaRPr lang="ru-RU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6" y="5517232"/>
            <a:ext cx="2636843" cy="134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71311" y="1270695"/>
            <a:ext cx="394422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dirty="0" smtClean="0"/>
              <a:t>принято участие в 150 аукционах</a:t>
            </a:r>
          </a:p>
          <a:p>
            <a:pPr algn="ctr"/>
            <a:r>
              <a:rPr lang="ru-RU" dirty="0"/>
              <a:t>з</a:t>
            </a:r>
            <a:r>
              <a:rPr lang="ru-RU" dirty="0" smtClean="0"/>
              <a:t>аключено контрактов на 33 млн. 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400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52606509"/>
              </p:ext>
            </p:extLst>
          </p:nvPr>
        </p:nvGraphicFramePr>
        <p:xfrm>
          <a:off x="35496" y="1196752"/>
          <a:ext cx="900100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5" name="Прямая соединительная линия 14"/>
          <p:cNvCxnSpPr/>
          <p:nvPr/>
        </p:nvCxnSpPr>
        <p:spPr>
          <a:xfrm flipV="1">
            <a:off x="2699792" y="2530840"/>
            <a:ext cx="0" cy="16182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endCxn id="14" idx="2"/>
          </p:cNvCxnSpPr>
          <p:nvPr/>
        </p:nvCxnSpPr>
        <p:spPr>
          <a:xfrm flipV="1">
            <a:off x="8144583" y="3905420"/>
            <a:ext cx="0" cy="5404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75146" y="2238452"/>
            <a:ext cx="132869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600" b="1" dirty="0"/>
              <a:t>1</a:t>
            </a:r>
            <a:r>
              <a:rPr lang="ru-RU" sz="1600" b="1" dirty="0" smtClean="0"/>
              <a:t> контракт</a:t>
            </a:r>
          </a:p>
          <a:p>
            <a:pPr algn="ctr"/>
            <a:r>
              <a:rPr lang="ru-RU" sz="1600" b="1" dirty="0" smtClean="0"/>
              <a:t>9,7 млн. руб.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68745" y="2905148"/>
            <a:ext cx="144257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600" b="1" dirty="0"/>
              <a:t>1</a:t>
            </a:r>
            <a:r>
              <a:rPr lang="ru-RU" sz="1600" b="1" dirty="0" smtClean="0"/>
              <a:t>3 контрактов</a:t>
            </a:r>
          </a:p>
          <a:p>
            <a:pPr algn="ctr"/>
            <a:r>
              <a:rPr lang="ru-RU" sz="1600" b="1" dirty="0" smtClean="0"/>
              <a:t>2,6 млн. руб.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99587" y="3352478"/>
            <a:ext cx="122950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600" b="1" dirty="0" smtClean="0"/>
              <a:t>2 контракта</a:t>
            </a:r>
          </a:p>
          <a:p>
            <a:pPr algn="ctr"/>
            <a:r>
              <a:rPr lang="ru-RU" sz="1600" b="1" dirty="0" smtClean="0"/>
              <a:t>3 млн. руб.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112644" y="1692224"/>
            <a:ext cx="143289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600" b="1" dirty="0" smtClean="0"/>
              <a:t>34 контракта</a:t>
            </a:r>
          </a:p>
          <a:p>
            <a:pPr algn="ctr"/>
            <a:r>
              <a:rPr lang="ru-RU" sz="1600" b="1" dirty="0" smtClean="0"/>
              <a:t>14,4 млн. руб.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63688" y="1700768"/>
            <a:ext cx="1400641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600" b="1" dirty="0" smtClean="0"/>
              <a:t>Проиграно</a:t>
            </a:r>
          </a:p>
          <a:p>
            <a:pPr algn="ctr"/>
            <a:r>
              <a:rPr lang="ru-RU" sz="1600" b="1" dirty="0" smtClean="0"/>
              <a:t>20 аукционов</a:t>
            </a:r>
          </a:p>
          <a:p>
            <a:pPr algn="ctr"/>
            <a:r>
              <a:rPr lang="ru-RU" sz="1600" b="1" dirty="0" smtClean="0"/>
              <a:t>7,7 млн. руб.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403595" y="2139832"/>
            <a:ext cx="1328697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600" b="1" dirty="0" smtClean="0"/>
              <a:t>Проиграно</a:t>
            </a:r>
          </a:p>
          <a:p>
            <a:pPr algn="ctr"/>
            <a:r>
              <a:rPr lang="ru-RU" sz="1600" b="1" dirty="0"/>
              <a:t>9</a:t>
            </a:r>
            <a:r>
              <a:rPr lang="ru-RU" sz="1600" b="1" dirty="0" smtClean="0"/>
              <a:t> аукционов</a:t>
            </a:r>
          </a:p>
          <a:p>
            <a:pPr algn="ctr"/>
            <a:r>
              <a:rPr lang="ru-RU" sz="1600" b="1" dirty="0" smtClean="0"/>
              <a:t>3,2 млн. руб.</a:t>
            </a:r>
            <a:endParaRPr lang="ru-RU" sz="1600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4067944" y="2970830"/>
            <a:ext cx="0" cy="11782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251520" y="127982"/>
            <a:ext cx="8844187" cy="850106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Анализ количества заключенных контрактов по итогам аукционов</a:t>
            </a:r>
            <a:br>
              <a:rPr lang="ru-RU" sz="2000" b="1" dirty="0" smtClean="0"/>
            </a:br>
            <a:r>
              <a:rPr lang="ru-RU" sz="2000" b="1" dirty="0" smtClean="0"/>
              <a:t>за 2017 год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87824" y="3197535"/>
            <a:ext cx="144257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600" b="1" dirty="0" smtClean="0"/>
              <a:t>16 контрактов</a:t>
            </a:r>
          </a:p>
          <a:p>
            <a:pPr algn="ctr"/>
            <a:r>
              <a:rPr lang="ru-RU" sz="1600" b="1" dirty="0" smtClean="0"/>
              <a:t>3,3 млн. руб.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480234" y="3074423"/>
            <a:ext cx="1328697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600" b="1" dirty="0" smtClean="0"/>
              <a:t>Проигран</a:t>
            </a:r>
          </a:p>
          <a:p>
            <a:pPr algn="ctr"/>
            <a:r>
              <a:rPr lang="ru-RU" sz="1600" b="1" dirty="0" smtClean="0"/>
              <a:t>1 аукцион</a:t>
            </a:r>
          </a:p>
          <a:p>
            <a:pPr algn="ctr"/>
            <a:r>
              <a:rPr lang="ru-RU" sz="1600" b="1" dirty="0" smtClean="0"/>
              <a:t>0,5 млн. руб.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556037" y="869771"/>
            <a:ext cx="1537087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600" b="1" dirty="0" smtClean="0"/>
              <a:t>Проиграно</a:t>
            </a:r>
          </a:p>
          <a:p>
            <a:pPr algn="ctr"/>
            <a:r>
              <a:rPr lang="ru-RU" sz="1600" b="1" dirty="0" smtClean="0"/>
              <a:t>54 аукциона</a:t>
            </a:r>
          </a:p>
          <a:p>
            <a:pPr algn="ctr"/>
            <a:r>
              <a:rPr lang="ru-RU" sz="1600" b="1" dirty="0" smtClean="0"/>
              <a:t>21,84 млн. руб.</a:t>
            </a:r>
            <a:endParaRPr lang="ru-RU" sz="1600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971600" y="2827584"/>
            <a:ext cx="0" cy="5123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9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39" y="44624"/>
            <a:ext cx="6029180" cy="20882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/>
              <a:t>Университетом подана </a:t>
            </a:r>
            <a:r>
              <a:rPr lang="ru-RU" sz="3200" dirty="0" smtClean="0">
                <a:solidFill>
                  <a:srgbClr val="C00000"/>
                </a:solidFill>
              </a:rPr>
              <a:t>жалоба</a:t>
            </a:r>
            <a:r>
              <a:rPr lang="ru-RU" sz="3200" dirty="0" smtClean="0"/>
              <a:t> </a:t>
            </a:r>
            <a:r>
              <a:rPr lang="ru-RU" sz="2400" dirty="0" smtClean="0"/>
              <a:t>на действия комиссии заказчика – ГПКК «ЛЕСОСИБИРСК-АВТОДОР» </a:t>
            </a:r>
            <a:br>
              <a:rPr lang="ru-RU" sz="2400" dirty="0" smtClean="0"/>
            </a:br>
            <a:r>
              <a:rPr lang="ru-RU" sz="3200" dirty="0" smtClean="0">
                <a:solidFill>
                  <a:srgbClr val="C00000"/>
                </a:solidFill>
              </a:rPr>
              <a:t>за незаконное отклонение заявки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46" y="2348880"/>
            <a:ext cx="8917687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ksonline.ru/files/stats/2338_file_852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071" y="0"/>
            <a:ext cx="2982278" cy="21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0" y="2636912"/>
            <a:ext cx="3237423" cy="169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5512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955" y="3140968"/>
            <a:ext cx="71287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Отчет о работе аттестационной комиссии в 2017 году</a:t>
            </a:r>
            <a:endParaRPr lang="ru-RU" sz="4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\\srv-fs01\shared\photo\Главный корпус_фото В.Иванова\IMG_05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634" y="548680"/>
            <a:ext cx="324036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212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483767" y="4293097"/>
            <a:ext cx="4032449" cy="2016224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0" kern="1200" dirty="0" smtClean="0"/>
              <a:t>Кафедра медицинской кибернетики и информатики</a:t>
            </a:r>
            <a:endParaRPr lang="ru-RU" sz="2800" b="1" kern="1200" dirty="0">
              <a:solidFill>
                <a:schemeClr val="bg1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972588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 smtClean="0"/>
              <a:t>Реорганизация кафедр</a:t>
            </a:r>
            <a:endParaRPr lang="ru-RU" dirty="0"/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2716931" y="1560391"/>
            <a:ext cx="3600400" cy="2732706"/>
          </a:xfrm>
          <a:prstGeom prst="downArrowCallou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Кафедра медицинской информатики и инновационных технологий с курсом ПО</a:t>
            </a:r>
            <a:endParaRPr lang="ru-RU" sz="2400" dirty="0"/>
          </a:p>
        </p:txBody>
      </p:sp>
      <p:pic>
        <p:nvPicPr>
          <p:cNvPr id="3074" name="Picture 2" descr="http://krasgmu.ru/sys/images/user/1.jpg?rnd=1520836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0391"/>
            <a:ext cx="1905000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krasgmu.ru/sys/images/user/1900.jpg?rnd=15208362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501008"/>
            <a:ext cx="1944216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3166" y="4797152"/>
            <a:ext cx="8568952" cy="1938992"/>
          </a:xfrm>
          <a:prstGeom prst="rect">
            <a:avLst/>
          </a:prstGeom>
          <a:solidFill>
            <a:schemeClr val="lt1">
              <a:alpha val="3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 сотрудника – 13 %</a:t>
            </a:r>
          </a:p>
          <a:p>
            <a:pPr algn="ctr"/>
            <a:r>
              <a:rPr lang="ru-RU" sz="20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допущены к участию в выборах и конкурсному отбору</a:t>
            </a:r>
          </a:p>
          <a:p>
            <a:pPr algn="ctr"/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замечаниями:</a:t>
            </a:r>
          </a:p>
          <a:p>
            <a:pPr algn="ctr"/>
            <a:endParaRPr lang="ru-RU" sz="1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 человек</a:t>
            </a:r>
            <a:r>
              <a:rPr lang="ru-RU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 замечаний по научной деятельности</a:t>
            </a:r>
          </a:p>
          <a:p>
            <a:pPr algn="ctr"/>
            <a:endParaRPr lang="ru-RU" sz="800" b="1" dirty="0" smtClean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человек </a:t>
            </a:r>
            <a:r>
              <a:rPr lang="ru-RU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замечаниями по отсутствию повышения квалификации</a:t>
            </a:r>
            <a:endParaRPr lang="ru-RU" sz="1600" b="1" dirty="0" smtClean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" y="113086"/>
            <a:ext cx="2864250" cy="690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81747" y="0"/>
            <a:ext cx="616225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Объем рассмотренных документов претендентов на замещение должностей работников,</a:t>
            </a:r>
          </a:p>
          <a:p>
            <a:pPr algn="ctr"/>
            <a:r>
              <a:rPr lang="ru-RU" sz="20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относящихся к НПР</a:t>
            </a:r>
            <a:endParaRPr lang="ru-RU" sz="20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21887765"/>
              </p:ext>
            </p:extLst>
          </p:nvPr>
        </p:nvGraphicFramePr>
        <p:xfrm>
          <a:off x="1073794" y="804061"/>
          <a:ext cx="7280830" cy="3906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017250" y="1844934"/>
            <a:ext cx="1854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169 сотрудников</a:t>
            </a:r>
            <a:endParaRPr lang="ru-RU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47978" y="1285965"/>
            <a:ext cx="1732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152 </a:t>
            </a:r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сотрудника</a:t>
            </a:r>
            <a:endParaRPr lang="ru-RU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902" y="1658809"/>
            <a:ext cx="1854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179 сотрудников</a:t>
            </a:r>
            <a:endParaRPr lang="ru-RU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92008" y="1412776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%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11151" y="1015663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%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24328" y="1412776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%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493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81747" y="96175"/>
            <a:ext cx="616225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Категории претендентов на замещение должностей работников, относящихся к ППС, документы которых были рассмотрены</a:t>
            </a:r>
            <a:endParaRPr lang="ru-RU" sz="20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94212995"/>
              </p:ext>
            </p:extLst>
          </p:nvPr>
        </p:nvGraphicFramePr>
        <p:xfrm>
          <a:off x="100841" y="1505863"/>
          <a:ext cx="8575615" cy="4587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1561" y="4509120"/>
            <a:ext cx="10801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spc="-1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ru-RU" sz="2400" b="1" spc="-10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spc="-1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декана</a:t>
            </a:r>
            <a:endParaRPr lang="ru-RU" sz="2400" b="1" spc="-10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91681" y="4155176"/>
            <a:ext cx="128361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spc="-1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16</a:t>
            </a:r>
          </a:p>
          <a:p>
            <a:pPr algn="ctr"/>
            <a:r>
              <a:rPr lang="ru-RU" sz="2400" b="1" spc="-1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  <a:r>
              <a:rPr lang="ru-RU" sz="2400" b="1" spc="-1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ав. каф.</a:t>
            </a:r>
            <a:endParaRPr lang="ru-RU" sz="2400" b="1" spc="-10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67744" y="3299280"/>
            <a:ext cx="1800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spc="-1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16</a:t>
            </a:r>
          </a:p>
          <a:p>
            <a:pPr algn="ctr"/>
            <a:r>
              <a:rPr lang="ru-RU" sz="2400" b="1" spc="-1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профессоров</a:t>
            </a:r>
            <a:endParaRPr lang="ru-RU" sz="2400" b="1" spc="-10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11190" y="982450"/>
            <a:ext cx="13648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spc="-1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58</a:t>
            </a:r>
          </a:p>
          <a:p>
            <a:pPr algn="ctr"/>
            <a:r>
              <a:rPr lang="ru-RU" sz="2400" b="1" spc="-1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доцентов</a:t>
            </a:r>
            <a:endParaRPr lang="ru-RU" sz="2400" b="1" spc="-10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5733256"/>
            <a:ext cx="29523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spc="-1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15</a:t>
            </a:r>
          </a:p>
          <a:p>
            <a:pPr algn="ctr"/>
            <a:r>
              <a:rPr lang="ru-RU" sz="2400" b="1" spc="-1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ст. преподавателей</a:t>
            </a:r>
            <a:endParaRPr lang="ru-RU" sz="2400" b="1" spc="-10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52119" y="2043907"/>
            <a:ext cx="16561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spc="-1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52</a:t>
            </a:r>
          </a:p>
          <a:p>
            <a:pPr algn="ctr"/>
            <a:r>
              <a:rPr lang="ru-RU" sz="2400" b="1" spc="-1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ассистента</a:t>
            </a:r>
            <a:endParaRPr lang="ru-RU" sz="2400" b="1" spc="-10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04248" y="4293096"/>
            <a:ext cx="23042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spc="-1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</a:t>
            </a:r>
          </a:p>
          <a:p>
            <a:pPr algn="ctr"/>
            <a:r>
              <a:rPr lang="ru-RU" sz="2400" b="1" spc="-1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преподавателей</a:t>
            </a:r>
            <a:endParaRPr lang="ru-RU" sz="2400" b="1" spc="-10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" y="113086"/>
            <a:ext cx="2864250" cy="690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210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9684" y="798381"/>
            <a:ext cx="749180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Рассмотрены вопросы о составе </a:t>
            </a: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 </a:t>
            </a:r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комиссий</a:t>
            </a:r>
          </a:p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проверки научно-педагогической деятельности</a:t>
            </a:r>
          </a:p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соискателей на присвоение ученых званий</a:t>
            </a:r>
            <a:endParaRPr lang="ru-RU" sz="2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\\apu-w05\Общие документы\Фотографии\Фотографии аттестационная\20150224_1508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59" y="3501008"/>
            <a:ext cx="5247393" cy="2951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7214" y="2420888"/>
            <a:ext cx="895225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Проведена экспертиза </a:t>
            </a: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</a:t>
            </a: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аттестационных дел</a:t>
            </a:r>
          </a:p>
          <a:p>
            <a:pPr algn="ctr"/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андидатов к присвоению ученых званий</a:t>
            </a:r>
            <a:endParaRPr lang="ru-RU" sz="2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" y="113086"/>
            <a:ext cx="2864250" cy="690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452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Отличник здравоохранения. Нагрудный знак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12" descr="Отличник здравоохранения. Нагрудный знак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15" descr="Отличник здравоохранения. Нагрудный знак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7783" y="1412776"/>
            <a:ext cx="46805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Нагрудный знак «Отличник здравоохранения»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" y="145737"/>
            <a:ext cx="2864250" cy="690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25" y="1233091"/>
            <a:ext cx="1988346" cy="2411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04263" y="2486799"/>
            <a:ext cx="468051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Рассмотрены документы</a:t>
            </a:r>
          </a:p>
          <a:p>
            <a:pPr algn="ctr"/>
            <a:r>
              <a:rPr lang="ru-RU" sz="3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13</a:t>
            </a: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кандидатур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75062" y="109706"/>
            <a:ext cx="568863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Рассмотрение документов кандидатов на награждение государственными и ведомственными наградами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58519" y="398105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Почетная грамота</a:t>
            </a:r>
          </a:p>
          <a:p>
            <a:pPr lvl="0"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Минздрава России</a:t>
            </a:r>
            <a:endParaRPr lang="ru-RU" sz="2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7906" y="4926540"/>
            <a:ext cx="395322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Рассмотрены документы</a:t>
            </a:r>
            <a:endParaRPr lang="ru-RU" sz="3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16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кандидатур</a:t>
            </a:r>
          </a:p>
        </p:txBody>
      </p:sp>
      <p:pic>
        <p:nvPicPr>
          <p:cNvPr id="23" name="Picture 6" descr="http://pharmjournal.ru/assets/materials/images/2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745" y="4149080"/>
            <a:ext cx="3703269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10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Отличник здравоохранения. Нагрудный знак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12" descr="Отличник здравоохранения. Нагрудный знак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15" descr="Отличник здравоохранения. Нагрудный знак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" y="145737"/>
            <a:ext cx="2864250" cy="690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75062" y="109706"/>
            <a:ext cx="568863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Рассмотрение документов кандидатов на награждение государственными и ведомственными наградами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03004" y="3861048"/>
            <a:ext cx="46805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Благодарность Министерства образования и науки РФ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88861" y="4529719"/>
            <a:ext cx="468051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Рассмотрены документы</a:t>
            </a:r>
          </a:p>
          <a:p>
            <a:pPr algn="ctr"/>
            <a:r>
              <a:rPr lang="ru-RU" sz="3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</a:t>
            </a: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кандидатур</a:t>
            </a:r>
          </a:p>
        </p:txBody>
      </p:sp>
      <p:pic>
        <p:nvPicPr>
          <p:cNvPr id="2050" name="Picture 2" descr="http://novonikolsk.ucoz.net/kartinki/jto9f35sL4SicR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005064"/>
            <a:ext cx="3698185" cy="162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411557" y="5316428"/>
            <a:ext cx="46805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Почетная грамота Министерства образования и науки РФ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83181" y="6024234"/>
            <a:ext cx="468051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Рассмотрены документы</a:t>
            </a:r>
          </a:p>
          <a:p>
            <a:pPr algn="ctr"/>
            <a:r>
              <a:rPr lang="ru-RU" sz="3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кандидатуры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0327" y="1125369"/>
            <a:ext cx="52012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Почетное звание</a:t>
            </a:r>
            <a:endParaRPr lang="ru-RU" sz="2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«Почетный работник высшего профессионального  образования Российской Федерации»</a:t>
            </a:r>
            <a:endParaRPr lang="ru-RU" sz="2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9" name="Picture 4" descr="http://static.newauction.ru/offer_images/2015/10/24/10/big/X/X4jFaKa5OW6/pochetnyj_rabotnik_vysshego_professionalnogo_obrazovanij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36" y="1106390"/>
            <a:ext cx="1621157" cy="2422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5159" y="2666890"/>
            <a:ext cx="507383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Рассмотрены документы</a:t>
            </a:r>
            <a:endParaRPr lang="ru-RU" sz="3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ru-RU" sz="3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кандидатуры</a:t>
            </a:r>
          </a:p>
        </p:txBody>
      </p:sp>
    </p:spTree>
    <p:extLst>
      <p:ext uri="{BB962C8B-B14F-4D97-AF65-F5344CB8AC3E}">
        <p14:creationId xmlns:p14="http://schemas.microsoft.com/office/powerpoint/2010/main" val="337159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Отличник здравоохранения. Нагрудный знак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12" descr="Отличник здравоохранения. Нагрудный знак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15" descr="Отличник здравоохранения. Нагрудный знак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" y="145737"/>
            <a:ext cx="2864250" cy="690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89157" y="1464988"/>
            <a:ext cx="468051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Благодарственное письмо Законодательного собрания Красноярского края</a:t>
            </a:r>
            <a:endParaRPr lang="ru-RU" sz="2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1312" y="2636912"/>
            <a:ext cx="507383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Рассмотрены документы</a:t>
            </a:r>
            <a:endParaRPr lang="ru-RU" sz="3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ru-RU" sz="3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кандидатур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104778" y="50967"/>
            <a:ext cx="56886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Рассмотрение документов кандидатов на награждение наградами Красноярского края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7434" y="5300047"/>
            <a:ext cx="507383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Рассмотрены документы</a:t>
            </a:r>
            <a:endParaRPr lang="ru-RU" sz="3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r>
              <a:rPr lang="ru-RU" sz="3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кандидатур</a:t>
            </a:r>
          </a:p>
        </p:txBody>
      </p:sp>
      <p:sp>
        <p:nvSpPr>
          <p:cNvPr id="5" name="AutoShape 2" descr="https://www.stankolife.ru/images/cms/data/ORDENA/zasl_rabotnik_vysshej_shkoly_rf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www.stankolife.ru/images/cms/data/ORDENA/zasl_rabotnik_vysshej_shkoly_rf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7" descr="https://meshok.net/pics/cache/70201910.208x208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07973" y="4293096"/>
            <a:ext cx="46805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Благодарственное письмо Губернатора Красноярского края</a:t>
            </a:r>
            <a:endParaRPr lang="ru-RU" sz="2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99381"/>
            <a:ext cx="2707769" cy="3546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860" y="2780928"/>
            <a:ext cx="2791865" cy="374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20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Отличник здравоохранения. Нагрудный знак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12" descr="Отличник здравоохранения. Нагрудный знак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15" descr="Отличник здравоохранения. Нагрудный знак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" y="145737"/>
            <a:ext cx="2864250" cy="690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24095" y="1360758"/>
            <a:ext cx="468051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Благодарственное письмо Министерства здравоохранения Красноярского края</a:t>
            </a:r>
            <a:endParaRPr lang="ru-RU" sz="2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1312" y="2636912"/>
            <a:ext cx="507383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Рассмотрены документы</a:t>
            </a:r>
            <a:endParaRPr lang="ru-RU" sz="3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r>
              <a:rPr lang="ru-RU" sz="3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кандидатур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104778" y="50967"/>
            <a:ext cx="56886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Рассмотрение документов кандидатов на награждение наградами Красноярского края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2314" y="5497572"/>
            <a:ext cx="507383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Рассмотрены документы</a:t>
            </a:r>
            <a:endParaRPr lang="ru-RU" sz="3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r>
              <a:rPr lang="ru-RU" sz="3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кандидатур</a:t>
            </a:r>
          </a:p>
        </p:txBody>
      </p:sp>
      <p:sp>
        <p:nvSpPr>
          <p:cNvPr id="5" name="AutoShape 2" descr="https://www.stankolife.ru/images/cms/data/ORDENA/zasl_rabotnik_vysshej_shkoly_rf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www.stankolife.ru/images/cms/data/ORDENA/zasl_rabotnik_vysshej_shkoly_rf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7" descr="https://meshok.net/pics/cache/70201910.208x208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07973" y="4293096"/>
            <a:ext cx="46805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Почетная грамота Министерства культуры Красноярского края</a:t>
            </a:r>
            <a:endParaRPr lang="ru-RU" sz="2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AutoShape 2" descr="https://www.iknews.info/images/stories/whoiswho/img/kraszdrav_ru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www.iknews.info/images/stories/whoiswho/img/kraszdrav_ru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986" y="1484784"/>
            <a:ext cx="3656053" cy="1311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http://visitsiberia.info/storage/app/media/imagesforright/minkultur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212" y="3933056"/>
            <a:ext cx="3570120" cy="178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16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Отличник здравоохранения. Нагрудный знак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12" descr="Отличник здравоохранения. Нагрудный знак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15" descr="Отличник здравоохранения. Нагрудный знак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" y="145737"/>
            <a:ext cx="2864250" cy="690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104778" y="50967"/>
            <a:ext cx="56886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Рассмотрение документов кандидатов на награждение наградами города Красноярска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-6077" y="5229200"/>
            <a:ext cx="507383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Рассмотрены документы</a:t>
            </a:r>
            <a:endParaRPr lang="ru-RU" sz="3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r>
              <a:rPr lang="ru-RU" sz="3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кандидатур</a:t>
            </a:r>
          </a:p>
        </p:txBody>
      </p:sp>
      <p:sp>
        <p:nvSpPr>
          <p:cNvPr id="5" name="AutoShape 2" descr="https://www.stankolife.ru/images/cms/data/ORDENA/zasl_rabotnik_vysshej_shkoly_rf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www.stankolife.ru/images/cms/data/ORDENA/zasl_rabotnik_vysshej_shkoly_rf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7" descr="https://meshok.net/pics/cache/70201910.208x208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90584" y="4203551"/>
            <a:ext cx="46805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Благодарственное письмо </a:t>
            </a:r>
          </a:p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Главы города Красноярска</a:t>
            </a:r>
            <a:endParaRPr lang="ru-RU" sz="2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AutoShape 2" descr="https://www.iknews.info/images/stories/whoiswho/img/kraszdrav_ru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www.iknews.info/images/stories/whoiswho/img/kraszdrav_ru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4360228" cy="30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http://putdor.ru/upload/iblock/eeb/eeb32cef3683e539d822b24d50deaa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77515"/>
            <a:ext cx="2804369" cy="209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2937" y="1340768"/>
            <a:ext cx="468051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Благодарственное письмо </a:t>
            </a:r>
          </a:p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Красноярского городского</a:t>
            </a:r>
          </a:p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Совета депутатов</a:t>
            </a:r>
            <a:endParaRPr lang="ru-RU" sz="2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133726" y="2539884"/>
            <a:ext cx="507383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Рассмотрены документы</a:t>
            </a:r>
            <a:endParaRPr lang="ru-RU" sz="3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ru-RU" sz="3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кандидатуры</a:t>
            </a:r>
          </a:p>
        </p:txBody>
      </p:sp>
    </p:spTree>
    <p:extLst>
      <p:ext uri="{BB962C8B-B14F-4D97-AF65-F5344CB8AC3E}">
        <p14:creationId xmlns:p14="http://schemas.microsoft.com/office/powerpoint/2010/main" val="274187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Отличник здравоохранения. Нагрудный знак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12" descr="Отличник здравоохранения. Нагрудный знак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15" descr="Отличник здравоохранения. Нагрудный знак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" y="145737"/>
            <a:ext cx="2864250" cy="690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2314" y="1484784"/>
            <a:ext cx="52120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Почетная грамота Главного управления культуры администрации города Красноярска</a:t>
            </a:r>
            <a:endParaRPr lang="ru-RU" sz="2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0923" y="2852936"/>
            <a:ext cx="507383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Рассмотрены документы</a:t>
            </a:r>
            <a:endParaRPr lang="ru-RU" sz="3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r>
              <a:rPr lang="ru-RU" sz="3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кандидатур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104778" y="50967"/>
            <a:ext cx="56886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Рассмотрение документов кандидатов на награждение наградами города Красноярска</a:t>
            </a:r>
          </a:p>
        </p:txBody>
      </p:sp>
      <p:sp>
        <p:nvSpPr>
          <p:cNvPr id="5" name="AutoShape 2" descr="https://www.stankolife.ru/images/cms/data/ORDENA/zasl_rabotnik_vysshej_shkoly_rf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www.stankolife.ru/images/cms/data/ORDENA/zasl_rabotnik_vysshej_shkoly_rf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7" descr="https://meshok.net/pics/cache/70201910.208x208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www.iknews.info/images/stories/whoiswho/img/kraszdrav_ru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www.iknews.info/images/stories/whoiswho/img/kraszdrav_ru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20923" y="4365104"/>
            <a:ext cx="52120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Благодарственное письмо администрации Советского района города Красноярска</a:t>
            </a:r>
            <a:endParaRPr lang="ru-RU" sz="2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9327" y="5565433"/>
            <a:ext cx="507383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Рассмотрены документы</a:t>
            </a:r>
            <a:endParaRPr lang="ru-RU" sz="3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r>
              <a:rPr lang="ru-RU" sz="3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кандидатур</a:t>
            </a:r>
          </a:p>
        </p:txBody>
      </p:sp>
      <p:pic>
        <p:nvPicPr>
          <p:cNvPr id="6151" name="Picture 7" descr="Главное управление культур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842" y="1525967"/>
            <a:ext cx="3627512" cy="111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9" descr="https://avatars.mds.yandex.net/get-altay/248099/2a0000015e9f0ad6dc7e4d4a77a8634f2092/XX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058" y="4077072"/>
            <a:ext cx="3305944" cy="247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71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145654" y="3150095"/>
            <a:ext cx="1500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white"/>
                </a:solidFill>
              </a:rPr>
              <a:t>24,3 млн. 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43322" y="4183342"/>
            <a:ext cx="1500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white"/>
                </a:solidFill>
              </a:rPr>
              <a:t>14,6 млн. 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72588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/>
              <a:t>Реорганизация кафедр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58006587"/>
              </p:ext>
            </p:extLst>
          </p:nvPr>
        </p:nvGraphicFramePr>
        <p:xfrm>
          <a:off x="179512" y="1124744"/>
          <a:ext cx="669674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http://krasgmu.ru/sys/images/user/6230.jpg?rnd=15208394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519046"/>
            <a:ext cx="178879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444208" y="4383397"/>
            <a:ext cx="252028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err="1" smtClean="0"/>
              <a:t>Шнякин</a:t>
            </a:r>
            <a:r>
              <a:rPr lang="ru-RU" sz="1400" dirty="0" smtClean="0"/>
              <a:t>  Павел Геннадьевич,</a:t>
            </a:r>
          </a:p>
          <a:p>
            <a:pPr algn="ctr"/>
            <a:r>
              <a:rPr lang="ru-RU" sz="1400" dirty="0" err="1"/>
              <a:t>и</a:t>
            </a:r>
            <a:r>
              <a:rPr lang="ru-RU" sz="1400" dirty="0" err="1" smtClean="0"/>
              <a:t>.о</a:t>
            </a:r>
            <a:r>
              <a:rPr lang="ru-RU" sz="1400" dirty="0" smtClean="0"/>
              <a:t>. заведующего кафедрой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160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48258" y="324694"/>
            <a:ext cx="8928992" cy="1160090"/>
          </a:xfrm>
          <a:prstGeom prst="round2DiagRect">
            <a:avLst/>
          </a:prstGeom>
          <a:solidFill>
            <a:srgbClr val="6600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Создана базовая кафедра контроля качества лекарственных средств и медицинских изделий с курсом ПО                                            с 1 сентября 2017 года</a:t>
            </a: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355976" y="4876313"/>
            <a:ext cx="457200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b="1" dirty="0" err="1" smtClean="0"/>
              <a:t>Баранкина</a:t>
            </a:r>
            <a:r>
              <a:rPr lang="ru-RU" b="1" dirty="0" smtClean="0"/>
              <a:t> Татьяна Андреевна, </a:t>
            </a:r>
          </a:p>
          <a:p>
            <a:pPr algn="ctr"/>
            <a:r>
              <a:rPr lang="ru-RU" b="1" dirty="0" err="1"/>
              <a:t>и</a:t>
            </a:r>
            <a:r>
              <a:rPr lang="ru-RU" b="1" dirty="0" err="1" smtClean="0"/>
              <a:t>.о</a:t>
            </a:r>
            <a:r>
              <a:rPr lang="ru-RU" b="1" dirty="0" smtClean="0"/>
              <a:t>. заведующего кафедрой</a:t>
            </a:r>
            <a:endParaRPr lang="ru-RU" b="1" dirty="0"/>
          </a:p>
        </p:txBody>
      </p:sp>
      <p:pic>
        <p:nvPicPr>
          <p:cNvPr id="5122" name="Picture 2" descr="http://krasgmu.ru/sys/images/user/29981.jpg?rnd=15208375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476" y="1621160"/>
            <a:ext cx="1905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Результаты поиска изображений для запроса &quot;Сибирский клинический центр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47575"/>
            <a:ext cx="381000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5536" y="1988840"/>
            <a:ext cx="4572000" cy="830997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400" dirty="0"/>
              <a:t>Медико-психолого-фармацевтический факультет</a:t>
            </a:r>
            <a:endParaRPr lang="ru-RU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539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48258" y="324694"/>
            <a:ext cx="8928992" cy="1160090"/>
          </a:xfrm>
          <a:prstGeom prst="round2DiagRect">
            <a:avLst/>
          </a:prstGeom>
          <a:solidFill>
            <a:srgbClr val="6600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Создание новых подразделений</a:t>
            </a:r>
            <a:endParaRPr lang="ru-RU" sz="4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4876313"/>
            <a:ext cx="3995936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Горбунов Николай Станиславович, </a:t>
            </a:r>
          </a:p>
          <a:p>
            <a:pPr algn="ctr"/>
            <a:r>
              <a:rPr lang="ru-RU" b="1" dirty="0" smtClean="0"/>
              <a:t>руководитель</a:t>
            </a:r>
            <a:endParaRPr lang="ru-RU" b="1" dirty="0"/>
          </a:p>
        </p:txBody>
      </p:sp>
      <p:pic>
        <p:nvPicPr>
          <p:cNvPr id="6146" name="Picture 2" descr="http://krasgmu.ru/sys/images/user/1498.jpg?rnd=15208383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00808"/>
            <a:ext cx="19050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834326402"/>
              </p:ext>
            </p:extLst>
          </p:nvPr>
        </p:nvGraphicFramePr>
        <p:xfrm>
          <a:off x="120205" y="1639857"/>
          <a:ext cx="4803451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100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9439</TotalTime>
  <Words>2058</Words>
  <Application>Microsoft Office PowerPoint</Application>
  <PresentationFormat>Экран (4:3)</PresentationFormat>
  <Paragraphs>554</Paragraphs>
  <Slides>68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68</vt:i4>
      </vt:variant>
    </vt:vector>
  </HeadingPairs>
  <TitlesOfParts>
    <vt:vector size="80" baseType="lpstr">
      <vt:lpstr>Тема Office</vt:lpstr>
      <vt:lpstr>3_Тема Office</vt:lpstr>
      <vt:lpstr>8_Тема Office</vt:lpstr>
      <vt:lpstr>7_Тема Office</vt:lpstr>
      <vt:lpstr>2_Тема Office</vt:lpstr>
      <vt:lpstr>1_Тема Office</vt:lpstr>
      <vt:lpstr>4_Тема Office</vt:lpstr>
      <vt:lpstr>6_Тема Office</vt:lpstr>
      <vt:lpstr>10_Тема Office</vt:lpstr>
      <vt:lpstr>12_Тема Office</vt:lpstr>
      <vt:lpstr>13_Тема Office</vt:lpstr>
      <vt:lpstr>11_Тема Office</vt:lpstr>
      <vt:lpstr>Презентация PowerPoint</vt:lpstr>
      <vt:lpstr>Презентация PowerPoint</vt:lpstr>
      <vt:lpstr>Реорганизация кафедр</vt:lpstr>
      <vt:lpstr>Реорганизация кафедр</vt:lpstr>
      <vt:lpstr>Реорганизация кафедр</vt:lpstr>
      <vt:lpstr>Реорганизация кафедр</vt:lpstr>
      <vt:lpstr>Реорганизация кафедр</vt:lpstr>
      <vt:lpstr>Презентация PowerPoint</vt:lpstr>
      <vt:lpstr>Презентация PowerPoint</vt:lpstr>
      <vt:lpstr>Презентация PowerPoint</vt:lpstr>
      <vt:lpstr>Переименование подразделений</vt:lpstr>
      <vt:lpstr>Переименование подразделений</vt:lpstr>
      <vt:lpstr>Прекращена деятельность факультета  с 1 сентября 2017 года</vt:lpstr>
      <vt:lpstr> Прекращение деятельности подразделений </vt:lpstr>
      <vt:lpstr>Презентация PowerPoint</vt:lpstr>
      <vt:lpstr>Плановые проверки</vt:lpstr>
      <vt:lpstr>Плановые проверки</vt:lpstr>
      <vt:lpstr>Плановые проверки</vt:lpstr>
      <vt:lpstr>Презентация PowerPoint</vt:lpstr>
      <vt:lpstr>Презентация PowerPoint</vt:lpstr>
      <vt:lpstr>Плановые проверки</vt:lpstr>
      <vt:lpstr>Плановые проверки</vt:lpstr>
      <vt:lpstr>Плановые проверки</vt:lpstr>
      <vt:lpstr>Проверки</vt:lpstr>
      <vt:lpstr>Внеплановые проверки</vt:lpstr>
      <vt:lpstr>Внеплановые проверки</vt:lpstr>
      <vt:lpstr>Всего 6 контрольных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Удержание неустоек с поставщиков, исполнителей, подрядчиков</vt:lpstr>
      <vt:lpstr>Презентация PowerPoint</vt:lpstr>
      <vt:lpstr>Презентация PowerPoint</vt:lpstr>
      <vt:lpstr>Выручка от реализации медицинских услуг,  339,94 млн. руб. </vt:lpstr>
      <vt:lpstr>Выручка от реализации прочих медицинских услуг,  16,85 млн. руб.</vt:lpstr>
      <vt:lpstr>Выручка от реализации, млн. руб.</vt:lpstr>
      <vt:lpstr>Выручка от реализации, млн. руб.</vt:lpstr>
      <vt:lpstr>Выручка от реализации, млн. руб.</vt:lpstr>
      <vt:lpstr>Выручка от реализации, млн. руб.</vt:lpstr>
      <vt:lpstr>Выручка от реализации, млн. руб.</vt:lpstr>
      <vt:lpstr>Выручка от реализации, млн. руб.</vt:lpstr>
      <vt:lpstr>Анализ динамики выручки от реализации медицинских структурных подразделений, млн. руб.</vt:lpstr>
      <vt:lpstr>Отчисления в ВУЗ за 2017 год 51,55 млн. руб.</vt:lpstr>
      <vt:lpstr>Анализ динамики выручки от реализации образовательных услуг, млн. руб.</vt:lpstr>
      <vt:lpstr>Выручка от сдачи имущества в аренду, млн. руб.</vt:lpstr>
      <vt:lpstr>Общая площадь, сдаваемая в аренду, 3 298,91 кв.м. - 4 % от общей площади</vt:lpstr>
      <vt:lpstr>Презентация PowerPoint</vt:lpstr>
      <vt:lpstr>Объем денежных средств, освоенных через централизованные закупки, млн. руб.</vt:lpstr>
      <vt:lpstr>Общая стоимость заключенных контрактов по способам закупок, млн. руб.</vt:lpstr>
      <vt:lpstr>Презентация PowerPoint</vt:lpstr>
      <vt:lpstr>Презентация PowerPoint</vt:lpstr>
      <vt:lpstr>Презентация PowerPoint</vt:lpstr>
      <vt:lpstr>2017 год - «борьба» с закупкой предметов роскоши </vt:lpstr>
      <vt:lpstr>Презентация PowerPoint</vt:lpstr>
      <vt:lpstr>Количество аукционов, в которых принято участие</vt:lpstr>
      <vt:lpstr>Анализ количества заключенных контрактов по итогам аукционов за 2017 год</vt:lpstr>
      <vt:lpstr>Университетом подана жалоба на действия комиссии заказчика – ГПКК «ЛЕСОСИБИРСК-АВТОДОР»  за незаконное отклонение заявки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ТарховаТЕ</dc:creator>
  <cp:lastModifiedBy>ТарховаТЕ</cp:lastModifiedBy>
  <cp:revision>535</cp:revision>
  <cp:lastPrinted>2018-03-19T04:48:53Z</cp:lastPrinted>
  <dcterms:created xsi:type="dcterms:W3CDTF">2014-02-11T05:40:55Z</dcterms:created>
  <dcterms:modified xsi:type="dcterms:W3CDTF">2018-03-21T02:30:28Z</dcterms:modified>
</cp:coreProperties>
</file>