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390" r:id="rId2"/>
    <p:sldId id="265" r:id="rId3"/>
    <p:sldId id="269" r:id="rId4"/>
    <p:sldId id="392" r:id="rId5"/>
    <p:sldId id="275" r:id="rId6"/>
    <p:sldId id="280" r:id="rId7"/>
    <p:sldId id="260" r:id="rId8"/>
    <p:sldId id="264" r:id="rId9"/>
    <p:sldId id="288" r:id="rId10"/>
    <p:sldId id="290" r:id="rId11"/>
    <p:sldId id="292" r:id="rId12"/>
    <p:sldId id="299" r:id="rId13"/>
    <p:sldId id="360" r:id="rId14"/>
    <p:sldId id="362" r:id="rId15"/>
    <p:sldId id="302" r:id="rId16"/>
    <p:sldId id="303" r:id="rId17"/>
    <p:sldId id="304" r:id="rId18"/>
    <p:sldId id="306" r:id="rId19"/>
    <p:sldId id="311" r:id="rId20"/>
    <p:sldId id="333" r:id="rId21"/>
    <p:sldId id="334" r:id="rId22"/>
    <p:sldId id="336" r:id="rId23"/>
    <p:sldId id="338" r:id="rId24"/>
    <p:sldId id="342" r:id="rId25"/>
    <p:sldId id="343" r:id="rId26"/>
    <p:sldId id="323" r:id="rId27"/>
    <p:sldId id="324" r:id="rId28"/>
    <p:sldId id="326" r:id="rId29"/>
    <p:sldId id="327" r:id="rId30"/>
    <p:sldId id="328" r:id="rId31"/>
    <p:sldId id="329" r:id="rId32"/>
    <p:sldId id="348" r:id="rId33"/>
    <p:sldId id="393" r:id="rId34"/>
    <p:sldId id="26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FF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3F11-1301-4F28-AEE7-A0867707AC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642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38-7523-4367-9DD2-B1A0FAA97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493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38-7523-4367-9DD2-B1A0FAA97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345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38-7523-4367-9DD2-B1A0FAA97EF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4072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38-7523-4367-9DD2-B1A0FAA97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370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38-7523-4367-9DD2-B1A0FAA97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4169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B938-7523-4367-9DD2-B1A0FAA97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280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C47-4A3C-4012-97CD-D4E046B8E1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3104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39EB-5E49-4608-B230-0179531DB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26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64A7D-88BA-40F4-8EB9-48C3227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7A769A-2D9C-4C2D-94A9-A00BB1389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8ACB443-B3B1-4FC5-9366-F4A0C4B70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1F99EC-5ABB-4C11-AAA6-2781376B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03BD7A-6678-435F-A02D-B1AA54DD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AAC58F-B3CB-466E-969E-415E5548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B73676C9-E1FF-4440-9334-DFEE21E608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699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C16E-417A-4BE1-A05E-0431DBDE5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8888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722E-6CBA-45D5-89B7-F1C25DABCB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766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7A68-B09E-4383-90C2-4693816066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82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62E7-A9F3-4FEF-8972-62A13F5B5E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442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7F68-6EB6-4E32-A981-BC2FBAF1CA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923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0DFE-BF6C-4A68-A92F-EF93071B17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2180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718D-0D49-48F0-A0E8-5042E561B2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486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89C2-8097-4D12-B73C-5B119428B2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115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B938-7523-4367-9DD2-B1A0FAA97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08513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vmede.org/sait/?page=17&amp;id=Stomatologiya_ortop_lebedenko_2011&amp;menu=Stomatologiya_ortop_lebedenko_2011" TargetMode="External"/><Relationship Id="rId2" Type="http://schemas.openxmlformats.org/officeDocument/2006/relationships/hyperlink" Target="https://studfiles.net/preview/540088/page: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yberpedia.su/5xa0c2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2" name="Rectangle 6">
            <a:extLst>
              <a:ext uri="{FF2B5EF4-FFF2-40B4-BE49-F238E27FC236}">
                <a16:creationId xmlns:a16="http://schemas.microsoft.com/office/drawing/2014/main" xmlns="" id="{D4FBC377-6815-4CE4-B5F5-FE3D152E9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53" y="2047126"/>
            <a:ext cx="86423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Методы обследования больных в клинике ортопедической стоматологии. </a:t>
            </a:r>
          </a:p>
          <a:p>
            <a:pPr algn="ctr"/>
            <a:r>
              <a:rPr lang="ru-RU" alt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Этические и </a:t>
            </a:r>
            <a:r>
              <a:rPr lang="ru-RU" altLang="ru-RU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деонтологические</a:t>
            </a:r>
            <a:r>
              <a:rPr lang="ru-RU" alt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аспекты клиники ортопедической стоматологии.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7369A338-F194-470A-AE30-758838F637E0}"/>
              </a:ext>
            </a:extLst>
          </p:cNvPr>
          <p:cNvSpPr txBox="1"/>
          <p:nvPr/>
        </p:nvSpPr>
        <p:spPr>
          <a:xfrm>
            <a:off x="1106155" y="182468"/>
            <a:ext cx="7200260" cy="1754326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Федеральное государственное бюджетное образовательное учреждение высшего образования </a:t>
            </a:r>
            <a:endParaRPr lang="ru-RU"/>
          </a:p>
          <a:p>
            <a:pPr algn="ctr"/>
            <a:r>
              <a:rPr lang="ru-RU" dirty="0"/>
              <a:t>"Красноярский государственный медицинский университет имени профессора В. Ф. </a:t>
            </a:r>
            <a:r>
              <a:rPr lang="ru-RU" dirty="0" err="1"/>
              <a:t>Войно-Ясенецкого</a:t>
            </a:r>
            <a:r>
              <a:rPr lang="ru-RU" dirty="0"/>
              <a:t>"</a:t>
            </a:r>
          </a:p>
          <a:p>
            <a:pPr algn="ctr"/>
            <a:r>
              <a:rPr lang="ru-RU"/>
              <a:t>Министерства</a:t>
            </a:r>
            <a:r>
              <a:rPr lang="ru-RU" dirty="0"/>
              <a:t> здравоохранения Российской Федерации </a:t>
            </a:r>
            <a:endParaRPr lang="ru-RU" dirty="0">
              <a:cs typeface="Calibri"/>
            </a:endParaRPr>
          </a:p>
          <a:p>
            <a:pPr algn="ctr"/>
            <a:r>
              <a:rPr lang="ru-RU" dirty="0"/>
              <a:t>Кафедра-клиника стоматологии ИПО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F3CBA60-325C-4AEA-8889-1D887B81F396}"/>
              </a:ext>
            </a:extLst>
          </p:cNvPr>
          <p:cNvSpPr>
            <a:spLocks noGrp="1"/>
          </p:cNvSpPr>
          <p:nvPr/>
        </p:nvSpPr>
        <p:spPr bwMode="auto">
          <a:xfrm>
            <a:off x="1723824" y="4350580"/>
            <a:ext cx="7155902" cy="12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</a:t>
            </a:r>
            <a:endParaRPr lang="ru-RU" sz="1800"/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стоматологии ИПО</a:t>
            </a:r>
            <a:endParaRPr lang="ru-RU" sz="1800">
              <a:latin typeface="Arial"/>
              <a:cs typeface="Arial"/>
            </a:endParaRP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"стоматология ортопедическая"</a:t>
            </a:r>
            <a:endParaRPr lang="ru-RU" sz="1800">
              <a:latin typeface="Arial"/>
              <a:cs typeface="Arial"/>
            </a:endParaRPr>
          </a:p>
          <a:p>
            <a:pPr algn="r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Попцов Михаил Валерьевич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A5F933CE-211E-4D0E-80B1-A1C8D1B656D9}"/>
              </a:ext>
            </a:extLst>
          </p:cNvPr>
          <p:cNvSpPr txBox="1"/>
          <p:nvPr/>
        </p:nvSpPr>
        <p:spPr>
          <a:xfrm>
            <a:off x="3611649" y="624888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Красноярск 2018г.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D69DB070-6814-456C-ACFE-91B8A1413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i="1"/>
              <a:t>Оценка состояния пародонта:</a:t>
            </a:r>
            <a:r>
              <a:rPr lang="ru-RU" altLang="ru-RU"/>
              <a:t>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05257C66-D707-48F1-B0B1-861154FA2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636838"/>
            <a:ext cx="8226425" cy="18859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	 </a:t>
            </a:r>
            <a:r>
              <a:rPr lang="ru-RU" altLang="ru-RU" sz="3600"/>
              <a:t>глубину зубодесневых карманов оценивают с помощью пародонтального зонда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EA4A30AF-7237-47B2-942F-74F59C8FC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39825"/>
          </a:xfrm>
        </p:spPr>
        <p:txBody>
          <a:bodyPr/>
          <a:lstStyle/>
          <a:p>
            <a:r>
              <a:rPr lang="ru-RU" altLang="ru-RU" sz="3200" i="1"/>
              <a:t>Степень открывания полости рта</a:t>
            </a:r>
            <a:r>
              <a:rPr lang="ru-RU" altLang="ru-RU"/>
              <a:t>: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F98EF77C-D569-48AD-A037-1D04931522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8850" y="2627313"/>
            <a:ext cx="6848475" cy="22415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sz="2800"/>
              <a:t>-нормальная</a:t>
            </a:r>
          </a:p>
          <a:p>
            <a:pPr>
              <a:lnSpc>
                <a:spcPct val="80000"/>
              </a:lnSpc>
            </a:pPr>
            <a:endParaRPr lang="ru-RU" altLang="ru-RU" sz="2800"/>
          </a:p>
          <a:p>
            <a:pPr>
              <a:lnSpc>
                <a:spcPct val="80000"/>
              </a:lnSpc>
            </a:pPr>
            <a:r>
              <a:rPr lang="ru-RU" altLang="ru-RU" sz="2800"/>
              <a:t>-чрезмерная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/>
          </a:p>
          <a:p>
            <a:pPr>
              <a:lnSpc>
                <a:spcPct val="80000"/>
              </a:lnSpc>
            </a:pPr>
            <a:r>
              <a:rPr lang="ru-RU" altLang="ru-RU" sz="2800"/>
              <a:t>-ограниченная</a:t>
            </a:r>
            <a:r>
              <a:rPr lang="ru-RU" altLang="ru-RU" sz="2000" i="1"/>
              <a:t>Характер движений</a:t>
            </a:r>
            <a:endParaRPr lang="ru-RU" altLang="ru-RU" sz="2800" i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/>
              <a:t>			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i="1"/>
          </a:p>
          <a:p>
            <a:pPr>
              <a:buFont typeface="Wingdings" panose="05000000000000000000" pitchFamily="2" charset="2"/>
              <a:buNone/>
            </a:pPr>
            <a:endParaRPr lang="ru-RU" altLang="ru-RU" sz="2800" i="1"/>
          </a:p>
          <a:p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392A2EA0-A1F8-47D2-BB7D-62E1463F5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r>
              <a:rPr lang="ru-RU" altLang="ru-RU" sz="3600" i="1"/>
              <a:t>Специальные методы обследования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7EFF5834-F783-44F7-9CA0-82DDEC2F2E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852738"/>
            <a:ext cx="8642350" cy="20161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  </a:t>
            </a:r>
            <a:r>
              <a:rPr lang="ru-RU" altLang="ru-RU" sz="3600">
                <a:solidFill>
                  <a:schemeClr val="hlink"/>
                </a:solidFill>
              </a:rPr>
              <a:t>Рентгенологические методы исследования зубов и околозубных тканей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xmlns="" id="{0147D285-4D2C-4028-A7AC-1DC1887CB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Исследование функции </a:t>
            </a:r>
            <a:br>
              <a:rPr lang="ru-RU" altLang="ru-RU" sz="3200"/>
            </a:br>
            <a:r>
              <a:rPr lang="ru-RU" altLang="ru-RU" sz="3200"/>
              <a:t>височно-нижнечелюстного сустава</a:t>
            </a:r>
          </a:p>
        </p:txBody>
      </p:sp>
      <p:pic>
        <p:nvPicPr>
          <p:cNvPr id="150531" name="Picture 3">
            <a:extLst>
              <a:ext uri="{FF2B5EF4-FFF2-40B4-BE49-F238E27FC236}">
                <a16:creationId xmlns:a16="http://schemas.microsoft.com/office/drawing/2014/main" xmlns="" id="{9C177310-4ACB-485B-85EF-110550F073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985" y="2537782"/>
            <a:ext cx="2448267" cy="2619048"/>
          </a:xfrm>
        </p:spPr>
      </p:pic>
      <p:sp>
        <p:nvSpPr>
          <p:cNvPr id="150532" name="Rectangle 4">
            <a:extLst>
              <a:ext uri="{FF2B5EF4-FFF2-40B4-BE49-F238E27FC236}">
                <a16:creationId xmlns:a16="http://schemas.microsoft.com/office/drawing/2014/main" xmlns="" id="{B3A75B1F-B6D0-44EB-B465-5570354C28D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0263" y="2555875"/>
            <a:ext cx="4037012" cy="2432050"/>
          </a:xfrm>
        </p:spPr>
        <p:txBody>
          <a:bodyPr/>
          <a:lstStyle/>
          <a:p>
            <a:r>
              <a:rPr lang="ru-RU" altLang="ru-RU" sz="2800"/>
              <a:t>Лицевая дуга</a:t>
            </a:r>
          </a:p>
          <a:p>
            <a:endParaRPr lang="ru-RU" altLang="ru-RU" sz="2800"/>
          </a:p>
          <a:p>
            <a:endParaRPr lang="ru-RU" altLang="ru-RU" sz="2800"/>
          </a:p>
          <a:p>
            <a:r>
              <a:rPr lang="ru-RU" altLang="ru-RU" sz="2800"/>
              <a:t>Артикулятор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xmlns="" id="{41B9FFF4-A523-43D2-BA0B-5F22F8DEA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Исследование функции </a:t>
            </a:r>
            <a:br>
              <a:rPr lang="ru-RU" altLang="ru-RU" sz="3200"/>
            </a:br>
            <a:r>
              <a:rPr lang="ru-RU" altLang="ru-RU" sz="3200"/>
              <a:t>височно-нижнечелюстного сустава</a:t>
            </a:r>
          </a:p>
        </p:txBody>
      </p:sp>
      <p:pic>
        <p:nvPicPr>
          <p:cNvPr id="152579" name="Picture 3">
            <a:extLst>
              <a:ext uri="{FF2B5EF4-FFF2-40B4-BE49-F238E27FC236}">
                <a16:creationId xmlns:a16="http://schemas.microsoft.com/office/drawing/2014/main" xmlns="" id="{683E52F2-10EB-41B2-83A1-D96E86CB0D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486" y="3128259"/>
            <a:ext cx="1905266" cy="1438095"/>
          </a:xfrm>
        </p:spPr>
      </p:pic>
      <p:sp>
        <p:nvSpPr>
          <p:cNvPr id="152580" name="Rectangle 4">
            <a:extLst>
              <a:ext uri="{FF2B5EF4-FFF2-40B4-BE49-F238E27FC236}">
                <a16:creationId xmlns:a16="http://schemas.microsoft.com/office/drawing/2014/main" xmlns="" id="{68FC7EF3-AE7B-4351-B58B-784329B5C6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708275"/>
            <a:ext cx="4038600" cy="820738"/>
          </a:xfrm>
        </p:spPr>
        <p:txBody>
          <a:bodyPr/>
          <a:lstStyle/>
          <a:p>
            <a:r>
              <a:rPr lang="en-US" altLang="ru-RU" sz="2800"/>
              <a:t>Arcus - digma</a:t>
            </a:r>
            <a:endParaRPr lang="ru-RU" altLang="ru-RU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CBB0CBC4-26EE-4B2D-A4EC-F2FDA35D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r>
              <a:rPr lang="ru-RU" altLang="ru-RU" sz="3200"/>
              <a:t>Расчет жевательной эффективности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C89252B1-B33E-4B2B-ABAB-F3573DE2F1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565400"/>
            <a:ext cx="8496300" cy="20875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i="1" u="sng">
                <a:solidFill>
                  <a:srgbClr val="FF6600"/>
                </a:solidFill>
              </a:rPr>
              <a:t>Метод Н.И. Агапова</a:t>
            </a:r>
            <a:r>
              <a:rPr lang="ru-RU" altLang="ru-RU" sz="2400"/>
              <a:t> </a:t>
            </a:r>
          </a:p>
          <a:p>
            <a:r>
              <a:rPr lang="ru-RU" altLang="ru-RU" sz="2400"/>
              <a:t> </a:t>
            </a:r>
            <a:r>
              <a:rPr lang="ru-RU" altLang="ru-RU"/>
              <a:t>функциональная способность всех зубов определена в 100 %.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AC1479D9-EE27-4204-A407-780C9F072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20750"/>
            <a:ext cx="8229600" cy="1139825"/>
          </a:xfrm>
        </p:spPr>
        <p:txBody>
          <a:bodyPr/>
          <a:lstStyle/>
          <a:p>
            <a:r>
              <a:rPr lang="ru-RU" altLang="ru-RU" sz="3200"/>
              <a:t>Жевательные коэффициенты зубов по Н.И. Агапову</a:t>
            </a:r>
            <a:br>
              <a:rPr lang="ru-RU" altLang="ru-RU" sz="3200"/>
            </a:br>
            <a:r>
              <a:rPr lang="ru-RU" altLang="ru-RU" sz="3200"/>
              <a:t>	</a:t>
            </a:r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xmlns="" id="{2CDC88CD-254E-4E52-AEF2-69BEE33B48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454" y="3521781"/>
            <a:ext cx="4963218" cy="12574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210FA134-83C9-44C3-A75A-7E42E6990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6425" cy="1143000"/>
          </a:xfrm>
        </p:spPr>
        <p:txBody>
          <a:bodyPr/>
          <a:lstStyle/>
          <a:p>
            <a:r>
              <a:rPr lang="ru-RU" altLang="ru-RU" sz="3600"/>
              <a:t>Расчет жевательной эффективности</a:t>
            </a:r>
            <a:br>
              <a:rPr lang="ru-RU" altLang="ru-RU" sz="3600"/>
            </a:br>
            <a:r>
              <a:rPr lang="ru-RU" altLang="ru-RU" sz="3600"/>
              <a:t> </a:t>
            </a:r>
            <a:r>
              <a:rPr lang="ru-RU" altLang="ru-RU" sz="3600" i="1" u="sng">
                <a:solidFill>
                  <a:srgbClr val="FF6600"/>
                </a:solidFill>
              </a:rPr>
              <a:t>Метод И.М. Оксмана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7CFFBDA5-6488-4858-ABFA-5C635652E7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5613" y="2049463"/>
            <a:ext cx="8226425" cy="25320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   </a:t>
            </a:r>
            <a:r>
              <a:rPr lang="ru-RU" altLang="ru-RU" sz="3600"/>
              <a:t>И.М. Оксман рекомендует учитывать функциональную ценность зуба в связи с поражением пародонта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F289E14D-DE70-4110-A987-DFAA24699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Расчет жевательной эффективности</a:t>
            </a:r>
            <a:br>
              <a:rPr lang="ru-RU" altLang="ru-RU" sz="3200"/>
            </a:br>
            <a:r>
              <a:rPr lang="ru-RU" altLang="ru-RU" sz="3200"/>
              <a:t> </a:t>
            </a:r>
            <a:r>
              <a:rPr lang="ru-RU" altLang="ru-RU" sz="2800" i="1" u="sng">
                <a:solidFill>
                  <a:srgbClr val="FF6600"/>
                </a:solidFill>
              </a:rPr>
              <a:t>Метод И.М. Оксмана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CD374D58-9D0D-4410-9611-C61F274815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5613" y="1841500"/>
            <a:ext cx="8226425" cy="4254500"/>
          </a:xfrm>
        </p:spPr>
        <p:txBody>
          <a:bodyPr/>
          <a:lstStyle/>
          <a:p>
            <a:r>
              <a:rPr lang="ru-RU" altLang="ru-RU" sz="2800"/>
              <a:t>Жевательные коэффициенты зубов по И.М. Оксману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/>
          </a:p>
          <a:p>
            <a:pPr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xmlns="" id="{81917BB5-D861-4F9C-BC71-0696F091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8208963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C860675A-E45C-47E7-B851-34179442D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49313"/>
            <a:ext cx="8229600" cy="1139825"/>
          </a:xfrm>
        </p:spPr>
        <p:txBody>
          <a:bodyPr/>
          <a:lstStyle/>
          <a:p>
            <a:r>
              <a:rPr lang="ru-RU" altLang="ru-RU" sz="4000"/>
              <a:t>Функциональные методы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04D5A1D3-1335-4BD0-BDD0-CE48658738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8229600" cy="25209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800"/>
          </a:p>
          <a:p>
            <a:pPr algn="just">
              <a:lnSpc>
                <a:spcPct val="80000"/>
              </a:lnSpc>
            </a:pPr>
            <a:r>
              <a:rPr lang="ru-RU" altLang="ru-RU"/>
              <a:t>позволяют получить наиболее правильное представление о нарушении функции жевания и восстановлении ее после протезирования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BA072A27-EBB5-48DD-8CDC-B8C029118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1125538"/>
            <a:ext cx="7559675" cy="1096962"/>
          </a:xfrm>
        </p:spPr>
        <p:txBody>
          <a:bodyPr/>
          <a:lstStyle/>
          <a:p>
            <a:r>
              <a:rPr lang="ru-RU" altLang="ru-RU" sz="4000" b="1" dirty="0"/>
              <a:t>Цель:</a:t>
            </a:r>
            <a:r>
              <a:rPr lang="ru-RU" altLang="ru-RU" sz="4000" b="1" dirty="0">
                <a:cs typeface="Arial"/>
              </a:rPr>
              <a:t/>
            </a:r>
            <a:br>
              <a:rPr lang="ru-RU" altLang="ru-RU" sz="4000" b="1" dirty="0">
                <a:cs typeface="Arial"/>
              </a:rPr>
            </a:br>
            <a:endParaRPr lang="ru-RU" altLang="ru-RU" sz="4000" b="1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DD26906A-ED63-4A88-B17E-3053815F3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708275"/>
            <a:ext cx="7993063" cy="2071688"/>
          </a:xfrm>
          <a:noFill/>
          <a:ln/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/>
              <a:t>	</a:t>
            </a:r>
            <a:r>
              <a:rPr lang="ru-RU" altLang="ru-RU" sz="3600"/>
              <a:t>Рассмотреть 	особенности проведения  диагностического процесса в клинике ортопедической стоматологии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§"/>
            </a:pPr>
            <a:endParaRPr lang="ru-RU" altLang="ru-RU" sz="3600"/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800"/>
          </a:p>
          <a:p>
            <a:pPr marL="457200" indent="-457200">
              <a:lnSpc>
                <a:spcPct val="80000"/>
              </a:lnSpc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64B1325C-5380-4172-A250-CAB4635F0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39825"/>
          </a:xfrm>
        </p:spPr>
        <p:txBody>
          <a:bodyPr/>
          <a:lstStyle/>
          <a:p>
            <a:r>
              <a:rPr lang="ru-RU" altLang="ru-RU" sz="3600"/>
              <a:t>Мастикациография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45FA7040-F002-477D-A51A-8BE3EC0153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420938"/>
            <a:ext cx="8229600" cy="2305050"/>
          </a:xfrm>
        </p:spPr>
        <p:txBody>
          <a:bodyPr/>
          <a:lstStyle/>
          <a:p>
            <a:pPr algn="just"/>
            <a:r>
              <a:rPr lang="ru-RU" altLang="ru-RU" sz="3600"/>
              <a:t>Графический метод изучения жевательных движений нижней челюсти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>
            <a:extLst>
              <a:ext uri="{FF2B5EF4-FFF2-40B4-BE49-F238E27FC236}">
                <a16:creationId xmlns:a16="http://schemas.microsoft.com/office/drawing/2014/main" xmlns="" id="{C367D0A3-E0A9-49C8-999D-1B84513E6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Запись жевания при помощи мастикациографа</a:t>
            </a:r>
          </a:p>
        </p:txBody>
      </p:sp>
      <p:pic>
        <p:nvPicPr>
          <p:cNvPr id="115717" name="Picture 5">
            <a:extLst>
              <a:ext uri="{FF2B5EF4-FFF2-40B4-BE49-F238E27FC236}">
                <a16:creationId xmlns:a16="http://schemas.microsoft.com/office/drawing/2014/main" xmlns="" id="{01773A7C-FAD4-497B-A462-CEE3C5F96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088" y="2476471"/>
            <a:ext cx="6711950" cy="334809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677D167A-D9D6-487B-BFB8-39D5E095E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Миотонометрия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xmlns="" id="{11D2EC2A-676C-4E83-87B6-AEF6E5B2A4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5613" y="2098675"/>
            <a:ext cx="8226425" cy="2744788"/>
          </a:xfrm>
        </p:spPr>
        <p:txBody>
          <a:bodyPr/>
          <a:lstStyle/>
          <a:p>
            <a:r>
              <a:rPr lang="ru-RU" altLang="ru-RU"/>
              <a:t>Методом миотонометрии определяют показатели тонуса жевательной мускулатуры в состоянии физиологического покоя и при сжатии зубных рядов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xmlns="" id="{58E31373-B17F-4810-9271-1D98E2BE7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Реография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xmlns="" id="{2F8E56BC-30EA-44EB-B43F-EA4D7A6AD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5613" y="1697038"/>
            <a:ext cx="8226425" cy="3001962"/>
          </a:xfrm>
        </p:spPr>
        <p:txBody>
          <a:bodyPr/>
          <a:lstStyle/>
          <a:p>
            <a:r>
              <a:rPr lang="ru-RU" altLang="ru-RU" sz="2800"/>
              <a:t>Метод исследования пульсовых колебаний кровонаполнения сосудов различных органов и тканей, основанный на графической регистрации изменений полного электрического сопротивления тканей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xmlns="" id="{CB7EEDDF-B19E-4D6E-B56A-091F977DD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229600" cy="1139825"/>
          </a:xfrm>
        </p:spPr>
        <p:txBody>
          <a:bodyPr/>
          <a:lstStyle/>
          <a:p>
            <a:r>
              <a:rPr lang="ru-RU" altLang="ru-RU"/>
              <a:t>Аллергологические методы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xmlns="" id="{2065F597-0EFD-483C-BE60-A1F84F2DB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39825"/>
          </a:xfrm>
        </p:spPr>
        <p:txBody>
          <a:bodyPr/>
          <a:lstStyle/>
          <a:p>
            <a:r>
              <a:rPr lang="ru-RU" altLang="ru-RU" sz="3600" i="1"/>
              <a:t>Постановка предварительного и окончательного диагноза</a:t>
            </a:r>
            <a:r>
              <a:rPr lang="ru-RU" altLang="ru-RU" sz="4000"/>
              <a:t> 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xmlns="" id="{56A95B17-E43D-44EE-A201-1D20B3ED04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6725" y="2276475"/>
            <a:ext cx="8353425" cy="3816350"/>
          </a:xfrm>
        </p:spPr>
        <p:txBody>
          <a:bodyPr/>
          <a:lstStyle/>
          <a:p>
            <a:r>
              <a:rPr lang="ru-RU" altLang="ru-RU"/>
              <a:t>Поставленный диагноз включает следующие разделы:</a:t>
            </a:r>
          </a:p>
          <a:p>
            <a:r>
              <a:rPr lang="ru-RU" altLang="ru-RU"/>
              <a:t>1) морфологические изменения </a:t>
            </a:r>
          </a:p>
          <a:p>
            <a:r>
              <a:rPr lang="ru-RU" altLang="ru-RU"/>
              <a:t>2) функциональная часть </a:t>
            </a:r>
          </a:p>
          <a:p>
            <a:r>
              <a:rPr lang="ru-RU" altLang="ru-RU"/>
              <a:t>3) осложнения, </a:t>
            </a:r>
          </a:p>
          <a:p>
            <a:r>
              <a:rPr lang="ru-RU" altLang="ru-RU"/>
              <a:t>4) сопутствующие заболевания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xmlns="" id="{558EFF70-EE4C-4D8F-9403-D1B2ED21E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3775"/>
            <a:ext cx="8229600" cy="1139825"/>
          </a:xfrm>
        </p:spPr>
        <p:txBody>
          <a:bodyPr/>
          <a:lstStyle/>
          <a:p>
            <a:r>
              <a:rPr lang="ru-RU" altLang="ru-RU" sz="3600"/>
              <a:t>План лечения</a:t>
            </a:r>
            <a:r>
              <a:rPr lang="ru-RU" altLang="ru-RU"/>
              <a:t> 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xmlns="" id="{C6DE8174-1459-4730-A8AD-50FB4BD842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752725"/>
            <a:ext cx="8229600" cy="19002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600"/>
              <a:t>Вид протезирования:</a:t>
            </a:r>
          </a:p>
          <a:p>
            <a:r>
              <a:rPr lang="ru-RU" altLang="ru-RU" sz="3600"/>
              <a:t>- формулу ортопедической конструкции</a:t>
            </a:r>
          </a:p>
          <a:p>
            <a:r>
              <a:rPr lang="ru-RU" altLang="ru-RU" sz="3600"/>
              <a:t>- лечебные мероприятия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A5AAA018-1720-4507-98DA-22750F799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r>
              <a:rPr lang="ru-RU" altLang="ru-RU" sz="4000" i="1"/>
              <a:t>Дневник ортопедического лечения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B355302C-E4AA-47F1-BED2-67954DF38F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924175"/>
            <a:ext cx="8229600" cy="1397000"/>
          </a:xfrm>
        </p:spPr>
        <p:txBody>
          <a:bodyPr/>
          <a:lstStyle/>
          <a:p>
            <a:pPr algn="just"/>
            <a:r>
              <a:rPr lang="ru-RU" altLang="ru-RU" sz="3600"/>
              <a:t>Записывают все посещения больного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EA101EDA-EE05-453A-9B1E-6276DA872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49313"/>
            <a:ext cx="8229600" cy="1139825"/>
          </a:xfrm>
        </p:spPr>
        <p:txBody>
          <a:bodyPr/>
          <a:lstStyle/>
          <a:p>
            <a:r>
              <a:rPr lang="ru-RU" altLang="ru-RU"/>
              <a:t>Деонтология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xmlns="" id="{A35AE56A-A571-413C-B3BC-93B15AEBB3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5613" y="2741613"/>
            <a:ext cx="8226425" cy="20304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ru-RU" altLang="ru-RU" sz="3600"/>
              <a:t>наука о профессиональном долге медицинских работников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xmlns="" id="{14D93728-C550-4A2B-8516-8AB3C9934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1139825"/>
          </a:xfrm>
        </p:spPr>
        <p:txBody>
          <a:bodyPr/>
          <a:lstStyle/>
          <a:p>
            <a:r>
              <a:rPr lang="ru-RU" altLang="ru-RU"/>
              <a:t>медицинская этика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xmlns="" id="{3B04843A-094C-411D-BAFF-AB8CD9E105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852738"/>
            <a:ext cx="8229600" cy="125253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	</a:t>
            </a:r>
            <a:r>
              <a:rPr lang="ru-RU" altLang="ru-RU" sz="3600"/>
              <a:t>наука изучающая морально-нравственные аспекты медицины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B86A4C27-80AA-4A87-8A1B-8A451C970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196975"/>
            <a:ext cx="7510463" cy="4176713"/>
          </a:xfrm>
        </p:spPr>
        <p:txBody>
          <a:bodyPr/>
          <a:lstStyle/>
          <a:p>
            <a:pPr algn="l"/>
            <a:r>
              <a:rPr lang="ru-RU" altLang="ru-RU" sz="3600" i="1"/>
              <a:t>Цель обследования больного:</a:t>
            </a:r>
            <a:br>
              <a:rPr lang="ru-RU" altLang="ru-RU" sz="3600" i="1"/>
            </a:br>
            <a:r>
              <a:rPr lang="ru-RU" altLang="ru-RU" sz="3600" i="1"/>
              <a:t/>
            </a:r>
            <a:br>
              <a:rPr lang="ru-RU" altLang="ru-RU" sz="3600" i="1"/>
            </a:br>
            <a:r>
              <a:rPr lang="ru-RU" altLang="ru-RU" sz="3600" i="1"/>
              <a:t>1) установление диагноза</a:t>
            </a:r>
            <a:br>
              <a:rPr lang="ru-RU" altLang="ru-RU" sz="3600" i="1"/>
            </a:br>
            <a:r>
              <a:rPr lang="ru-RU" altLang="ru-RU" sz="3600" i="1"/>
              <a:t> </a:t>
            </a:r>
            <a:br>
              <a:rPr lang="ru-RU" altLang="ru-RU" sz="3600" i="1"/>
            </a:br>
            <a:r>
              <a:rPr lang="ru-RU" altLang="ru-RU" sz="3600" i="1"/>
              <a:t>2) подробное изучение состояния функции зубочелюстного аппарата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xmlns="" id="{A39EBA02-2CCE-48D2-B355-DA6D3AC157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29600" cy="43195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ru-RU" altLang="ru-RU" sz="3600"/>
              <a:t>успех лечения во многом зависит от психологического состояния и настроя пациента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6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/>
              <a:t>	клинические действия врача должны соответствовать врачебной заповеди: «нe навреди»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xmlns="" id="{B98A9FF9-FECB-4E9A-9BC7-89746BFA3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общепринятые нормы поведения медицинского работника в клинике</a:t>
            </a:r>
            <a:r>
              <a:rPr lang="ru-RU" altLang="ru-RU" sz="4000"/>
              <a:t> 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xmlns="" id="{15D459B1-0070-476E-8168-2FFD7A936B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29600" cy="4421187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1) вежливое и уважительное отношение к коллегам и пациентам. Максимум внимания, доброжелательности, терпения и осторожности при беседе с пациентами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2) сохранение врачебной тайны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/>
              <a:t>3) определенные требования к внешнему виду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>
            <a:extLst>
              <a:ext uri="{FF2B5EF4-FFF2-40B4-BE49-F238E27FC236}">
                <a16:creationId xmlns:a16="http://schemas.microsoft.com/office/drawing/2014/main" xmlns="" id="{5AA8C5B5-8147-45C3-8358-C48296F66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6799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	В процессе деятельности медицинских работников могут встречаться медицинские ошибки, возникают в результате заблуждения и являются чаще всего следствием недостаточного медицинского опыта или обусловлены нетипичным течением заболевания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https://www.liveinternet.ru/users/3193404/post109670183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medlec.org/lek-132137.html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https://works.doklad.ru/view/CWrThQtNg8g.html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://studfiles.net/preview/540088/page:6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http://vmede.org/sait/?</a:t>
            </a:r>
            <a:r>
              <a:rPr lang="en-US" dirty="0" smtClean="0">
                <a:hlinkClick r:id="rId3"/>
              </a:rPr>
              <a:t>page=17&amp;id=Stomatologiya_ortop_lebedenko_2011&amp;menu=Stomatologiya_ortop_lebedenko_2011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cyberpedia.su/5xa0c2.html</a:t>
            </a:r>
            <a:endParaRPr lang="ru-RU" dirty="0" smtClean="0"/>
          </a:p>
          <a:p>
            <a:r>
              <a:rPr lang="en-US" dirty="0" smtClean="0"/>
              <a:t>http://www.studmedlib.ru/doc/ISBN9785970427798-0016.html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xmlns="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16">
            <a:extLst>
              <a:ext uri="{FF2B5EF4-FFF2-40B4-BE49-F238E27FC236}">
                <a16:creationId xmlns:a16="http://schemas.microsoft.com/office/drawing/2014/main" xmlns="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1EC880C6-87D8-401E-A7DE-944FF907F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128" y="623571"/>
            <a:ext cx="7695743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altLang="ru-RU" sz="7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xmlns="" id="{E2EBC28D-A423-4161-8777-4AF4790380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93738"/>
            <a:ext cx="7772400" cy="431800"/>
          </a:xfrm>
        </p:spPr>
        <p:txBody>
          <a:bodyPr/>
          <a:lstStyle/>
          <a:p>
            <a:r>
              <a:rPr lang="ru-RU" altLang="ru-RU" sz="3600"/>
              <a:t>Жалобы на: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xmlns="" id="{BD7F75F0-CB0D-4534-B0D8-6FFC2CAA96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1844675"/>
            <a:ext cx="8569325" cy="381635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3600"/>
              <a:t>возникновение определенных жалоб после протезирования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ru-RU" altLang="ru-RU" sz="3600"/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3600"/>
              <a:t>боли в зубах, мышцах, челюстях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ru-RU" altLang="ru-RU" sz="3600"/>
          </a:p>
          <a:p>
            <a:pPr algn="l">
              <a:lnSpc>
                <a:spcPct val="80000"/>
              </a:lnSpc>
            </a:pPr>
            <a:r>
              <a:rPr lang="ru-RU" altLang="ru-RU" sz="3600"/>
              <a:t>боли, щелканье в височно-нижнечелюстном суставе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53040929-AE7B-4F64-ADF2-CA4E99131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30238"/>
            <a:ext cx="8226425" cy="1143000"/>
          </a:xfrm>
        </p:spPr>
        <p:txBody>
          <a:bodyPr/>
          <a:lstStyle/>
          <a:p>
            <a:r>
              <a:rPr lang="ru-RU" altLang="ru-RU" sz="3600"/>
              <a:t>Внешний осмотр продолжают при опросе пациента и обращают внимание на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6D170820-1272-44B8-8C8C-599345F9A1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709863"/>
            <a:ext cx="8229600" cy="20875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	 </a:t>
            </a:r>
            <a:r>
              <a:rPr lang="ru-RU" altLang="ru-RU" sz="3600"/>
              <a:t>на состояние кожных покровов тип лица, симметричность половин лица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8240E5EC-5E86-4035-812D-C97764CAC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41313"/>
            <a:ext cx="8496300" cy="1143000"/>
          </a:xfrm>
        </p:spPr>
        <p:txBody>
          <a:bodyPr/>
          <a:lstStyle/>
          <a:p>
            <a:r>
              <a:rPr lang="ru-RU" altLang="ru-RU" sz="3600" i="1"/>
              <a:t>Осмотр и пальпация жевательных мышц</a:t>
            </a:r>
            <a:endParaRPr lang="ru-RU" altLang="ru-RU" sz="36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444EC728-3D71-43A7-A869-913690C682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338455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600"/>
              <a:t>	Осмотр поверхностно расположенных мышц проводят в процессе беседы с больным по движениям нижней челюсти и мимическим движениям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600"/>
              <a:t>	При осмотре можно установить асимметрию жевательных мышц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E84AAB0A-839B-45EF-92BD-3D20A8975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i="1"/>
              <a:t>Осмотр и пальпация лимфатических узлов головы и шеи</a:t>
            </a:r>
            <a:endParaRPr lang="ru-RU" altLang="ru-RU" sz="36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C3B7503E-0482-4848-958A-1B01D67BC9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711325"/>
            <a:ext cx="8435975" cy="45259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</a:pPr>
            <a:r>
              <a:rPr lang="ru-RU" altLang="ru-RU" sz="3600"/>
              <a:t>Подчелюстные, подподбородочные узлы пальпируют при положении пациента: сидит прямо, голова чуть опущена; врач находится впереди и справа от пациента, левую руку кладет на голову пациента, слегка согнутыми пальцами правой руки ощупывает подчелюстной и подбородочный треугольники справа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>
            <a:extLst>
              <a:ext uri="{FF2B5EF4-FFF2-40B4-BE49-F238E27FC236}">
                <a16:creationId xmlns:a16="http://schemas.microsoft.com/office/drawing/2014/main" xmlns="" id="{5BE67098-558B-4381-818B-8CED9D28D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39825"/>
          </a:xfrm>
        </p:spPr>
        <p:txBody>
          <a:bodyPr/>
          <a:lstStyle/>
          <a:p>
            <a:r>
              <a:rPr lang="ru-RU" altLang="ru-RU" sz="3600"/>
              <a:t>Обследование органов полости рта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xmlns="" id="{C5296255-BF8E-4AEF-851B-B55733960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1400" y="1912938"/>
            <a:ext cx="6189663" cy="36449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r>
              <a:rPr lang="ru-RU" altLang="ru-RU" sz="3600"/>
              <a:t>Применяют: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/>
              <a:t>  - зеркало,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/>
              <a:t>  - шпатель,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/>
              <a:t>  - пинцет,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/>
              <a:t>  - зонд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5B5D7F33-6DC6-449B-A14E-076C57526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/>
          <a:lstStyle/>
          <a:p>
            <a:r>
              <a:rPr lang="ru-RU" altLang="ru-RU" sz="3600" i="1"/>
              <a:t>Осмотр зубных рядов</a:t>
            </a:r>
            <a:r>
              <a:rPr lang="ru-RU" altLang="ru-RU" sz="3600"/>
              <a:t>: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27F21B03-E0F5-41C9-B386-9FB9E28E7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276475"/>
            <a:ext cx="8064500" cy="2879725"/>
          </a:xfrm>
        </p:spPr>
        <p:txBody>
          <a:bodyPr/>
          <a:lstStyle/>
          <a:p>
            <a:r>
              <a:rPr lang="ru-RU" altLang="ru-RU" sz="3600"/>
              <a:t>- положение зуба;</a:t>
            </a:r>
          </a:p>
          <a:p>
            <a:r>
              <a:rPr lang="ru-RU" altLang="ru-RU" sz="3600"/>
              <a:t>- его форму;</a:t>
            </a:r>
          </a:p>
          <a:p>
            <a:r>
              <a:rPr lang="ru-RU" altLang="ru-RU" sz="3600"/>
              <a:t>- цвет;</a:t>
            </a:r>
          </a:p>
          <a:p>
            <a:r>
              <a:rPr lang="ru-RU" altLang="ru-RU" sz="3600"/>
              <a:t>- состояние твердых тканей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3039680</TotalTime>
  <Words>465</Words>
  <Application>Microsoft Office PowerPoint</Application>
  <PresentationFormat>Экран (4:3)</PresentationFormat>
  <Paragraphs>111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Ион</vt:lpstr>
      <vt:lpstr>Слайд 1</vt:lpstr>
      <vt:lpstr>Цель: </vt:lpstr>
      <vt:lpstr>Цель обследования больного:  1) установление диагноза   2) подробное изучение состояния функции зубочелюстного аппарата</vt:lpstr>
      <vt:lpstr>Жалобы на:</vt:lpstr>
      <vt:lpstr>Внешний осмотр продолжают при опросе пациента и обращают внимание на</vt:lpstr>
      <vt:lpstr>Осмотр и пальпация жевательных мышц</vt:lpstr>
      <vt:lpstr>Осмотр и пальпация лимфатических узлов головы и шеи</vt:lpstr>
      <vt:lpstr>Обследование органов полости рта</vt:lpstr>
      <vt:lpstr>Осмотр зубных рядов:</vt:lpstr>
      <vt:lpstr>Оценка состояния пародонта: </vt:lpstr>
      <vt:lpstr>Степень открывания полости рта: </vt:lpstr>
      <vt:lpstr>Специальные методы обследования</vt:lpstr>
      <vt:lpstr>Исследование функции  височно-нижнечелюстного сустава</vt:lpstr>
      <vt:lpstr>Исследование функции  височно-нижнечелюстного сустава</vt:lpstr>
      <vt:lpstr>Расчет жевательной эффективности</vt:lpstr>
      <vt:lpstr>Жевательные коэффициенты зубов по Н.И. Агапову  </vt:lpstr>
      <vt:lpstr>Расчет жевательной эффективности  Метод И.М. Оксмана</vt:lpstr>
      <vt:lpstr>Расчет жевательной эффективности  Метод И.М. Оксмана</vt:lpstr>
      <vt:lpstr>Функциональные методы</vt:lpstr>
      <vt:lpstr>Мастикациография</vt:lpstr>
      <vt:lpstr>Запись жевания при помощи мастикациографа</vt:lpstr>
      <vt:lpstr>Миотонометрия</vt:lpstr>
      <vt:lpstr>Реография</vt:lpstr>
      <vt:lpstr>Аллергологические методы</vt:lpstr>
      <vt:lpstr>Постановка предварительного и окончательного диагноза </vt:lpstr>
      <vt:lpstr>План лечения </vt:lpstr>
      <vt:lpstr>Дневник ортопедического лечения</vt:lpstr>
      <vt:lpstr>Деонтология</vt:lpstr>
      <vt:lpstr>медицинская этика</vt:lpstr>
      <vt:lpstr>Слайд 30</vt:lpstr>
      <vt:lpstr>общепринятые нормы поведения медицинского работника в клинике </vt:lpstr>
      <vt:lpstr>Слайд 32</vt:lpstr>
      <vt:lpstr>Литература</vt:lpstr>
      <vt:lpstr>СПАСИБО ЗА ВНИМАНИЕ!</vt:lpstr>
    </vt:vector>
  </TitlesOfParts>
  <Company>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3  Методы обследования больных в клинике ортопедической стоматологии. Общий план и особенности диагностического исследования, диагностическое наблюдение, виды диагноза. Прогноз. Эстетические и деонтологические аспекты клиники ортопедической стоматоло</dc:title>
  <dc:creator>КИПРИН</dc:creator>
  <cp:lastModifiedBy>User</cp:lastModifiedBy>
  <cp:revision>64</cp:revision>
  <dcterms:created xsi:type="dcterms:W3CDTF">2001-12-31T17:46:53Z</dcterms:created>
  <dcterms:modified xsi:type="dcterms:W3CDTF">2018-12-23T08:37:16Z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КИПРИН">
    <vt:lpwstr>ЛЕКЦИЯ № 3 - 2 курс 15.10.09.</vt:lpwstr>
  </property>
</Properties>
</file>