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charts/chart16.xml" ContentType="application/vnd.openxmlformats-officedocument.drawingml.chart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65"/>
  </p:notesMasterIdLst>
  <p:handoutMasterIdLst>
    <p:handoutMasterId r:id="rId66"/>
  </p:handoutMasterIdLst>
  <p:sldIdLst>
    <p:sldId id="256" r:id="rId4"/>
    <p:sldId id="345" r:id="rId5"/>
    <p:sldId id="344" r:id="rId6"/>
    <p:sldId id="343" r:id="rId7"/>
    <p:sldId id="346" r:id="rId8"/>
    <p:sldId id="347" r:id="rId9"/>
    <p:sldId id="293" r:id="rId10"/>
    <p:sldId id="353" r:id="rId11"/>
    <p:sldId id="294" r:id="rId12"/>
    <p:sldId id="349" r:id="rId13"/>
    <p:sldId id="348" r:id="rId14"/>
    <p:sldId id="351" r:id="rId15"/>
    <p:sldId id="358" r:id="rId16"/>
    <p:sldId id="359" r:id="rId17"/>
    <p:sldId id="357" r:id="rId18"/>
    <p:sldId id="352" r:id="rId19"/>
    <p:sldId id="372" r:id="rId20"/>
    <p:sldId id="373" r:id="rId21"/>
    <p:sldId id="375" r:id="rId22"/>
    <p:sldId id="374" r:id="rId23"/>
    <p:sldId id="371" r:id="rId24"/>
    <p:sldId id="377" r:id="rId25"/>
    <p:sldId id="354" r:id="rId26"/>
    <p:sldId id="356" r:id="rId27"/>
    <p:sldId id="361" r:id="rId28"/>
    <p:sldId id="362" r:id="rId29"/>
    <p:sldId id="367" r:id="rId30"/>
    <p:sldId id="368" r:id="rId31"/>
    <p:sldId id="369" r:id="rId32"/>
    <p:sldId id="370" r:id="rId33"/>
    <p:sldId id="355" r:id="rId34"/>
    <p:sldId id="363" r:id="rId35"/>
    <p:sldId id="364" r:id="rId36"/>
    <p:sldId id="365" r:id="rId37"/>
    <p:sldId id="366" r:id="rId38"/>
    <p:sldId id="281" r:id="rId39"/>
    <p:sldId id="280" r:id="rId40"/>
    <p:sldId id="306" r:id="rId41"/>
    <p:sldId id="307" r:id="rId42"/>
    <p:sldId id="308" r:id="rId43"/>
    <p:sldId id="309" r:id="rId44"/>
    <p:sldId id="310" r:id="rId45"/>
    <p:sldId id="311" r:id="rId46"/>
    <p:sldId id="312" r:id="rId47"/>
    <p:sldId id="257" r:id="rId48"/>
    <p:sldId id="376" r:id="rId49"/>
    <p:sldId id="258" r:id="rId50"/>
    <p:sldId id="260" r:id="rId51"/>
    <p:sldId id="378" r:id="rId52"/>
    <p:sldId id="276" r:id="rId53"/>
    <p:sldId id="327" r:id="rId54"/>
    <p:sldId id="266" r:id="rId55"/>
    <p:sldId id="279" r:id="rId56"/>
    <p:sldId id="269" r:id="rId57"/>
    <p:sldId id="325" r:id="rId58"/>
    <p:sldId id="323" r:id="rId59"/>
    <p:sldId id="270" r:id="rId60"/>
    <p:sldId id="271" r:id="rId61"/>
    <p:sldId id="272" r:id="rId62"/>
    <p:sldId id="273" r:id="rId63"/>
    <p:sldId id="275" r:id="rId6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FF"/>
    <a:srgbClr val="FF33CC"/>
    <a:srgbClr val="00CC00"/>
    <a:srgbClr val="CCFF66"/>
    <a:srgbClr val="CC3399"/>
    <a:srgbClr val="800000"/>
    <a:srgbClr val="0000FF"/>
    <a:srgbClr val="CC00FF"/>
    <a:srgbClr val="33CCFF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60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0338812494872693"/>
          <c:w val="0.84744970102492534"/>
          <c:h val="0.7392084558231165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CC3399"/>
            </a:solidFill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  <c:spPr>
              <a:solidFill>
                <a:srgbClr val="CC3399"/>
              </a:solidFill>
            </c:spPr>
          </c:dPt>
          <c:dPt>
            <c:idx val="6"/>
            <c:invertIfNegative val="0"/>
            <c:bubble3D val="0"/>
            <c:spPr>
              <a:solidFill>
                <a:srgbClr val="CC3399"/>
              </a:solidFill>
            </c:spPr>
          </c:dPt>
          <c:dPt>
            <c:idx val="7"/>
            <c:invertIfNegative val="0"/>
            <c:bubble3D val="0"/>
            <c:spPr>
              <a:solidFill>
                <a:srgbClr val="CC3399"/>
              </a:solidFill>
            </c:spPr>
          </c:dPt>
          <c:dPt>
            <c:idx val="8"/>
            <c:invertIfNegative val="0"/>
            <c:bubble3D val="0"/>
            <c:spPr>
              <a:solidFill>
                <a:srgbClr val="CC3399"/>
              </a:solidFill>
            </c:spPr>
          </c:dPt>
          <c:dPt>
            <c:idx val="9"/>
            <c:invertIfNegative val="0"/>
            <c:bubble3D val="0"/>
            <c:spPr>
              <a:solidFill>
                <a:srgbClr val="CC3399"/>
              </a:solidFill>
            </c:spPr>
          </c:dPt>
          <c:dPt>
            <c:idx val="10"/>
            <c:invertIfNegative val="0"/>
            <c:bubble3D val="0"/>
            <c:spPr>
              <a:solidFill>
                <a:srgbClr val="CC3399"/>
              </a:solidFill>
            </c:spPr>
          </c:dPt>
          <c:dPt>
            <c:idx val="11"/>
            <c:invertIfNegative val="0"/>
            <c:bubble3D val="0"/>
            <c:spPr>
              <a:solidFill>
                <a:srgbClr val="CC3399"/>
              </a:solidFill>
            </c:spPr>
          </c:dPt>
          <c:dPt>
            <c:idx val="12"/>
            <c:invertIfNegative val="0"/>
            <c:bubble3D val="0"/>
            <c:spPr>
              <a:solidFill>
                <a:srgbClr val="CC3399"/>
              </a:solidFill>
            </c:spPr>
          </c:dPt>
          <c:dPt>
            <c:idx val="13"/>
            <c:invertIfNegative val="0"/>
            <c:bubble3D val="0"/>
            <c:spPr>
              <a:solidFill>
                <a:srgbClr val="CC3399"/>
              </a:solidFill>
            </c:spPr>
          </c:dPt>
          <c:dPt>
            <c:idx val="14"/>
            <c:invertIfNegative val="0"/>
            <c:bubble3D val="0"/>
            <c:spPr>
              <a:solidFill>
                <a:srgbClr val="CC3399"/>
              </a:solidFill>
            </c:spPr>
          </c:dPt>
          <c:dPt>
            <c:idx val="15"/>
            <c:invertIfNegative val="0"/>
            <c:bubble3D val="0"/>
            <c:spPr>
              <a:solidFill>
                <a:srgbClr val="CC3399"/>
              </a:solidFill>
            </c:spPr>
          </c:dPt>
          <c:dPt>
            <c:idx val="16"/>
            <c:invertIfNegative val="0"/>
            <c:bubble3D val="0"/>
            <c:spPr>
              <a:solidFill>
                <a:srgbClr val="CC3399"/>
              </a:solidFill>
            </c:spPr>
          </c:dPt>
          <c:dLbls>
            <c:dLbl>
              <c:idx val="0"/>
              <c:layout>
                <c:manualLayout>
                  <c:x val="7.9832583200096108E-3"/>
                  <c:y val="-4.569225719720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4590353317375671E-3"/>
                  <c:y val="-4.66418770499549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450038353834922E-2"/>
                  <c:y val="-5.49004077648243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8.933439923107492E-4"/>
                  <c:y val="-3.46512973347992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46300718688443049"/>
                  <c:y val="-1.15023451500557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42352595389428527"/>
                  <c:y val="-7.47652434753626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37686631490593181"/>
                  <c:y val="-7.029129723927705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.37327711190682766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.37686631490593181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.37686631490593181"/>
                  <c:y val="-1.91705752500929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0.39481232990145237"/>
                  <c:y val="-3.83411505001859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0.4342935628915976"/>
                  <c:y val="-3.83411505001859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0.4307043598924935"/>
                  <c:y val="-5.75117257502786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0.4594179838853264"/>
                  <c:y val="-7.66823010003719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0.45582878088622225"/>
                  <c:y val="-7.66823010003719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0.45223957788711816"/>
                  <c:y val="-9.58528762504649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0.42352595389428527"/>
                  <c:y val="-4.02582080251952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84</c:v>
                </c:pt>
                <c:pt idx="1">
                  <c:v>84.4</c:v>
                </c:pt>
                <c:pt idx="2">
                  <c:v>79.2</c:v>
                </c:pt>
                <c:pt idx="3">
                  <c:v>70.900000000000006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5.8685988373704976E-3"/>
                  <c:y val="-7.11183102032725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138646802768868E-2"/>
                  <c:y val="-4.577061018644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7875844477509865E-2"/>
                  <c:y val="-7.46886603926232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8685988373704976E-3"/>
                  <c:y val="-4.14021749402444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95.2</c:v>
                </c:pt>
                <c:pt idx="1">
                  <c:v>93.3</c:v>
                </c:pt>
                <c:pt idx="2">
                  <c:v>85.8</c:v>
                </c:pt>
                <c:pt idx="3">
                  <c:v>84.9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2.2007245640139367E-2"/>
                  <c:y val="-5.48863549928431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6678742733565611E-2"/>
                  <c:y val="-6.95227163242680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5211593024222991E-2"/>
                  <c:y val="-6.58636259914117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7875844477509973E-2"/>
                  <c:y val="-6.95227163242680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24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100</c:v>
                </c:pt>
                <c:pt idx="1">
                  <c:v>94.6</c:v>
                </c:pt>
                <c:pt idx="2">
                  <c:v>92</c:v>
                </c:pt>
                <c:pt idx="3">
                  <c:v>85.5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8"/>
        <c:gapDepth val="0"/>
        <c:shape val="cylinder"/>
        <c:axId val="156004736"/>
        <c:axId val="156006272"/>
        <c:axId val="0"/>
      </c:bar3DChart>
      <c:catAx>
        <c:axId val="1560047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6006272"/>
        <c:crosses val="autoZero"/>
        <c:auto val="1"/>
        <c:lblAlgn val="ctr"/>
        <c:lblOffset val="100"/>
        <c:noMultiLvlLbl val="0"/>
      </c:catAx>
      <c:valAx>
        <c:axId val="1560062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5600473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4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FF33CC"/>
              </a:solidFill>
            </c:spPr>
          </c:dPt>
          <c:dPt>
            <c:idx val="2"/>
            <c:invertIfNegative val="0"/>
            <c:bubble3D val="0"/>
            <c:spPr>
              <a:solidFill>
                <a:srgbClr val="66FF66"/>
              </a:solidFill>
            </c:spPr>
          </c:dPt>
          <c:dPt>
            <c:idx val="3"/>
            <c:invertIfNegative val="0"/>
            <c:bubble3D val="0"/>
            <c:spPr>
              <a:solidFill>
                <a:srgbClr val="CC99FF"/>
              </a:solidFill>
            </c:spPr>
          </c:dPt>
          <c:dPt>
            <c:idx val="4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8"/>
            <c:invertIfNegative val="0"/>
            <c:bubble3D val="0"/>
            <c:spPr>
              <a:solidFill>
                <a:srgbClr val="F66E1A">
                  <a:alpha val="89000"/>
                </a:srgbClr>
              </a:solidFill>
            </c:spPr>
          </c:dPt>
          <c:dPt>
            <c:idx val="9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0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11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1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3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14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15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6"/>
            <c:invertIfNegative val="0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0.45747903939490031"/>
                  <c:y val="-9.58529926330647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39122312690234823"/>
                  <c:y val="-9.58528762504649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39481232990145237"/>
                  <c:y val="-1.91720847442071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47831642410938235"/>
                  <c:y val="-2.3083985995139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40367465380035611"/>
                  <c:y val="-2.2085805520309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46431718679100831"/>
                  <c:y val="-9.1476265421671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4399072868798321"/>
                  <c:y val="-4.86840067954273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.37327711190682766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.37686631490593181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.37686631490593181"/>
                  <c:y val="-1.91705752500929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0.39481232990145237"/>
                  <c:y val="-3.83411505001859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0.4342935628915976"/>
                  <c:y val="-3.83411505001859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0.4307043598924935"/>
                  <c:y val="-5.75117257502786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0.4594179838853264"/>
                  <c:y val="-7.66823010003719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0.45582878088622225"/>
                  <c:y val="-7.66823010003719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0.45223957788711816"/>
                  <c:y val="-9.58528762504649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0.42352595389428527"/>
                  <c:y val="-4.02582080251952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Лист1!$A$2:$A$8</c:f>
              <c:numCache>
                <c:formatCode>General</c:formatCode>
                <c:ptCount val="7"/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77.3</c:v>
                </c:pt>
                <c:pt idx="1">
                  <c:v>59.1</c:v>
                </c:pt>
                <c:pt idx="2">
                  <c:v>71.400000000000006</c:v>
                </c:pt>
                <c:pt idx="3">
                  <c:v>87.5</c:v>
                </c:pt>
                <c:pt idx="4">
                  <c:v>65</c:v>
                </c:pt>
                <c:pt idx="5">
                  <c:v>88.1</c:v>
                </c:pt>
                <c:pt idx="6">
                  <c:v>100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76883200"/>
        <c:axId val="176896640"/>
        <c:axId val="0"/>
      </c:bar3DChart>
      <c:catAx>
        <c:axId val="1768832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76896640"/>
        <c:crosses val="autoZero"/>
        <c:auto val="1"/>
        <c:lblAlgn val="ctr"/>
        <c:lblOffset val="100"/>
        <c:noMultiLvlLbl val="0"/>
      </c:catAx>
      <c:valAx>
        <c:axId val="1768966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68832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FF33CC"/>
              </a:solidFill>
            </c:spPr>
          </c:dPt>
          <c:dPt>
            <c:idx val="2"/>
            <c:invertIfNegative val="0"/>
            <c:bubble3D val="0"/>
            <c:spPr>
              <a:solidFill>
                <a:srgbClr val="66FF66"/>
              </a:solidFill>
            </c:spPr>
          </c:dPt>
          <c:dPt>
            <c:idx val="3"/>
            <c:invertIfNegative val="0"/>
            <c:bubble3D val="0"/>
            <c:spPr>
              <a:solidFill>
                <a:srgbClr val="CC99FF"/>
              </a:solidFill>
            </c:spPr>
          </c:dPt>
          <c:dPt>
            <c:idx val="4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6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8"/>
            <c:invertIfNegative val="0"/>
            <c:bubble3D val="0"/>
            <c:spPr>
              <a:solidFill>
                <a:srgbClr val="F66E1A">
                  <a:alpha val="89000"/>
                </a:srgbClr>
              </a:solidFill>
            </c:spPr>
          </c:dPt>
          <c:dPt>
            <c:idx val="9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0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11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1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3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14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15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6"/>
            <c:invertIfNegative val="0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1.0917590353208646E-2"/>
                  <c:y val="-0.407983870134045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380547460538572E-2"/>
                  <c:y val="-0.462310946941624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6866672933776699E-2"/>
                  <c:y val="-0.486333567538644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44865009227360464"/>
                  <c:y val="-1.91705752500929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46300718688443049"/>
                  <c:y val="-1.15023451500557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42352595389428527"/>
                  <c:y val="-7.47652434753626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37686631490593181"/>
                  <c:y val="-7.029129723927705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.37327711190682766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.37686631490593181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.37686631490593181"/>
                  <c:y val="-1.91705752500929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0.39481232990145237"/>
                  <c:y val="-3.83411505001859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0.4342935628915976"/>
                  <c:y val="-3.83411505001859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0.4307043598924935"/>
                  <c:y val="-5.75117257502786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0.4594179838853264"/>
                  <c:y val="-7.66823010003719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0.45582878088622225"/>
                  <c:y val="-7.66823010003719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0.45223957788711816"/>
                  <c:y val="-9.58528762504649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0.42352595389428527"/>
                  <c:y val="-4.02582080251952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60</c:v>
                </c:pt>
                <c:pt idx="1">
                  <c:v>70.599999999999994</c:v>
                </c:pt>
                <c:pt idx="2">
                  <c:v>73.5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76933120"/>
        <c:axId val="176956160"/>
        <c:axId val="0"/>
      </c:bar3DChart>
      <c:catAx>
        <c:axId val="1769331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6956160"/>
        <c:crosses val="autoZero"/>
        <c:auto val="1"/>
        <c:lblAlgn val="ctr"/>
        <c:lblOffset val="100"/>
        <c:noMultiLvlLbl val="0"/>
      </c:catAx>
      <c:valAx>
        <c:axId val="1769561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769331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66FF66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CC99FF"/>
              </a:solidFill>
            </c:spPr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</c:dPt>
          <c:dPt>
            <c:idx val="12"/>
            <c:invertIfNegative val="0"/>
            <c:bubble3D val="0"/>
          </c:dPt>
          <c:dPt>
            <c:idx val="13"/>
            <c:invertIfNegative val="0"/>
            <c:bubble3D val="0"/>
          </c:dPt>
          <c:dPt>
            <c:idx val="14"/>
            <c:invertIfNegative val="0"/>
            <c:bubble3D val="0"/>
          </c:dPt>
          <c:dPt>
            <c:idx val="15"/>
            <c:invertIfNegative val="0"/>
            <c:bubble3D val="0"/>
          </c:dPt>
          <c:dPt>
            <c:idx val="16"/>
            <c:invertIfNegative val="0"/>
            <c:bubble3D val="0"/>
          </c:dPt>
          <c:dLbls>
            <c:dLbl>
              <c:idx val="0"/>
              <c:layout>
                <c:manualLayout>
                  <c:x val="4.7236754838688007E-2"/>
                  <c:y val="-0.444372063403776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380547460538572E-2"/>
                  <c:y val="-0.462310946941624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6866672933776699E-2"/>
                  <c:y val="-0.486333567538644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44865009227360464"/>
                  <c:y val="-1.91705752500929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46300718688443049"/>
                  <c:y val="-1.15023451500557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42352595389428527"/>
                  <c:y val="-7.47652434753626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37686631490593181"/>
                  <c:y val="-7.029129723927705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.37327711190682766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.37686631490593181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.37686631490593181"/>
                  <c:y val="-1.91705752500929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0.39481232990145237"/>
                  <c:y val="-3.83411505001859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0.4342935628915976"/>
                  <c:y val="-3.83411505001859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0.4307043598924935"/>
                  <c:y val="-5.75117257502786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0.4594179838853264"/>
                  <c:y val="-7.66823010003719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0.45582878088622225"/>
                  <c:y val="-7.66823010003719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0.45223957788711816"/>
                  <c:y val="-9.58528762504649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0.42352595389428527"/>
                  <c:y val="-4.02582080251952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29.4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76979328"/>
        <c:axId val="177019520"/>
        <c:axId val="0"/>
      </c:bar3DChart>
      <c:catAx>
        <c:axId val="1769793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7019520"/>
        <c:crosses val="autoZero"/>
        <c:auto val="1"/>
        <c:lblAlgn val="ctr"/>
        <c:lblOffset val="100"/>
        <c:noMultiLvlLbl val="0"/>
      </c:catAx>
      <c:valAx>
        <c:axId val="1770195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769793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FF33CC"/>
              </a:solidFill>
            </c:spPr>
          </c:dPt>
          <c:dPt>
            <c:idx val="2"/>
            <c:invertIfNegative val="0"/>
            <c:bubble3D val="0"/>
            <c:spPr>
              <a:solidFill>
                <a:srgbClr val="66FF66"/>
              </a:solidFill>
            </c:spPr>
          </c:dPt>
          <c:dPt>
            <c:idx val="3"/>
            <c:invertIfNegative val="0"/>
            <c:bubble3D val="0"/>
            <c:spPr>
              <a:solidFill>
                <a:srgbClr val="CC99FF"/>
              </a:solidFill>
            </c:spPr>
          </c:dPt>
          <c:dPt>
            <c:idx val="4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6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8"/>
            <c:invertIfNegative val="0"/>
            <c:bubble3D val="0"/>
            <c:spPr>
              <a:solidFill>
                <a:srgbClr val="F66E1A">
                  <a:alpha val="89000"/>
                </a:srgbClr>
              </a:solidFill>
            </c:spPr>
          </c:dPt>
          <c:dPt>
            <c:idx val="9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0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11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1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3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14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15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6"/>
            <c:invertIfNegative val="0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0.29431436331212785"/>
                  <c:y val="-9.58528762504649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39122312690234823"/>
                  <c:y val="-9.58528762504649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39481232990145237"/>
                  <c:y val="-1.91720847442071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44865009227360464"/>
                  <c:y val="-1.91705752500929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46300718688443049"/>
                  <c:y val="-1.15023451500557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44206743950959454"/>
                  <c:y val="-6.41817211804763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37686631490593181"/>
                  <c:y val="-7.029129723927705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.37327711190682766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.37686631490593181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.37686631490593181"/>
                  <c:y val="-1.91705752500929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0.39481232990145237"/>
                  <c:y val="-3.83411505001859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0.4342935628915976"/>
                  <c:y val="-3.83411505001859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0.4307043598924935"/>
                  <c:y val="-5.75117257502786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0.4594179838853264"/>
                  <c:y val="-7.66823010003719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0.45582878088622225"/>
                  <c:y val="-7.66823010003719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0.45223957788711816"/>
                  <c:y val="-9.58528762504649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0.42352595389428527"/>
                  <c:y val="-4.02582080251952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50</c:v>
                </c:pt>
                <c:pt idx="1">
                  <c:v>68.400000000000006</c:v>
                </c:pt>
                <c:pt idx="2">
                  <c:v>70.3</c:v>
                </c:pt>
                <c:pt idx="3">
                  <c:v>81.8</c:v>
                </c:pt>
                <c:pt idx="4">
                  <c:v>89</c:v>
                </c:pt>
                <c:pt idx="5">
                  <c:v>91.4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99201536"/>
        <c:axId val="199203072"/>
        <c:axId val="0"/>
      </c:bar3DChart>
      <c:catAx>
        <c:axId val="1992015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99203072"/>
        <c:crosses val="autoZero"/>
        <c:auto val="1"/>
        <c:lblAlgn val="ctr"/>
        <c:lblOffset val="100"/>
        <c:noMultiLvlLbl val="0"/>
      </c:catAx>
      <c:valAx>
        <c:axId val="1992030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92015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3206239615666085E-3"/>
          <c:y val="2.349701439904443E-2"/>
          <c:w val="0.98389462728455346"/>
          <c:h val="0.896613136644204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FF33CC"/>
              </a:solidFill>
            </c:spPr>
          </c:dPt>
          <c:dPt>
            <c:idx val="2"/>
            <c:invertIfNegative val="0"/>
            <c:bubble3D val="0"/>
            <c:spPr>
              <a:solidFill>
                <a:srgbClr val="66FF66"/>
              </a:solidFill>
            </c:spPr>
          </c:dPt>
          <c:dPt>
            <c:idx val="3"/>
            <c:invertIfNegative val="0"/>
            <c:bubble3D val="0"/>
            <c:spPr>
              <a:solidFill>
                <a:srgbClr val="CC99FF"/>
              </a:solidFill>
            </c:spPr>
          </c:dPt>
          <c:dPt>
            <c:idx val="4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6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8"/>
            <c:invertIfNegative val="0"/>
            <c:bubble3D val="0"/>
            <c:spPr>
              <a:solidFill>
                <a:srgbClr val="F66E1A">
                  <a:alpha val="89000"/>
                </a:srgbClr>
              </a:solidFill>
            </c:spPr>
          </c:dPt>
          <c:dPt>
            <c:idx val="9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0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11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1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3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14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15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6"/>
            <c:invertIfNegative val="0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1.0917544406654935E-2"/>
                  <c:y val="-0.473044883712689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3306394974293659E-3"/>
                  <c:y val="-0.382421494994765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384418457686301E-2"/>
                  <c:y val="-0.4205417930479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802431231096073E-2"/>
                  <c:y val="-0.410765554931024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46300718688443049"/>
                  <c:y val="-1.15023451500557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42352595389428527"/>
                  <c:y val="-7.47652434753626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37686631490593181"/>
                  <c:y val="-7.029129723927705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.37327711190682766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.37686631490593181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.37686631490593181"/>
                  <c:y val="-1.91705752500929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0.39481232990145237"/>
                  <c:y val="-3.83411505001859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0.4342935628915976"/>
                  <c:y val="-3.83411505001859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0.4307043598924935"/>
                  <c:y val="-5.75117257502786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0.4594179838853264"/>
                  <c:y val="-7.66823010003719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0.45582878088622225"/>
                  <c:y val="-7.66823010003719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0.45223957788711816"/>
                  <c:y val="-9.58528762504649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0.42352595389428527"/>
                  <c:y val="-4.02582080251952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95</c:v>
                </c:pt>
                <c:pt idx="1">
                  <c:v>71.400000000000006</c:v>
                </c:pt>
                <c:pt idx="2">
                  <c:v>67.7</c:v>
                </c:pt>
                <c:pt idx="3">
                  <c:v>57.6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99276800"/>
        <c:axId val="199519616"/>
        <c:axId val="0"/>
      </c:bar3DChart>
      <c:catAx>
        <c:axId val="1992768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9519616"/>
        <c:crosses val="autoZero"/>
        <c:auto val="1"/>
        <c:lblAlgn val="ctr"/>
        <c:lblOffset val="100"/>
        <c:noMultiLvlLbl val="0"/>
      </c:catAx>
      <c:valAx>
        <c:axId val="1995196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992768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FF33CC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4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8"/>
            <c:invertIfNegative val="0"/>
            <c:bubble3D val="0"/>
            <c:spPr>
              <a:solidFill>
                <a:srgbClr val="F66E1A">
                  <a:alpha val="89000"/>
                </a:srgbClr>
              </a:solidFill>
            </c:spPr>
          </c:dPt>
          <c:dPt>
            <c:idx val="9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0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11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1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3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14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15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6"/>
            <c:invertIfNegative val="0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0.25842233332108672"/>
                  <c:y val="-3.83411505001859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39840153290055647"/>
                  <c:y val="-3.83413156010643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33738508191578653"/>
                  <c:y val="-3.83413156010643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38404443828973062"/>
                  <c:y val="-7.72563283537767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35892029991041124"/>
                  <c:y val="-1.80209313949935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43788276589070169"/>
                  <c:y val="-4.0065516525665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4307043598924935"/>
                  <c:y val="-1.1847079391756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.4163475478960770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.42352595389428527"/>
                  <c:y val="-1.91705752500929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.41993675089518112"/>
                  <c:y val="1.91705752500933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0.42711515689338936"/>
                  <c:y val="-3.83411505001859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0.4342935628915976"/>
                  <c:y val="-3.83411505001859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0.4307043598924935"/>
                  <c:y val="-5.75117257502786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0.4342935628915976"/>
                  <c:y val="-7.66823010003719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0.45582878088622225"/>
                  <c:y val="-7.66823010003719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0.45223957788711816"/>
                  <c:y val="-9.58528762504649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0.42352595389428527"/>
                  <c:y val="-4.02582080251952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Лист1!$A$2:$A$15</c:f>
              <c:numCache>
                <c:formatCode>General</c:formatCode>
                <c:ptCount val="14"/>
              </c:numCache>
            </c:numRef>
          </c:cat>
          <c:val>
            <c:numRef>
              <c:f>Лист1!$B$2:$B$15</c:f>
              <c:numCache>
                <c:formatCode>General</c:formatCode>
                <c:ptCount val="14"/>
                <c:pt idx="0">
                  <c:v>52.4</c:v>
                </c:pt>
                <c:pt idx="1">
                  <c:v>83.3</c:v>
                </c:pt>
                <c:pt idx="2">
                  <c:v>67.400000000000006</c:v>
                </c:pt>
                <c:pt idx="3">
                  <c:v>81.5</c:v>
                </c:pt>
                <c:pt idx="4">
                  <c:v>76</c:v>
                </c:pt>
                <c:pt idx="5">
                  <c:v>95.8</c:v>
                </c:pt>
                <c:pt idx="6">
                  <c:v>89.5</c:v>
                </c:pt>
                <c:pt idx="7">
                  <c:v>100</c:v>
                </c:pt>
                <c:pt idx="8">
                  <c:v>92.9</c:v>
                </c:pt>
                <c:pt idx="9">
                  <c:v>100</c:v>
                </c:pt>
                <c:pt idx="10">
                  <c:v>100</c:v>
                </c:pt>
                <c:pt idx="11">
                  <c:v>91.7</c:v>
                </c:pt>
                <c:pt idx="12">
                  <c:v>97.1</c:v>
                </c:pt>
                <c:pt idx="13">
                  <c:v>100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00422144"/>
        <c:axId val="200451968"/>
        <c:axId val="0"/>
      </c:bar3DChart>
      <c:catAx>
        <c:axId val="2004221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00451968"/>
        <c:crosses val="autoZero"/>
        <c:auto val="1"/>
        <c:lblAlgn val="ctr"/>
        <c:lblOffset val="100"/>
        <c:noMultiLvlLbl val="0"/>
      </c:catAx>
      <c:valAx>
        <c:axId val="200451968"/>
        <c:scaling>
          <c:orientation val="minMax"/>
          <c:max val="120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2004221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0"/>
      <c:rAngAx val="0"/>
      <c:perspective val="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9309995098784057E-2"/>
          <c:y val="5.4283851189417609E-3"/>
          <c:w val="0.96526558398950135"/>
          <c:h val="0.9644842519685038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invertIfNegative val="0"/>
          <c:dPt>
            <c:idx val="0"/>
            <c:invertIfNegative val="0"/>
            <c:bubble3D val="1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1"/>
            <c:spPr>
              <a:solidFill>
                <a:srgbClr val="92D050"/>
              </a:solidFill>
            </c:spPr>
          </c:dPt>
          <c:dPt>
            <c:idx val="2"/>
            <c:invertIfNegative val="0"/>
            <c:bubble3D val="1"/>
            <c:spPr>
              <a:solidFill>
                <a:srgbClr val="FFFF00"/>
              </a:solidFill>
            </c:spPr>
          </c:dPt>
          <c:dPt>
            <c:idx val="3"/>
            <c:invertIfNegative val="0"/>
            <c:bubble3D val="1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4"/>
            <c:invertIfNegative val="0"/>
            <c:bubble3D val="1"/>
            <c:spPr>
              <a:solidFill>
                <a:srgbClr val="0070C0"/>
              </a:solidFill>
            </c:spPr>
          </c:dPt>
          <c:dPt>
            <c:idx val="5"/>
            <c:invertIfNegative val="0"/>
            <c:bubble3D val="1"/>
            <c:spPr>
              <a:solidFill>
                <a:schemeClr val="bg2">
                  <a:lumMod val="50000"/>
                </a:schemeClr>
              </a:solidFill>
            </c:spPr>
          </c:dPt>
          <c:dPt>
            <c:idx val="6"/>
            <c:invertIfNegative val="0"/>
            <c:bubble3D val="1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7"/>
            <c:invertIfNegative val="0"/>
            <c:bubble3D val="1"/>
            <c:spPr>
              <a:solidFill>
                <a:srgbClr val="00B0F0"/>
              </a:solidFill>
            </c:spPr>
          </c:dPt>
          <c:dPt>
            <c:idx val="8"/>
            <c:invertIfNegative val="0"/>
            <c:bubble3D val="1"/>
            <c:spPr>
              <a:solidFill>
                <a:srgbClr val="7030A0"/>
              </a:solidFill>
            </c:spPr>
          </c:dPt>
          <c:dPt>
            <c:idx val="9"/>
            <c:invertIfNegative val="0"/>
            <c:bubble3D val="1"/>
            <c:spPr>
              <a:solidFill>
                <a:srgbClr val="C00000"/>
              </a:solidFill>
            </c:spPr>
          </c:dPt>
          <c:cat>
            <c:numRef>
              <c:f>Лист1!$A$2:$A$8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</c:v>
                </c:pt>
                <c:pt idx="1">
                  <c:v>9</c:v>
                </c:pt>
                <c:pt idx="2">
                  <c:v>21</c:v>
                </c:pt>
                <c:pt idx="3">
                  <c:v>60</c:v>
                </c:pt>
                <c:pt idx="4">
                  <c:v>24</c:v>
                </c:pt>
                <c:pt idx="5">
                  <c:v>44</c:v>
                </c:pt>
                <c:pt idx="6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"/>
        <c:gapDepth val="318"/>
        <c:shape val="cylinder"/>
        <c:axId val="202224768"/>
        <c:axId val="202226304"/>
        <c:axId val="0"/>
      </c:bar3DChart>
      <c:catAx>
        <c:axId val="2022247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2226304"/>
        <c:crosses val="autoZero"/>
        <c:auto val="1"/>
        <c:lblAlgn val="ctr"/>
        <c:lblOffset val="100"/>
        <c:noMultiLvlLbl val="0"/>
      </c:catAx>
      <c:valAx>
        <c:axId val="2022263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2224768"/>
        <c:crossesAt val="0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8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0254325848157865E-2"/>
          <c:y val="2.0409358185208313E-2"/>
          <c:w val="0.63893190434529012"/>
          <c:h val="0.9591812836295833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2"/>
            <c:bubble3D val="0"/>
            <c:spPr>
              <a:solidFill>
                <a:srgbClr val="CCFF66"/>
              </a:solidFill>
            </c:spPr>
          </c:dPt>
          <c:dPt>
            <c:idx val="3"/>
            <c:bubble3D val="0"/>
            <c:spPr>
              <a:solidFill>
                <a:srgbClr val="CC3399"/>
              </a:solidFill>
            </c:spPr>
          </c:dPt>
          <c:dLbls>
            <c:dLbl>
              <c:idx val="0"/>
              <c:layout>
                <c:manualLayout>
                  <c:x val="-3.7292821036259355E-3"/>
                  <c:y val="3.8237166322393712E-2"/>
                </c:manualLayout>
              </c:layout>
              <c:spPr/>
              <c:txPr>
                <a:bodyPr/>
                <a:lstStyle/>
                <a:p>
                  <a:pPr>
                    <a:defRPr sz="2400"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4380164285019931E-2"/>
                  <c:y val="-0.10741316267941209"/>
                </c:manualLayout>
              </c:layout>
              <c:spPr/>
              <c:txPr>
                <a:bodyPr/>
                <a:lstStyle/>
                <a:p>
                  <a:pPr>
                    <a:defRPr sz="2400"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sz="2400"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5505735394186838E-3"/>
                  <c:y val="-1.7523342546105658E-3"/>
                </c:manualLayout>
              </c:layout>
              <c:spPr/>
              <c:txPr>
                <a:bodyPr/>
                <a:lstStyle/>
                <a:p>
                  <a:pPr>
                    <a:defRPr sz="2400"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7.239355497229513E-3"/>
                  <c:y val="-5.5325905227241144E-2"/>
                </c:manualLayout>
              </c:layout>
              <c:spPr/>
              <c:txPr>
                <a:bodyPr/>
                <a:lstStyle/>
                <a:p>
                  <a:pPr>
                    <a:defRPr sz="2400"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педагогические работники</c:v>
                </c:pt>
                <c:pt idx="1">
                  <c:v>АХЧ и АУП</c:v>
                </c:pt>
                <c:pt idx="2">
                  <c:v>научные работники</c:v>
                </c:pt>
                <c:pt idx="3">
                  <c:v>медицинские работники</c:v>
                </c:pt>
                <c:pt idx="4">
                  <c:v>УВП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928</c:v>
                </c:pt>
                <c:pt idx="1">
                  <c:v>771</c:v>
                </c:pt>
                <c:pt idx="2">
                  <c:v>27</c:v>
                </c:pt>
                <c:pt idx="3">
                  <c:v>275</c:v>
                </c:pt>
                <c:pt idx="4">
                  <c:v>293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00CC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33CC"/>
              </a:solidFill>
            </c:spPr>
          </c:dPt>
          <c:dPt>
            <c:idx val="3"/>
            <c:invertIfNegative val="0"/>
            <c:bubble3D val="0"/>
            <c:spPr>
              <a:solidFill>
                <a:srgbClr val="9999FF"/>
              </a:solidFill>
            </c:spPr>
          </c:dPt>
          <c:dPt>
            <c:idx val="4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B0F0"/>
              </a:solidFill>
            </c:spPr>
          </c:dPt>
          <c:dLbls>
            <c:dLbl>
              <c:idx val="0"/>
              <c:layout>
                <c:manualLayout>
                  <c:x val="0"/>
                  <c:y val="-0.154331796349196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888888888888888E-2"/>
                  <c:y val="-0.168361959653669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061728395061727E-2"/>
                  <c:y val="-0.328305821324655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716049382716049E-3"/>
                  <c:y val="-0.143107665705618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0864197530864196E-3"/>
                  <c:y val="-0.123465437079357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9.2592592592592587E-3"/>
                  <c:y val="-0.308663592698393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Зав. Кафедрой</c:v>
                </c:pt>
                <c:pt idx="1">
                  <c:v>Профессор</c:v>
                </c:pt>
                <c:pt idx="2">
                  <c:v>Доцент</c:v>
                </c:pt>
                <c:pt idx="3">
                  <c:v>Ст. преподаватель</c:v>
                </c:pt>
                <c:pt idx="4">
                  <c:v>Преподаватель</c:v>
                </c:pt>
                <c:pt idx="5">
                  <c:v>Ассистент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65</c:v>
                </c:pt>
                <c:pt idx="1">
                  <c:v>87</c:v>
                </c:pt>
                <c:pt idx="2">
                  <c:v>301</c:v>
                </c:pt>
                <c:pt idx="3">
                  <c:v>59</c:v>
                </c:pt>
                <c:pt idx="4">
                  <c:v>40</c:v>
                </c:pt>
                <c:pt idx="5">
                  <c:v>283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60912896"/>
        <c:axId val="160925952"/>
        <c:axId val="0"/>
      </c:bar3DChart>
      <c:catAx>
        <c:axId val="1609128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300" b="1"/>
            </a:pPr>
            <a:endParaRPr lang="ru-RU"/>
          </a:p>
        </c:txPr>
        <c:crossAx val="160925952"/>
        <c:crosses val="autoZero"/>
        <c:auto val="1"/>
        <c:lblAlgn val="ctr"/>
        <c:lblOffset val="100"/>
        <c:noMultiLvlLbl val="0"/>
      </c:catAx>
      <c:valAx>
        <c:axId val="1609259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09128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99FF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FF33CC"/>
              </a:solidFill>
            </c:spPr>
          </c:dPt>
          <c:dPt>
            <c:idx val="2"/>
            <c:invertIfNegative val="0"/>
            <c:bubble3D val="0"/>
            <c:spPr>
              <a:solidFill>
                <a:srgbClr val="66FF66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CC3399"/>
              </a:solidFill>
            </c:spPr>
          </c:dPt>
          <c:dLbls>
            <c:dLbl>
              <c:idx val="0"/>
              <c:layout>
                <c:manualLayout>
                  <c:x val="1.4643862453126771E-2"/>
                  <c:y val="-0.315556222925383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893993076676848E-2"/>
                  <c:y val="-0.345452806700243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666602500712308E-2"/>
                  <c:y val="-0.358769910643281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9147762459836695E-2"/>
                  <c:y val="-0.331318640757803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6806977442550388E-2"/>
                  <c:y val="-0.353692633691140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1432151103122759E-2"/>
                  <c:y val="-0.362225227250611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3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61</c:v>
                </c:pt>
                <c:pt idx="1">
                  <c:v>68.099999999999994</c:v>
                </c:pt>
                <c:pt idx="2">
                  <c:v>68.099999999999994</c:v>
                </c:pt>
                <c:pt idx="3">
                  <c:v>67.5</c:v>
                </c:pt>
                <c:pt idx="4">
                  <c:v>67.3</c:v>
                </c:pt>
                <c:pt idx="5">
                  <c:v>67.7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2"/>
        <c:gapDepth val="180"/>
        <c:shape val="cylinder"/>
        <c:axId val="175760128"/>
        <c:axId val="175776896"/>
        <c:axId val="0"/>
      </c:bar3DChart>
      <c:catAx>
        <c:axId val="175760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800" b="1">
                <a:solidFill>
                  <a:srgbClr val="C00000"/>
                </a:solidFill>
              </a:defRPr>
            </a:pPr>
            <a:endParaRPr lang="ru-RU"/>
          </a:p>
        </c:txPr>
        <c:crossAx val="175776896"/>
        <c:crosses val="autoZero"/>
        <c:auto val="1"/>
        <c:lblAlgn val="ctr"/>
        <c:lblOffset val="100"/>
        <c:noMultiLvlLbl val="0"/>
      </c:catAx>
      <c:valAx>
        <c:axId val="175776896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75760128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/>
      </a:solidFill>
    </a:ln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65736721077113E-2"/>
          <c:y val="0.21190166904531976"/>
          <c:w val="0.96407422236103746"/>
          <c:h val="0.680062525104048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</c:dPt>
          <c:cat>
            <c:strRef>
              <c:f>Лист1!$A$2:$A$4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80</c:v>
                </c:pt>
                <c:pt idx="1">
                  <c:v>84</c:v>
                </c:pt>
                <c:pt idx="2">
                  <c:v>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175882240"/>
        <c:axId val="175883776"/>
        <c:axId val="0"/>
      </c:bar3DChart>
      <c:catAx>
        <c:axId val="1758822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75883776"/>
        <c:crosses val="autoZero"/>
        <c:auto val="1"/>
        <c:lblAlgn val="ctr"/>
        <c:lblOffset val="100"/>
        <c:noMultiLvlLbl val="0"/>
      </c:catAx>
      <c:valAx>
        <c:axId val="175883776"/>
        <c:scaling>
          <c:orientation val="minMax"/>
          <c:max val="100"/>
          <c:min val="1"/>
        </c:scaling>
        <c:delete val="1"/>
        <c:axPos val="l"/>
        <c:numFmt formatCode="General" sourceLinked="1"/>
        <c:majorTickMark val="out"/>
        <c:minorTickMark val="none"/>
        <c:tickLblPos val="nextTo"/>
        <c:crossAx val="175882240"/>
        <c:crosses val="autoZero"/>
        <c:crossBetween val="between"/>
        <c:majorUnit val="10"/>
      </c:valAx>
    </c:plotArea>
    <c:plotVisOnly val="1"/>
    <c:dispBlanksAs val="gap"/>
    <c:showDLblsOverMax val="0"/>
  </c:chart>
  <c:spPr>
    <a:solidFill>
      <a:schemeClr val="lt1">
        <a:alpha val="45000"/>
      </a:schemeClr>
    </a:solidFill>
    <a:ln w="25400" cap="flat" cmpd="sng" algn="ctr">
      <a:solidFill>
        <a:schemeClr val="accent2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65736721077113E-2"/>
          <c:y val="0.23729313940713331"/>
          <c:w val="0.96074649986479488"/>
          <c:h val="0.6105786511948109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</c:dPt>
          <c:cat>
            <c:strRef>
              <c:f>Лист1!$A$2:$A$4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75</c:v>
                </c:pt>
                <c:pt idx="1">
                  <c:v>90</c:v>
                </c:pt>
                <c:pt idx="2">
                  <c:v>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175938176"/>
        <c:axId val="175944064"/>
        <c:axId val="0"/>
      </c:bar3DChart>
      <c:catAx>
        <c:axId val="1759381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75944064"/>
        <c:crosses val="autoZero"/>
        <c:auto val="1"/>
        <c:lblAlgn val="ctr"/>
        <c:lblOffset val="100"/>
        <c:noMultiLvlLbl val="0"/>
      </c:catAx>
      <c:valAx>
        <c:axId val="175944064"/>
        <c:scaling>
          <c:orientation val="minMax"/>
          <c:max val="100"/>
          <c:min val="1"/>
        </c:scaling>
        <c:delete val="1"/>
        <c:axPos val="l"/>
        <c:numFmt formatCode="General" sourceLinked="1"/>
        <c:majorTickMark val="out"/>
        <c:minorTickMark val="none"/>
        <c:tickLblPos val="nextTo"/>
        <c:crossAx val="175938176"/>
        <c:crosses val="autoZero"/>
        <c:crossBetween val="between"/>
        <c:majorUnit val="10"/>
      </c:valAx>
    </c:plotArea>
    <c:plotVisOnly val="1"/>
    <c:dispBlanksAs val="gap"/>
    <c:showDLblsOverMax val="0"/>
  </c:chart>
  <c:spPr>
    <a:solidFill>
      <a:schemeClr val="lt1">
        <a:alpha val="45000"/>
      </a:schemeClr>
    </a:solidFill>
    <a:ln w="25400" cap="flat" cmpd="sng" algn="ctr">
      <a:solidFill>
        <a:schemeClr val="accent2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30"/>
      <c:rotY val="25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7589972996197704E-2"/>
          <c:y val="8.3985377286121647E-3"/>
          <c:w val="0.92081378713022821"/>
          <c:h val="0.9076160849852661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C00000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830</c:v>
                </c:pt>
                <c:pt idx="1">
                  <c:v>139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00FF"/>
              </a:solidFill>
            </c:spPr>
          </c:dPt>
          <c:dPt>
            <c:idx val="1"/>
            <c:invertIfNegative val="0"/>
            <c:bubble3D val="0"/>
            <c:spPr>
              <a:solidFill>
                <a:srgbClr val="33CCFF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3"/>
            <c:invertIfNegative val="0"/>
            <c:bubble3D val="0"/>
            <c:spPr>
              <a:solidFill>
                <a:srgbClr val="CC00FF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7"/>
            <c:invertIfNegative val="0"/>
            <c:bubble3D val="0"/>
            <c:spPr>
              <a:solidFill>
                <a:srgbClr val="002060"/>
              </a:solidFill>
            </c:spPr>
          </c:dPt>
          <c:dPt>
            <c:idx val="8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9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10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11"/>
            <c:invertIfNegative val="0"/>
            <c:bubble3D val="0"/>
            <c:spPr>
              <a:solidFill>
                <a:srgbClr val="CC3399"/>
              </a:solidFill>
            </c:spPr>
          </c:dPt>
          <c:dPt>
            <c:idx val="12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13"/>
            <c:invertIfNegative val="0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0.22080123931664924"/>
                  <c:y val="-6.2247985517948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43779556071404591"/>
                  <c:y val="-3.73487913107693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37688487400600479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43398864279479332"/>
                  <c:y val="-4.1498657011965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27409809018618525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47586473990657163"/>
                  <c:y val="-6.22479855179497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33881569481347901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.41114713527927788"/>
                  <c:y val="-8.29973140239319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.39211254568301501"/>
                  <c:y val="-2.07493285059829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.25887041850917497"/>
                  <c:y val="-1.0374664252991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0.43398864279479332"/>
                  <c:y val="-1.65994628047863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0.34642953065198406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0.46063706822956135"/>
                  <c:y val="-1.0374664252991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0.45302323239105619"/>
                  <c:y val="-1.24495971035897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Лист1!$B$2:$B$15</c:f>
              <c:numCache>
                <c:formatCode>General</c:formatCode>
                <c:ptCount val="14"/>
                <c:pt idx="0">
                  <c:v>22.2</c:v>
                </c:pt>
                <c:pt idx="1">
                  <c:v>100</c:v>
                </c:pt>
                <c:pt idx="2">
                  <c:v>60.9</c:v>
                </c:pt>
                <c:pt idx="3">
                  <c:v>72.7</c:v>
                </c:pt>
                <c:pt idx="4">
                  <c:v>39.5</c:v>
                </c:pt>
                <c:pt idx="5">
                  <c:v>83.3</c:v>
                </c:pt>
                <c:pt idx="6">
                  <c:v>58</c:v>
                </c:pt>
                <c:pt idx="7">
                  <c:v>68.2</c:v>
                </c:pt>
                <c:pt idx="8">
                  <c:v>62.5</c:v>
                </c:pt>
                <c:pt idx="9">
                  <c:v>33.299999999999997</c:v>
                </c:pt>
                <c:pt idx="10">
                  <c:v>78.2</c:v>
                </c:pt>
                <c:pt idx="11">
                  <c:v>48.4</c:v>
                </c:pt>
                <c:pt idx="12">
                  <c:v>81.8</c:v>
                </c:pt>
                <c:pt idx="13">
                  <c:v>73.8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76410624"/>
        <c:axId val="176423296"/>
        <c:axId val="0"/>
      </c:bar3DChart>
      <c:catAx>
        <c:axId val="176410624"/>
        <c:scaling>
          <c:orientation val="minMax"/>
        </c:scaling>
        <c:delete val="1"/>
        <c:axPos val="l"/>
        <c:majorTickMark val="out"/>
        <c:minorTickMark val="none"/>
        <c:tickLblPos val="nextTo"/>
        <c:crossAx val="176423296"/>
        <c:crosses val="autoZero"/>
        <c:auto val="1"/>
        <c:lblAlgn val="ctr"/>
        <c:lblOffset val="100"/>
        <c:noMultiLvlLbl val="0"/>
      </c:catAx>
      <c:valAx>
        <c:axId val="1764232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64106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FF33CC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4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8"/>
            <c:invertIfNegative val="0"/>
            <c:bubble3D val="0"/>
            <c:spPr>
              <a:solidFill>
                <a:srgbClr val="F66E1A">
                  <a:alpha val="89000"/>
                </a:srgbClr>
              </a:solidFill>
            </c:spPr>
          </c:dPt>
          <c:dPt>
            <c:idx val="9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0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11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1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3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14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15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6"/>
            <c:invertIfNegative val="0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0.27995755131571132"/>
                  <c:y val="-1.91705752500929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40199073589966056"/>
                  <c:y val="-3.83411505001859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42352595389428527"/>
                  <c:y val="-1.15023451500557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32302798730496068"/>
                  <c:y val="-5.75117257502789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41275834489697294"/>
                  <c:y val="-7.66823010003719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42711515689338936"/>
                  <c:y val="-5.75117257502789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44506117188890992"/>
                  <c:y val="-3.83411505001859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.37327711190682766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.37686631490593181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.37686631490593181"/>
                  <c:y val="-1.91705752500929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0.39481232990145237"/>
                  <c:y val="-3.83411505001859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0.47018559288263873"/>
                  <c:y val="-5.75117257502786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0.47736399888084696"/>
                  <c:y val="-1.53364602000743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0.4594179838853264"/>
                  <c:y val="-7.66823010003719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0.45582878088622225"/>
                  <c:y val="-3.25899779251580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0.35656046959210264"/>
                  <c:y val="-4.2175265550204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0.42352595389428527"/>
                  <c:y val="-4.02582080251952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Лист1!$A$2:$A$17</c:f>
              <c:numCache>
                <c:formatCode>General</c:formatCode>
                <c:ptCount val="16"/>
              </c:numCache>
            </c:numRef>
          </c:cat>
          <c:val>
            <c:numRef>
              <c:f>Лист1!$B$2:$B$17</c:f>
              <c:numCache>
                <c:formatCode>General</c:formatCode>
                <c:ptCount val="16"/>
                <c:pt idx="0">
                  <c:v>50</c:v>
                </c:pt>
                <c:pt idx="1">
                  <c:v>73.5</c:v>
                </c:pt>
                <c:pt idx="2">
                  <c:v>73.5</c:v>
                </c:pt>
                <c:pt idx="3">
                  <c:v>52.9</c:v>
                </c:pt>
                <c:pt idx="4">
                  <c:v>76.3</c:v>
                </c:pt>
                <c:pt idx="5">
                  <c:v>76</c:v>
                </c:pt>
                <c:pt idx="6">
                  <c:v>77.599999999999994</c:v>
                </c:pt>
                <c:pt idx="7">
                  <c:v>72</c:v>
                </c:pt>
                <c:pt idx="8">
                  <c:v>67.400000000000006</c:v>
                </c:pt>
                <c:pt idx="9">
                  <c:v>69.2</c:v>
                </c:pt>
                <c:pt idx="10">
                  <c:v>62.5</c:v>
                </c:pt>
                <c:pt idx="11">
                  <c:v>90.6</c:v>
                </c:pt>
                <c:pt idx="12">
                  <c:v>89.3</c:v>
                </c:pt>
                <c:pt idx="13">
                  <c:v>84.2</c:v>
                </c:pt>
                <c:pt idx="14">
                  <c:v>96.6</c:v>
                </c:pt>
                <c:pt idx="15">
                  <c:v>100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76508288"/>
        <c:axId val="177005312"/>
        <c:axId val="0"/>
      </c:bar3DChart>
      <c:catAx>
        <c:axId val="1765082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77005312"/>
        <c:crosses val="autoZero"/>
        <c:auto val="1"/>
        <c:lblAlgn val="ctr"/>
        <c:lblOffset val="100"/>
        <c:noMultiLvlLbl val="0"/>
      </c:catAx>
      <c:valAx>
        <c:axId val="1770053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65082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4BD144-A5A3-45CD-8A00-BD52B954924B}" type="doc">
      <dgm:prSet loTypeId="urn:microsoft.com/office/officeart/2008/layout/VerticalCurvedList" loCatId="list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F0183027-DBFF-429E-B643-87763C3DC1E3}">
      <dgm:prSet phldrT="[Текст]" custT="1"/>
      <dgm:spPr/>
      <dgm:t>
        <a:bodyPr/>
        <a:lstStyle/>
        <a:p>
          <a:r>
            <a:rPr lang="ru-RU" sz="20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сохранение права на дополнительный оплачиваемый отпуск в размере 14 календарных дней вместо 7</a:t>
          </a:r>
          <a:endParaRPr lang="ru-RU" sz="2000" dirty="0"/>
        </a:p>
      </dgm:t>
    </dgm:pt>
    <dgm:pt modelId="{2AAB14A5-7C9C-4492-B540-0B71E51302DB}" type="parTrans" cxnId="{1F741C43-E066-405E-8124-930801C6F0B7}">
      <dgm:prSet/>
      <dgm:spPr/>
      <dgm:t>
        <a:bodyPr/>
        <a:lstStyle/>
        <a:p>
          <a:endParaRPr lang="ru-RU" sz="2400"/>
        </a:p>
      </dgm:t>
    </dgm:pt>
    <dgm:pt modelId="{E64B9F5D-BE4B-4187-8DB2-025D4239C9FC}" type="sibTrans" cxnId="{1F741C43-E066-405E-8124-930801C6F0B7}">
      <dgm:prSet/>
      <dgm:spPr/>
      <dgm:t>
        <a:bodyPr/>
        <a:lstStyle/>
        <a:p>
          <a:endParaRPr lang="ru-RU" sz="2400"/>
        </a:p>
      </dgm:t>
    </dgm:pt>
    <dgm:pt modelId="{8D0B73E7-3370-4FBF-8EEC-10AF688D1984}">
      <dgm:prSet phldrT="[Текст]" custT="1"/>
      <dgm:spPr/>
      <dgm:t>
        <a:bodyPr/>
        <a:lstStyle/>
        <a:p>
          <a:r>
            <a:rPr lang="ru-RU" sz="20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сохранение права на повышенную оплату труда в размере 12 или 24 процентов вместо 4</a:t>
          </a:r>
          <a:endParaRPr lang="ru-RU" sz="2000" dirty="0"/>
        </a:p>
      </dgm:t>
    </dgm:pt>
    <dgm:pt modelId="{1CFFCCF1-8FBD-41CE-A4B8-E41D89F6401A}" type="parTrans" cxnId="{773B785F-EAAB-459E-9E95-EA817665E798}">
      <dgm:prSet/>
      <dgm:spPr/>
      <dgm:t>
        <a:bodyPr/>
        <a:lstStyle/>
        <a:p>
          <a:endParaRPr lang="ru-RU" sz="2400"/>
        </a:p>
      </dgm:t>
    </dgm:pt>
    <dgm:pt modelId="{EA46F631-945C-47B9-8262-AFA008D6494C}" type="sibTrans" cxnId="{773B785F-EAAB-459E-9E95-EA817665E798}">
      <dgm:prSet/>
      <dgm:spPr/>
      <dgm:t>
        <a:bodyPr/>
        <a:lstStyle/>
        <a:p>
          <a:endParaRPr lang="ru-RU" sz="2400"/>
        </a:p>
      </dgm:t>
    </dgm:pt>
    <dgm:pt modelId="{5E08A54B-1EF6-4CB0-9FD9-24E37D58DD4C}">
      <dgm:prSet phldrT="[Текст]" custT="1"/>
      <dgm:spPr/>
      <dgm:t>
        <a:bodyPr/>
        <a:lstStyle/>
        <a:p>
          <a:r>
            <a:rPr lang="ru-RU" sz="2000" dirty="0" smtClean="0"/>
            <a:t>дополнительные основания для краткосрочного отпуска без сохранения заработной платы</a:t>
          </a:r>
          <a:endParaRPr lang="ru-RU" sz="2000" dirty="0"/>
        </a:p>
      </dgm:t>
    </dgm:pt>
    <dgm:pt modelId="{53C7D7F2-ED29-445B-BF8D-36914B669AE7}" type="parTrans" cxnId="{81666E25-8422-4A41-945F-967C15A1CE86}">
      <dgm:prSet/>
      <dgm:spPr/>
      <dgm:t>
        <a:bodyPr/>
        <a:lstStyle/>
        <a:p>
          <a:endParaRPr lang="ru-RU" sz="2400"/>
        </a:p>
      </dgm:t>
    </dgm:pt>
    <dgm:pt modelId="{4EADD07A-89A6-48FD-B1EF-DF3921D06463}" type="sibTrans" cxnId="{81666E25-8422-4A41-945F-967C15A1CE86}">
      <dgm:prSet/>
      <dgm:spPr/>
      <dgm:t>
        <a:bodyPr/>
        <a:lstStyle/>
        <a:p>
          <a:endParaRPr lang="ru-RU" sz="2400"/>
        </a:p>
      </dgm:t>
    </dgm:pt>
    <dgm:pt modelId="{04EBAD04-D987-45B4-8675-DF3EDA3FBE8D}">
      <dgm:prSet phldrT="[Текст]" custT="1"/>
      <dgm:spPr/>
      <dgm:t>
        <a:bodyPr/>
        <a:lstStyle/>
        <a:p>
          <a:r>
            <a:rPr lang="ru-RU" sz="2000" dirty="0" smtClean="0"/>
            <a:t>приобретение работодателем предметов интерьера, бытовых предметов, питьевой воды</a:t>
          </a:r>
          <a:endParaRPr lang="ru-RU" sz="2000" dirty="0"/>
        </a:p>
      </dgm:t>
    </dgm:pt>
    <dgm:pt modelId="{8F6F708D-EA82-418F-91C2-23AE5AB04DED}" type="parTrans" cxnId="{3830FBE3-2F7F-45D9-8B22-E485D978046C}">
      <dgm:prSet/>
      <dgm:spPr/>
      <dgm:t>
        <a:bodyPr/>
        <a:lstStyle/>
        <a:p>
          <a:endParaRPr lang="ru-RU"/>
        </a:p>
      </dgm:t>
    </dgm:pt>
    <dgm:pt modelId="{591CC469-9EB4-4958-94D4-DD0A0D4929E6}" type="sibTrans" cxnId="{3830FBE3-2F7F-45D9-8B22-E485D978046C}">
      <dgm:prSet/>
      <dgm:spPr/>
      <dgm:t>
        <a:bodyPr/>
        <a:lstStyle/>
        <a:p>
          <a:endParaRPr lang="ru-RU"/>
        </a:p>
      </dgm:t>
    </dgm:pt>
    <dgm:pt modelId="{C702E4F1-8F93-4574-B682-36E7EE61285D}">
      <dgm:prSet phldrT="[Текст]" custT="1"/>
      <dgm:spPr/>
      <dgm:t>
        <a:bodyPr/>
        <a:lstStyle/>
        <a:p>
          <a:r>
            <a:rPr lang="ru-RU" sz="2000" dirty="0" smtClean="0"/>
            <a:t>создание условий для занятия спортом</a:t>
          </a:r>
          <a:endParaRPr lang="ru-RU" sz="2000" dirty="0"/>
        </a:p>
      </dgm:t>
    </dgm:pt>
    <dgm:pt modelId="{AB38E515-FF69-4C14-8D3E-322127AD8BE4}" type="parTrans" cxnId="{FBD040DE-A534-4C12-BC76-3CC83C1EDB0D}">
      <dgm:prSet/>
      <dgm:spPr/>
      <dgm:t>
        <a:bodyPr/>
        <a:lstStyle/>
        <a:p>
          <a:endParaRPr lang="ru-RU"/>
        </a:p>
      </dgm:t>
    </dgm:pt>
    <dgm:pt modelId="{3EB4A8C4-2748-441D-9A18-D572BDCA98E9}" type="sibTrans" cxnId="{FBD040DE-A534-4C12-BC76-3CC83C1EDB0D}">
      <dgm:prSet/>
      <dgm:spPr/>
      <dgm:t>
        <a:bodyPr/>
        <a:lstStyle/>
        <a:p>
          <a:endParaRPr lang="ru-RU"/>
        </a:p>
      </dgm:t>
    </dgm:pt>
    <dgm:pt modelId="{B8D18227-FEFB-4125-ADB2-16A9C25C864B}">
      <dgm:prSet phldrT="[Текст]" custT="1"/>
      <dgm:spPr/>
      <dgm:t>
        <a:bodyPr/>
        <a:lstStyle/>
        <a:p>
          <a:r>
            <a:rPr lang="ru-RU" sz="2000" dirty="0" smtClean="0"/>
            <a:t>премиальные выплаты юбилярам и ветеранам труда и пр.</a:t>
          </a:r>
          <a:endParaRPr lang="ru-RU" sz="2000" dirty="0"/>
        </a:p>
      </dgm:t>
    </dgm:pt>
    <dgm:pt modelId="{1292AC04-7CBD-4F31-9739-0DE7DCD56F07}" type="parTrans" cxnId="{D4C4AF37-3314-442D-9BC4-41B1FC965BD0}">
      <dgm:prSet/>
      <dgm:spPr/>
      <dgm:t>
        <a:bodyPr/>
        <a:lstStyle/>
        <a:p>
          <a:endParaRPr lang="ru-RU"/>
        </a:p>
      </dgm:t>
    </dgm:pt>
    <dgm:pt modelId="{72F386F8-05F7-4A62-A680-908F4A96846C}" type="sibTrans" cxnId="{D4C4AF37-3314-442D-9BC4-41B1FC965BD0}">
      <dgm:prSet/>
      <dgm:spPr/>
      <dgm:t>
        <a:bodyPr/>
        <a:lstStyle/>
        <a:p>
          <a:endParaRPr lang="ru-RU"/>
        </a:p>
      </dgm:t>
    </dgm:pt>
    <dgm:pt modelId="{763726A9-DD69-4987-A45C-72D63E2CAAC1}" type="pres">
      <dgm:prSet presAssocID="{284BD144-A5A3-45CD-8A00-BD52B954924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6D4D4873-07AE-4608-8C27-A4C24DEE73EF}" type="pres">
      <dgm:prSet presAssocID="{284BD144-A5A3-45CD-8A00-BD52B954924B}" presName="Name1" presStyleCnt="0"/>
      <dgm:spPr/>
    </dgm:pt>
    <dgm:pt modelId="{B7BDDD4C-AE8A-4031-92A7-70CFE7D516D9}" type="pres">
      <dgm:prSet presAssocID="{284BD144-A5A3-45CD-8A00-BD52B954924B}" presName="cycle" presStyleCnt="0"/>
      <dgm:spPr/>
    </dgm:pt>
    <dgm:pt modelId="{0F33E203-DB67-4C0E-B082-E3D5509FAC7B}" type="pres">
      <dgm:prSet presAssocID="{284BD144-A5A3-45CD-8A00-BD52B954924B}" presName="srcNode" presStyleLbl="node1" presStyleIdx="0" presStyleCnt="6"/>
      <dgm:spPr/>
    </dgm:pt>
    <dgm:pt modelId="{E0705882-3BC4-474C-8DB3-1CA78426F2C6}" type="pres">
      <dgm:prSet presAssocID="{284BD144-A5A3-45CD-8A00-BD52B954924B}" presName="conn" presStyleLbl="parChTrans1D2" presStyleIdx="0" presStyleCnt="1"/>
      <dgm:spPr/>
      <dgm:t>
        <a:bodyPr/>
        <a:lstStyle/>
        <a:p>
          <a:endParaRPr lang="ru-RU"/>
        </a:p>
      </dgm:t>
    </dgm:pt>
    <dgm:pt modelId="{422D6466-93B9-4DB1-81E5-7CB1BD3E2C0C}" type="pres">
      <dgm:prSet presAssocID="{284BD144-A5A3-45CD-8A00-BD52B954924B}" presName="extraNode" presStyleLbl="node1" presStyleIdx="0" presStyleCnt="6"/>
      <dgm:spPr/>
    </dgm:pt>
    <dgm:pt modelId="{BBCF20ED-D9AA-479A-9453-C02FE4DBF51F}" type="pres">
      <dgm:prSet presAssocID="{284BD144-A5A3-45CD-8A00-BD52B954924B}" presName="dstNode" presStyleLbl="node1" presStyleIdx="0" presStyleCnt="6"/>
      <dgm:spPr/>
    </dgm:pt>
    <dgm:pt modelId="{CDCB263D-9EB4-4124-9B6C-5C042139D799}" type="pres">
      <dgm:prSet presAssocID="{F0183027-DBFF-429E-B643-87763C3DC1E3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11EFB2-6D2D-4F4D-A3C0-DD9E65760130}" type="pres">
      <dgm:prSet presAssocID="{F0183027-DBFF-429E-B643-87763C3DC1E3}" presName="accent_1" presStyleCnt="0"/>
      <dgm:spPr/>
    </dgm:pt>
    <dgm:pt modelId="{701DF434-641D-4CAE-83F1-3182B0EB7E6D}" type="pres">
      <dgm:prSet presAssocID="{F0183027-DBFF-429E-B643-87763C3DC1E3}" presName="accentRepeatNode" presStyleLbl="solidFgAcc1" presStyleIdx="0" presStyleCnt="6" custScaleX="70866" custScaleY="70866"/>
      <dgm:spPr/>
    </dgm:pt>
    <dgm:pt modelId="{3A8E71A5-D77A-4C3B-96D6-D90CC2014654}" type="pres">
      <dgm:prSet presAssocID="{8D0B73E7-3370-4FBF-8EEC-10AF688D1984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932AA9-7F18-45B6-8CE7-FA7CB7D6856E}" type="pres">
      <dgm:prSet presAssocID="{8D0B73E7-3370-4FBF-8EEC-10AF688D1984}" presName="accent_2" presStyleCnt="0"/>
      <dgm:spPr/>
    </dgm:pt>
    <dgm:pt modelId="{886503E7-D249-4688-A1C9-775966E1BDC5}" type="pres">
      <dgm:prSet presAssocID="{8D0B73E7-3370-4FBF-8EEC-10AF688D1984}" presName="accentRepeatNode" presStyleLbl="solidFgAcc1" presStyleIdx="1" presStyleCnt="6" custScaleX="70866" custScaleY="70866"/>
      <dgm:spPr/>
    </dgm:pt>
    <dgm:pt modelId="{2E7D9195-7F04-4065-BB78-97FA6C139BC5}" type="pres">
      <dgm:prSet presAssocID="{5E08A54B-1EF6-4CB0-9FD9-24E37D58DD4C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255EB4-84A1-45C4-B9DA-62DCEF9870F0}" type="pres">
      <dgm:prSet presAssocID="{5E08A54B-1EF6-4CB0-9FD9-24E37D58DD4C}" presName="accent_3" presStyleCnt="0"/>
      <dgm:spPr/>
    </dgm:pt>
    <dgm:pt modelId="{20B88B15-E127-4E67-8579-CAC2AE3BFA8C}" type="pres">
      <dgm:prSet presAssocID="{5E08A54B-1EF6-4CB0-9FD9-24E37D58DD4C}" presName="accentRepeatNode" presStyleLbl="solidFgAcc1" presStyleIdx="2" presStyleCnt="6" custScaleX="70866" custScaleY="70866"/>
      <dgm:spPr/>
    </dgm:pt>
    <dgm:pt modelId="{6B4FEB44-E312-43DA-97C9-7C1541AAC29E}" type="pres">
      <dgm:prSet presAssocID="{04EBAD04-D987-45B4-8675-DF3EDA3FBE8D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F13136-CBB7-4B9F-85E4-ABFB02B2F8AC}" type="pres">
      <dgm:prSet presAssocID="{04EBAD04-D987-45B4-8675-DF3EDA3FBE8D}" presName="accent_4" presStyleCnt="0"/>
      <dgm:spPr/>
    </dgm:pt>
    <dgm:pt modelId="{0FAEE034-A9C1-4328-8543-EEAF6028DA91}" type="pres">
      <dgm:prSet presAssocID="{04EBAD04-D987-45B4-8675-DF3EDA3FBE8D}" presName="accentRepeatNode" presStyleLbl="solidFgAcc1" presStyleIdx="3" presStyleCnt="6"/>
      <dgm:spPr/>
    </dgm:pt>
    <dgm:pt modelId="{5C24DBF6-168A-48A9-B6B2-BCD524F16D32}" type="pres">
      <dgm:prSet presAssocID="{C702E4F1-8F93-4574-B682-36E7EE61285D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DB6C7A-E0F3-476D-8E91-F3950AA22863}" type="pres">
      <dgm:prSet presAssocID="{C702E4F1-8F93-4574-B682-36E7EE61285D}" presName="accent_5" presStyleCnt="0"/>
      <dgm:spPr/>
    </dgm:pt>
    <dgm:pt modelId="{FF63C22E-5847-4C73-9341-410F43730465}" type="pres">
      <dgm:prSet presAssocID="{C702E4F1-8F93-4574-B682-36E7EE61285D}" presName="accentRepeatNode" presStyleLbl="solidFgAcc1" presStyleIdx="4" presStyleCnt="6"/>
      <dgm:spPr/>
    </dgm:pt>
    <dgm:pt modelId="{F142A1FC-BE36-442F-9939-7CC612C9CBA3}" type="pres">
      <dgm:prSet presAssocID="{B8D18227-FEFB-4125-ADB2-16A9C25C864B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6F9CCD-2EEC-4427-B1FD-AB618B05322D}" type="pres">
      <dgm:prSet presAssocID="{B8D18227-FEFB-4125-ADB2-16A9C25C864B}" presName="accent_6" presStyleCnt="0"/>
      <dgm:spPr/>
    </dgm:pt>
    <dgm:pt modelId="{38D2EE22-FABC-49DD-8A16-BA4CD6F139CA}" type="pres">
      <dgm:prSet presAssocID="{B8D18227-FEFB-4125-ADB2-16A9C25C864B}" presName="accentRepeatNode" presStyleLbl="solidFgAcc1" presStyleIdx="5" presStyleCnt="6"/>
      <dgm:spPr/>
    </dgm:pt>
  </dgm:ptLst>
  <dgm:cxnLst>
    <dgm:cxn modelId="{C5DC58E6-A3D6-4CE4-B485-E4745232B798}" type="presOf" srcId="{B8D18227-FEFB-4125-ADB2-16A9C25C864B}" destId="{F142A1FC-BE36-442F-9939-7CC612C9CBA3}" srcOrd="0" destOrd="0" presId="urn:microsoft.com/office/officeart/2008/layout/VerticalCurvedList"/>
    <dgm:cxn modelId="{08422D98-7335-40E9-BA66-0D5079C2AB8A}" type="presOf" srcId="{5E08A54B-1EF6-4CB0-9FD9-24E37D58DD4C}" destId="{2E7D9195-7F04-4065-BB78-97FA6C139BC5}" srcOrd="0" destOrd="0" presId="urn:microsoft.com/office/officeart/2008/layout/VerticalCurvedList"/>
    <dgm:cxn modelId="{6B61058C-564B-40B0-89BB-778AE24E5041}" type="presOf" srcId="{04EBAD04-D987-45B4-8675-DF3EDA3FBE8D}" destId="{6B4FEB44-E312-43DA-97C9-7C1541AAC29E}" srcOrd="0" destOrd="0" presId="urn:microsoft.com/office/officeart/2008/layout/VerticalCurvedList"/>
    <dgm:cxn modelId="{81666E25-8422-4A41-945F-967C15A1CE86}" srcId="{284BD144-A5A3-45CD-8A00-BD52B954924B}" destId="{5E08A54B-1EF6-4CB0-9FD9-24E37D58DD4C}" srcOrd="2" destOrd="0" parTransId="{53C7D7F2-ED29-445B-BF8D-36914B669AE7}" sibTransId="{4EADD07A-89A6-48FD-B1EF-DF3921D06463}"/>
    <dgm:cxn modelId="{1F741C43-E066-405E-8124-930801C6F0B7}" srcId="{284BD144-A5A3-45CD-8A00-BD52B954924B}" destId="{F0183027-DBFF-429E-B643-87763C3DC1E3}" srcOrd="0" destOrd="0" parTransId="{2AAB14A5-7C9C-4492-B540-0B71E51302DB}" sibTransId="{E64B9F5D-BE4B-4187-8DB2-025D4239C9FC}"/>
    <dgm:cxn modelId="{C3B79317-1FAA-4069-99AB-71201C91DDB5}" type="presOf" srcId="{E64B9F5D-BE4B-4187-8DB2-025D4239C9FC}" destId="{E0705882-3BC4-474C-8DB3-1CA78426F2C6}" srcOrd="0" destOrd="0" presId="urn:microsoft.com/office/officeart/2008/layout/VerticalCurvedList"/>
    <dgm:cxn modelId="{AAC60A62-5235-4152-99DA-56E174D26F9F}" type="presOf" srcId="{8D0B73E7-3370-4FBF-8EEC-10AF688D1984}" destId="{3A8E71A5-D77A-4C3B-96D6-D90CC2014654}" srcOrd="0" destOrd="0" presId="urn:microsoft.com/office/officeart/2008/layout/VerticalCurvedList"/>
    <dgm:cxn modelId="{B205DC42-8EE8-4DF7-B0FC-20A171691A2B}" type="presOf" srcId="{284BD144-A5A3-45CD-8A00-BD52B954924B}" destId="{763726A9-DD69-4987-A45C-72D63E2CAAC1}" srcOrd="0" destOrd="0" presId="urn:microsoft.com/office/officeart/2008/layout/VerticalCurvedList"/>
    <dgm:cxn modelId="{3830FBE3-2F7F-45D9-8B22-E485D978046C}" srcId="{284BD144-A5A3-45CD-8A00-BD52B954924B}" destId="{04EBAD04-D987-45B4-8675-DF3EDA3FBE8D}" srcOrd="3" destOrd="0" parTransId="{8F6F708D-EA82-418F-91C2-23AE5AB04DED}" sibTransId="{591CC469-9EB4-4958-94D4-DD0A0D4929E6}"/>
    <dgm:cxn modelId="{AC24D4B6-207D-48F7-AF0D-0C06A80525A2}" type="presOf" srcId="{C702E4F1-8F93-4574-B682-36E7EE61285D}" destId="{5C24DBF6-168A-48A9-B6B2-BCD524F16D32}" srcOrd="0" destOrd="0" presId="urn:microsoft.com/office/officeart/2008/layout/VerticalCurvedList"/>
    <dgm:cxn modelId="{FBD040DE-A534-4C12-BC76-3CC83C1EDB0D}" srcId="{284BD144-A5A3-45CD-8A00-BD52B954924B}" destId="{C702E4F1-8F93-4574-B682-36E7EE61285D}" srcOrd="4" destOrd="0" parTransId="{AB38E515-FF69-4C14-8D3E-322127AD8BE4}" sibTransId="{3EB4A8C4-2748-441D-9A18-D572BDCA98E9}"/>
    <dgm:cxn modelId="{714B2193-D988-47E3-89F9-7F4B907B6045}" type="presOf" srcId="{F0183027-DBFF-429E-B643-87763C3DC1E3}" destId="{CDCB263D-9EB4-4124-9B6C-5C042139D799}" srcOrd="0" destOrd="0" presId="urn:microsoft.com/office/officeart/2008/layout/VerticalCurvedList"/>
    <dgm:cxn modelId="{D4C4AF37-3314-442D-9BC4-41B1FC965BD0}" srcId="{284BD144-A5A3-45CD-8A00-BD52B954924B}" destId="{B8D18227-FEFB-4125-ADB2-16A9C25C864B}" srcOrd="5" destOrd="0" parTransId="{1292AC04-7CBD-4F31-9739-0DE7DCD56F07}" sibTransId="{72F386F8-05F7-4A62-A680-908F4A96846C}"/>
    <dgm:cxn modelId="{773B785F-EAAB-459E-9E95-EA817665E798}" srcId="{284BD144-A5A3-45CD-8A00-BD52B954924B}" destId="{8D0B73E7-3370-4FBF-8EEC-10AF688D1984}" srcOrd="1" destOrd="0" parTransId="{1CFFCCF1-8FBD-41CE-A4B8-E41D89F6401A}" sibTransId="{EA46F631-945C-47B9-8262-AFA008D6494C}"/>
    <dgm:cxn modelId="{51941ECF-4A3F-4BE4-8664-70AC8D638448}" type="presParOf" srcId="{763726A9-DD69-4987-A45C-72D63E2CAAC1}" destId="{6D4D4873-07AE-4608-8C27-A4C24DEE73EF}" srcOrd="0" destOrd="0" presId="urn:microsoft.com/office/officeart/2008/layout/VerticalCurvedList"/>
    <dgm:cxn modelId="{905CA4F7-84F4-402D-A1A2-568AC3B0114B}" type="presParOf" srcId="{6D4D4873-07AE-4608-8C27-A4C24DEE73EF}" destId="{B7BDDD4C-AE8A-4031-92A7-70CFE7D516D9}" srcOrd="0" destOrd="0" presId="urn:microsoft.com/office/officeart/2008/layout/VerticalCurvedList"/>
    <dgm:cxn modelId="{D7A050F1-4753-4916-88C3-36AA649283AF}" type="presParOf" srcId="{B7BDDD4C-AE8A-4031-92A7-70CFE7D516D9}" destId="{0F33E203-DB67-4C0E-B082-E3D5509FAC7B}" srcOrd="0" destOrd="0" presId="urn:microsoft.com/office/officeart/2008/layout/VerticalCurvedList"/>
    <dgm:cxn modelId="{C6F09EF4-AF4A-4352-B786-4DE66C4BC556}" type="presParOf" srcId="{B7BDDD4C-AE8A-4031-92A7-70CFE7D516D9}" destId="{E0705882-3BC4-474C-8DB3-1CA78426F2C6}" srcOrd="1" destOrd="0" presId="urn:microsoft.com/office/officeart/2008/layout/VerticalCurvedList"/>
    <dgm:cxn modelId="{97A20ECE-FE64-4BD7-AB50-477B2F352E57}" type="presParOf" srcId="{B7BDDD4C-AE8A-4031-92A7-70CFE7D516D9}" destId="{422D6466-93B9-4DB1-81E5-7CB1BD3E2C0C}" srcOrd="2" destOrd="0" presId="urn:microsoft.com/office/officeart/2008/layout/VerticalCurvedList"/>
    <dgm:cxn modelId="{342ACF12-AB34-4712-8BD8-564B349C8CB7}" type="presParOf" srcId="{B7BDDD4C-AE8A-4031-92A7-70CFE7D516D9}" destId="{BBCF20ED-D9AA-479A-9453-C02FE4DBF51F}" srcOrd="3" destOrd="0" presId="urn:microsoft.com/office/officeart/2008/layout/VerticalCurvedList"/>
    <dgm:cxn modelId="{9A48DD69-BEAF-4BC3-A7C1-8F161723C6A4}" type="presParOf" srcId="{6D4D4873-07AE-4608-8C27-A4C24DEE73EF}" destId="{CDCB263D-9EB4-4124-9B6C-5C042139D799}" srcOrd="1" destOrd="0" presId="urn:microsoft.com/office/officeart/2008/layout/VerticalCurvedList"/>
    <dgm:cxn modelId="{FCFFD517-52BD-4464-A759-CCD64D053B53}" type="presParOf" srcId="{6D4D4873-07AE-4608-8C27-A4C24DEE73EF}" destId="{8111EFB2-6D2D-4F4D-A3C0-DD9E65760130}" srcOrd="2" destOrd="0" presId="urn:microsoft.com/office/officeart/2008/layout/VerticalCurvedList"/>
    <dgm:cxn modelId="{1468312E-82A7-4B57-A208-817872D0BDAB}" type="presParOf" srcId="{8111EFB2-6D2D-4F4D-A3C0-DD9E65760130}" destId="{701DF434-641D-4CAE-83F1-3182B0EB7E6D}" srcOrd="0" destOrd="0" presId="urn:microsoft.com/office/officeart/2008/layout/VerticalCurvedList"/>
    <dgm:cxn modelId="{BEB70DE5-FDED-4434-8790-B1DB596F48D0}" type="presParOf" srcId="{6D4D4873-07AE-4608-8C27-A4C24DEE73EF}" destId="{3A8E71A5-D77A-4C3B-96D6-D90CC2014654}" srcOrd="3" destOrd="0" presId="urn:microsoft.com/office/officeart/2008/layout/VerticalCurvedList"/>
    <dgm:cxn modelId="{40003549-72CF-4924-964D-A767E22B6D75}" type="presParOf" srcId="{6D4D4873-07AE-4608-8C27-A4C24DEE73EF}" destId="{4A932AA9-7F18-45B6-8CE7-FA7CB7D6856E}" srcOrd="4" destOrd="0" presId="urn:microsoft.com/office/officeart/2008/layout/VerticalCurvedList"/>
    <dgm:cxn modelId="{4430875C-8D6B-4281-B8CD-8E4BF63997F9}" type="presParOf" srcId="{4A932AA9-7F18-45B6-8CE7-FA7CB7D6856E}" destId="{886503E7-D249-4688-A1C9-775966E1BDC5}" srcOrd="0" destOrd="0" presId="urn:microsoft.com/office/officeart/2008/layout/VerticalCurvedList"/>
    <dgm:cxn modelId="{C765B78F-2C66-4D7F-92C4-F7EB272713DA}" type="presParOf" srcId="{6D4D4873-07AE-4608-8C27-A4C24DEE73EF}" destId="{2E7D9195-7F04-4065-BB78-97FA6C139BC5}" srcOrd="5" destOrd="0" presId="urn:microsoft.com/office/officeart/2008/layout/VerticalCurvedList"/>
    <dgm:cxn modelId="{FF6475F7-2D89-4226-B375-41C8103E72D0}" type="presParOf" srcId="{6D4D4873-07AE-4608-8C27-A4C24DEE73EF}" destId="{40255EB4-84A1-45C4-B9DA-62DCEF9870F0}" srcOrd="6" destOrd="0" presId="urn:microsoft.com/office/officeart/2008/layout/VerticalCurvedList"/>
    <dgm:cxn modelId="{15D7DD96-D744-438D-A89A-3BA7F5FA3F09}" type="presParOf" srcId="{40255EB4-84A1-45C4-B9DA-62DCEF9870F0}" destId="{20B88B15-E127-4E67-8579-CAC2AE3BFA8C}" srcOrd="0" destOrd="0" presId="urn:microsoft.com/office/officeart/2008/layout/VerticalCurvedList"/>
    <dgm:cxn modelId="{5B9E2DBD-1FDB-4009-A6D8-2429129B2533}" type="presParOf" srcId="{6D4D4873-07AE-4608-8C27-A4C24DEE73EF}" destId="{6B4FEB44-E312-43DA-97C9-7C1541AAC29E}" srcOrd="7" destOrd="0" presId="urn:microsoft.com/office/officeart/2008/layout/VerticalCurvedList"/>
    <dgm:cxn modelId="{7FDB997D-8124-46B9-A6C9-905AB69F416B}" type="presParOf" srcId="{6D4D4873-07AE-4608-8C27-A4C24DEE73EF}" destId="{ABF13136-CBB7-4B9F-85E4-ABFB02B2F8AC}" srcOrd="8" destOrd="0" presId="urn:microsoft.com/office/officeart/2008/layout/VerticalCurvedList"/>
    <dgm:cxn modelId="{05211856-E4D3-443F-B4C8-6CC9EF099ABE}" type="presParOf" srcId="{ABF13136-CBB7-4B9F-85E4-ABFB02B2F8AC}" destId="{0FAEE034-A9C1-4328-8543-EEAF6028DA91}" srcOrd="0" destOrd="0" presId="urn:microsoft.com/office/officeart/2008/layout/VerticalCurvedList"/>
    <dgm:cxn modelId="{282D4C1D-2EF3-4EF4-9409-5AF912E1A81F}" type="presParOf" srcId="{6D4D4873-07AE-4608-8C27-A4C24DEE73EF}" destId="{5C24DBF6-168A-48A9-B6B2-BCD524F16D32}" srcOrd="9" destOrd="0" presId="urn:microsoft.com/office/officeart/2008/layout/VerticalCurvedList"/>
    <dgm:cxn modelId="{BF505C91-0547-46C5-AFB4-1D1036EC30E5}" type="presParOf" srcId="{6D4D4873-07AE-4608-8C27-A4C24DEE73EF}" destId="{3ADB6C7A-E0F3-476D-8E91-F3950AA22863}" srcOrd="10" destOrd="0" presId="urn:microsoft.com/office/officeart/2008/layout/VerticalCurvedList"/>
    <dgm:cxn modelId="{AC7F6733-5BD7-4FB9-A055-5C5652E3D90B}" type="presParOf" srcId="{3ADB6C7A-E0F3-476D-8E91-F3950AA22863}" destId="{FF63C22E-5847-4C73-9341-410F43730465}" srcOrd="0" destOrd="0" presId="urn:microsoft.com/office/officeart/2008/layout/VerticalCurvedList"/>
    <dgm:cxn modelId="{3C847352-0E7E-4815-BEFC-6E8DDB313093}" type="presParOf" srcId="{6D4D4873-07AE-4608-8C27-A4C24DEE73EF}" destId="{F142A1FC-BE36-442F-9939-7CC612C9CBA3}" srcOrd="11" destOrd="0" presId="urn:microsoft.com/office/officeart/2008/layout/VerticalCurvedList"/>
    <dgm:cxn modelId="{BF4256CF-F36E-44BF-A9D3-946312B8321B}" type="presParOf" srcId="{6D4D4873-07AE-4608-8C27-A4C24DEE73EF}" destId="{7D6F9CCD-2EEC-4427-B1FD-AB618B05322D}" srcOrd="12" destOrd="0" presId="urn:microsoft.com/office/officeart/2008/layout/VerticalCurvedList"/>
    <dgm:cxn modelId="{7B49C003-F9A9-45DF-8C2C-0F1A87288FA6}" type="presParOf" srcId="{7D6F9CCD-2EEC-4427-B1FD-AB618B05322D}" destId="{38D2EE22-FABC-49DD-8A16-BA4CD6F139C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16828E-5B12-43F5-8939-CA30AE311FF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92A184-25CD-4D49-B013-666B31BAECA1}">
      <dgm:prSet phldrT="[Текст]"/>
      <dgm:spPr/>
      <dgm:t>
        <a:bodyPr/>
        <a:lstStyle/>
        <a:p>
          <a:r>
            <a:rPr lang="ru-RU" b="0" dirty="0" smtClean="0">
              <a:latin typeface="Arial" panose="020B0604020202020204" pitchFamily="34" charset="0"/>
              <a:cs typeface="Arial" panose="020B0604020202020204" pitchFamily="34" charset="0"/>
            </a:rPr>
            <a:t>Образование</a:t>
          </a:r>
          <a:endParaRPr lang="ru-RU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7D0E68-56CE-46AE-91EE-BCD5B6AAE862}" type="parTrans" cxnId="{36A708F9-EB19-4856-9BA4-E47DA5F0A415}">
      <dgm:prSet/>
      <dgm:spPr/>
      <dgm:t>
        <a:bodyPr/>
        <a:lstStyle/>
        <a:p>
          <a:endParaRPr lang="ru-RU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4C1336-17CC-478A-ABB7-B1290BC2DAA2}" type="sibTrans" cxnId="{36A708F9-EB19-4856-9BA4-E47DA5F0A415}">
      <dgm:prSet/>
      <dgm:spPr/>
      <dgm:t>
        <a:bodyPr/>
        <a:lstStyle/>
        <a:p>
          <a:endParaRPr lang="ru-RU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DBA632-6AC2-4E91-9901-C574A1D66583}">
      <dgm:prSet phldrT="[Текст]"/>
      <dgm:spPr/>
      <dgm:t>
        <a:bodyPr/>
        <a:lstStyle/>
        <a:p>
          <a:r>
            <a:rPr lang="ru-RU" b="0" dirty="0" smtClean="0">
              <a:latin typeface="Arial" panose="020B0604020202020204" pitchFamily="34" charset="0"/>
              <a:cs typeface="Arial" panose="020B0604020202020204" pitchFamily="34" charset="0"/>
            </a:rPr>
            <a:t>Медицина</a:t>
          </a:r>
          <a:endParaRPr lang="ru-RU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09A201-F013-4FA3-9ED0-41C21D5974A0}" type="parTrans" cxnId="{792A7B80-7730-4C50-A7C3-197221412B76}">
      <dgm:prSet/>
      <dgm:spPr/>
      <dgm:t>
        <a:bodyPr/>
        <a:lstStyle/>
        <a:p>
          <a:endParaRPr lang="ru-RU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9BC410-7545-4514-8238-BA39D35DCACA}" type="sibTrans" cxnId="{792A7B80-7730-4C50-A7C3-197221412B76}">
      <dgm:prSet/>
      <dgm:spPr/>
      <dgm:t>
        <a:bodyPr/>
        <a:lstStyle/>
        <a:p>
          <a:endParaRPr lang="ru-RU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539D5A-1C3D-446A-A3D9-6597A509172B}">
      <dgm:prSet phldrT="[Текст]"/>
      <dgm:spPr/>
      <dgm:t>
        <a:bodyPr/>
        <a:lstStyle/>
        <a:p>
          <a:r>
            <a:rPr lang="ru-RU" b="0" dirty="0" smtClean="0">
              <a:latin typeface="Arial" panose="020B0604020202020204" pitchFamily="34" charset="0"/>
              <a:cs typeface="Arial" panose="020B0604020202020204" pitchFamily="34" charset="0"/>
            </a:rPr>
            <a:t>Управленческий персонал</a:t>
          </a:r>
          <a:endParaRPr lang="ru-RU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5B5202-E361-4D3E-8118-CC66794A9F70}" type="parTrans" cxnId="{4B0744B6-A339-4A3E-80F8-D3C99043DA6A}">
      <dgm:prSet/>
      <dgm:spPr/>
      <dgm:t>
        <a:bodyPr/>
        <a:lstStyle/>
        <a:p>
          <a:endParaRPr lang="ru-RU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4DF4C8-7AE9-407D-BFA5-9E0BB83C2EE8}" type="sibTrans" cxnId="{4B0744B6-A339-4A3E-80F8-D3C99043DA6A}">
      <dgm:prSet/>
      <dgm:spPr/>
      <dgm:t>
        <a:bodyPr/>
        <a:lstStyle/>
        <a:p>
          <a:endParaRPr lang="ru-RU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4537E5-C78A-4BB4-B742-0EB45DC2C2D8}">
      <dgm:prSet phldrT="[Текст]"/>
      <dgm:spPr/>
      <dgm:t>
        <a:bodyPr/>
        <a:lstStyle/>
        <a:p>
          <a:r>
            <a:rPr lang="ru-RU" b="0" dirty="0" smtClean="0">
              <a:latin typeface="Arial" panose="020B0604020202020204" pitchFamily="34" charset="0"/>
              <a:cs typeface="Arial" panose="020B0604020202020204" pitchFamily="34" charset="0"/>
            </a:rPr>
            <a:t>Информационная служба</a:t>
          </a:r>
          <a:endParaRPr lang="ru-RU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3B2892-121B-4CC2-A86D-9747BA44879E}" type="parTrans" cxnId="{AE97F6CA-5B52-4BFF-BEFF-61104FEF0FC4}">
      <dgm:prSet/>
      <dgm:spPr/>
      <dgm:t>
        <a:bodyPr/>
        <a:lstStyle/>
        <a:p>
          <a:endParaRPr lang="ru-RU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58919B-C685-4D7C-867C-872C9E35E8AC}" type="sibTrans" cxnId="{AE97F6CA-5B52-4BFF-BEFF-61104FEF0FC4}">
      <dgm:prSet/>
      <dgm:spPr/>
      <dgm:t>
        <a:bodyPr/>
        <a:lstStyle/>
        <a:p>
          <a:endParaRPr lang="ru-RU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3A90DB-77B3-4444-A927-6899036BF476}">
      <dgm:prSet phldrT="[Текст]"/>
      <dgm:spPr/>
      <dgm:t>
        <a:bodyPr/>
        <a:lstStyle/>
        <a:p>
          <a:r>
            <a:rPr lang="ru-RU" b="0" dirty="0" smtClean="0">
              <a:latin typeface="Arial" panose="020B0604020202020204" pitchFamily="34" charset="0"/>
              <a:cs typeface="Arial" panose="020B0604020202020204" pitchFamily="34" charset="0"/>
            </a:rPr>
            <a:t>Хозяйственная служба</a:t>
          </a:r>
          <a:endParaRPr lang="ru-RU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4890C8-6C3A-4EDA-93BA-CF9A4DDCE061}" type="parTrans" cxnId="{DFD89F8E-B883-4AA1-A468-7F00D5552884}">
      <dgm:prSet/>
      <dgm:spPr/>
      <dgm:t>
        <a:bodyPr/>
        <a:lstStyle/>
        <a:p>
          <a:endParaRPr lang="ru-RU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607ECC-1DD5-472E-AEE5-F769BF253A18}" type="sibTrans" cxnId="{DFD89F8E-B883-4AA1-A468-7F00D5552884}">
      <dgm:prSet/>
      <dgm:spPr/>
      <dgm:t>
        <a:bodyPr/>
        <a:lstStyle/>
        <a:p>
          <a:endParaRPr lang="ru-RU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41384B-360C-415C-A468-DB3EAE95B60F}" type="pres">
      <dgm:prSet presAssocID="{6E16828E-5B12-43F5-8939-CA30AE311FF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C97B1DE-AF1D-4525-A9CF-99A2C1657CFC}" type="pres">
      <dgm:prSet presAssocID="{6E16828E-5B12-43F5-8939-CA30AE311FF8}" presName="Name1" presStyleCnt="0"/>
      <dgm:spPr/>
    </dgm:pt>
    <dgm:pt modelId="{77CBBB11-EB82-40FB-9286-88CABB7D90EF}" type="pres">
      <dgm:prSet presAssocID="{6E16828E-5B12-43F5-8939-CA30AE311FF8}" presName="cycle" presStyleCnt="0"/>
      <dgm:spPr/>
    </dgm:pt>
    <dgm:pt modelId="{1553CFE8-9445-4BBA-950A-75E158F3B0F3}" type="pres">
      <dgm:prSet presAssocID="{6E16828E-5B12-43F5-8939-CA30AE311FF8}" presName="srcNode" presStyleLbl="node1" presStyleIdx="0" presStyleCnt="5"/>
      <dgm:spPr/>
    </dgm:pt>
    <dgm:pt modelId="{EE537BDE-6638-4FF8-A299-42CAA79BC135}" type="pres">
      <dgm:prSet presAssocID="{6E16828E-5B12-43F5-8939-CA30AE311FF8}" presName="conn" presStyleLbl="parChTrans1D2" presStyleIdx="0" presStyleCnt="1"/>
      <dgm:spPr/>
      <dgm:t>
        <a:bodyPr/>
        <a:lstStyle/>
        <a:p>
          <a:endParaRPr lang="ru-RU"/>
        </a:p>
      </dgm:t>
    </dgm:pt>
    <dgm:pt modelId="{D4186128-7FC1-4B2C-9CF0-0C6B79AE91F6}" type="pres">
      <dgm:prSet presAssocID="{6E16828E-5B12-43F5-8939-CA30AE311FF8}" presName="extraNode" presStyleLbl="node1" presStyleIdx="0" presStyleCnt="5"/>
      <dgm:spPr/>
    </dgm:pt>
    <dgm:pt modelId="{971130F3-1869-4FC7-A137-8BCFC82BD105}" type="pres">
      <dgm:prSet presAssocID="{6E16828E-5B12-43F5-8939-CA30AE311FF8}" presName="dstNode" presStyleLbl="node1" presStyleIdx="0" presStyleCnt="5"/>
      <dgm:spPr/>
    </dgm:pt>
    <dgm:pt modelId="{E991726B-FB03-4EC6-948C-7C27149A4A8E}" type="pres">
      <dgm:prSet presAssocID="{D392A184-25CD-4D49-B013-666B31BAECA1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4A1D85-43EE-4372-8254-F5CCA5807DDC}" type="pres">
      <dgm:prSet presAssocID="{D392A184-25CD-4D49-B013-666B31BAECA1}" presName="accent_1" presStyleCnt="0"/>
      <dgm:spPr/>
    </dgm:pt>
    <dgm:pt modelId="{1B0F934C-BF67-4FF9-82A2-B2922DC624B1}" type="pres">
      <dgm:prSet presAssocID="{D392A184-25CD-4D49-B013-666B31BAECA1}" presName="accentRepeatNode" presStyleLbl="solidFgAcc1" presStyleIdx="0" presStyleCnt="5"/>
      <dgm:spPr/>
    </dgm:pt>
    <dgm:pt modelId="{B62B60F0-859F-4DE4-B01B-4E925064DA67}" type="pres">
      <dgm:prSet presAssocID="{6ADBA632-6AC2-4E91-9901-C574A1D66583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FD143E-F108-4528-902B-E96869609FA9}" type="pres">
      <dgm:prSet presAssocID="{6ADBA632-6AC2-4E91-9901-C574A1D66583}" presName="accent_2" presStyleCnt="0"/>
      <dgm:spPr/>
    </dgm:pt>
    <dgm:pt modelId="{5C376B45-8CC6-44DE-AB6E-AB67C6AE0561}" type="pres">
      <dgm:prSet presAssocID="{6ADBA632-6AC2-4E91-9901-C574A1D66583}" presName="accentRepeatNode" presStyleLbl="solidFgAcc1" presStyleIdx="1" presStyleCnt="5"/>
      <dgm:spPr/>
    </dgm:pt>
    <dgm:pt modelId="{6B8B2C4E-A8F8-4F31-ADBB-096DE996F443}" type="pres">
      <dgm:prSet presAssocID="{654537E5-C78A-4BB4-B742-0EB45DC2C2D8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FC4E90-A20B-4CB7-A135-35D33A26B632}" type="pres">
      <dgm:prSet presAssocID="{654537E5-C78A-4BB4-B742-0EB45DC2C2D8}" presName="accent_3" presStyleCnt="0"/>
      <dgm:spPr/>
    </dgm:pt>
    <dgm:pt modelId="{B22546E0-6FFA-464B-9048-98BAEAA4296B}" type="pres">
      <dgm:prSet presAssocID="{654537E5-C78A-4BB4-B742-0EB45DC2C2D8}" presName="accentRepeatNode" presStyleLbl="solidFgAcc1" presStyleIdx="2" presStyleCnt="5"/>
      <dgm:spPr/>
    </dgm:pt>
    <dgm:pt modelId="{25516C05-7CDF-42ED-973C-0071992733B6}" type="pres">
      <dgm:prSet presAssocID="{76539D5A-1C3D-446A-A3D9-6597A509172B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497BBF-F5B7-4DC4-8A81-BF4CA5F8AB44}" type="pres">
      <dgm:prSet presAssocID="{76539D5A-1C3D-446A-A3D9-6597A509172B}" presName="accent_4" presStyleCnt="0"/>
      <dgm:spPr/>
    </dgm:pt>
    <dgm:pt modelId="{6A4F9435-333A-4C99-AE4F-6F7AD16FDA0A}" type="pres">
      <dgm:prSet presAssocID="{76539D5A-1C3D-446A-A3D9-6597A509172B}" presName="accentRepeatNode" presStyleLbl="solidFgAcc1" presStyleIdx="3" presStyleCnt="5"/>
      <dgm:spPr/>
    </dgm:pt>
    <dgm:pt modelId="{BCB9DA67-7577-4674-BB66-40930F340DBB}" type="pres">
      <dgm:prSet presAssocID="{913A90DB-77B3-4444-A927-6899036BF476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06B30D-D34A-4435-BF3A-37DBC33179AA}" type="pres">
      <dgm:prSet presAssocID="{913A90DB-77B3-4444-A927-6899036BF476}" presName="accent_5" presStyleCnt="0"/>
      <dgm:spPr/>
    </dgm:pt>
    <dgm:pt modelId="{3958BDB9-450B-41C1-9EF0-3889B460B6A8}" type="pres">
      <dgm:prSet presAssocID="{913A90DB-77B3-4444-A927-6899036BF476}" presName="accentRepeatNode" presStyleLbl="solidFgAcc1" presStyleIdx="4" presStyleCnt="5"/>
      <dgm:spPr/>
    </dgm:pt>
  </dgm:ptLst>
  <dgm:cxnLst>
    <dgm:cxn modelId="{ED31C7D2-7E54-4E95-9E79-3BF1FA61B063}" type="presOf" srcId="{654537E5-C78A-4BB4-B742-0EB45DC2C2D8}" destId="{6B8B2C4E-A8F8-4F31-ADBB-096DE996F443}" srcOrd="0" destOrd="0" presId="urn:microsoft.com/office/officeart/2008/layout/VerticalCurvedList"/>
    <dgm:cxn modelId="{CB86A70D-A15A-4365-92F1-F0827B081BB9}" type="presOf" srcId="{444C1336-17CC-478A-ABB7-B1290BC2DAA2}" destId="{EE537BDE-6638-4FF8-A299-42CAA79BC135}" srcOrd="0" destOrd="0" presId="urn:microsoft.com/office/officeart/2008/layout/VerticalCurvedList"/>
    <dgm:cxn modelId="{6A47871B-3659-4DBE-996F-75F47F5C3D03}" type="presOf" srcId="{76539D5A-1C3D-446A-A3D9-6597A509172B}" destId="{25516C05-7CDF-42ED-973C-0071992733B6}" srcOrd="0" destOrd="0" presId="urn:microsoft.com/office/officeart/2008/layout/VerticalCurvedList"/>
    <dgm:cxn modelId="{D323013D-F0A3-4430-9AA9-82ED833E03E7}" type="presOf" srcId="{913A90DB-77B3-4444-A927-6899036BF476}" destId="{BCB9DA67-7577-4674-BB66-40930F340DBB}" srcOrd="0" destOrd="0" presId="urn:microsoft.com/office/officeart/2008/layout/VerticalCurvedList"/>
    <dgm:cxn modelId="{5AA42168-AA7C-46A2-924A-67FB20A35D6A}" type="presOf" srcId="{6ADBA632-6AC2-4E91-9901-C574A1D66583}" destId="{B62B60F0-859F-4DE4-B01B-4E925064DA67}" srcOrd="0" destOrd="0" presId="urn:microsoft.com/office/officeart/2008/layout/VerticalCurvedList"/>
    <dgm:cxn modelId="{EF59FEBE-3C15-47EB-A170-1BDA5DEB10A6}" type="presOf" srcId="{D392A184-25CD-4D49-B013-666B31BAECA1}" destId="{E991726B-FB03-4EC6-948C-7C27149A4A8E}" srcOrd="0" destOrd="0" presId="urn:microsoft.com/office/officeart/2008/layout/VerticalCurvedList"/>
    <dgm:cxn modelId="{DFD89F8E-B883-4AA1-A468-7F00D5552884}" srcId="{6E16828E-5B12-43F5-8939-CA30AE311FF8}" destId="{913A90DB-77B3-4444-A927-6899036BF476}" srcOrd="4" destOrd="0" parTransId="{0A4890C8-6C3A-4EDA-93BA-CF9A4DDCE061}" sibTransId="{2B607ECC-1DD5-472E-AEE5-F769BF253A18}"/>
    <dgm:cxn modelId="{792A7B80-7730-4C50-A7C3-197221412B76}" srcId="{6E16828E-5B12-43F5-8939-CA30AE311FF8}" destId="{6ADBA632-6AC2-4E91-9901-C574A1D66583}" srcOrd="1" destOrd="0" parTransId="{7809A201-F013-4FA3-9ED0-41C21D5974A0}" sibTransId="{729BC410-7545-4514-8238-BA39D35DCACA}"/>
    <dgm:cxn modelId="{4B0744B6-A339-4A3E-80F8-D3C99043DA6A}" srcId="{6E16828E-5B12-43F5-8939-CA30AE311FF8}" destId="{76539D5A-1C3D-446A-A3D9-6597A509172B}" srcOrd="3" destOrd="0" parTransId="{5A5B5202-E361-4D3E-8118-CC66794A9F70}" sibTransId="{4D4DF4C8-7AE9-407D-BFA5-9E0BB83C2EE8}"/>
    <dgm:cxn modelId="{84FD53F6-7F1B-436E-8D22-98C1FB0740F7}" type="presOf" srcId="{6E16828E-5B12-43F5-8939-CA30AE311FF8}" destId="{E341384B-360C-415C-A468-DB3EAE95B60F}" srcOrd="0" destOrd="0" presId="urn:microsoft.com/office/officeart/2008/layout/VerticalCurvedList"/>
    <dgm:cxn modelId="{36A708F9-EB19-4856-9BA4-E47DA5F0A415}" srcId="{6E16828E-5B12-43F5-8939-CA30AE311FF8}" destId="{D392A184-25CD-4D49-B013-666B31BAECA1}" srcOrd="0" destOrd="0" parTransId="{467D0E68-56CE-46AE-91EE-BCD5B6AAE862}" sibTransId="{444C1336-17CC-478A-ABB7-B1290BC2DAA2}"/>
    <dgm:cxn modelId="{AE97F6CA-5B52-4BFF-BEFF-61104FEF0FC4}" srcId="{6E16828E-5B12-43F5-8939-CA30AE311FF8}" destId="{654537E5-C78A-4BB4-B742-0EB45DC2C2D8}" srcOrd="2" destOrd="0" parTransId="{B33B2892-121B-4CC2-A86D-9747BA44879E}" sibTransId="{2A58919B-C685-4D7C-867C-872C9E35E8AC}"/>
    <dgm:cxn modelId="{8B5F7AF5-2635-4D1F-9746-73E246E5DBA3}" type="presParOf" srcId="{E341384B-360C-415C-A468-DB3EAE95B60F}" destId="{2C97B1DE-AF1D-4525-A9CF-99A2C1657CFC}" srcOrd="0" destOrd="0" presId="urn:microsoft.com/office/officeart/2008/layout/VerticalCurvedList"/>
    <dgm:cxn modelId="{ED8E6B3A-BB42-4544-B8DF-A3D969C53B10}" type="presParOf" srcId="{2C97B1DE-AF1D-4525-A9CF-99A2C1657CFC}" destId="{77CBBB11-EB82-40FB-9286-88CABB7D90EF}" srcOrd="0" destOrd="0" presId="urn:microsoft.com/office/officeart/2008/layout/VerticalCurvedList"/>
    <dgm:cxn modelId="{44162D4F-588A-4859-855D-0DE1885BE0F1}" type="presParOf" srcId="{77CBBB11-EB82-40FB-9286-88CABB7D90EF}" destId="{1553CFE8-9445-4BBA-950A-75E158F3B0F3}" srcOrd="0" destOrd="0" presId="urn:microsoft.com/office/officeart/2008/layout/VerticalCurvedList"/>
    <dgm:cxn modelId="{D6BB2E47-CA66-4944-B7D4-43434DE3BFD5}" type="presParOf" srcId="{77CBBB11-EB82-40FB-9286-88CABB7D90EF}" destId="{EE537BDE-6638-4FF8-A299-42CAA79BC135}" srcOrd="1" destOrd="0" presId="urn:microsoft.com/office/officeart/2008/layout/VerticalCurvedList"/>
    <dgm:cxn modelId="{C52CFB9D-2920-44F9-AB2F-F87C0FA7CC35}" type="presParOf" srcId="{77CBBB11-EB82-40FB-9286-88CABB7D90EF}" destId="{D4186128-7FC1-4B2C-9CF0-0C6B79AE91F6}" srcOrd="2" destOrd="0" presId="urn:microsoft.com/office/officeart/2008/layout/VerticalCurvedList"/>
    <dgm:cxn modelId="{AD4AF5F6-83BB-49A5-B377-9B7E7244B57B}" type="presParOf" srcId="{77CBBB11-EB82-40FB-9286-88CABB7D90EF}" destId="{971130F3-1869-4FC7-A137-8BCFC82BD105}" srcOrd="3" destOrd="0" presId="urn:microsoft.com/office/officeart/2008/layout/VerticalCurvedList"/>
    <dgm:cxn modelId="{710CD41C-EB65-40B1-A95E-F84F2A5D640D}" type="presParOf" srcId="{2C97B1DE-AF1D-4525-A9CF-99A2C1657CFC}" destId="{E991726B-FB03-4EC6-948C-7C27149A4A8E}" srcOrd="1" destOrd="0" presId="urn:microsoft.com/office/officeart/2008/layout/VerticalCurvedList"/>
    <dgm:cxn modelId="{28C2079C-8B40-474B-8A75-181A934C873A}" type="presParOf" srcId="{2C97B1DE-AF1D-4525-A9CF-99A2C1657CFC}" destId="{C64A1D85-43EE-4372-8254-F5CCA5807DDC}" srcOrd="2" destOrd="0" presId="urn:microsoft.com/office/officeart/2008/layout/VerticalCurvedList"/>
    <dgm:cxn modelId="{97DA0C93-4F40-4273-BACC-15E2AEC8A28D}" type="presParOf" srcId="{C64A1D85-43EE-4372-8254-F5CCA5807DDC}" destId="{1B0F934C-BF67-4FF9-82A2-B2922DC624B1}" srcOrd="0" destOrd="0" presId="urn:microsoft.com/office/officeart/2008/layout/VerticalCurvedList"/>
    <dgm:cxn modelId="{7EA33D52-ED9D-4E73-93CB-D2B83C0207B3}" type="presParOf" srcId="{2C97B1DE-AF1D-4525-A9CF-99A2C1657CFC}" destId="{B62B60F0-859F-4DE4-B01B-4E925064DA67}" srcOrd="3" destOrd="0" presId="urn:microsoft.com/office/officeart/2008/layout/VerticalCurvedList"/>
    <dgm:cxn modelId="{F26481CF-6F5F-45B8-86F7-E82CDA3958AF}" type="presParOf" srcId="{2C97B1DE-AF1D-4525-A9CF-99A2C1657CFC}" destId="{B7FD143E-F108-4528-902B-E96869609FA9}" srcOrd="4" destOrd="0" presId="urn:microsoft.com/office/officeart/2008/layout/VerticalCurvedList"/>
    <dgm:cxn modelId="{F8B94E80-E2DF-4C21-9919-375D82E75B75}" type="presParOf" srcId="{B7FD143E-F108-4528-902B-E96869609FA9}" destId="{5C376B45-8CC6-44DE-AB6E-AB67C6AE0561}" srcOrd="0" destOrd="0" presId="urn:microsoft.com/office/officeart/2008/layout/VerticalCurvedList"/>
    <dgm:cxn modelId="{D1250A3D-F0F1-4D1C-AB21-AEFECFDB07B8}" type="presParOf" srcId="{2C97B1DE-AF1D-4525-A9CF-99A2C1657CFC}" destId="{6B8B2C4E-A8F8-4F31-ADBB-096DE996F443}" srcOrd="5" destOrd="0" presId="urn:microsoft.com/office/officeart/2008/layout/VerticalCurvedList"/>
    <dgm:cxn modelId="{DF80BC31-DD29-418A-AFD6-0E02980FA542}" type="presParOf" srcId="{2C97B1DE-AF1D-4525-A9CF-99A2C1657CFC}" destId="{ECFC4E90-A20B-4CB7-A135-35D33A26B632}" srcOrd="6" destOrd="0" presId="urn:microsoft.com/office/officeart/2008/layout/VerticalCurvedList"/>
    <dgm:cxn modelId="{AA7ADA03-3204-4858-BC4D-45BA07489B5E}" type="presParOf" srcId="{ECFC4E90-A20B-4CB7-A135-35D33A26B632}" destId="{B22546E0-6FFA-464B-9048-98BAEAA4296B}" srcOrd="0" destOrd="0" presId="urn:microsoft.com/office/officeart/2008/layout/VerticalCurvedList"/>
    <dgm:cxn modelId="{B6376F12-7266-4FE0-AD85-070A0F3A2426}" type="presParOf" srcId="{2C97B1DE-AF1D-4525-A9CF-99A2C1657CFC}" destId="{25516C05-7CDF-42ED-973C-0071992733B6}" srcOrd="7" destOrd="0" presId="urn:microsoft.com/office/officeart/2008/layout/VerticalCurvedList"/>
    <dgm:cxn modelId="{677E103C-FCEA-4289-99A3-9DDE6AA48CDB}" type="presParOf" srcId="{2C97B1DE-AF1D-4525-A9CF-99A2C1657CFC}" destId="{C0497BBF-F5B7-4DC4-8A81-BF4CA5F8AB44}" srcOrd="8" destOrd="0" presId="urn:microsoft.com/office/officeart/2008/layout/VerticalCurvedList"/>
    <dgm:cxn modelId="{DE882B8D-DB84-45F7-96BA-14608F88236E}" type="presParOf" srcId="{C0497BBF-F5B7-4DC4-8A81-BF4CA5F8AB44}" destId="{6A4F9435-333A-4C99-AE4F-6F7AD16FDA0A}" srcOrd="0" destOrd="0" presId="urn:microsoft.com/office/officeart/2008/layout/VerticalCurvedList"/>
    <dgm:cxn modelId="{C60E30D5-DFAD-4169-B154-931D5D767BDF}" type="presParOf" srcId="{2C97B1DE-AF1D-4525-A9CF-99A2C1657CFC}" destId="{BCB9DA67-7577-4674-BB66-40930F340DBB}" srcOrd="9" destOrd="0" presId="urn:microsoft.com/office/officeart/2008/layout/VerticalCurvedList"/>
    <dgm:cxn modelId="{B99B30DD-D96D-42DE-8868-E181EC36F882}" type="presParOf" srcId="{2C97B1DE-AF1D-4525-A9CF-99A2C1657CFC}" destId="{0006B30D-D34A-4435-BF3A-37DBC33179AA}" srcOrd="10" destOrd="0" presId="urn:microsoft.com/office/officeart/2008/layout/VerticalCurvedList"/>
    <dgm:cxn modelId="{A1DCD535-D68B-48D8-8ED5-70077FF8D207}" type="presParOf" srcId="{0006B30D-D34A-4435-BF3A-37DBC33179AA}" destId="{3958BDB9-450B-41C1-9EF0-3889B460B6A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F6E692-CB4D-4B2C-914A-24AFABFDF248}" type="doc">
      <dgm:prSet loTypeId="urn:microsoft.com/office/officeart/2005/8/layout/chevron2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AD86AD6-3391-4E7D-A229-846B692D5CF6}">
      <dgm:prSet phldrT="[Текст]" custT="1"/>
      <dgm:spPr/>
      <dgm:t>
        <a:bodyPr/>
        <a:lstStyle/>
        <a:p>
          <a:r>
            <a:rPr lang="ru-RU" sz="2800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Врач-стоматолог</a:t>
          </a:r>
          <a:endParaRPr lang="ru-RU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455AB2-B90D-4446-957B-B2626382079F}" type="parTrans" cxnId="{60980010-D448-47FB-8A21-BF294FB54638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F85C13-B28B-46FB-8A48-7B99A8F7F9C0}" type="sibTrans" cxnId="{60980010-D448-47FB-8A21-BF294FB54638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CA3B79-E0AB-45F3-879F-1D708BADF369}">
      <dgm:prSet phldrT="[Текст]" phldr="1" custT="1"/>
      <dgm:spPr/>
      <dgm:t>
        <a:bodyPr/>
        <a:lstStyle/>
        <a:p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B64F0F-CBAF-416E-8BC1-D5B923D408B6}" type="parTrans" cxnId="{7562E3A8-CC2B-44BA-B07C-BA782F54721C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2EC1D4-B3B5-4B04-9368-92F187DEA3BD}" type="sibTrans" cxnId="{7562E3A8-CC2B-44BA-B07C-BA782F54721C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8A54E4-64B6-462D-9581-8C8FC27E9C5B}">
      <dgm:prSet phldrT="[Текст]" custT="1"/>
      <dgm:spPr/>
      <dgm:t>
        <a:bodyPr/>
        <a:lstStyle/>
        <a:p>
          <a:r>
            <a:rPr lang="ru-RU" sz="2800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Младший медицинский персонал</a:t>
          </a:r>
          <a:endParaRPr lang="ru-RU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90F4E7-553C-45A1-9B14-4E5398E95FC2}" type="parTrans" cxnId="{E3BE65FC-5238-4599-A1A1-7F88BFECA160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6D3C16-8A4D-4EA3-902A-DDEC6474B3C9}" type="sibTrans" cxnId="{E3BE65FC-5238-4599-A1A1-7F88BFECA160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FFE8FA-C9B7-467C-A161-0E46C6B025AD}">
      <dgm:prSet phldrT="[Текст]" phldr="1" custT="1"/>
      <dgm:spPr/>
      <dgm:t>
        <a:bodyPr/>
        <a:lstStyle/>
        <a:p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1AC496-2D32-45FC-BE8F-DEEF48B20347}" type="sibTrans" cxnId="{3A5C6C1F-CBF9-4792-94B5-3DAFD587B786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AAFB14-81FC-49F2-A5BF-448D7A57C37A}" type="parTrans" cxnId="{3A5C6C1F-CBF9-4792-94B5-3DAFD587B786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9557C6-8449-4050-96AB-5B43A97DA6C9}">
      <dgm:prSet phldrT="[Текст]" custT="1"/>
      <dgm:spPr/>
      <dgm:t>
        <a:bodyPr/>
        <a:lstStyle/>
        <a:p>
          <a:r>
            <a:rPr lang="ru-RU" sz="2800" dirty="0" smtClean="0">
              <a:latin typeface="Arial" panose="020B0604020202020204" pitchFamily="34" charset="0"/>
              <a:cs typeface="Arial" panose="020B0604020202020204" pitchFamily="34" charset="0"/>
            </a:rPr>
            <a:t>Специалист по педиатрии</a:t>
          </a:r>
          <a:endParaRPr lang="ru-RU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6E9C69-0E9B-4103-BCA0-935EBFA434D0}" type="sibTrans" cxnId="{2872B92E-D795-4F1C-8E8B-4A5FADB8A404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FA8D7D-9D23-4CD9-8EA3-CAB3347C95EB}" type="parTrans" cxnId="{2872B92E-D795-4F1C-8E8B-4A5FADB8A404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35B382-EA34-46B3-B1A6-B97C8A64F4D0}">
      <dgm:prSet phldrT="[Текст]" phldr="1" custT="1"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AFF674-8FB7-4F5B-A66E-FCEA02B1EB80}" type="sibTrans" cxnId="{A4DF1067-979A-482E-BDA0-A017C2E967E8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1B7243-FAC2-43CF-9106-C4A5CF4BEBEB}" type="parTrans" cxnId="{A4DF1067-979A-482E-BDA0-A017C2E967E8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1A3367-ADB8-43AF-BFB6-52430710108E}" type="pres">
      <dgm:prSet presAssocID="{9AF6E692-CB4D-4B2C-914A-24AFABFDF24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710418-25A5-47CF-B918-A31DECD5D2A7}" type="pres">
      <dgm:prSet presAssocID="{4EFFE8FA-C9B7-467C-A161-0E46C6B025AD}" presName="composite" presStyleCnt="0"/>
      <dgm:spPr/>
    </dgm:pt>
    <dgm:pt modelId="{18B11C2F-754B-4639-8F84-367B36EE31F3}" type="pres">
      <dgm:prSet presAssocID="{4EFFE8FA-C9B7-467C-A161-0E46C6B025A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301AD9-1A65-458E-B6ED-7904E613C3A6}" type="pres">
      <dgm:prSet presAssocID="{4EFFE8FA-C9B7-467C-A161-0E46C6B025A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F7E412-C710-4660-8BAC-E5EBBF17D34C}" type="pres">
      <dgm:prSet presAssocID="{B51AC496-2D32-45FC-BE8F-DEEF48B20347}" presName="sp" presStyleCnt="0"/>
      <dgm:spPr/>
    </dgm:pt>
    <dgm:pt modelId="{87A088F3-82A7-4571-9A3B-1E075A8D73A6}" type="pres">
      <dgm:prSet presAssocID="{D7CA3B79-E0AB-45F3-879F-1D708BADF369}" presName="composite" presStyleCnt="0"/>
      <dgm:spPr/>
    </dgm:pt>
    <dgm:pt modelId="{66E38131-B542-42C9-B35D-021B60018B72}" type="pres">
      <dgm:prSet presAssocID="{D7CA3B79-E0AB-45F3-879F-1D708BADF36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64DD5D-7264-4353-9951-823388A6470D}" type="pres">
      <dgm:prSet presAssocID="{D7CA3B79-E0AB-45F3-879F-1D708BADF369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911F7B-8A70-409D-B6FC-F4F0EAA4A666}" type="pres">
      <dgm:prSet presAssocID="{6A2EC1D4-B3B5-4B04-9368-92F187DEA3BD}" presName="sp" presStyleCnt="0"/>
      <dgm:spPr/>
    </dgm:pt>
    <dgm:pt modelId="{4227E102-C9F9-46C0-BA3F-200D0913922C}" type="pres">
      <dgm:prSet presAssocID="{2B35B382-EA34-46B3-B1A6-B97C8A64F4D0}" presName="composite" presStyleCnt="0"/>
      <dgm:spPr/>
    </dgm:pt>
    <dgm:pt modelId="{5E8E3121-34F5-42FC-8476-4D4A34DF03E6}" type="pres">
      <dgm:prSet presAssocID="{2B35B382-EA34-46B3-B1A6-B97C8A64F4D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CE00E0-1EA2-4007-86CB-93CAD68422F4}" type="pres">
      <dgm:prSet presAssocID="{2B35B382-EA34-46B3-B1A6-B97C8A64F4D0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B14E92-113C-4194-85DC-62D537E4BF4B}" type="presOf" srcId="{F38A54E4-64B6-462D-9581-8C8FC27E9C5B}" destId="{0A64DD5D-7264-4353-9951-823388A6470D}" srcOrd="0" destOrd="0" presId="urn:microsoft.com/office/officeart/2005/8/layout/chevron2"/>
    <dgm:cxn modelId="{4E688384-9185-4F62-911C-FE6FC91B4655}" type="presOf" srcId="{4EFFE8FA-C9B7-467C-A161-0E46C6B025AD}" destId="{18B11C2F-754B-4639-8F84-367B36EE31F3}" srcOrd="0" destOrd="0" presId="urn:microsoft.com/office/officeart/2005/8/layout/chevron2"/>
    <dgm:cxn modelId="{DA208602-91A8-42B6-9041-BE38AFA04031}" type="presOf" srcId="{D7CA3B79-E0AB-45F3-879F-1D708BADF369}" destId="{66E38131-B542-42C9-B35D-021B60018B72}" srcOrd="0" destOrd="0" presId="urn:microsoft.com/office/officeart/2005/8/layout/chevron2"/>
    <dgm:cxn modelId="{CD6F18B9-4262-4B05-969E-CA87EB827CB8}" type="presOf" srcId="{FAD86AD6-3391-4E7D-A229-846B692D5CF6}" destId="{96301AD9-1A65-458E-B6ED-7904E613C3A6}" srcOrd="0" destOrd="0" presId="urn:microsoft.com/office/officeart/2005/8/layout/chevron2"/>
    <dgm:cxn modelId="{D3C6818B-0EE4-4521-AFD8-2CDA2789E3FC}" type="presOf" srcId="{8C9557C6-8449-4050-96AB-5B43A97DA6C9}" destId="{96CE00E0-1EA2-4007-86CB-93CAD68422F4}" srcOrd="0" destOrd="0" presId="urn:microsoft.com/office/officeart/2005/8/layout/chevron2"/>
    <dgm:cxn modelId="{3A5C6C1F-CBF9-4792-94B5-3DAFD587B786}" srcId="{9AF6E692-CB4D-4B2C-914A-24AFABFDF248}" destId="{4EFFE8FA-C9B7-467C-A161-0E46C6B025AD}" srcOrd="0" destOrd="0" parTransId="{67AAFB14-81FC-49F2-A5BF-448D7A57C37A}" sibTransId="{B51AC496-2D32-45FC-BE8F-DEEF48B20347}"/>
    <dgm:cxn modelId="{E3BE65FC-5238-4599-A1A1-7F88BFECA160}" srcId="{D7CA3B79-E0AB-45F3-879F-1D708BADF369}" destId="{F38A54E4-64B6-462D-9581-8C8FC27E9C5B}" srcOrd="0" destOrd="0" parTransId="{6F90F4E7-553C-45A1-9B14-4E5398E95FC2}" sibTransId="{946D3C16-8A4D-4EA3-902A-DDEC6474B3C9}"/>
    <dgm:cxn modelId="{2872B92E-D795-4F1C-8E8B-4A5FADB8A404}" srcId="{2B35B382-EA34-46B3-B1A6-B97C8A64F4D0}" destId="{8C9557C6-8449-4050-96AB-5B43A97DA6C9}" srcOrd="0" destOrd="0" parTransId="{62FA8D7D-9D23-4CD9-8EA3-CAB3347C95EB}" sibTransId="{A26E9C69-0E9B-4103-BCA0-935EBFA434D0}"/>
    <dgm:cxn modelId="{60980010-D448-47FB-8A21-BF294FB54638}" srcId="{4EFFE8FA-C9B7-467C-A161-0E46C6B025AD}" destId="{FAD86AD6-3391-4E7D-A229-846B692D5CF6}" srcOrd="0" destOrd="0" parTransId="{95455AB2-B90D-4446-957B-B2626382079F}" sibTransId="{5BF85C13-B28B-46FB-8A48-7B99A8F7F9C0}"/>
    <dgm:cxn modelId="{7562E3A8-CC2B-44BA-B07C-BA782F54721C}" srcId="{9AF6E692-CB4D-4B2C-914A-24AFABFDF248}" destId="{D7CA3B79-E0AB-45F3-879F-1D708BADF369}" srcOrd="1" destOrd="0" parTransId="{41B64F0F-CBAF-416E-8BC1-D5B923D408B6}" sibTransId="{6A2EC1D4-B3B5-4B04-9368-92F187DEA3BD}"/>
    <dgm:cxn modelId="{C6542412-425F-4530-8BCA-B7B6DF4A269C}" type="presOf" srcId="{9AF6E692-CB4D-4B2C-914A-24AFABFDF248}" destId="{911A3367-ADB8-43AF-BFB6-52430710108E}" srcOrd="0" destOrd="0" presId="urn:microsoft.com/office/officeart/2005/8/layout/chevron2"/>
    <dgm:cxn modelId="{A4DF1067-979A-482E-BDA0-A017C2E967E8}" srcId="{9AF6E692-CB4D-4B2C-914A-24AFABFDF248}" destId="{2B35B382-EA34-46B3-B1A6-B97C8A64F4D0}" srcOrd="2" destOrd="0" parTransId="{671B7243-FAC2-43CF-9106-C4A5CF4BEBEB}" sibTransId="{40AFF674-8FB7-4F5B-A66E-FCEA02B1EB80}"/>
    <dgm:cxn modelId="{B1BC02EC-29DF-4AF3-BBE8-A6488043F6AF}" type="presOf" srcId="{2B35B382-EA34-46B3-B1A6-B97C8A64F4D0}" destId="{5E8E3121-34F5-42FC-8476-4D4A34DF03E6}" srcOrd="0" destOrd="0" presId="urn:microsoft.com/office/officeart/2005/8/layout/chevron2"/>
    <dgm:cxn modelId="{21BF200C-2F72-48A0-A526-B1485FC30D99}" type="presParOf" srcId="{911A3367-ADB8-43AF-BFB6-52430710108E}" destId="{2A710418-25A5-47CF-B918-A31DECD5D2A7}" srcOrd="0" destOrd="0" presId="urn:microsoft.com/office/officeart/2005/8/layout/chevron2"/>
    <dgm:cxn modelId="{B17FF1E1-3F9D-46B1-870B-1A4EE29EAFCE}" type="presParOf" srcId="{2A710418-25A5-47CF-B918-A31DECD5D2A7}" destId="{18B11C2F-754B-4639-8F84-367B36EE31F3}" srcOrd="0" destOrd="0" presId="urn:microsoft.com/office/officeart/2005/8/layout/chevron2"/>
    <dgm:cxn modelId="{5F9512D1-9202-486B-AE3C-5775C307AC3B}" type="presParOf" srcId="{2A710418-25A5-47CF-B918-A31DECD5D2A7}" destId="{96301AD9-1A65-458E-B6ED-7904E613C3A6}" srcOrd="1" destOrd="0" presId="urn:microsoft.com/office/officeart/2005/8/layout/chevron2"/>
    <dgm:cxn modelId="{7A1E0E8C-FD44-4B18-8C61-133BA992E536}" type="presParOf" srcId="{911A3367-ADB8-43AF-BFB6-52430710108E}" destId="{09F7E412-C710-4660-8BAC-E5EBBF17D34C}" srcOrd="1" destOrd="0" presId="urn:microsoft.com/office/officeart/2005/8/layout/chevron2"/>
    <dgm:cxn modelId="{BF78963D-C138-4673-AA6A-1A69FD0D0804}" type="presParOf" srcId="{911A3367-ADB8-43AF-BFB6-52430710108E}" destId="{87A088F3-82A7-4571-9A3B-1E075A8D73A6}" srcOrd="2" destOrd="0" presId="urn:microsoft.com/office/officeart/2005/8/layout/chevron2"/>
    <dgm:cxn modelId="{5ACCEE5A-9463-4817-8273-E2F9805F5319}" type="presParOf" srcId="{87A088F3-82A7-4571-9A3B-1E075A8D73A6}" destId="{66E38131-B542-42C9-B35D-021B60018B72}" srcOrd="0" destOrd="0" presId="urn:microsoft.com/office/officeart/2005/8/layout/chevron2"/>
    <dgm:cxn modelId="{AF986C9D-995A-478B-979A-5AA776F15134}" type="presParOf" srcId="{87A088F3-82A7-4571-9A3B-1E075A8D73A6}" destId="{0A64DD5D-7264-4353-9951-823388A6470D}" srcOrd="1" destOrd="0" presId="urn:microsoft.com/office/officeart/2005/8/layout/chevron2"/>
    <dgm:cxn modelId="{8AA7EF96-3771-49E1-8AFE-F5C8A3AE37E7}" type="presParOf" srcId="{911A3367-ADB8-43AF-BFB6-52430710108E}" destId="{D0911F7B-8A70-409D-B6FC-F4F0EAA4A666}" srcOrd="3" destOrd="0" presId="urn:microsoft.com/office/officeart/2005/8/layout/chevron2"/>
    <dgm:cxn modelId="{604FF9EF-B9D6-441C-BD9E-78D484733D11}" type="presParOf" srcId="{911A3367-ADB8-43AF-BFB6-52430710108E}" destId="{4227E102-C9F9-46C0-BA3F-200D0913922C}" srcOrd="4" destOrd="0" presId="urn:microsoft.com/office/officeart/2005/8/layout/chevron2"/>
    <dgm:cxn modelId="{51A1AFA0-3A67-4F2E-A607-56E9615A562E}" type="presParOf" srcId="{4227E102-C9F9-46C0-BA3F-200D0913922C}" destId="{5E8E3121-34F5-42FC-8476-4D4A34DF03E6}" srcOrd="0" destOrd="0" presId="urn:microsoft.com/office/officeart/2005/8/layout/chevron2"/>
    <dgm:cxn modelId="{BEED56D6-202E-4944-AA86-CF9B09D265E7}" type="presParOf" srcId="{4227E102-C9F9-46C0-BA3F-200D0913922C}" destId="{96CE00E0-1EA2-4007-86CB-93CAD68422F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AF6E692-CB4D-4B2C-914A-24AFABFDF248}" type="doc">
      <dgm:prSet loTypeId="urn:microsoft.com/office/officeart/2005/8/layout/chevron2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AD86AD6-3391-4E7D-A229-846B692D5CF6}">
      <dgm:prSet phldrT="[Текст]" custT="1"/>
      <dgm:spPr/>
      <dgm:t>
        <a:bodyPr/>
        <a:lstStyle/>
        <a:p>
          <a:r>
            <a:rPr lang="ru-RU" sz="1800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Руководитель организации (подразделения организации), осуществляющей деятельность в области физической культуры и спорта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455AB2-B90D-4446-957B-B2626382079F}" type="parTrans" cxnId="{60980010-D448-47FB-8A21-BF294FB54638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F85C13-B28B-46FB-8A48-7B99A8F7F9C0}" type="sibTrans" cxnId="{60980010-D448-47FB-8A21-BF294FB54638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CA3B79-E0AB-45F3-879F-1D708BADF369}">
      <dgm:prSet phldrT="[Текст]" phldr="1" custT="1"/>
      <dgm:spPr/>
      <dgm:t>
        <a:bodyPr/>
        <a:lstStyle/>
        <a:p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B64F0F-CBAF-416E-8BC1-D5B923D408B6}" type="parTrans" cxnId="{7562E3A8-CC2B-44BA-B07C-BA782F54721C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2EC1D4-B3B5-4B04-9368-92F187DEA3BD}" type="sibTrans" cxnId="{7562E3A8-CC2B-44BA-B07C-BA782F54721C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8A54E4-64B6-462D-9581-8C8FC27E9C5B}">
      <dgm:prSet phldrT="[Текст]" custT="1"/>
      <dgm:spPr/>
      <dgm:t>
        <a:bodyPr/>
        <a:lstStyle/>
        <a:p>
          <a:r>
            <a:rPr lang="ru-RU" sz="1800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Педагог профессионального обучения, профессионального образования и дополнительного профессионального образования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90F4E7-553C-45A1-9B14-4E5398E95FC2}" type="parTrans" cxnId="{E3BE65FC-5238-4599-A1A1-7F88BFECA160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6D3C16-8A4D-4EA3-902A-DDEC6474B3C9}" type="sibTrans" cxnId="{E3BE65FC-5238-4599-A1A1-7F88BFECA160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1555DF-FD00-411F-8A57-06AE17D7E2D5}">
      <dgm:prSet phldrT="[Текст]" custT="1"/>
      <dgm:spPr/>
      <dgm:t>
        <a:bodyPr/>
        <a:lstStyle/>
        <a:p>
          <a:endParaRPr lang="ru-RU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BEA412-3908-4060-A31E-42D74D346E05}" type="parTrans" cxnId="{C3A25E96-2520-457C-BD7F-7D3B325E7EC1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F7802B-06A8-4BB0-B3E3-A2B1FEF98E4D}" type="sibTrans" cxnId="{C3A25E96-2520-457C-BD7F-7D3B325E7EC1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713336-98F4-4036-962F-94A644E1CEFF}">
      <dgm:prSet custT="1"/>
      <dgm:spPr/>
      <dgm:t>
        <a:bodyPr/>
        <a:lstStyle/>
        <a:p>
          <a:r>
            <a:rPr lang="ru-RU" sz="1800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Психолог в социальной сфере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0FEC44-E983-4365-ADD7-D4AEBA000072}" type="parTrans" cxnId="{D8A44FF0-1AF7-4D49-A8B9-BE658E1AC240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CDC9AF-E696-43A0-8493-F808A3489051}" type="sibTrans" cxnId="{D8A44FF0-1AF7-4D49-A8B9-BE658E1AC240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EDA113-49D7-4D31-8528-F403E467C51E}">
      <dgm:prSet custT="1"/>
      <dgm:spPr/>
      <dgm:t>
        <a:bodyPr/>
        <a:lstStyle/>
        <a:p>
          <a:endParaRPr lang="ru-RU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05BD21-1838-4DC8-9E82-983DF7B1291D}" type="parTrans" cxnId="{3D40AE4C-C40E-4B22-B72F-148DC1BA5803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4CEDB4-7D1D-4178-96FA-06A94A6596BD}" type="sibTrans" cxnId="{3D40AE4C-C40E-4B22-B72F-148DC1BA5803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6E63CA-2C9C-4C12-AA8E-3F85D29461F0}">
      <dgm:prSet custT="1"/>
      <dgm:spPr/>
      <dgm:t>
        <a:bodyPr/>
        <a:lstStyle/>
        <a:p>
          <a:r>
            <a:rPr lang="ru-RU" sz="1800" smtClean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Инструктор-методист </a:t>
          </a:r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E94A91-FA5F-481A-A146-6AE24EA5F7B9}" type="parTrans" cxnId="{FAC6D5B0-5910-4AA4-BB4F-477CF74732A1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877295-E1F6-4CD4-B436-A795259BE84B}" type="sibTrans" cxnId="{FAC6D5B0-5910-4AA4-BB4F-477CF74732A1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FFE8FA-C9B7-467C-A161-0E46C6B025AD}">
      <dgm:prSet phldrT="[Текст]" phldr="1" custT="1"/>
      <dgm:spPr/>
      <dgm:t>
        <a:bodyPr/>
        <a:lstStyle/>
        <a:p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1AC496-2D32-45FC-BE8F-DEEF48B20347}" type="sibTrans" cxnId="{3A5C6C1F-CBF9-4792-94B5-3DAFD587B786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AAFB14-81FC-49F2-A5BF-448D7A57C37A}" type="parTrans" cxnId="{3A5C6C1F-CBF9-4792-94B5-3DAFD587B786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9557C6-8449-4050-96AB-5B43A97DA6C9}">
      <dgm:prSet phldrT="[Текст]" custT="1"/>
      <dgm:spPr/>
      <dgm:t>
        <a:bodyPr/>
        <a:lstStyle/>
        <a:p>
          <a:r>
            <a:rPr lang="ru-RU" sz="1800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Тренер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6E9C69-0E9B-4103-BCA0-935EBFA434D0}" type="sibTrans" cxnId="{2872B92E-D795-4F1C-8E8B-4A5FADB8A404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FA8D7D-9D23-4CD9-8EA3-CAB3347C95EB}" type="parTrans" cxnId="{2872B92E-D795-4F1C-8E8B-4A5FADB8A404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35B382-EA34-46B3-B1A6-B97C8A64F4D0}">
      <dgm:prSet phldrT="[Текст]" phldr="1" custT="1"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AFF674-8FB7-4F5B-A66E-FCEA02B1EB80}" type="sibTrans" cxnId="{A4DF1067-979A-482E-BDA0-A017C2E967E8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1B7243-FAC2-43CF-9106-C4A5CF4BEBEB}" type="parTrans" cxnId="{A4DF1067-979A-482E-BDA0-A017C2E967E8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1A3367-ADB8-43AF-BFB6-52430710108E}" type="pres">
      <dgm:prSet presAssocID="{9AF6E692-CB4D-4B2C-914A-24AFABFDF24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710418-25A5-47CF-B918-A31DECD5D2A7}" type="pres">
      <dgm:prSet presAssocID="{4EFFE8FA-C9B7-467C-A161-0E46C6B025AD}" presName="composite" presStyleCnt="0"/>
      <dgm:spPr/>
    </dgm:pt>
    <dgm:pt modelId="{18B11C2F-754B-4639-8F84-367B36EE31F3}" type="pres">
      <dgm:prSet presAssocID="{4EFFE8FA-C9B7-467C-A161-0E46C6B025AD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301AD9-1A65-458E-B6ED-7904E613C3A6}" type="pres">
      <dgm:prSet presAssocID="{4EFFE8FA-C9B7-467C-A161-0E46C6B025AD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F7E412-C710-4660-8BAC-E5EBBF17D34C}" type="pres">
      <dgm:prSet presAssocID="{B51AC496-2D32-45FC-BE8F-DEEF48B20347}" presName="sp" presStyleCnt="0"/>
      <dgm:spPr/>
    </dgm:pt>
    <dgm:pt modelId="{87A088F3-82A7-4571-9A3B-1E075A8D73A6}" type="pres">
      <dgm:prSet presAssocID="{D7CA3B79-E0AB-45F3-879F-1D708BADF369}" presName="composite" presStyleCnt="0"/>
      <dgm:spPr/>
    </dgm:pt>
    <dgm:pt modelId="{66E38131-B542-42C9-B35D-021B60018B72}" type="pres">
      <dgm:prSet presAssocID="{D7CA3B79-E0AB-45F3-879F-1D708BADF369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64DD5D-7264-4353-9951-823388A6470D}" type="pres">
      <dgm:prSet presAssocID="{D7CA3B79-E0AB-45F3-879F-1D708BADF369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911F7B-8A70-409D-B6FC-F4F0EAA4A666}" type="pres">
      <dgm:prSet presAssocID="{6A2EC1D4-B3B5-4B04-9368-92F187DEA3BD}" presName="sp" presStyleCnt="0"/>
      <dgm:spPr/>
    </dgm:pt>
    <dgm:pt modelId="{4227E102-C9F9-46C0-BA3F-200D0913922C}" type="pres">
      <dgm:prSet presAssocID="{2B35B382-EA34-46B3-B1A6-B97C8A64F4D0}" presName="composite" presStyleCnt="0"/>
      <dgm:spPr/>
    </dgm:pt>
    <dgm:pt modelId="{5E8E3121-34F5-42FC-8476-4D4A34DF03E6}" type="pres">
      <dgm:prSet presAssocID="{2B35B382-EA34-46B3-B1A6-B97C8A64F4D0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CE00E0-1EA2-4007-86CB-93CAD68422F4}" type="pres">
      <dgm:prSet presAssocID="{2B35B382-EA34-46B3-B1A6-B97C8A64F4D0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7C7077-AA2D-4D32-ADBF-64C3B1725F43}" type="pres">
      <dgm:prSet presAssocID="{40AFF674-8FB7-4F5B-A66E-FCEA02B1EB80}" presName="sp" presStyleCnt="0"/>
      <dgm:spPr/>
    </dgm:pt>
    <dgm:pt modelId="{93240898-0E0A-4891-9430-BFB846DD157F}" type="pres">
      <dgm:prSet presAssocID="{981555DF-FD00-411F-8A57-06AE17D7E2D5}" presName="composite" presStyleCnt="0"/>
      <dgm:spPr/>
    </dgm:pt>
    <dgm:pt modelId="{CFE0D1E9-6055-4FC6-9D68-6C83B757984B}" type="pres">
      <dgm:prSet presAssocID="{981555DF-FD00-411F-8A57-06AE17D7E2D5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C7EEC5-2ED3-4313-8B79-8AB3ADE8ED2F}" type="pres">
      <dgm:prSet presAssocID="{981555DF-FD00-411F-8A57-06AE17D7E2D5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089DAA-209A-4525-AB9B-6C383DB158EC}" type="pres">
      <dgm:prSet presAssocID="{E6F7802B-06A8-4BB0-B3E3-A2B1FEF98E4D}" presName="sp" presStyleCnt="0"/>
      <dgm:spPr/>
    </dgm:pt>
    <dgm:pt modelId="{A0425620-4347-4728-8BA7-182ECC23D3C5}" type="pres">
      <dgm:prSet presAssocID="{F5EDA113-49D7-4D31-8528-F403E467C51E}" presName="composite" presStyleCnt="0"/>
      <dgm:spPr/>
    </dgm:pt>
    <dgm:pt modelId="{DEEFA090-ADBC-4078-B3C9-15C0F5C1EF6E}" type="pres">
      <dgm:prSet presAssocID="{F5EDA113-49D7-4D31-8528-F403E467C51E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5C562F-F0AB-4AB8-9BE3-BD9A48EF3282}" type="pres">
      <dgm:prSet presAssocID="{F5EDA113-49D7-4D31-8528-F403E467C51E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A4C936-ED74-4128-951D-5AC1FD731724}" type="presOf" srcId="{F5EDA113-49D7-4D31-8528-F403E467C51E}" destId="{DEEFA090-ADBC-4078-B3C9-15C0F5C1EF6E}" srcOrd="0" destOrd="0" presId="urn:microsoft.com/office/officeart/2005/8/layout/chevron2"/>
    <dgm:cxn modelId="{EA6F3B02-7393-4A11-B776-9D084E58529F}" type="presOf" srcId="{9AF6E692-CB4D-4B2C-914A-24AFABFDF248}" destId="{911A3367-ADB8-43AF-BFB6-52430710108E}" srcOrd="0" destOrd="0" presId="urn:microsoft.com/office/officeart/2005/8/layout/chevron2"/>
    <dgm:cxn modelId="{BD669095-5D7C-4430-8E22-54EF28EC79C0}" type="presOf" srcId="{8C9557C6-8449-4050-96AB-5B43A97DA6C9}" destId="{96CE00E0-1EA2-4007-86CB-93CAD68422F4}" srcOrd="0" destOrd="0" presId="urn:microsoft.com/office/officeart/2005/8/layout/chevron2"/>
    <dgm:cxn modelId="{FAC6D5B0-5910-4AA4-BB4F-477CF74732A1}" srcId="{F5EDA113-49D7-4D31-8528-F403E467C51E}" destId="{D56E63CA-2C9C-4C12-AA8E-3F85D29461F0}" srcOrd="0" destOrd="0" parTransId="{D2E94A91-FA5F-481A-A146-6AE24EA5F7B9}" sibTransId="{4E877295-E1F6-4CD4-B436-A795259BE84B}"/>
    <dgm:cxn modelId="{658B68F9-3789-4894-8CA9-D67052F226EF}" type="presOf" srcId="{F6713336-98F4-4036-962F-94A644E1CEFF}" destId="{E4C7EEC5-2ED3-4313-8B79-8AB3ADE8ED2F}" srcOrd="0" destOrd="0" presId="urn:microsoft.com/office/officeart/2005/8/layout/chevron2"/>
    <dgm:cxn modelId="{026E8ED4-4D94-4723-A02B-0BC19E6E2436}" type="presOf" srcId="{2B35B382-EA34-46B3-B1A6-B97C8A64F4D0}" destId="{5E8E3121-34F5-42FC-8476-4D4A34DF03E6}" srcOrd="0" destOrd="0" presId="urn:microsoft.com/office/officeart/2005/8/layout/chevron2"/>
    <dgm:cxn modelId="{CEB09D96-F7A6-47D3-80AA-44D7445479AB}" type="presOf" srcId="{F38A54E4-64B6-462D-9581-8C8FC27E9C5B}" destId="{0A64DD5D-7264-4353-9951-823388A6470D}" srcOrd="0" destOrd="0" presId="urn:microsoft.com/office/officeart/2005/8/layout/chevron2"/>
    <dgm:cxn modelId="{E2ED3097-575F-4947-BDF1-4A53B3294A85}" type="presOf" srcId="{D7CA3B79-E0AB-45F3-879F-1D708BADF369}" destId="{66E38131-B542-42C9-B35D-021B60018B72}" srcOrd="0" destOrd="0" presId="urn:microsoft.com/office/officeart/2005/8/layout/chevron2"/>
    <dgm:cxn modelId="{3D40AE4C-C40E-4B22-B72F-148DC1BA5803}" srcId="{9AF6E692-CB4D-4B2C-914A-24AFABFDF248}" destId="{F5EDA113-49D7-4D31-8528-F403E467C51E}" srcOrd="4" destOrd="0" parTransId="{1D05BD21-1838-4DC8-9E82-983DF7B1291D}" sibTransId="{124CEDB4-7D1D-4178-96FA-06A94A6596BD}"/>
    <dgm:cxn modelId="{3A5C6C1F-CBF9-4792-94B5-3DAFD587B786}" srcId="{9AF6E692-CB4D-4B2C-914A-24AFABFDF248}" destId="{4EFFE8FA-C9B7-467C-A161-0E46C6B025AD}" srcOrd="0" destOrd="0" parTransId="{67AAFB14-81FC-49F2-A5BF-448D7A57C37A}" sibTransId="{B51AC496-2D32-45FC-BE8F-DEEF48B20347}"/>
    <dgm:cxn modelId="{5B5B0FF3-7605-4532-9162-2EE2F8B8052A}" type="presOf" srcId="{4EFFE8FA-C9B7-467C-A161-0E46C6B025AD}" destId="{18B11C2F-754B-4639-8F84-367B36EE31F3}" srcOrd="0" destOrd="0" presId="urn:microsoft.com/office/officeart/2005/8/layout/chevron2"/>
    <dgm:cxn modelId="{59987613-8E96-4C17-B9BD-C05710593285}" type="presOf" srcId="{981555DF-FD00-411F-8A57-06AE17D7E2D5}" destId="{CFE0D1E9-6055-4FC6-9D68-6C83B757984B}" srcOrd="0" destOrd="0" presId="urn:microsoft.com/office/officeart/2005/8/layout/chevron2"/>
    <dgm:cxn modelId="{E3BE65FC-5238-4599-A1A1-7F88BFECA160}" srcId="{D7CA3B79-E0AB-45F3-879F-1D708BADF369}" destId="{F38A54E4-64B6-462D-9581-8C8FC27E9C5B}" srcOrd="0" destOrd="0" parTransId="{6F90F4E7-553C-45A1-9B14-4E5398E95FC2}" sibTransId="{946D3C16-8A4D-4EA3-902A-DDEC6474B3C9}"/>
    <dgm:cxn modelId="{2872B92E-D795-4F1C-8E8B-4A5FADB8A404}" srcId="{2B35B382-EA34-46B3-B1A6-B97C8A64F4D0}" destId="{8C9557C6-8449-4050-96AB-5B43A97DA6C9}" srcOrd="0" destOrd="0" parTransId="{62FA8D7D-9D23-4CD9-8EA3-CAB3347C95EB}" sibTransId="{A26E9C69-0E9B-4103-BCA0-935EBFA434D0}"/>
    <dgm:cxn modelId="{60980010-D448-47FB-8A21-BF294FB54638}" srcId="{4EFFE8FA-C9B7-467C-A161-0E46C6B025AD}" destId="{FAD86AD6-3391-4E7D-A229-846B692D5CF6}" srcOrd="0" destOrd="0" parTransId="{95455AB2-B90D-4446-957B-B2626382079F}" sibTransId="{5BF85C13-B28B-46FB-8A48-7B99A8F7F9C0}"/>
    <dgm:cxn modelId="{BB8E22FB-A298-4DFD-9605-2B2A2B3FFBB2}" type="presOf" srcId="{D56E63CA-2C9C-4C12-AA8E-3F85D29461F0}" destId="{615C562F-F0AB-4AB8-9BE3-BD9A48EF3282}" srcOrd="0" destOrd="0" presId="urn:microsoft.com/office/officeart/2005/8/layout/chevron2"/>
    <dgm:cxn modelId="{7562E3A8-CC2B-44BA-B07C-BA782F54721C}" srcId="{9AF6E692-CB4D-4B2C-914A-24AFABFDF248}" destId="{D7CA3B79-E0AB-45F3-879F-1D708BADF369}" srcOrd="1" destOrd="0" parTransId="{41B64F0F-CBAF-416E-8BC1-D5B923D408B6}" sibTransId="{6A2EC1D4-B3B5-4B04-9368-92F187DEA3BD}"/>
    <dgm:cxn modelId="{5992F505-3A14-4A2B-B21C-4AEFBC1FF081}" type="presOf" srcId="{FAD86AD6-3391-4E7D-A229-846B692D5CF6}" destId="{96301AD9-1A65-458E-B6ED-7904E613C3A6}" srcOrd="0" destOrd="0" presId="urn:microsoft.com/office/officeart/2005/8/layout/chevron2"/>
    <dgm:cxn modelId="{A4DF1067-979A-482E-BDA0-A017C2E967E8}" srcId="{9AF6E692-CB4D-4B2C-914A-24AFABFDF248}" destId="{2B35B382-EA34-46B3-B1A6-B97C8A64F4D0}" srcOrd="2" destOrd="0" parTransId="{671B7243-FAC2-43CF-9106-C4A5CF4BEBEB}" sibTransId="{40AFF674-8FB7-4F5B-A66E-FCEA02B1EB80}"/>
    <dgm:cxn modelId="{C3A25E96-2520-457C-BD7F-7D3B325E7EC1}" srcId="{9AF6E692-CB4D-4B2C-914A-24AFABFDF248}" destId="{981555DF-FD00-411F-8A57-06AE17D7E2D5}" srcOrd="3" destOrd="0" parTransId="{5EBEA412-3908-4060-A31E-42D74D346E05}" sibTransId="{E6F7802B-06A8-4BB0-B3E3-A2B1FEF98E4D}"/>
    <dgm:cxn modelId="{D8A44FF0-1AF7-4D49-A8B9-BE658E1AC240}" srcId="{981555DF-FD00-411F-8A57-06AE17D7E2D5}" destId="{F6713336-98F4-4036-962F-94A644E1CEFF}" srcOrd="0" destOrd="0" parTransId="{CE0FEC44-E983-4365-ADD7-D4AEBA000072}" sibTransId="{05CDC9AF-E696-43A0-8493-F808A3489051}"/>
    <dgm:cxn modelId="{3499C522-B9DD-4A82-A73B-05FDFAE1A9E8}" type="presParOf" srcId="{911A3367-ADB8-43AF-BFB6-52430710108E}" destId="{2A710418-25A5-47CF-B918-A31DECD5D2A7}" srcOrd="0" destOrd="0" presId="urn:microsoft.com/office/officeart/2005/8/layout/chevron2"/>
    <dgm:cxn modelId="{76A72FFD-1619-460A-BA44-F93076FFC49F}" type="presParOf" srcId="{2A710418-25A5-47CF-B918-A31DECD5D2A7}" destId="{18B11C2F-754B-4639-8F84-367B36EE31F3}" srcOrd="0" destOrd="0" presId="urn:microsoft.com/office/officeart/2005/8/layout/chevron2"/>
    <dgm:cxn modelId="{F7D9870C-158C-44EF-A870-FDBAEDFC1181}" type="presParOf" srcId="{2A710418-25A5-47CF-B918-A31DECD5D2A7}" destId="{96301AD9-1A65-458E-B6ED-7904E613C3A6}" srcOrd="1" destOrd="0" presId="urn:microsoft.com/office/officeart/2005/8/layout/chevron2"/>
    <dgm:cxn modelId="{E8E92B70-5898-4F7B-8B05-5CDBF62AEF1C}" type="presParOf" srcId="{911A3367-ADB8-43AF-BFB6-52430710108E}" destId="{09F7E412-C710-4660-8BAC-E5EBBF17D34C}" srcOrd="1" destOrd="0" presId="urn:microsoft.com/office/officeart/2005/8/layout/chevron2"/>
    <dgm:cxn modelId="{75B96226-678E-4E13-AAAD-B55A0C8F0FB1}" type="presParOf" srcId="{911A3367-ADB8-43AF-BFB6-52430710108E}" destId="{87A088F3-82A7-4571-9A3B-1E075A8D73A6}" srcOrd="2" destOrd="0" presId="urn:microsoft.com/office/officeart/2005/8/layout/chevron2"/>
    <dgm:cxn modelId="{DCD4BECA-A227-461A-BB82-BB671A68C0FE}" type="presParOf" srcId="{87A088F3-82A7-4571-9A3B-1E075A8D73A6}" destId="{66E38131-B542-42C9-B35D-021B60018B72}" srcOrd="0" destOrd="0" presId="urn:microsoft.com/office/officeart/2005/8/layout/chevron2"/>
    <dgm:cxn modelId="{65C28D1D-6DCA-443A-AED0-F6115A4A11A0}" type="presParOf" srcId="{87A088F3-82A7-4571-9A3B-1E075A8D73A6}" destId="{0A64DD5D-7264-4353-9951-823388A6470D}" srcOrd="1" destOrd="0" presId="urn:microsoft.com/office/officeart/2005/8/layout/chevron2"/>
    <dgm:cxn modelId="{CCA2782B-877A-4CF8-A3E8-1B9FD489F239}" type="presParOf" srcId="{911A3367-ADB8-43AF-BFB6-52430710108E}" destId="{D0911F7B-8A70-409D-B6FC-F4F0EAA4A666}" srcOrd="3" destOrd="0" presId="urn:microsoft.com/office/officeart/2005/8/layout/chevron2"/>
    <dgm:cxn modelId="{523DA145-E6C9-4D69-ABBA-1BF40D2E267A}" type="presParOf" srcId="{911A3367-ADB8-43AF-BFB6-52430710108E}" destId="{4227E102-C9F9-46C0-BA3F-200D0913922C}" srcOrd="4" destOrd="0" presId="urn:microsoft.com/office/officeart/2005/8/layout/chevron2"/>
    <dgm:cxn modelId="{309F072F-71BC-42E5-B10F-504E4B826D22}" type="presParOf" srcId="{4227E102-C9F9-46C0-BA3F-200D0913922C}" destId="{5E8E3121-34F5-42FC-8476-4D4A34DF03E6}" srcOrd="0" destOrd="0" presId="urn:microsoft.com/office/officeart/2005/8/layout/chevron2"/>
    <dgm:cxn modelId="{CB8C11F1-5CF4-420E-9A6A-6A3EDA92D610}" type="presParOf" srcId="{4227E102-C9F9-46C0-BA3F-200D0913922C}" destId="{96CE00E0-1EA2-4007-86CB-93CAD68422F4}" srcOrd="1" destOrd="0" presId="urn:microsoft.com/office/officeart/2005/8/layout/chevron2"/>
    <dgm:cxn modelId="{93F3A681-D6BA-4E98-BCF8-0A9CBE3F5DF3}" type="presParOf" srcId="{911A3367-ADB8-43AF-BFB6-52430710108E}" destId="{D97C7077-AA2D-4D32-ADBF-64C3B1725F43}" srcOrd="5" destOrd="0" presId="urn:microsoft.com/office/officeart/2005/8/layout/chevron2"/>
    <dgm:cxn modelId="{51EAA01C-77F3-4FA9-8439-7B2B0E960D17}" type="presParOf" srcId="{911A3367-ADB8-43AF-BFB6-52430710108E}" destId="{93240898-0E0A-4891-9430-BFB846DD157F}" srcOrd="6" destOrd="0" presId="urn:microsoft.com/office/officeart/2005/8/layout/chevron2"/>
    <dgm:cxn modelId="{0C2E26B8-C7D4-4797-ACC0-5B080B65E1FD}" type="presParOf" srcId="{93240898-0E0A-4891-9430-BFB846DD157F}" destId="{CFE0D1E9-6055-4FC6-9D68-6C83B757984B}" srcOrd="0" destOrd="0" presId="urn:microsoft.com/office/officeart/2005/8/layout/chevron2"/>
    <dgm:cxn modelId="{B46F8B0E-012D-43B2-A371-022289D3301A}" type="presParOf" srcId="{93240898-0E0A-4891-9430-BFB846DD157F}" destId="{E4C7EEC5-2ED3-4313-8B79-8AB3ADE8ED2F}" srcOrd="1" destOrd="0" presId="urn:microsoft.com/office/officeart/2005/8/layout/chevron2"/>
    <dgm:cxn modelId="{5B073737-A2E4-47E5-A51D-85BD7259277A}" type="presParOf" srcId="{911A3367-ADB8-43AF-BFB6-52430710108E}" destId="{FB089DAA-209A-4525-AB9B-6C383DB158EC}" srcOrd="7" destOrd="0" presId="urn:microsoft.com/office/officeart/2005/8/layout/chevron2"/>
    <dgm:cxn modelId="{B682AD54-F2E8-47AC-BA0C-861A4172662E}" type="presParOf" srcId="{911A3367-ADB8-43AF-BFB6-52430710108E}" destId="{A0425620-4347-4728-8BA7-182ECC23D3C5}" srcOrd="8" destOrd="0" presId="urn:microsoft.com/office/officeart/2005/8/layout/chevron2"/>
    <dgm:cxn modelId="{B512336F-1A16-466F-825D-0B50B6419FEB}" type="presParOf" srcId="{A0425620-4347-4728-8BA7-182ECC23D3C5}" destId="{DEEFA090-ADBC-4078-B3C9-15C0F5C1EF6E}" srcOrd="0" destOrd="0" presId="urn:microsoft.com/office/officeart/2005/8/layout/chevron2"/>
    <dgm:cxn modelId="{EA2E663C-15EA-42BC-894A-DAB0B528F5E7}" type="presParOf" srcId="{A0425620-4347-4728-8BA7-182ECC23D3C5}" destId="{615C562F-F0AB-4AB8-9BE3-BD9A48EF328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14AEC01-D52A-4648-942B-7927E3243DD5}" type="doc">
      <dgm:prSet loTypeId="urn:microsoft.com/office/officeart/2008/layout/VerticalAccent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01AD87-1E4E-4FAA-A2BF-A3573953650B}">
      <dgm:prSet phldrT="[Текст]" phldr="1" custT="1"/>
      <dgm:spPr/>
      <dgm:t>
        <a:bodyPr/>
        <a:lstStyle/>
        <a:p>
          <a:endParaRPr lang="ru-RU" sz="1850"/>
        </a:p>
      </dgm:t>
    </dgm:pt>
    <dgm:pt modelId="{0FFB3E67-8EFE-4BEC-AF0E-BCCDFFE0BA3A}" type="parTrans" cxnId="{C0F247F8-A7D9-4944-BF79-69620EE1ABF8}">
      <dgm:prSet/>
      <dgm:spPr/>
      <dgm:t>
        <a:bodyPr/>
        <a:lstStyle/>
        <a:p>
          <a:endParaRPr lang="ru-RU" sz="1850"/>
        </a:p>
      </dgm:t>
    </dgm:pt>
    <dgm:pt modelId="{D8409F41-A61A-4E7C-AF34-F6C60F5F3176}" type="sibTrans" cxnId="{C0F247F8-A7D9-4944-BF79-69620EE1ABF8}">
      <dgm:prSet/>
      <dgm:spPr/>
      <dgm:t>
        <a:bodyPr/>
        <a:lstStyle/>
        <a:p>
          <a:endParaRPr lang="ru-RU" sz="1850"/>
        </a:p>
      </dgm:t>
    </dgm:pt>
    <dgm:pt modelId="{61B36547-4DC0-4009-AF2A-5DA03CA58B8D}">
      <dgm:prSet phldrT="[Текст]" custT="1"/>
      <dgm:spPr/>
      <dgm:t>
        <a:bodyPr/>
        <a:lstStyle/>
        <a:p>
          <a:r>
            <a:rPr lang="ru-RU" sz="1850" dirty="0" smtClean="0"/>
            <a:t>Профессорско-преподавательский персонал организаций высшего образования</a:t>
          </a:r>
          <a:endParaRPr lang="ru-RU" sz="1850" dirty="0"/>
        </a:p>
      </dgm:t>
    </dgm:pt>
    <dgm:pt modelId="{34E69A92-29D1-4746-8E66-5438F207D878}" type="parTrans" cxnId="{66B63B82-382C-42FD-9E49-60F38C260599}">
      <dgm:prSet/>
      <dgm:spPr/>
      <dgm:t>
        <a:bodyPr/>
        <a:lstStyle/>
        <a:p>
          <a:endParaRPr lang="ru-RU" sz="1850"/>
        </a:p>
      </dgm:t>
    </dgm:pt>
    <dgm:pt modelId="{E1C9058F-0D68-4D58-B74E-ACF227F5624A}" type="sibTrans" cxnId="{66B63B82-382C-42FD-9E49-60F38C260599}">
      <dgm:prSet/>
      <dgm:spPr/>
      <dgm:t>
        <a:bodyPr/>
        <a:lstStyle/>
        <a:p>
          <a:endParaRPr lang="ru-RU" sz="1850"/>
        </a:p>
      </dgm:t>
    </dgm:pt>
    <dgm:pt modelId="{9E628DC4-6BD8-4F8F-9453-76B7462E00E3}">
      <dgm:prSet phldrT="[Текст]" custT="1"/>
      <dgm:spPr/>
      <dgm:t>
        <a:bodyPr/>
        <a:lstStyle/>
        <a:p>
          <a:r>
            <a:rPr lang="ru-RU" sz="1850" dirty="0" smtClean="0"/>
            <a:t>Преподаватели средних профессиональных образовательных организаций</a:t>
          </a:r>
          <a:endParaRPr lang="ru-RU" sz="1850" dirty="0"/>
        </a:p>
      </dgm:t>
    </dgm:pt>
    <dgm:pt modelId="{87446D0F-9642-4011-8785-8786E347FD8E}" type="parTrans" cxnId="{4BF68E0C-D3E5-48C7-9400-86993004129E}">
      <dgm:prSet/>
      <dgm:spPr/>
      <dgm:t>
        <a:bodyPr/>
        <a:lstStyle/>
        <a:p>
          <a:endParaRPr lang="ru-RU" sz="1850"/>
        </a:p>
      </dgm:t>
    </dgm:pt>
    <dgm:pt modelId="{4B8641CD-9295-423B-B747-66F75B404498}" type="sibTrans" cxnId="{4BF68E0C-D3E5-48C7-9400-86993004129E}">
      <dgm:prSet/>
      <dgm:spPr/>
      <dgm:t>
        <a:bodyPr/>
        <a:lstStyle/>
        <a:p>
          <a:endParaRPr lang="ru-RU" sz="1850"/>
        </a:p>
      </dgm:t>
    </dgm:pt>
    <dgm:pt modelId="{9AF5BF9E-CC9B-4491-94C4-890D100EC6F0}">
      <dgm:prSet phldrT="[Текст]" custT="1"/>
      <dgm:spPr/>
      <dgm:t>
        <a:bodyPr/>
        <a:lstStyle/>
        <a:p>
          <a:r>
            <a:rPr lang="ru-RU" sz="1850" dirty="0" smtClean="0"/>
            <a:t>Специалисты по методике обучения</a:t>
          </a:r>
          <a:endParaRPr lang="ru-RU" sz="1850" dirty="0"/>
        </a:p>
      </dgm:t>
    </dgm:pt>
    <dgm:pt modelId="{6D49D2FC-1AC5-4030-A424-68031DB4542B}" type="parTrans" cxnId="{2ECAF0CC-907C-42FE-8B21-D8D2C99AB16D}">
      <dgm:prSet/>
      <dgm:spPr/>
      <dgm:t>
        <a:bodyPr/>
        <a:lstStyle/>
        <a:p>
          <a:endParaRPr lang="ru-RU" sz="1850"/>
        </a:p>
      </dgm:t>
    </dgm:pt>
    <dgm:pt modelId="{5C59D2EE-3ADF-4486-99BE-501D404280CB}" type="sibTrans" cxnId="{2ECAF0CC-907C-42FE-8B21-D8D2C99AB16D}">
      <dgm:prSet/>
      <dgm:spPr/>
      <dgm:t>
        <a:bodyPr/>
        <a:lstStyle/>
        <a:p>
          <a:endParaRPr lang="ru-RU" sz="1850"/>
        </a:p>
      </dgm:t>
    </dgm:pt>
    <dgm:pt modelId="{40655792-40CD-49E6-A727-A5281AADECF2}">
      <dgm:prSet phldrT="[Текст]" phldr="1" custT="1"/>
      <dgm:spPr/>
      <dgm:t>
        <a:bodyPr/>
        <a:lstStyle/>
        <a:p>
          <a:endParaRPr lang="ru-RU" sz="1850" dirty="0"/>
        </a:p>
      </dgm:t>
    </dgm:pt>
    <dgm:pt modelId="{611F3B0D-DDD6-4F8E-8FD9-ABB732CC31AF}" type="sibTrans" cxnId="{4B93E3A5-204C-4DDD-8A2F-D49B9ABCF6A7}">
      <dgm:prSet/>
      <dgm:spPr/>
      <dgm:t>
        <a:bodyPr/>
        <a:lstStyle/>
        <a:p>
          <a:endParaRPr lang="ru-RU" sz="1850"/>
        </a:p>
      </dgm:t>
    </dgm:pt>
    <dgm:pt modelId="{52C31C23-15FB-49D0-92EA-8132818AA14E}" type="parTrans" cxnId="{4B93E3A5-204C-4DDD-8A2F-D49B9ABCF6A7}">
      <dgm:prSet/>
      <dgm:spPr/>
      <dgm:t>
        <a:bodyPr/>
        <a:lstStyle/>
        <a:p>
          <a:endParaRPr lang="ru-RU" sz="1850"/>
        </a:p>
      </dgm:t>
    </dgm:pt>
    <dgm:pt modelId="{AC0427E1-E8A4-422A-9360-E8D340DA5AD0}">
      <dgm:prSet phldrT="[Текст]" phldr="1" custT="1"/>
      <dgm:spPr/>
      <dgm:t>
        <a:bodyPr/>
        <a:lstStyle/>
        <a:p>
          <a:endParaRPr lang="ru-RU" sz="1850" dirty="0"/>
        </a:p>
      </dgm:t>
    </dgm:pt>
    <dgm:pt modelId="{9D6874BF-C08D-457C-9DC4-1184303D02C6}" type="sibTrans" cxnId="{3CE31755-92F1-47EB-A846-877A074809F0}">
      <dgm:prSet/>
      <dgm:spPr/>
      <dgm:t>
        <a:bodyPr/>
        <a:lstStyle/>
        <a:p>
          <a:endParaRPr lang="ru-RU" sz="1850"/>
        </a:p>
      </dgm:t>
    </dgm:pt>
    <dgm:pt modelId="{3016A34C-A378-46A4-AE2B-111FA4D5F20F}" type="parTrans" cxnId="{3CE31755-92F1-47EB-A846-877A074809F0}">
      <dgm:prSet/>
      <dgm:spPr/>
      <dgm:t>
        <a:bodyPr/>
        <a:lstStyle/>
        <a:p>
          <a:endParaRPr lang="ru-RU" sz="1850"/>
        </a:p>
      </dgm:t>
    </dgm:pt>
    <dgm:pt modelId="{26476069-F244-485A-9D86-E826AB41B997}" type="pres">
      <dgm:prSet presAssocID="{814AEC01-D52A-4648-942B-7927E3243DD5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58856ACB-D5AE-456E-B72C-75E6B5161B08}" type="pres">
      <dgm:prSet presAssocID="{A401AD87-1E4E-4FAA-A2BF-A3573953650B}" presName="parenttextcomposite" presStyleCnt="0"/>
      <dgm:spPr/>
    </dgm:pt>
    <dgm:pt modelId="{E7F99970-DC65-4978-92D1-13442562896E}" type="pres">
      <dgm:prSet presAssocID="{A401AD87-1E4E-4FAA-A2BF-A3573953650B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7ED900-1862-41F4-AEBF-DAB7A971E171}" type="pres">
      <dgm:prSet presAssocID="{A401AD87-1E4E-4FAA-A2BF-A3573953650B}" presName="composite" presStyleCnt="0"/>
      <dgm:spPr/>
    </dgm:pt>
    <dgm:pt modelId="{EDD1F239-EC82-4702-8AD3-A10412DA9F68}" type="pres">
      <dgm:prSet presAssocID="{A401AD87-1E4E-4FAA-A2BF-A3573953650B}" presName="chevron1" presStyleLbl="alignNode1" presStyleIdx="0" presStyleCnt="21"/>
      <dgm:spPr/>
    </dgm:pt>
    <dgm:pt modelId="{FC22472B-20B7-4292-BAED-DDCB7EC94765}" type="pres">
      <dgm:prSet presAssocID="{A401AD87-1E4E-4FAA-A2BF-A3573953650B}" presName="chevron2" presStyleLbl="alignNode1" presStyleIdx="1" presStyleCnt="21"/>
      <dgm:spPr/>
    </dgm:pt>
    <dgm:pt modelId="{16823407-1C1B-43CE-8499-946C079EC93F}" type="pres">
      <dgm:prSet presAssocID="{A401AD87-1E4E-4FAA-A2BF-A3573953650B}" presName="chevron3" presStyleLbl="alignNode1" presStyleIdx="2" presStyleCnt="21"/>
      <dgm:spPr/>
    </dgm:pt>
    <dgm:pt modelId="{F2B6FD2C-CD2B-444B-8EDA-167FE430E6E6}" type="pres">
      <dgm:prSet presAssocID="{A401AD87-1E4E-4FAA-A2BF-A3573953650B}" presName="chevron4" presStyleLbl="alignNode1" presStyleIdx="3" presStyleCnt="21"/>
      <dgm:spPr/>
    </dgm:pt>
    <dgm:pt modelId="{97B28ADB-D09F-47E7-95ED-2F643C38CC76}" type="pres">
      <dgm:prSet presAssocID="{A401AD87-1E4E-4FAA-A2BF-A3573953650B}" presName="chevron5" presStyleLbl="alignNode1" presStyleIdx="4" presStyleCnt="21"/>
      <dgm:spPr/>
    </dgm:pt>
    <dgm:pt modelId="{F2FC47ED-F064-4A29-94BB-A06C0C36CBD1}" type="pres">
      <dgm:prSet presAssocID="{A401AD87-1E4E-4FAA-A2BF-A3573953650B}" presName="chevron6" presStyleLbl="alignNode1" presStyleIdx="5" presStyleCnt="21"/>
      <dgm:spPr/>
    </dgm:pt>
    <dgm:pt modelId="{A678CFDD-8657-4AE2-827D-5362EF754B0F}" type="pres">
      <dgm:prSet presAssocID="{A401AD87-1E4E-4FAA-A2BF-A3573953650B}" presName="chevron7" presStyleLbl="alignNode1" presStyleIdx="6" presStyleCnt="21"/>
      <dgm:spPr/>
    </dgm:pt>
    <dgm:pt modelId="{4B9343E9-DC62-4579-9E51-38C4D4076431}" type="pres">
      <dgm:prSet presAssocID="{A401AD87-1E4E-4FAA-A2BF-A3573953650B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A95882-D1E3-417B-BB30-D2A554D0EB42}" type="pres">
      <dgm:prSet presAssocID="{D8409F41-A61A-4E7C-AF34-F6C60F5F3176}" presName="sibTrans" presStyleCnt="0"/>
      <dgm:spPr/>
    </dgm:pt>
    <dgm:pt modelId="{7552A539-9CDC-42E7-B3B3-73E77637971E}" type="pres">
      <dgm:prSet presAssocID="{AC0427E1-E8A4-422A-9360-E8D340DA5AD0}" presName="parenttextcomposite" presStyleCnt="0"/>
      <dgm:spPr/>
    </dgm:pt>
    <dgm:pt modelId="{A2EB32F1-AA89-4EAE-A046-FF4193151216}" type="pres">
      <dgm:prSet presAssocID="{AC0427E1-E8A4-422A-9360-E8D340DA5AD0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FD7E43-46EA-4814-ADCD-535F7E5A2C2B}" type="pres">
      <dgm:prSet presAssocID="{AC0427E1-E8A4-422A-9360-E8D340DA5AD0}" presName="composite" presStyleCnt="0"/>
      <dgm:spPr/>
    </dgm:pt>
    <dgm:pt modelId="{07BAC6D8-5536-4AA9-B9AF-FDD307AA0E39}" type="pres">
      <dgm:prSet presAssocID="{AC0427E1-E8A4-422A-9360-E8D340DA5AD0}" presName="chevron1" presStyleLbl="alignNode1" presStyleIdx="7" presStyleCnt="21"/>
      <dgm:spPr/>
    </dgm:pt>
    <dgm:pt modelId="{D6C37972-8E0C-4C64-9C72-2030AF236DD5}" type="pres">
      <dgm:prSet presAssocID="{AC0427E1-E8A4-422A-9360-E8D340DA5AD0}" presName="chevron2" presStyleLbl="alignNode1" presStyleIdx="8" presStyleCnt="21"/>
      <dgm:spPr/>
    </dgm:pt>
    <dgm:pt modelId="{CF847447-5BA4-4D3E-A1D4-D696226BB367}" type="pres">
      <dgm:prSet presAssocID="{AC0427E1-E8A4-422A-9360-E8D340DA5AD0}" presName="chevron3" presStyleLbl="alignNode1" presStyleIdx="9" presStyleCnt="21"/>
      <dgm:spPr/>
    </dgm:pt>
    <dgm:pt modelId="{73CCF95F-768A-4AC7-97B3-24E329B85376}" type="pres">
      <dgm:prSet presAssocID="{AC0427E1-E8A4-422A-9360-E8D340DA5AD0}" presName="chevron4" presStyleLbl="alignNode1" presStyleIdx="10" presStyleCnt="21"/>
      <dgm:spPr/>
    </dgm:pt>
    <dgm:pt modelId="{8DE3DE50-6837-4402-A428-2B335C9DD6D3}" type="pres">
      <dgm:prSet presAssocID="{AC0427E1-E8A4-422A-9360-E8D340DA5AD0}" presName="chevron5" presStyleLbl="alignNode1" presStyleIdx="11" presStyleCnt="21"/>
      <dgm:spPr/>
    </dgm:pt>
    <dgm:pt modelId="{6D38F1A1-322C-4ADB-9D63-FAD2EE63822F}" type="pres">
      <dgm:prSet presAssocID="{AC0427E1-E8A4-422A-9360-E8D340DA5AD0}" presName="chevron6" presStyleLbl="alignNode1" presStyleIdx="12" presStyleCnt="21"/>
      <dgm:spPr/>
    </dgm:pt>
    <dgm:pt modelId="{8BA931FE-2DFA-4FD0-BB41-080ECE92EF20}" type="pres">
      <dgm:prSet presAssocID="{AC0427E1-E8A4-422A-9360-E8D340DA5AD0}" presName="chevron7" presStyleLbl="alignNode1" presStyleIdx="13" presStyleCnt="21"/>
      <dgm:spPr/>
    </dgm:pt>
    <dgm:pt modelId="{E36DF52E-CFB4-4500-BD7B-5F5039F31856}" type="pres">
      <dgm:prSet presAssocID="{AC0427E1-E8A4-422A-9360-E8D340DA5AD0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B077BE-73B4-4318-BBE8-6EFAF218EF2D}" type="pres">
      <dgm:prSet presAssocID="{9D6874BF-C08D-457C-9DC4-1184303D02C6}" presName="sibTrans" presStyleCnt="0"/>
      <dgm:spPr/>
    </dgm:pt>
    <dgm:pt modelId="{E00A61C6-C8F9-48C7-8E70-7E5ADB4C25A2}" type="pres">
      <dgm:prSet presAssocID="{40655792-40CD-49E6-A727-A5281AADECF2}" presName="parenttextcomposite" presStyleCnt="0"/>
      <dgm:spPr/>
    </dgm:pt>
    <dgm:pt modelId="{FCC947B7-7957-4AF1-8B32-27BE4807B0A9}" type="pres">
      <dgm:prSet presAssocID="{40655792-40CD-49E6-A727-A5281AADECF2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F4861E-C9B9-406B-BF66-7DFB91A969BC}" type="pres">
      <dgm:prSet presAssocID="{40655792-40CD-49E6-A727-A5281AADECF2}" presName="composite" presStyleCnt="0"/>
      <dgm:spPr/>
    </dgm:pt>
    <dgm:pt modelId="{1A07B6DC-710A-4015-9BCD-54F3F0C0FCFE}" type="pres">
      <dgm:prSet presAssocID="{40655792-40CD-49E6-A727-A5281AADECF2}" presName="chevron1" presStyleLbl="alignNode1" presStyleIdx="14" presStyleCnt="21"/>
      <dgm:spPr/>
    </dgm:pt>
    <dgm:pt modelId="{C905C313-C8C4-4D2D-89C9-58EB2FF3AFFC}" type="pres">
      <dgm:prSet presAssocID="{40655792-40CD-49E6-A727-A5281AADECF2}" presName="chevron2" presStyleLbl="alignNode1" presStyleIdx="15" presStyleCnt="21"/>
      <dgm:spPr/>
    </dgm:pt>
    <dgm:pt modelId="{C6E4DDB7-9C8E-4CDC-86F8-30D54841BD74}" type="pres">
      <dgm:prSet presAssocID="{40655792-40CD-49E6-A727-A5281AADECF2}" presName="chevron3" presStyleLbl="alignNode1" presStyleIdx="16" presStyleCnt="21"/>
      <dgm:spPr/>
    </dgm:pt>
    <dgm:pt modelId="{DE62AD24-CB31-4BC2-9FC9-A844D5940706}" type="pres">
      <dgm:prSet presAssocID="{40655792-40CD-49E6-A727-A5281AADECF2}" presName="chevron4" presStyleLbl="alignNode1" presStyleIdx="17" presStyleCnt="21"/>
      <dgm:spPr/>
    </dgm:pt>
    <dgm:pt modelId="{E6FF53F0-A52C-474F-A235-BE785D857BD4}" type="pres">
      <dgm:prSet presAssocID="{40655792-40CD-49E6-A727-A5281AADECF2}" presName="chevron5" presStyleLbl="alignNode1" presStyleIdx="18" presStyleCnt="21"/>
      <dgm:spPr/>
    </dgm:pt>
    <dgm:pt modelId="{A88A2AAD-D057-4A16-8F01-4FBFDB2769FA}" type="pres">
      <dgm:prSet presAssocID="{40655792-40CD-49E6-A727-A5281AADECF2}" presName="chevron6" presStyleLbl="alignNode1" presStyleIdx="19" presStyleCnt="21"/>
      <dgm:spPr/>
    </dgm:pt>
    <dgm:pt modelId="{4C3BEFB7-D2D4-4AFE-8B65-9A037803372E}" type="pres">
      <dgm:prSet presAssocID="{40655792-40CD-49E6-A727-A5281AADECF2}" presName="chevron7" presStyleLbl="alignNode1" presStyleIdx="20" presStyleCnt="21"/>
      <dgm:spPr/>
    </dgm:pt>
    <dgm:pt modelId="{8A9CDD18-1FE3-46CE-96F0-74B563E9C037}" type="pres">
      <dgm:prSet presAssocID="{40655792-40CD-49E6-A727-A5281AADECF2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615669-6292-4C4C-98C1-1FB83FD54854}" type="presOf" srcId="{9AF5BF9E-CC9B-4491-94C4-890D100EC6F0}" destId="{8A9CDD18-1FE3-46CE-96F0-74B563E9C037}" srcOrd="0" destOrd="0" presId="urn:microsoft.com/office/officeart/2008/layout/VerticalAccentList"/>
    <dgm:cxn modelId="{4B93E3A5-204C-4DDD-8A2F-D49B9ABCF6A7}" srcId="{814AEC01-D52A-4648-942B-7927E3243DD5}" destId="{40655792-40CD-49E6-A727-A5281AADECF2}" srcOrd="2" destOrd="0" parTransId="{52C31C23-15FB-49D0-92EA-8132818AA14E}" sibTransId="{611F3B0D-DDD6-4F8E-8FD9-ABB732CC31AF}"/>
    <dgm:cxn modelId="{2ECAF0CC-907C-42FE-8B21-D8D2C99AB16D}" srcId="{40655792-40CD-49E6-A727-A5281AADECF2}" destId="{9AF5BF9E-CC9B-4491-94C4-890D100EC6F0}" srcOrd="0" destOrd="0" parTransId="{6D49D2FC-1AC5-4030-A424-68031DB4542B}" sibTransId="{5C59D2EE-3ADF-4486-99BE-501D404280CB}"/>
    <dgm:cxn modelId="{213EA27F-8A20-4B64-84B6-21F906E73BBC}" type="presOf" srcId="{40655792-40CD-49E6-A727-A5281AADECF2}" destId="{FCC947B7-7957-4AF1-8B32-27BE4807B0A9}" srcOrd="0" destOrd="0" presId="urn:microsoft.com/office/officeart/2008/layout/VerticalAccentList"/>
    <dgm:cxn modelId="{6C7C4EC5-CDAF-4920-81D7-4EC0E57E3857}" type="presOf" srcId="{61B36547-4DC0-4009-AF2A-5DA03CA58B8D}" destId="{4B9343E9-DC62-4579-9E51-38C4D4076431}" srcOrd="0" destOrd="0" presId="urn:microsoft.com/office/officeart/2008/layout/VerticalAccentList"/>
    <dgm:cxn modelId="{C0F247F8-A7D9-4944-BF79-69620EE1ABF8}" srcId="{814AEC01-D52A-4648-942B-7927E3243DD5}" destId="{A401AD87-1E4E-4FAA-A2BF-A3573953650B}" srcOrd="0" destOrd="0" parTransId="{0FFB3E67-8EFE-4BEC-AF0E-BCCDFFE0BA3A}" sibTransId="{D8409F41-A61A-4E7C-AF34-F6C60F5F3176}"/>
    <dgm:cxn modelId="{66B63B82-382C-42FD-9E49-60F38C260599}" srcId="{A401AD87-1E4E-4FAA-A2BF-A3573953650B}" destId="{61B36547-4DC0-4009-AF2A-5DA03CA58B8D}" srcOrd="0" destOrd="0" parTransId="{34E69A92-29D1-4746-8E66-5438F207D878}" sibTransId="{E1C9058F-0D68-4D58-B74E-ACF227F5624A}"/>
    <dgm:cxn modelId="{9B1F44F9-D281-4ACB-A343-2ADD554DB679}" type="presOf" srcId="{A401AD87-1E4E-4FAA-A2BF-A3573953650B}" destId="{E7F99970-DC65-4978-92D1-13442562896E}" srcOrd="0" destOrd="0" presId="urn:microsoft.com/office/officeart/2008/layout/VerticalAccentList"/>
    <dgm:cxn modelId="{087B1C4A-D301-4322-BED8-B909D9D8A9E0}" type="presOf" srcId="{814AEC01-D52A-4648-942B-7927E3243DD5}" destId="{26476069-F244-485A-9D86-E826AB41B997}" srcOrd="0" destOrd="0" presId="urn:microsoft.com/office/officeart/2008/layout/VerticalAccentList"/>
    <dgm:cxn modelId="{3CE31755-92F1-47EB-A846-877A074809F0}" srcId="{814AEC01-D52A-4648-942B-7927E3243DD5}" destId="{AC0427E1-E8A4-422A-9360-E8D340DA5AD0}" srcOrd="1" destOrd="0" parTransId="{3016A34C-A378-46A4-AE2B-111FA4D5F20F}" sibTransId="{9D6874BF-C08D-457C-9DC4-1184303D02C6}"/>
    <dgm:cxn modelId="{4BF68E0C-D3E5-48C7-9400-86993004129E}" srcId="{AC0427E1-E8A4-422A-9360-E8D340DA5AD0}" destId="{9E628DC4-6BD8-4F8F-9453-76B7462E00E3}" srcOrd="0" destOrd="0" parTransId="{87446D0F-9642-4011-8785-8786E347FD8E}" sibTransId="{4B8641CD-9295-423B-B747-66F75B404498}"/>
    <dgm:cxn modelId="{9DF701B9-8EC6-4662-A74E-C04C316236A4}" type="presOf" srcId="{9E628DC4-6BD8-4F8F-9453-76B7462E00E3}" destId="{E36DF52E-CFB4-4500-BD7B-5F5039F31856}" srcOrd="0" destOrd="0" presId="urn:microsoft.com/office/officeart/2008/layout/VerticalAccentList"/>
    <dgm:cxn modelId="{5EEC5B92-3928-4E65-B009-8C10A212E9A2}" type="presOf" srcId="{AC0427E1-E8A4-422A-9360-E8D340DA5AD0}" destId="{A2EB32F1-AA89-4EAE-A046-FF4193151216}" srcOrd="0" destOrd="0" presId="urn:microsoft.com/office/officeart/2008/layout/VerticalAccentList"/>
    <dgm:cxn modelId="{53C60355-9396-4020-BB2D-5B2B45CFCD48}" type="presParOf" srcId="{26476069-F244-485A-9D86-E826AB41B997}" destId="{58856ACB-D5AE-456E-B72C-75E6B5161B08}" srcOrd="0" destOrd="0" presId="urn:microsoft.com/office/officeart/2008/layout/VerticalAccentList"/>
    <dgm:cxn modelId="{086BB92F-3480-4681-98D2-4BB2E302231E}" type="presParOf" srcId="{58856ACB-D5AE-456E-B72C-75E6B5161B08}" destId="{E7F99970-DC65-4978-92D1-13442562896E}" srcOrd="0" destOrd="0" presId="urn:microsoft.com/office/officeart/2008/layout/VerticalAccentList"/>
    <dgm:cxn modelId="{D11E651F-B4B5-4EEE-9609-E86331F890FF}" type="presParOf" srcId="{26476069-F244-485A-9D86-E826AB41B997}" destId="{6E7ED900-1862-41F4-AEBF-DAB7A971E171}" srcOrd="1" destOrd="0" presId="urn:microsoft.com/office/officeart/2008/layout/VerticalAccentList"/>
    <dgm:cxn modelId="{7E354CCC-069D-4A58-9F56-AF7F75CD3F22}" type="presParOf" srcId="{6E7ED900-1862-41F4-AEBF-DAB7A971E171}" destId="{EDD1F239-EC82-4702-8AD3-A10412DA9F68}" srcOrd="0" destOrd="0" presId="urn:microsoft.com/office/officeart/2008/layout/VerticalAccentList"/>
    <dgm:cxn modelId="{77F4F891-37EA-4846-8254-AEF1BF4C3E05}" type="presParOf" srcId="{6E7ED900-1862-41F4-AEBF-DAB7A971E171}" destId="{FC22472B-20B7-4292-BAED-DDCB7EC94765}" srcOrd="1" destOrd="0" presId="urn:microsoft.com/office/officeart/2008/layout/VerticalAccentList"/>
    <dgm:cxn modelId="{5F24817B-1446-4E2E-8E01-43F6D3FD43F8}" type="presParOf" srcId="{6E7ED900-1862-41F4-AEBF-DAB7A971E171}" destId="{16823407-1C1B-43CE-8499-946C079EC93F}" srcOrd="2" destOrd="0" presId="urn:microsoft.com/office/officeart/2008/layout/VerticalAccentList"/>
    <dgm:cxn modelId="{6628926A-B21C-4B30-AADB-6320BA9D360A}" type="presParOf" srcId="{6E7ED900-1862-41F4-AEBF-DAB7A971E171}" destId="{F2B6FD2C-CD2B-444B-8EDA-167FE430E6E6}" srcOrd="3" destOrd="0" presId="urn:microsoft.com/office/officeart/2008/layout/VerticalAccentList"/>
    <dgm:cxn modelId="{4B059401-6070-4813-8817-C59E88DFAF1C}" type="presParOf" srcId="{6E7ED900-1862-41F4-AEBF-DAB7A971E171}" destId="{97B28ADB-D09F-47E7-95ED-2F643C38CC76}" srcOrd="4" destOrd="0" presId="urn:microsoft.com/office/officeart/2008/layout/VerticalAccentList"/>
    <dgm:cxn modelId="{C3FCA8A0-0F5E-47D9-9451-5ECCFE4D5D7D}" type="presParOf" srcId="{6E7ED900-1862-41F4-AEBF-DAB7A971E171}" destId="{F2FC47ED-F064-4A29-94BB-A06C0C36CBD1}" srcOrd="5" destOrd="0" presId="urn:microsoft.com/office/officeart/2008/layout/VerticalAccentList"/>
    <dgm:cxn modelId="{581F5A39-21FB-4FCC-8DCD-EC445DCDB20D}" type="presParOf" srcId="{6E7ED900-1862-41F4-AEBF-DAB7A971E171}" destId="{A678CFDD-8657-4AE2-827D-5362EF754B0F}" srcOrd="6" destOrd="0" presId="urn:microsoft.com/office/officeart/2008/layout/VerticalAccentList"/>
    <dgm:cxn modelId="{6566E0CE-E9CA-4ABD-A5FA-5B35853D310E}" type="presParOf" srcId="{6E7ED900-1862-41F4-AEBF-DAB7A971E171}" destId="{4B9343E9-DC62-4579-9E51-38C4D4076431}" srcOrd="7" destOrd="0" presId="urn:microsoft.com/office/officeart/2008/layout/VerticalAccentList"/>
    <dgm:cxn modelId="{0D5608E6-D158-403C-988F-9EE12396D912}" type="presParOf" srcId="{26476069-F244-485A-9D86-E826AB41B997}" destId="{16A95882-D1E3-417B-BB30-D2A554D0EB42}" srcOrd="2" destOrd="0" presId="urn:microsoft.com/office/officeart/2008/layout/VerticalAccentList"/>
    <dgm:cxn modelId="{C47F7E09-E5C0-4A18-B200-56C24BD718D3}" type="presParOf" srcId="{26476069-F244-485A-9D86-E826AB41B997}" destId="{7552A539-9CDC-42E7-B3B3-73E77637971E}" srcOrd="3" destOrd="0" presId="urn:microsoft.com/office/officeart/2008/layout/VerticalAccentList"/>
    <dgm:cxn modelId="{084B8B08-EF54-415F-A068-96D6682FDB14}" type="presParOf" srcId="{7552A539-9CDC-42E7-B3B3-73E77637971E}" destId="{A2EB32F1-AA89-4EAE-A046-FF4193151216}" srcOrd="0" destOrd="0" presId="urn:microsoft.com/office/officeart/2008/layout/VerticalAccentList"/>
    <dgm:cxn modelId="{5E2DE4E3-8BB1-48B3-B6AE-AAD8BAC22BCF}" type="presParOf" srcId="{26476069-F244-485A-9D86-E826AB41B997}" destId="{F8FD7E43-46EA-4814-ADCD-535F7E5A2C2B}" srcOrd="4" destOrd="0" presId="urn:microsoft.com/office/officeart/2008/layout/VerticalAccentList"/>
    <dgm:cxn modelId="{24E6361D-EEE2-4B4B-98CB-054A50FE806A}" type="presParOf" srcId="{F8FD7E43-46EA-4814-ADCD-535F7E5A2C2B}" destId="{07BAC6D8-5536-4AA9-B9AF-FDD307AA0E39}" srcOrd="0" destOrd="0" presId="urn:microsoft.com/office/officeart/2008/layout/VerticalAccentList"/>
    <dgm:cxn modelId="{5538CA6C-E305-4482-9CCB-72A3F0EC82D2}" type="presParOf" srcId="{F8FD7E43-46EA-4814-ADCD-535F7E5A2C2B}" destId="{D6C37972-8E0C-4C64-9C72-2030AF236DD5}" srcOrd="1" destOrd="0" presId="urn:microsoft.com/office/officeart/2008/layout/VerticalAccentList"/>
    <dgm:cxn modelId="{E9A051A7-F6A2-491A-B10D-E47867D1DAC0}" type="presParOf" srcId="{F8FD7E43-46EA-4814-ADCD-535F7E5A2C2B}" destId="{CF847447-5BA4-4D3E-A1D4-D696226BB367}" srcOrd="2" destOrd="0" presId="urn:microsoft.com/office/officeart/2008/layout/VerticalAccentList"/>
    <dgm:cxn modelId="{F747546C-E278-4FFF-AA7E-7589C6D516F9}" type="presParOf" srcId="{F8FD7E43-46EA-4814-ADCD-535F7E5A2C2B}" destId="{73CCF95F-768A-4AC7-97B3-24E329B85376}" srcOrd="3" destOrd="0" presId="urn:microsoft.com/office/officeart/2008/layout/VerticalAccentList"/>
    <dgm:cxn modelId="{7AA91F1D-EE9C-4F53-BE50-5E4BAC97942C}" type="presParOf" srcId="{F8FD7E43-46EA-4814-ADCD-535F7E5A2C2B}" destId="{8DE3DE50-6837-4402-A428-2B335C9DD6D3}" srcOrd="4" destOrd="0" presId="urn:microsoft.com/office/officeart/2008/layout/VerticalAccentList"/>
    <dgm:cxn modelId="{7EE7D406-3087-41E1-886F-F02F448B5393}" type="presParOf" srcId="{F8FD7E43-46EA-4814-ADCD-535F7E5A2C2B}" destId="{6D38F1A1-322C-4ADB-9D63-FAD2EE63822F}" srcOrd="5" destOrd="0" presId="urn:microsoft.com/office/officeart/2008/layout/VerticalAccentList"/>
    <dgm:cxn modelId="{646E3345-2B9A-4863-B5F9-9EBB3F479F93}" type="presParOf" srcId="{F8FD7E43-46EA-4814-ADCD-535F7E5A2C2B}" destId="{8BA931FE-2DFA-4FD0-BB41-080ECE92EF20}" srcOrd="6" destOrd="0" presId="urn:microsoft.com/office/officeart/2008/layout/VerticalAccentList"/>
    <dgm:cxn modelId="{5079877C-0E6C-4276-83EA-D14F703AECB0}" type="presParOf" srcId="{F8FD7E43-46EA-4814-ADCD-535F7E5A2C2B}" destId="{E36DF52E-CFB4-4500-BD7B-5F5039F31856}" srcOrd="7" destOrd="0" presId="urn:microsoft.com/office/officeart/2008/layout/VerticalAccentList"/>
    <dgm:cxn modelId="{3B91C17B-34B7-415B-8B05-09B91E7E68DD}" type="presParOf" srcId="{26476069-F244-485A-9D86-E826AB41B997}" destId="{75B077BE-73B4-4318-BBE8-6EFAF218EF2D}" srcOrd="5" destOrd="0" presId="urn:microsoft.com/office/officeart/2008/layout/VerticalAccentList"/>
    <dgm:cxn modelId="{2B19B90B-1EEF-4B8C-8B24-C61AA76AB56C}" type="presParOf" srcId="{26476069-F244-485A-9D86-E826AB41B997}" destId="{E00A61C6-C8F9-48C7-8E70-7E5ADB4C25A2}" srcOrd="6" destOrd="0" presId="urn:microsoft.com/office/officeart/2008/layout/VerticalAccentList"/>
    <dgm:cxn modelId="{3E5E9E0B-71F3-4E8A-A2FF-0351B94AB726}" type="presParOf" srcId="{E00A61C6-C8F9-48C7-8E70-7E5ADB4C25A2}" destId="{FCC947B7-7957-4AF1-8B32-27BE4807B0A9}" srcOrd="0" destOrd="0" presId="urn:microsoft.com/office/officeart/2008/layout/VerticalAccentList"/>
    <dgm:cxn modelId="{DA24693C-CDEB-493F-8B4B-BB3C0563C1E1}" type="presParOf" srcId="{26476069-F244-485A-9D86-E826AB41B997}" destId="{2BF4861E-C9B9-406B-BF66-7DFB91A969BC}" srcOrd="7" destOrd="0" presId="urn:microsoft.com/office/officeart/2008/layout/VerticalAccentList"/>
    <dgm:cxn modelId="{A26F94C9-73D1-4500-9197-2C27628EB4A4}" type="presParOf" srcId="{2BF4861E-C9B9-406B-BF66-7DFB91A969BC}" destId="{1A07B6DC-710A-4015-9BCD-54F3F0C0FCFE}" srcOrd="0" destOrd="0" presId="urn:microsoft.com/office/officeart/2008/layout/VerticalAccentList"/>
    <dgm:cxn modelId="{C834FD78-C8B0-4FE8-BB3B-2B3BD35E6A69}" type="presParOf" srcId="{2BF4861E-C9B9-406B-BF66-7DFB91A969BC}" destId="{C905C313-C8C4-4D2D-89C9-58EB2FF3AFFC}" srcOrd="1" destOrd="0" presId="urn:microsoft.com/office/officeart/2008/layout/VerticalAccentList"/>
    <dgm:cxn modelId="{DA27B771-A68A-4A12-9D4D-6CCB84868B27}" type="presParOf" srcId="{2BF4861E-C9B9-406B-BF66-7DFB91A969BC}" destId="{C6E4DDB7-9C8E-4CDC-86F8-30D54841BD74}" srcOrd="2" destOrd="0" presId="urn:microsoft.com/office/officeart/2008/layout/VerticalAccentList"/>
    <dgm:cxn modelId="{5C1A7C7B-A293-4CC1-A024-50DFEA7721E9}" type="presParOf" srcId="{2BF4861E-C9B9-406B-BF66-7DFB91A969BC}" destId="{DE62AD24-CB31-4BC2-9FC9-A844D5940706}" srcOrd="3" destOrd="0" presId="urn:microsoft.com/office/officeart/2008/layout/VerticalAccentList"/>
    <dgm:cxn modelId="{DABE5B6A-9A95-4261-8215-8E6D7CD061C7}" type="presParOf" srcId="{2BF4861E-C9B9-406B-BF66-7DFB91A969BC}" destId="{E6FF53F0-A52C-474F-A235-BE785D857BD4}" srcOrd="4" destOrd="0" presId="urn:microsoft.com/office/officeart/2008/layout/VerticalAccentList"/>
    <dgm:cxn modelId="{319607C4-0ADF-4C5F-AFB0-61ACE741E636}" type="presParOf" srcId="{2BF4861E-C9B9-406B-BF66-7DFB91A969BC}" destId="{A88A2AAD-D057-4A16-8F01-4FBFDB2769FA}" srcOrd="5" destOrd="0" presId="urn:microsoft.com/office/officeart/2008/layout/VerticalAccentList"/>
    <dgm:cxn modelId="{BAE901B0-5ADB-45A7-9C3E-AB17A929C21E}" type="presParOf" srcId="{2BF4861E-C9B9-406B-BF66-7DFB91A969BC}" destId="{4C3BEFB7-D2D4-4AFE-8B65-9A037803372E}" srcOrd="6" destOrd="0" presId="urn:microsoft.com/office/officeart/2008/layout/VerticalAccentList"/>
    <dgm:cxn modelId="{072196A5-397A-43BA-9527-12C535FD1EED}" type="presParOf" srcId="{2BF4861E-C9B9-406B-BF66-7DFB91A969BC}" destId="{8A9CDD18-1FE3-46CE-96F0-74B563E9C037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705882-3BC4-474C-8DB3-1CA78426F2C6}">
      <dsp:nvSpPr>
        <dsp:cNvPr id="0" name=""/>
        <dsp:cNvSpPr/>
      </dsp:nvSpPr>
      <dsp:spPr>
        <a:xfrm>
          <a:off x="-6486724" y="-992101"/>
          <a:ext cx="7720837" cy="7720837"/>
        </a:xfrm>
        <a:prstGeom prst="blockArc">
          <a:avLst>
            <a:gd name="adj1" fmla="val 18900000"/>
            <a:gd name="adj2" fmla="val 2700000"/>
            <a:gd name="adj3" fmla="val 280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CB263D-9EB4-4124-9B6C-5C042139D799}">
      <dsp:nvSpPr>
        <dsp:cNvPr id="0" name=""/>
        <dsp:cNvSpPr/>
      </dsp:nvSpPr>
      <dsp:spPr>
        <a:xfrm>
          <a:off x="459360" y="302091"/>
          <a:ext cx="8348364" cy="6039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938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сохранение права на дополнительный оплачиваемый отпуск в размере 14 календарных дней вместо 7</a:t>
          </a:r>
          <a:endParaRPr lang="ru-RU" sz="2000" kern="1200" dirty="0"/>
        </a:p>
      </dsp:txBody>
      <dsp:txXfrm>
        <a:off x="459360" y="302091"/>
        <a:ext cx="8348364" cy="603952"/>
      </dsp:txXfrm>
    </dsp:sp>
    <dsp:sp modelId="{701DF434-641D-4CAE-83F1-3182B0EB7E6D}">
      <dsp:nvSpPr>
        <dsp:cNvPr id="0" name=""/>
        <dsp:cNvSpPr/>
      </dsp:nvSpPr>
      <dsp:spPr>
        <a:xfrm>
          <a:off x="191862" y="336569"/>
          <a:ext cx="534996" cy="5349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A8E71A5-D77A-4C3B-96D6-D90CC2014654}">
      <dsp:nvSpPr>
        <dsp:cNvPr id="0" name=""/>
        <dsp:cNvSpPr/>
      </dsp:nvSpPr>
      <dsp:spPr>
        <a:xfrm>
          <a:off x="956153" y="1207905"/>
          <a:ext cx="7851571" cy="6039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938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сохранение права на повышенную оплату труда в размере 12 или 24 процентов вместо 4</a:t>
          </a:r>
          <a:endParaRPr lang="ru-RU" sz="2000" kern="1200" dirty="0"/>
        </a:p>
      </dsp:txBody>
      <dsp:txXfrm>
        <a:off x="956153" y="1207905"/>
        <a:ext cx="7851571" cy="603952"/>
      </dsp:txXfrm>
    </dsp:sp>
    <dsp:sp modelId="{886503E7-D249-4688-A1C9-775966E1BDC5}">
      <dsp:nvSpPr>
        <dsp:cNvPr id="0" name=""/>
        <dsp:cNvSpPr/>
      </dsp:nvSpPr>
      <dsp:spPr>
        <a:xfrm>
          <a:off x="688654" y="1242384"/>
          <a:ext cx="534996" cy="5349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E7D9195-7F04-4065-BB78-97FA6C139BC5}">
      <dsp:nvSpPr>
        <dsp:cNvPr id="0" name=""/>
        <dsp:cNvSpPr/>
      </dsp:nvSpPr>
      <dsp:spPr>
        <a:xfrm>
          <a:off x="1183323" y="2113720"/>
          <a:ext cx="7624400" cy="6039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938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дополнительные основания для краткосрочного отпуска без сохранения заработной платы</a:t>
          </a:r>
          <a:endParaRPr lang="ru-RU" sz="2000" kern="1200" dirty="0"/>
        </a:p>
      </dsp:txBody>
      <dsp:txXfrm>
        <a:off x="1183323" y="2113720"/>
        <a:ext cx="7624400" cy="603952"/>
      </dsp:txXfrm>
    </dsp:sp>
    <dsp:sp modelId="{20B88B15-E127-4E67-8579-CAC2AE3BFA8C}">
      <dsp:nvSpPr>
        <dsp:cNvPr id="0" name=""/>
        <dsp:cNvSpPr/>
      </dsp:nvSpPr>
      <dsp:spPr>
        <a:xfrm>
          <a:off x="915825" y="2148198"/>
          <a:ext cx="534996" cy="5349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B4FEB44-E312-43DA-97C9-7C1541AAC29E}">
      <dsp:nvSpPr>
        <dsp:cNvPr id="0" name=""/>
        <dsp:cNvSpPr/>
      </dsp:nvSpPr>
      <dsp:spPr>
        <a:xfrm>
          <a:off x="1183323" y="3018961"/>
          <a:ext cx="7624400" cy="6039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938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приобретение работодателем предметов интерьера, бытовых предметов, питьевой воды</a:t>
          </a:r>
          <a:endParaRPr lang="ru-RU" sz="2000" kern="1200" dirty="0"/>
        </a:p>
      </dsp:txBody>
      <dsp:txXfrm>
        <a:off x="1183323" y="3018961"/>
        <a:ext cx="7624400" cy="603952"/>
      </dsp:txXfrm>
    </dsp:sp>
    <dsp:sp modelId="{0FAEE034-A9C1-4328-8543-EEAF6028DA91}">
      <dsp:nvSpPr>
        <dsp:cNvPr id="0" name=""/>
        <dsp:cNvSpPr/>
      </dsp:nvSpPr>
      <dsp:spPr>
        <a:xfrm>
          <a:off x="805853" y="2943467"/>
          <a:ext cx="754941" cy="7549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C24DBF6-168A-48A9-B6B2-BCD524F16D32}">
      <dsp:nvSpPr>
        <dsp:cNvPr id="0" name=""/>
        <dsp:cNvSpPr/>
      </dsp:nvSpPr>
      <dsp:spPr>
        <a:xfrm>
          <a:off x="956153" y="3924776"/>
          <a:ext cx="7851571" cy="6039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938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создание условий для занятия спортом</a:t>
          </a:r>
          <a:endParaRPr lang="ru-RU" sz="2000" kern="1200" dirty="0"/>
        </a:p>
      </dsp:txBody>
      <dsp:txXfrm>
        <a:off x="956153" y="3924776"/>
        <a:ext cx="7851571" cy="603952"/>
      </dsp:txXfrm>
    </dsp:sp>
    <dsp:sp modelId="{FF63C22E-5847-4C73-9341-410F43730465}">
      <dsp:nvSpPr>
        <dsp:cNvPr id="0" name=""/>
        <dsp:cNvSpPr/>
      </dsp:nvSpPr>
      <dsp:spPr>
        <a:xfrm>
          <a:off x="578682" y="3849282"/>
          <a:ext cx="754941" cy="7549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142A1FC-BE36-442F-9939-7CC612C9CBA3}">
      <dsp:nvSpPr>
        <dsp:cNvPr id="0" name=""/>
        <dsp:cNvSpPr/>
      </dsp:nvSpPr>
      <dsp:spPr>
        <a:xfrm>
          <a:off x="459360" y="4830590"/>
          <a:ext cx="8348364" cy="6039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938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премиальные выплаты юбилярам и ветеранам труда и пр.</a:t>
          </a:r>
          <a:endParaRPr lang="ru-RU" sz="2000" kern="1200" dirty="0"/>
        </a:p>
      </dsp:txBody>
      <dsp:txXfrm>
        <a:off x="459360" y="4830590"/>
        <a:ext cx="8348364" cy="603952"/>
      </dsp:txXfrm>
    </dsp:sp>
    <dsp:sp modelId="{38D2EE22-FABC-49DD-8A16-BA4CD6F139CA}">
      <dsp:nvSpPr>
        <dsp:cNvPr id="0" name=""/>
        <dsp:cNvSpPr/>
      </dsp:nvSpPr>
      <dsp:spPr>
        <a:xfrm>
          <a:off x="81890" y="4755096"/>
          <a:ext cx="754941" cy="7549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537BDE-6638-4FF8-A299-42CAA79BC135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91726B-FB03-4EC6-948C-7C27149A4A8E}">
      <dsp:nvSpPr>
        <dsp:cNvPr id="0" name=""/>
        <dsp:cNvSpPr/>
      </dsp:nvSpPr>
      <dsp:spPr>
        <a:xfrm>
          <a:off x="384538" y="253918"/>
          <a:ext cx="5656275" cy="5081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Образование</a:t>
          </a:r>
          <a:endParaRPr lang="ru-RU" sz="27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4538" y="253918"/>
        <a:ext cx="5656275" cy="508162"/>
      </dsp:txXfrm>
    </dsp:sp>
    <dsp:sp modelId="{1B0F934C-BF67-4FF9-82A2-B2922DC624B1}">
      <dsp:nvSpPr>
        <dsp:cNvPr id="0" name=""/>
        <dsp:cNvSpPr/>
      </dsp:nvSpPr>
      <dsp:spPr>
        <a:xfrm>
          <a:off x="66936" y="190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2B60F0-859F-4DE4-B01B-4E925064DA67}">
      <dsp:nvSpPr>
        <dsp:cNvPr id="0" name=""/>
        <dsp:cNvSpPr/>
      </dsp:nvSpPr>
      <dsp:spPr>
        <a:xfrm>
          <a:off x="748672" y="1015918"/>
          <a:ext cx="5292140" cy="5081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Медицина</a:t>
          </a:r>
          <a:endParaRPr lang="ru-RU" sz="27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48672" y="1015918"/>
        <a:ext cx="5292140" cy="508162"/>
      </dsp:txXfrm>
    </dsp:sp>
    <dsp:sp modelId="{5C376B45-8CC6-44DE-AB6E-AB67C6AE0561}">
      <dsp:nvSpPr>
        <dsp:cNvPr id="0" name=""/>
        <dsp:cNvSpPr/>
      </dsp:nvSpPr>
      <dsp:spPr>
        <a:xfrm>
          <a:off x="431071" y="952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8B2C4E-A8F8-4F31-ADBB-096DE996F443}">
      <dsp:nvSpPr>
        <dsp:cNvPr id="0" name=""/>
        <dsp:cNvSpPr/>
      </dsp:nvSpPr>
      <dsp:spPr>
        <a:xfrm>
          <a:off x="860432" y="1777918"/>
          <a:ext cx="5180380" cy="5081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Информационная служба</a:t>
          </a:r>
          <a:endParaRPr lang="ru-RU" sz="27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60432" y="1777918"/>
        <a:ext cx="5180380" cy="508162"/>
      </dsp:txXfrm>
    </dsp:sp>
    <dsp:sp modelId="{B22546E0-6FFA-464B-9048-98BAEAA4296B}">
      <dsp:nvSpPr>
        <dsp:cNvPr id="0" name=""/>
        <dsp:cNvSpPr/>
      </dsp:nvSpPr>
      <dsp:spPr>
        <a:xfrm>
          <a:off x="542831" y="1714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516C05-7CDF-42ED-973C-0071992733B6}">
      <dsp:nvSpPr>
        <dsp:cNvPr id="0" name=""/>
        <dsp:cNvSpPr/>
      </dsp:nvSpPr>
      <dsp:spPr>
        <a:xfrm>
          <a:off x="748672" y="2539918"/>
          <a:ext cx="5292140" cy="5081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Управленческий персонал</a:t>
          </a:r>
          <a:endParaRPr lang="ru-RU" sz="27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48672" y="2539918"/>
        <a:ext cx="5292140" cy="508162"/>
      </dsp:txXfrm>
    </dsp:sp>
    <dsp:sp modelId="{6A4F9435-333A-4C99-AE4F-6F7AD16FDA0A}">
      <dsp:nvSpPr>
        <dsp:cNvPr id="0" name=""/>
        <dsp:cNvSpPr/>
      </dsp:nvSpPr>
      <dsp:spPr>
        <a:xfrm>
          <a:off x="431071" y="2476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B9DA67-7577-4674-BB66-40930F340DBB}">
      <dsp:nvSpPr>
        <dsp:cNvPr id="0" name=""/>
        <dsp:cNvSpPr/>
      </dsp:nvSpPr>
      <dsp:spPr>
        <a:xfrm>
          <a:off x="384538" y="3301918"/>
          <a:ext cx="5656275" cy="5081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Хозяйственная служба</a:t>
          </a:r>
          <a:endParaRPr lang="ru-RU" sz="27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4538" y="3301918"/>
        <a:ext cx="5656275" cy="508162"/>
      </dsp:txXfrm>
    </dsp:sp>
    <dsp:sp modelId="{3958BDB9-450B-41C1-9EF0-3889B460B6A8}">
      <dsp:nvSpPr>
        <dsp:cNvPr id="0" name=""/>
        <dsp:cNvSpPr/>
      </dsp:nvSpPr>
      <dsp:spPr>
        <a:xfrm>
          <a:off x="66936" y="3238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B11C2F-754B-4639-8F84-367B36EE31F3}">
      <dsp:nvSpPr>
        <dsp:cNvPr id="0" name=""/>
        <dsp:cNvSpPr/>
      </dsp:nvSpPr>
      <dsp:spPr>
        <a:xfrm rot="5400000">
          <a:off x="-190777" y="191465"/>
          <a:ext cx="1271851" cy="890295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" y="445835"/>
        <a:ext cx="890295" cy="381556"/>
      </dsp:txXfrm>
    </dsp:sp>
    <dsp:sp modelId="{96301AD9-1A65-458E-B6ED-7904E613C3A6}">
      <dsp:nvSpPr>
        <dsp:cNvPr id="0" name=""/>
        <dsp:cNvSpPr/>
      </dsp:nvSpPr>
      <dsp:spPr>
        <a:xfrm rot="5400000">
          <a:off x="3776212" y="-2885228"/>
          <a:ext cx="826703" cy="65985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Врач-стоматолог</a:t>
          </a:r>
          <a:endParaRPr lang="ru-RU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90296" y="41044"/>
        <a:ext cx="6558180" cy="745991"/>
      </dsp:txXfrm>
    </dsp:sp>
    <dsp:sp modelId="{66E38131-B542-42C9-B35D-021B60018B72}">
      <dsp:nvSpPr>
        <dsp:cNvPr id="0" name=""/>
        <dsp:cNvSpPr/>
      </dsp:nvSpPr>
      <dsp:spPr>
        <a:xfrm rot="5400000">
          <a:off x="-190777" y="1264006"/>
          <a:ext cx="1271851" cy="890295"/>
        </a:xfrm>
        <a:prstGeom prst="chevron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" y="1518376"/>
        <a:ext cx="890295" cy="381556"/>
      </dsp:txXfrm>
    </dsp:sp>
    <dsp:sp modelId="{0A64DD5D-7264-4353-9951-823388A6470D}">
      <dsp:nvSpPr>
        <dsp:cNvPr id="0" name=""/>
        <dsp:cNvSpPr/>
      </dsp:nvSpPr>
      <dsp:spPr>
        <a:xfrm rot="5400000">
          <a:off x="3776212" y="-1812687"/>
          <a:ext cx="826703" cy="65985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Младший медицинский персонал</a:t>
          </a:r>
          <a:endParaRPr lang="ru-RU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90296" y="1113585"/>
        <a:ext cx="6558180" cy="745991"/>
      </dsp:txXfrm>
    </dsp:sp>
    <dsp:sp modelId="{5E8E3121-34F5-42FC-8476-4D4A34DF03E6}">
      <dsp:nvSpPr>
        <dsp:cNvPr id="0" name=""/>
        <dsp:cNvSpPr/>
      </dsp:nvSpPr>
      <dsp:spPr>
        <a:xfrm rot="5400000">
          <a:off x="-190777" y="2336547"/>
          <a:ext cx="1271851" cy="890295"/>
        </a:xfrm>
        <a:prstGeom prst="chevron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" y="2590917"/>
        <a:ext cx="890295" cy="381556"/>
      </dsp:txXfrm>
    </dsp:sp>
    <dsp:sp modelId="{96CE00E0-1EA2-4007-86CB-93CAD68422F4}">
      <dsp:nvSpPr>
        <dsp:cNvPr id="0" name=""/>
        <dsp:cNvSpPr/>
      </dsp:nvSpPr>
      <dsp:spPr>
        <a:xfrm rot="5400000">
          <a:off x="3776212" y="-740146"/>
          <a:ext cx="826703" cy="65985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Специалист по педиатрии</a:t>
          </a:r>
          <a:endParaRPr lang="ru-RU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90296" y="2186126"/>
        <a:ext cx="6558180" cy="7459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B11C2F-754B-4639-8F84-367B36EE31F3}">
      <dsp:nvSpPr>
        <dsp:cNvPr id="0" name=""/>
        <dsp:cNvSpPr/>
      </dsp:nvSpPr>
      <dsp:spPr>
        <a:xfrm rot="5400000">
          <a:off x="-156485" y="159833"/>
          <a:ext cx="1043236" cy="730265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368481"/>
        <a:ext cx="730265" cy="312971"/>
      </dsp:txXfrm>
    </dsp:sp>
    <dsp:sp modelId="{96301AD9-1A65-458E-B6ED-7904E613C3A6}">
      <dsp:nvSpPr>
        <dsp:cNvPr id="0" name=""/>
        <dsp:cNvSpPr/>
      </dsp:nvSpPr>
      <dsp:spPr>
        <a:xfrm rot="5400000">
          <a:off x="4310556" y="-3576942"/>
          <a:ext cx="678103" cy="78386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Руководитель организации (подразделения организации), осуществляющей деятельность в области физической культуры и спорта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30265" y="36451"/>
        <a:ext cx="7805584" cy="611899"/>
      </dsp:txXfrm>
    </dsp:sp>
    <dsp:sp modelId="{66E38131-B542-42C9-B35D-021B60018B72}">
      <dsp:nvSpPr>
        <dsp:cNvPr id="0" name=""/>
        <dsp:cNvSpPr/>
      </dsp:nvSpPr>
      <dsp:spPr>
        <a:xfrm rot="5400000">
          <a:off x="-156485" y="1085482"/>
          <a:ext cx="1043236" cy="730265"/>
        </a:xfrm>
        <a:prstGeom prst="chevron">
          <a:avLst/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shade val="51000"/>
                <a:satMod val="130000"/>
              </a:schemeClr>
            </a:gs>
            <a:gs pos="80000">
              <a:schemeClr val="accent2">
                <a:hueOff val="1170380"/>
                <a:satOff val="-1460"/>
                <a:lumOff val="343"/>
                <a:alphaOff val="0"/>
                <a:shade val="93000"/>
                <a:satMod val="13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1294130"/>
        <a:ext cx="730265" cy="312971"/>
      </dsp:txXfrm>
    </dsp:sp>
    <dsp:sp modelId="{0A64DD5D-7264-4353-9951-823388A6470D}">
      <dsp:nvSpPr>
        <dsp:cNvPr id="0" name=""/>
        <dsp:cNvSpPr/>
      </dsp:nvSpPr>
      <dsp:spPr>
        <a:xfrm rot="5400000">
          <a:off x="4310556" y="-2651294"/>
          <a:ext cx="678103" cy="78386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170380"/>
              <a:satOff val="-1460"/>
              <a:lumOff val="34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Педагог профессионального обучения, профессионального образования и дополнительного профессионального образования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30265" y="962099"/>
        <a:ext cx="7805584" cy="611899"/>
      </dsp:txXfrm>
    </dsp:sp>
    <dsp:sp modelId="{5E8E3121-34F5-42FC-8476-4D4A34DF03E6}">
      <dsp:nvSpPr>
        <dsp:cNvPr id="0" name=""/>
        <dsp:cNvSpPr/>
      </dsp:nvSpPr>
      <dsp:spPr>
        <a:xfrm rot="5400000">
          <a:off x="-156485" y="2011131"/>
          <a:ext cx="1043236" cy="730265"/>
        </a:xfrm>
        <a:prstGeom prst="chevron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2219779"/>
        <a:ext cx="730265" cy="312971"/>
      </dsp:txXfrm>
    </dsp:sp>
    <dsp:sp modelId="{96CE00E0-1EA2-4007-86CB-93CAD68422F4}">
      <dsp:nvSpPr>
        <dsp:cNvPr id="0" name=""/>
        <dsp:cNvSpPr/>
      </dsp:nvSpPr>
      <dsp:spPr>
        <a:xfrm rot="5400000">
          <a:off x="4310556" y="-1725645"/>
          <a:ext cx="678103" cy="78386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Тренер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30265" y="1887748"/>
        <a:ext cx="7805584" cy="611899"/>
      </dsp:txXfrm>
    </dsp:sp>
    <dsp:sp modelId="{CFE0D1E9-6055-4FC6-9D68-6C83B757984B}">
      <dsp:nvSpPr>
        <dsp:cNvPr id="0" name=""/>
        <dsp:cNvSpPr/>
      </dsp:nvSpPr>
      <dsp:spPr>
        <a:xfrm rot="5400000">
          <a:off x="-156485" y="2936779"/>
          <a:ext cx="1043236" cy="730265"/>
        </a:xfrm>
        <a:prstGeom prst="chevron">
          <a:avLst/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shade val="51000"/>
                <a:satMod val="130000"/>
              </a:schemeClr>
            </a:gs>
            <a:gs pos="80000">
              <a:schemeClr val="accent2">
                <a:hueOff val="3511139"/>
                <a:satOff val="-4379"/>
                <a:lumOff val="1030"/>
                <a:alphaOff val="0"/>
                <a:shade val="93000"/>
                <a:satMod val="13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3145427"/>
        <a:ext cx="730265" cy="312971"/>
      </dsp:txXfrm>
    </dsp:sp>
    <dsp:sp modelId="{E4C7EEC5-2ED3-4313-8B79-8AB3ADE8ED2F}">
      <dsp:nvSpPr>
        <dsp:cNvPr id="0" name=""/>
        <dsp:cNvSpPr/>
      </dsp:nvSpPr>
      <dsp:spPr>
        <a:xfrm rot="5400000">
          <a:off x="4310556" y="-799996"/>
          <a:ext cx="678103" cy="78386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511139"/>
              <a:satOff val="-4379"/>
              <a:lumOff val="103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Психолог в социальной сфере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30265" y="2813397"/>
        <a:ext cx="7805584" cy="611899"/>
      </dsp:txXfrm>
    </dsp:sp>
    <dsp:sp modelId="{DEEFA090-ADBC-4078-B3C9-15C0F5C1EF6E}">
      <dsp:nvSpPr>
        <dsp:cNvPr id="0" name=""/>
        <dsp:cNvSpPr/>
      </dsp:nvSpPr>
      <dsp:spPr>
        <a:xfrm rot="5400000">
          <a:off x="-156485" y="3862428"/>
          <a:ext cx="1043236" cy="730265"/>
        </a:xfrm>
        <a:prstGeom prst="chevron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4071076"/>
        <a:ext cx="730265" cy="312971"/>
      </dsp:txXfrm>
    </dsp:sp>
    <dsp:sp modelId="{615C562F-F0AB-4AB8-9BE3-BD9A48EF3282}">
      <dsp:nvSpPr>
        <dsp:cNvPr id="0" name=""/>
        <dsp:cNvSpPr/>
      </dsp:nvSpPr>
      <dsp:spPr>
        <a:xfrm rot="5400000">
          <a:off x="4310556" y="125651"/>
          <a:ext cx="678103" cy="78386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smtClean="0">
              <a:latin typeface="Arial" panose="020B0604020202020204" pitchFamily="34" charset="0"/>
              <a:ea typeface="Calibri"/>
              <a:cs typeface="Arial" panose="020B0604020202020204" pitchFamily="34" charset="0"/>
            </a:rPr>
            <a:t>Инструктор-методист </a:t>
          </a:r>
          <a:endParaRPr lang="ru-RU" sz="18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30265" y="3739044"/>
        <a:ext cx="7805584" cy="6118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F99970-DC65-4978-92D1-13442562896E}">
      <dsp:nvSpPr>
        <dsp:cNvPr id="0" name=""/>
        <dsp:cNvSpPr/>
      </dsp:nvSpPr>
      <dsp:spPr>
        <a:xfrm>
          <a:off x="1692213" y="2543"/>
          <a:ext cx="4610424" cy="419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b" anchorCtr="0">
          <a:noAutofit/>
        </a:bodyPr>
        <a:lstStyle/>
        <a:p>
          <a:pPr lvl="0" algn="l" defTabSz="8223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50" kern="1200"/>
        </a:p>
      </dsp:txBody>
      <dsp:txXfrm>
        <a:off x="1692213" y="2543"/>
        <a:ext cx="4610424" cy="419129"/>
      </dsp:txXfrm>
    </dsp:sp>
    <dsp:sp modelId="{EDD1F239-EC82-4702-8AD3-A10412DA9F68}">
      <dsp:nvSpPr>
        <dsp:cNvPr id="0" name=""/>
        <dsp:cNvSpPr/>
      </dsp:nvSpPr>
      <dsp:spPr>
        <a:xfrm>
          <a:off x="1692213" y="421672"/>
          <a:ext cx="1078839" cy="85378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22472B-20B7-4292-BAED-DDCB7EC94765}">
      <dsp:nvSpPr>
        <dsp:cNvPr id="0" name=""/>
        <dsp:cNvSpPr/>
      </dsp:nvSpPr>
      <dsp:spPr>
        <a:xfrm>
          <a:off x="2340234" y="421672"/>
          <a:ext cx="1078839" cy="85378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823407-1C1B-43CE-8499-946C079EC93F}">
      <dsp:nvSpPr>
        <dsp:cNvPr id="0" name=""/>
        <dsp:cNvSpPr/>
      </dsp:nvSpPr>
      <dsp:spPr>
        <a:xfrm>
          <a:off x="2988767" y="421672"/>
          <a:ext cx="1078839" cy="85378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2B6FD2C-CD2B-444B-8EDA-167FE430E6E6}">
      <dsp:nvSpPr>
        <dsp:cNvPr id="0" name=""/>
        <dsp:cNvSpPr/>
      </dsp:nvSpPr>
      <dsp:spPr>
        <a:xfrm>
          <a:off x="3636788" y="421672"/>
          <a:ext cx="1078839" cy="85378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B28ADB-D09F-47E7-95ED-2F643C38CC76}">
      <dsp:nvSpPr>
        <dsp:cNvPr id="0" name=""/>
        <dsp:cNvSpPr/>
      </dsp:nvSpPr>
      <dsp:spPr>
        <a:xfrm>
          <a:off x="4285321" y="421672"/>
          <a:ext cx="1078839" cy="85378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2FC47ED-F064-4A29-94BB-A06C0C36CBD1}">
      <dsp:nvSpPr>
        <dsp:cNvPr id="0" name=""/>
        <dsp:cNvSpPr/>
      </dsp:nvSpPr>
      <dsp:spPr>
        <a:xfrm>
          <a:off x="4933342" y="421672"/>
          <a:ext cx="1078839" cy="85378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78CFDD-8657-4AE2-827D-5362EF754B0F}">
      <dsp:nvSpPr>
        <dsp:cNvPr id="0" name=""/>
        <dsp:cNvSpPr/>
      </dsp:nvSpPr>
      <dsp:spPr>
        <a:xfrm>
          <a:off x="5581875" y="421672"/>
          <a:ext cx="1078839" cy="85378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9343E9-DC62-4579-9E51-38C4D4076431}">
      <dsp:nvSpPr>
        <dsp:cNvPr id="0" name=""/>
        <dsp:cNvSpPr/>
      </dsp:nvSpPr>
      <dsp:spPr>
        <a:xfrm>
          <a:off x="1692213" y="507050"/>
          <a:ext cx="4670360" cy="6830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l" defTabSz="8223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50" kern="1200" dirty="0" smtClean="0"/>
            <a:t>Профессорско-преподавательский персонал организаций высшего образования</a:t>
          </a:r>
          <a:endParaRPr lang="ru-RU" sz="1850" kern="1200" dirty="0"/>
        </a:p>
      </dsp:txBody>
      <dsp:txXfrm>
        <a:off x="1692213" y="507050"/>
        <a:ext cx="4670360" cy="683025"/>
      </dsp:txXfrm>
    </dsp:sp>
    <dsp:sp modelId="{A2EB32F1-AA89-4EAE-A046-FF4193151216}">
      <dsp:nvSpPr>
        <dsp:cNvPr id="0" name=""/>
        <dsp:cNvSpPr/>
      </dsp:nvSpPr>
      <dsp:spPr>
        <a:xfrm>
          <a:off x="1692213" y="1323536"/>
          <a:ext cx="4610424" cy="419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b" anchorCtr="0">
          <a:noAutofit/>
        </a:bodyPr>
        <a:lstStyle/>
        <a:p>
          <a:pPr lvl="0" algn="l" defTabSz="8223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50" kern="1200" dirty="0"/>
        </a:p>
      </dsp:txBody>
      <dsp:txXfrm>
        <a:off x="1692213" y="1323536"/>
        <a:ext cx="4610424" cy="419129"/>
      </dsp:txXfrm>
    </dsp:sp>
    <dsp:sp modelId="{07BAC6D8-5536-4AA9-B9AF-FDD307AA0E39}">
      <dsp:nvSpPr>
        <dsp:cNvPr id="0" name=""/>
        <dsp:cNvSpPr/>
      </dsp:nvSpPr>
      <dsp:spPr>
        <a:xfrm>
          <a:off x="1692213" y="1742665"/>
          <a:ext cx="1078839" cy="85378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C37972-8E0C-4C64-9C72-2030AF236DD5}">
      <dsp:nvSpPr>
        <dsp:cNvPr id="0" name=""/>
        <dsp:cNvSpPr/>
      </dsp:nvSpPr>
      <dsp:spPr>
        <a:xfrm>
          <a:off x="2340234" y="1742665"/>
          <a:ext cx="1078839" cy="85378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F847447-5BA4-4D3E-A1D4-D696226BB367}">
      <dsp:nvSpPr>
        <dsp:cNvPr id="0" name=""/>
        <dsp:cNvSpPr/>
      </dsp:nvSpPr>
      <dsp:spPr>
        <a:xfrm>
          <a:off x="2988767" y="1742665"/>
          <a:ext cx="1078839" cy="85378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CCF95F-768A-4AC7-97B3-24E329B85376}">
      <dsp:nvSpPr>
        <dsp:cNvPr id="0" name=""/>
        <dsp:cNvSpPr/>
      </dsp:nvSpPr>
      <dsp:spPr>
        <a:xfrm>
          <a:off x="3636788" y="1742665"/>
          <a:ext cx="1078839" cy="85378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E3DE50-6837-4402-A428-2B335C9DD6D3}">
      <dsp:nvSpPr>
        <dsp:cNvPr id="0" name=""/>
        <dsp:cNvSpPr/>
      </dsp:nvSpPr>
      <dsp:spPr>
        <a:xfrm>
          <a:off x="4285321" y="1742665"/>
          <a:ext cx="1078839" cy="85378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D38F1A1-322C-4ADB-9D63-FAD2EE63822F}">
      <dsp:nvSpPr>
        <dsp:cNvPr id="0" name=""/>
        <dsp:cNvSpPr/>
      </dsp:nvSpPr>
      <dsp:spPr>
        <a:xfrm>
          <a:off x="4933342" y="1742665"/>
          <a:ext cx="1078839" cy="85378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BA931FE-2DFA-4FD0-BB41-080ECE92EF20}">
      <dsp:nvSpPr>
        <dsp:cNvPr id="0" name=""/>
        <dsp:cNvSpPr/>
      </dsp:nvSpPr>
      <dsp:spPr>
        <a:xfrm>
          <a:off x="5581875" y="1742665"/>
          <a:ext cx="1078839" cy="85378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6DF52E-CFB4-4500-BD7B-5F5039F31856}">
      <dsp:nvSpPr>
        <dsp:cNvPr id="0" name=""/>
        <dsp:cNvSpPr/>
      </dsp:nvSpPr>
      <dsp:spPr>
        <a:xfrm>
          <a:off x="1692213" y="1828043"/>
          <a:ext cx="4670360" cy="6830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l" defTabSz="8223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50" kern="1200" dirty="0" smtClean="0"/>
            <a:t>Преподаватели средних профессиональных образовательных организаций</a:t>
          </a:r>
          <a:endParaRPr lang="ru-RU" sz="1850" kern="1200" dirty="0"/>
        </a:p>
      </dsp:txBody>
      <dsp:txXfrm>
        <a:off x="1692213" y="1828043"/>
        <a:ext cx="4670360" cy="683025"/>
      </dsp:txXfrm>
    </dsp:sp>
    <dsp:sp modelId="{FCC947B7-7957-4AF1-8B32-27BE4807B0A9}">
      <dsp:nvSpPr>
        <dsp:cNvPr id="0" name=""/>
        <dsp:cNvSpPr/>
      </dsp:nvSpPr>
      <dsp:spPr>
        <a:xfrm>
          <a:off x="1692213" y="2644528"/>
          <a:ext cx="4610424" cy="419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b" anchorCtr="0">
          <a:noAutofit/>
        </a:bodyPr>
        <a:lstStyle/>
        <a:p>
          <a:pPr lvl="0" algn="l" defTabSz="8223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50" kern="1200" dirty="0"/>
        </a:p>
      </dsp:txBody>
      <dsp:txXfrm>
        <a:off x="1692213" y="2644528"/>
        <a:ext cx="4610424" cy="419129"/>
      </dsp:txXfrm>
    </dsp:sp>
    <dsp:sp modelId="{1A07B6DC-710A-4015-9BCD-54F3F0C0FCFE}">
      <dsp:nvSpPr>
        <dsp:cNvPr id="0" name=""/>
        <dsp:cNvSpPr/>
      </dsp:nvSpPr>
      <dsp:spPr>
        <a:xfrm>
          <a:off x="1692213" y="3063658"/>
          <a:ext cx="1078839" cy="85378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05C313-C8C4-4D2D-89C9-58EB2FF3AFFC}">
      <dsp:nvSpPr>
        <dsp:cNvPr id="0" name=""/>
        <dsp:cNvSpPr/>
      </dsp:nvSpPr>
      <dsp:spPr>
        <a:xfrm>
          <a:off x="2340234" y="3063658"/>
          <a:ext cx="1078839" cy="85378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6E4DDB7-9C8E-4CDC-86F8-30D54841BD74}">
      <dsp:nvSpPr>
        <dsp:cNvPr id="0" name=""/>
        <dsp:cNvSpPr/>
      </dsp:nvSpPr>
      <dsp:spPr>
        <a:xfrm>
          <a:off x="2988767" y="3063658"/>
          <a:ext cx="1078839" cy="85378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62AD24-CB31-4BC2-9FC9-A844D5940706}">
      <dsp:nvSpPr>
        <dsp:cNvPr id="0" name=""/>
        <dsp:cNvSpPr/>
      </dsp:nvSpPr>
      <dsp:spPr>
        <a:xfrm>
          <a:off x="3636788" y="3063658"/>
          <a:ext cx="1078839" cy="85378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FF53F0-A52C-474F-A235-BE785D857BD4}">
      <dsp:nvSpPr>
        <dsp:cNvPr id="0" name=""/>
        <dsp:cNvSpPr/>
      </dsp:nvSpPr>
      <dsp:spPr>
        <a:xfrm>
          <a:off x="4285321" y="3063658"/>
          <a:ext cx="1078839" cy="85378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8A2AAD-D057-4A16-8F01-4FBFDB2769FA}">
      <dsp:nvSpPr>
        <dsp:cNvPr id="0" name=""/>
        <dsp:cNvSpPr/>
      </dsp:nvSpPr>
      <dsp:spPr>
        <a:xfrm>
          <a:off x="4933342" y="3063658"/>
          <a:ext cx="1078839" cy="85378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3BEFB7-D2D4-4AFE-8B65-9A037803372E}">
      <dsp:nvSpPr>
        <dsp:cNvPr id="0" name=""/>
        <dsp:cNvSpPr/>
      </dsp:nvSpPr>
      <dsp:spPr>
        <a:xfrm>
          <a:off x="5581875" y="3063658"/>
          <a:ext cx="1078839" cy="85378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A9CDD18-1FE3-46CE-96F0-74B563E9C037}">
      <dsp:nvSpPr>
        <dsp:cNvPr id="0" name=""/>
        <dsp:cNvSpPr/>
      </dsp:nvSpPr>
      <dsp:spPr>
        <a:xfrm>
          <a:off x="1692213" y="3149036"/>
          <a:ext cx="4670360" cy="6830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l" defTabSz="8223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50" kern="1200" dirty="0" smtClean="0"/>
            <a:t>Специалисты по методике обучения</a:t>
          </a:r>
          <a:endParaRPr lang="ru-RU" sz="1850" kern="1200" dirty="0"/>
        </a:p>
      </dsp:txBody>
      <dsp:txXfrm>
        <a:off x="1692213" y="3149036"/>
        <a:ext cx="4670360" cy="6830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0.61321</cdr:x>
      <cdr:y>0.19133</cdr:y>
    </cdr:from>
    <cdr:to>
      <cdr:x>0.99162</cdr:x>
      <cdr:y>0.38038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340260" y="716413"/>
          <a:ext cx="1444185" cy="7078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0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77 чел.</a:t>
          </a:r>
        </a:p>
        <a:p xmlns:a="http://schemas.openxmlformats.org/drawingml/2006/main">
          <a:pPr algn="ctr"/>
          <a:r>
            <a:rPr lang="ru-RU" sz="20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9,2 %</a:t>
          </a:r>
          <a:endParaRPr lang="ru-RU" sz="20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0.60777</cdr:x>
      <cdr:y>0.16127</cdr:y>
    </cdr:from>
    <cdr:to>
      <cdr:x>0.98618</cdr:x>
      <cdr:y>0.34097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319511" y="635321"/>
          <a:ext cx="1444185" cy="7078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0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10 чел.</a:t>
          </a:r>
        </a:p>
        <a:p xmlns:a="http://schemas.openxmlformats.org/drawingml/2006/main">
          <a:pPr algn="ctr"/>
          <a:r>
            <a:rPr lang="ru-RU" sz="20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1,2 %</a:t>
          </a:r>
          <a:endParaRPr lang="ru-RU" sz="20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5857"/>
          </a:xfrm>
          <a:prstGeom prst="rect">
            <a:avLst/>
          </a:prstGeom>
        </p:spPr>
        <p:txBody>
          <a:bodyPr vert="horz" lIns="90297" tIns="45149" rIns="90297" bIns="4514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5857"/>
          </a:xfrm>
          <a:prstGeom prst="rect">
            <a:avLst/>
          </a:prstGeom>
        </p:spPr>
        <p:txBody>
          <a:bodyPr vert="horz" lIns="90297" tIns="45149" rIns="90297" bIns="45149" rtlCol="0"/>
          <a:lstStyle>
            <a:lvl1pPr algn="r">
              <a:defRPr sz="1200"/>
            </a:lvl1pPr>
          </a:lstStyle>
          <a:p>
            <a:fld id="{245F9CD4-736B-4787-A1E0-115426F2043A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198"/>
            <a:ext cx="2945659" cy="495857"/>
          </a:xfrm>
          <a:prstGeom prst="rect">
            <a:avLst/>
          </a:prstGeom>
        </p:spPr>
        <p:txBody>
          <a:bodyPr vert="horz" lIns="90297" tIns="45149" rIns="90297" bIns="4514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9198"/>
            <a:ext cx="2945659" cy="495857"/>
          </a:xfrm>
          <a:prstGeom prst="rect">
            <a:avLst/>
          </a:prstGeom>
        </p:spPr>
        <p:txBody>
          <a:bodyPr vert="horz" lIns="90297" tIns="45149" rIns="90297" bIns="45149" rtlCol="0" anchor="b"/>
          <a:lstStyle>
            <a:lvl1pPr algn="r">
              <a:defRPr sz="1200"/>
            </a:lvl1pPr>
          </a:lstStyle>
          <a:p>
            <a:fld id="{A632CB12-2B34-4C01-94B1-902B627B2A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298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5857"/>
          </a:xfrm>
          <a:prstGeom prst="rect">
            <a:avLst/>
          </a:prstGeom>
        </p:spPr>
        <p:txBody>
          <a:bodyPr vert="horz" lIns="90297" tIns="45149" rIns="90297" bIns="4514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5857"/>
          </a:xfrm>
          <a:prstGeom prst="rect">
            <a:avLst/>
          </a:prstGeom>
        </p:spPr>
        <p:txBody>
          <a:bodyPr vert="horz" lIns="90297" tIns="45149" rIns="90297" bIns="45149" rtlCol="0"/>
          <a:lstStyle>
            <a:lvl1pPr algn="r">
              <a:defRPr sz="1200"/>
            </a:lvl1pPr>
          </a:lstStyle>
          <a:p>
            <a:fld id="{84772C7B-C9F9-403B-8651-20E16DFB49FB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297" tIns="45149" rIns="90297" bIns="4514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4599"/>
            <a:ext cx="5438140" cy="4467462"/>
          </a:xfrm>
          <a:prstGeom prst="rect">
            <a:avLst/>
          </a:prstGeom>
        </p:spPr>
        <p:txBody>
          <a:bodyPr vert="horz" lIns="90297" tIns="45149" rIns="90297" bIns="4514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198"/>
            <a:ext cx="2945659" cy="495857"/>
          </a:xfrm>
          <a:prstGeom prst="rect">
            <a:avLst/>
          </a:prstGeom>
        </p:spPr>
        <p:txBody>
          <a:bodyPr vert="horz" lIns="90297" tIns="45149" rIns="90297" bIns="4514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9198"/>
            <a:ext cx="2945659" cy="495857"/>
          </a:xfrm>
          <a:prstGeom prst="rect">
            <a:avLst/>
          </a:prstGeom>
        </p:spPr>
        <p:txBody>
          <a:bodyPr vert="horz" lIns="90297" tIns="45149" rIns="90297" bIns="45149" rtlCol="0" anchor="b"/>
          <a:lstStyle>
            <a:lvl1pPr algn="r">
              <a:defRPr sz="1200"/>
            </a:lvl1pPr>
          </a:lstStyle>
          <a:p>
            <a:fld id="{65054905-B362-4440-A9B4-DC866433CE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721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138A-D4E6-43CB-B129-77AA6F8EC7B0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BBCC-B5B7-4318-85B0-616308FD8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70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138A-D4E6-43CB-B129-77AA6F8EC7B0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BBCC-B5B7-4318-85B0-616308FD8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719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138A-D4E6-43CB-B129-77AA6F8EC7B0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BBCC-B5B7-4318-85B0-616308FD8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658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138A-D4E6-43CB-B129-77AA6F8EC7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BBCC-B5B7-4318-85B0-616308FD8C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958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138A-D4E6-43CB-B129-77AA6F8EC7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BBCC-B5B7-4318-85B0-616308FD8C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497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138A-D4E6-43CB-B129-77AA6F8EC7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BBCC-B5B7-4318-85B0-616308FD8C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9139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138A-D4E6-43CB-B129-77AA6F8EC7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BBCC-B5B7-4318-85B0-616308FD8C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640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138A-D4E6-43CB-B129-77AA6F8EC7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BBCC-B5B7-4318-85B0-616308FD8C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6084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138A-D4E6-43CB-B129-77AA6F8EC7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BBCC-B5B7-4318-85B0-616308FD8C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3109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138A-D4E6-43CB-B129-77AA6F8EC7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BBCC-B5B7-4318-85B0-616308FD8C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2699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138A-D4E6-43CB-B129-77AA6F8EC7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BBCC-B5B7-4318-85B0-616308FD8C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270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138A-D4E6-43CB-B129-77AA6F8EC7B0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BBCC-B5B7-4318-85B0-616308FD8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3553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138A-D4E6-43CB-B129-77AA6F8EC7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BBCC-B5B7-4318-85B0-616308FD8C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6575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138A-D4E6-43CB-B129-77AA6F8EC7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BBCC-B5B7-4318-85B0-616308FD8C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0275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138A-D4E6-43CB-B129-77AA6F8EC7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BBCC-B5B7-4318-85B0-616308FD8C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6722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138A-D4E6-43CB-B129-77AA6F8EC7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BBCC-B5B7-4318-85B0-616308FD8C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1418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138A-D4E6-43CB-B129-77AA6F8EC7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BBCC-B5B7-4318-85B0-616308FD8C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0393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138A-D4E6-43CB-B129-77AA6F8EC7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BBCC-B5B7-4318-85B0-616308FD8C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1113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138A-D4E6-43CB-B129-77AA6F8EC7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BBCC-B5B7-4318-85B0-616308FD8C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4561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138A-D4E6-43CB-B129-77AA6F8EC7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BBCC-B5B7-4318-85B0-616308FD8C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1285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138A-D4E6-43CB-B129-77AA6F8EC7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BBCC-B5B7-4318-85B0-616308FD8C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4718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138A-D4E6-43CB-B129-77AA6F8EC7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BBCC-B5B7-4318-85B0-616308FD8C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571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138A-D4E6-43CB-B129-77AA6F8EC7B0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BBCC-B5B7-4318-85B0-616308FD8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7692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138A-D4E6-43CB-B129-77AA6F8EC7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BBCC-B5B7-4318-85B0-616308FD8C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1860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138A-D4E6-43CB-B129-77AA6F8EC7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BBCC-B5B7-4318-85B0-616308FD8C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9492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138A-D4E6-43CB-B129-77AA6F8EC7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BBCC-B5B7-4318-85B0-616308FD8C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1140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138A-D4E6-43CB-B129-77AA6F8EC7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BBCC-B5B7-4318-85B0-616308FD8C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240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138A-D4E6-43CB-B129-77AA6F8EC7B0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BBCC-B5B7-4318-85B0-616308FD8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645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138A-D4E6-43CB-B129-77AA6F8EC7B0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BBCC-B5B7-4318-85B0-616308FD8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864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138A-D4E6-43CB-B129-77AA6F8EC7B0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BBCC-B5B7-4318-85B0-616308FD8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563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138A-D4E6-43CB-B129-77AA6F8EC7B0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BBCC-B5B7-4318-85B0-616308FD8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095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138A-D4E6-43CB-B129-77AA6F8EC7B0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BBCC-B5B7-4318-85B0-616308FD8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822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138A-D4E6-43CB-B129-77AA6F8EC7B0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BBCC-B5B7-4318-85B0-616308FD8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621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8138A-D4E6-43CB-B129-77AA6F8EC7B0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8BBCC-B5B7-4318-85B0-616308FD8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236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8138A-D4E6-43CB-B129-77AA6F8EC7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8BBCC-B5B7-4318-85B0-616308FD8C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761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8138A-D4E6-43CB-B129-77AA6F8EC7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8BBCC-B5B7-4318-85B0-616308FD8C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860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4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43.jpeg"/><Relationship Id="rId4" Type="http://schemas.openxmlformats.org/officeDocument/2006/relationships/chart" Target="../charts/char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5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25.png"/><Relationship Id="rId7" Type="http://schemas.openxmlformats.org/officeDocument/2006/relationships/image" Target="../media/image59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58.jpeg"/><Relationship Id="rId5" Type="http://schemas.openxmlformats.org/officeDocument/2006/relationships/image" Target="../media/image9.jpeg"/><Relationship Id="rId4" Type="http://schemas.openxmlformats.org/officeDocument/2006/relationships/image" Target="../media/image57.jpeg"/><Relationship Id="rId9" Type="http://schemas.openxmlformats.org/officeDocument/2006/relationships/image" Target="../media/image61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63.png"/><Relationship Id="rId4" Type="http://schemas.openxmlformats.org/officeDocument/2006/relationships/image" Target="../media/image6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2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25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69.jpeg"/><Relationship Id="rId11" Type="http://schemas.openxmlformats.org/officeDocument/2006/relationships/image" Target="../media/image25.png"/><Relationship Id="rId5" Type="http://schemas.openxmlformats.org/officeDocument/2006/relationships/image" Target="../media/image68.jpeg"/><Relationship Id="rId10" Type="http://schemas.openxmlformats.org/officeDocument/2006/relationships/image" Target="../media/image73.jpeg"/><Relationship Id="rId4" Type="http://schemas.openxmlformats.org/officeDocument/2006/relationships/image" Target="../media/image67.jpeg"/><Relationship Id="rId9" Type="http://schemas.openxmlformats.org/officeDocument/2006/relationships/image" Target="../media/image72.jpe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74.jpeg"/><Relationship Id="rId7" Type="http://schemas.openxmlformats.org/officeDocument/2006/relationships/image" Target="../media/image78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77.jpe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25.png"/><Relationship Id="rId5" Type="http://schemas.openxmlformats.org/officeDocument/2006/relationships/image" Target="../media/image79.jpeg"/><Relationship Id="rId4" Type="http://schemas.openxmlformats.org/officeDocument/2006/relationships/image" Target="../media/image9.jpe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3" Type="http://schemas.openxmlformats.org/officeDocument/2006/relationships/image" Target="../media/image48.jpeg"/><Relationship Id="rId7" Type="http://schemas.openxmlformats.org/officeDocument/2006/relationships/image" Target="../media/image56.jpeg"/><Relationship Id="rId12" Type="http://schemas.openxmlformats.org/officeDocument/2006/relationships/image" Target="../media/image84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49.jpeg"/><Relationship Id="rId11" Type="http://schemas.openxmlformats.org/officeDocument/2006/relationships/image" Target="../media/image25.png"/><Relationship Id="rId5" Type="http://schemas.openxmlformats.org/officeDocument/2006/relationships/image" Target="../media/image80.png"/><Relationship Id="rId10" Type="http://schemas.openxmlformats.org/officeDocument/2006/relationships/image" Target="../media/image83.jpeg"/><Relationship Id="rId4" Type="http://schemas.openxmlformats.org/officeDocument/2006/relationships/image" Target="../media/image50.jpeg"/><Relationship Id="rId9" Type="http://schemas.openxmlformats.org/officeDocument/2006/relationships/image" Target="../media/image82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5.jpeg"/><Relationship Id="rId7" Type="http://schemas.openxmlformats.org/officeDocument/2006/relationships/image" Target="../media/image89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88.png"/><Relationship Id="rId5" Type="http://schemas.openxmlformats.org/officeDocument/2006/relationships/image" Target="../media/image87.jpeg"/><Relationship Id="rId10" Type="http://schemas.openxmlformats.org/officeDocument/2006/relationships/image" Target="../media/image25.png"/><Relationship Id="rId4" Type="http://schemas.openxmlformats.org/officeDocument/2006/relationships/image" Target="../media/image86.jpeg"/><Relationship Id="rId9" Type="http://schemas.openxmlformats.org/officeDocument/2006/relationships/image" Target="../media/image91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jpeg"/><Relationship Id="rId13" Type="http://schemas.openxmlformats.org/officeDocument/2006/relationships/image" Target="../media/image101.jpeg"/><Relationship Id="rId3" Type="http://schemas.openxmlformats.org/officeDocument/2006/relationships/image" Target="../media/image92.jpeg"/><Relationship Id="rId7" Type="http://schemas.openxmlformats.org/officeDocument/2006/relationships/image" Target="../media/image96.png"/><Relationship Id="rId12" Type="http://schemas.openxmlformats.org/officeDocument/2006/relationships/image" Target="../media/image100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03.jpeg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95.png"/><Relationship Id="rId11" Type="http://schemas.openxmlformats.org/officeDocument/2006/relationships/image" Target="../media/image99.jpeg"/><Relationship Id="rId5" Type="http://schemas.openxmlformats.org/officeDocument/2006/relationships/image" Target="../media/image94.png"/><Relationship Id="rId15" Type="http://schemas.openxmlformats.org/officeDocument/2006/relationships/image" Target="../media/image25.png"/><Relationship Id="rId10" Type="http://schemas.openxmlformats.org/officeDocument/2006/relationships/image" Target="../media/image39.jpeg"/><Relationship Id="rId4" Type="http://schemas.openxmlformats.org/officeDocument/2006/relationships/image" Target="../media/image93.jpeg"/><Relationship Id="rId9" Type="http://schemas.openxmlformats.org/officeDocument/2006/relationships/image" Target="../media/image98.jpeg"/><Relationship Id="rId14" Type="http://schemas.openxmlformats.org/officeDocument/2006/relationships/image" Target="../media/image10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114.png"/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12" Type="http://schemas.openxmlformats.org/officeDocument/2006/relationships/image" Target="../media/image113.jpeg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107.jpeg"/><Relationship Id="rId11" Type="http://schemas.openxmlformats.org/officeDocument/2006/relationships/image" Target="../media/image112.jpeg"/><Relationship Id="rId5" Type="http://schemas.openxmlformats.org/officeDocument/2006/relationships/image" Target="../media/image106.jpeg"/><Relationship Id="rId10" Type="http://schemas.openxmlformats.org/officeDocument/2006/relationships/image" Target="../media/image111.jpeg"/><Relationship Id="rId4" Type="http://schemas.openxmlformats.org/officeDocument/2006/relationships/image" Target="../media/image105.png"/><Relationship Id="rId9" Type="http://schemas.openxmlformats.org/officeDocument/2006/relationships/image" Target="../media/image110.png"/><Relationship Id="rId14" Type="http://schemas.openxmlformats.org/officeDocument/2006/relationships/image" Target="../media/image25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consultantplus://offline/ref=D629156C371B696B2B8CA199F2889BD3BE8A40A92907BBD8C5E24FBC86A75CF2475ACD94C50168k0C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7158" y="4077072"/>
            <a:ext cx="8496943" cy="154657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Кадровая работа в КрасГМУ.</a:t>
            </a:r>
          </a:p>
          <a:p>
            <a:pPr algn="ctr"/>
            <a:endParaRPr lang="ru-RU" sz="1050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Отчет о работе аттестационной комиссии</a:t>
            </a:r>
          </a:p>
          <a:p>
            <a:pPr algn="ctr"/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 2016 год. </a:t>
            </a:r>
            <a:endParaRPr lang="ru-RU" sz="2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5949280"/>
            <a:ext cx="24917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Кулешова О.В.</a:t>
            </a:r>
          </a:p>
          <a:p>
            <a:r>
              <a:rPr lang="ru-RU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21 декабря 2016 года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670" y="310221"/>
            <a:ext cx="6541918" cy="3484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503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9" y="145737"/>
            <a:ext cx="3560737" cy="8589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22622" y="1560886"/>
            <a:ext cx="5173514" cy="4108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Профстандарты в сфере медицины: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629169383"/>
              </p:ext>
            </p:extLst>
          </p:nvPr>
        </p:nvGraphicFramePr>
        <p:xfrm>
          <a:off x="611560" y="2636911"/>
          <a:ext cx="7488832" cy="3418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8491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9" y="145737"/>
            <a:ext cx="3560737" cy="8589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29096" y="1268760"/>
            <a:ext cx="5173514" cy="4108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Профстандарты в сфере образования: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703189862"/>
              </p:ext>
            </p:extLst>
          </p:nvPr>
        </p:nvGraphicFramePr>
        <p:xfrm>
          <a:off x="251520" y="1916832"/>
          <a:ext cx="856895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1330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9" y="145737"/>
            <a:ext cx="4280817" cy="10327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4478" y="1309936"/>
            <a:ext cx="8911727" cy="9694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sz="19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Профессиональный стандарт</a:t>
            </a:r>
          </a:p>
          <a:p>
            <a:pPr lvl="0" algn="ctr"/>
            <a:r>
              <a:rPr lang="ru-RU" sz="19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«</a:t>
            </a:r>
            <a:r>
              <a:rPr lang="ru-RU" sz="19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ПЕДАГОГ</a:t>
            </a:r>
            <a:r>
              <a:rPr lang="ru-RU" sz="19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профессионального </a:t>
            </a:r>
            <a:r>
              <a:rPr lang="ru-RU" sz="19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обучения, профессионального образования и дополнительного профессионального </a:t>
            </a:r>
            <a:r>
              <a:rPr lang="ru-RU" sz="19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образования»</a:t>
            </a:r>
            <a:endParaRPr lang="ru-RU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46251" y="2492896"/>
            <a:ext cx="6048672" cy="424731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Применяется </a:t>
            </a:r>
            <a:r>
              <a:rPr lang="ru-RU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работодателями с 1 января 2017 </a:t>
            </a:r>
            <a:r>
              <a:rPr lang="ru-RU" sz="20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года при:</a:t>
            </a:r>
          </a:p>
          <a:p>
            <a:pPr marL="342900" lvl="0" indent="-342900">
              <a:lnSpc>
                <a:spcPct val="150000"/>
              </a:lnSpc>
              <a:buFontTx/>
              <a:buChar char="-"/>
            </a:pPr>
            <a:r>
              <a:rPr lang="ru-RU" sz="20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формировании </a:t>
            </a:r>
            <a:r>
              <a:rPr lang="ru-RU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кадровой </a:t>
            </a:r>
            <a:r>
              <a:rPr lang="ru-RU" sz="20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политики</a:t>
            </a:r>
          </a:p>
          <a:p>
            <a:pPr marL="342900" lvl="0" indent="-342900">
              <a:lnSpc>
                <a:spcPct val="150000"/>
              </a:lnSpc>
              <a:buFontTx/>
              <a:buChar char="-"/>
            </a:pPr>
            <a:r>
              <a:rPr lang="ru-RU" sz="20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 </a:t>
            </a:r>
            <a:r>
              <a:rPr lang="ru-RU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управлении </a:t>
            </a:r>
            <a:r>
              <a:rPr lang="ru-RU" sz="20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персоналом</a:t>
            </a:r>
          </a:p>
          <a:p>
            <a:pPr marL="342900" lvl="0" indent="-342900">
              <a:lnSpc>
                <a:spcPct val="150000"/>
              </a:lnSpc>
              <a:buFontTx/>
              <a:buChar char="-"/>
            </a:pPr>
            <a:r>
              <a:rPr lang="ru-RU" sz="20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при </a:t>
            </a:r>
            <a:r>
              <a:rPr lang="ru-RU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организации обучения и аттестации </a:t>
            </a:r>
            <a:r>
              <a:rPr lang="ru-RU" sz="20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работников</a:t>
            </a:r>
          </a:p>
          <a:p>
            <a:pPr marL="342900" lvl="0" indent="-342900">
              <a:lnSpc>
                <a:spcPct val="150000"/>
              </a:lnSpc>
              <a:buFontTx/>
              <a:buChar char="-"/>
            </a:pPr>
            <a:r>
              <a:rPr lang="ru-RU" sz="20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заключении </a:t>
            </a:r>
            <a:r>
              <a:rPr lang="ru-RU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трудовых </a:t>
            </a:r>
            <a:r>
              <a:rPr lang="ru-RU" sz="20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договоров</a:t>
            </a:r>
          </a:p>
          <a:p>
            <a:pPr marL="342900" lvl="0" indent="-342900">
              <a:lnSpc>
                <a:spcPct val="150000"/>
              </a:lnSpc>
              <a:buFontTx/>
              <a:buChar char="-"/>
            </a:pPr>
            <a:r>
              <a:rPr lang="ru-RU" sz="20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разработке </a:t>
            </a:r>
            <a:r>
              <a:rPr lang="ru-RU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должностных инструкций </a:t>
            </a:r>
            <a:endParaRPr lang="ru-RU" sz="2000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buFontTx/>
              <a:buChar char="-"/>
            </a:pPr>
            <a:r>
              <a:rPr lang="ru-RU" sz="20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установлении </a:t>
            </a:r>
            <a:r>
              <a:rPr lang="ru-RU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систем оплаты </a:t>
            </a:r>
            <a:r>
              <a:rPr lang="ru-RU" sz="20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труда</a:t>
            </a:r>
          </a:p>
        </p:txBody>
      </p:sp>
      <p:sp>
        <p:nvSpPr>
          <p:cNvPr id="2" name="AutoShape 2" descr="&amp;Kcy;&amp;acy;&amp;rcy;&amp;tcy;&amp;icy;&amp;ncy;&amp;kcy;&amp;icy; &amp;pcy;&amp;ocy; &amp;zcy;&amp;acy;&amp;pcy;&amp;rcy;&amp;ocy;&amp;scy;&amp;ucy; &amp;pcy;&amp;rcy;&amp;ocy;&amp;fcy;&amp;scy;&amp;tcy;&amp;acy;&amp;ncy;&amp;dcy;&amp;acy;&amp;rcy;&amp;tcy; &amp;pcy;&amp;iecy;&amp;dcy;&amp;acy;&amp;gcy;&amp;ocy;&amp;gcy;&amp;acy;"/>
          <p:cNvSpPr>
            <a:spLocks noChangeAspect="1" noChangeArrowheads="1"/>
          </p:cNvSpPr>
          <p:nvPr/>
        </p:nvSpPr>
        <p:spPr bwMode="auto">
          <a:xfrm>
            <a:off x="155575" y="-966788"/>
            <a:ext cx="2019300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&amp;Kcy;&amp;acy;&amp;rcy;&amp;tcy;&amp;icy;&amp;ncy;&amp;kcy;&amp;icy; &amp;pcy;&amp;ocy; &amp;zcy;&amp;acy;&amp;pcy;&amp;rcy;&amp;ocy;&amp;scy;&amp;ucy; &amp;pcy;&amp;rcy;&amp;ocy;&amp;fcy;&amp;scy;&amp;tcy;&amp;acy;&amp;ncy;&amp;dcy;&amp;acy;&amp;rcy;&amp;tcy; &amp;pcy;&amp;iecy;&amp;dcy;&amp;acy;&amp;gcy;&amp;ocy;&amp;gcy;&amp;acy;"/>
          <p:cNvSpPr>
            <a:spLocks noChangeAspect="1" noChangeArrowheads="1"/>
          </p:cNvSpPr>
          <p:nvPr/>
        </p:nvSpPr>
        <p:spPr bwMode="auto">
          <a:xfrm>
            <a:off x="307975" y="-814388"/>
            <a:ext cx="2019300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489448"/>
            <a:ext cx="2592288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953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9" y="145737"/>
            <a:ext cx="4280817" cy="10327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20" y="1357561"/>
            <a:ext cx="8424936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sz="2400" dirty="0">
                <a:solidFill>
                  <a:srgbClr val="0000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Профессиональный </a:t>
            </a:r>
            <a:r>
              <a:rPr lang="ru-RU" sz="2400" dirty="0" smtClean="0">
                <a:solidFill>
                  <a:srgbClr val="0000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стандарт «</a:t>
            </a:r>
            <a:r>
              <a:rPr lang="ru-RU" sz="2400" dirty="0">
                <a:solidFill>
                  <a:srgbClr val="0000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ПЕДАГОГ</a:t>
            </a:r>
            <a:r>
              <a:rPr lang="ru-RU" sz="2000" dirty="0">
                <a:solidFill>
                  <a:srgbClr val="0000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профессионального обучения, профессионального образования и дополнительного профессионального </a:t>
            </a:r>
            <a:r>
              <a:rPr lang="ru-RU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образования»</a:t>
            </a:r>
          </a:p>
          <a:p>
            <a:pPr lvl="0" algn="ctr"/>
            <a:r>
              <a:rPr lang="ru-RU" sz="2400" dirty="0" smtClean="0">
                <a:solidFill>
                  <a:srgbClr val="0000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распространяется на следующие группы занятий:</a:t>
            </a:r>
            <a:endParaRPr lang="ru-RU" sz="2400" dirty="0">
              <a:solidFill>
                <a:srgbClr val="0000FF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912665687"/>
              </p:ext>
            </p:extLst>
          </p:nvPr>
        </p:nvGraphicFramePr>
        <p:xfrm>
          <a:off x="266775" y="2742556"/>
          <a:ext cx="8352928" cy="3919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7842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9" y="145737"/>
            <a:ext cx="3920777" cy="9458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5638"/>
              </p:ext>
            </p:extLst>
          </p:nvPr>
        </p:nvGraphicFramePr>
        <p:xfrm>
          <a:off x="75159" y="1268760"/>
          <a:ext cx="8961338" cy="524256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312742"/>
                <a:gridCol w="1351934"/>
                <a:gridCol w="3130794"/>
                <a:gridCol w="316586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Трудовая функция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Наименование</a:t>
                      </a:r>
                      <a:r>
                        <a:rPr lang="ru-RU" sz="1200" baseline="0" dirty="0" smtClean="0"/>
                        <a:t> должности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Требования к образованию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Требования к опыту </a:t>
                      </a:r>
                      <a:r>
                        <a:rPr lang="ru-RU" sz="1200" baseline="0" dirty="0" smtClean="0"/>
                        <a:t>работы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Преподавание по программам </a:t>
                      </a:r>
                      <a:r>
                        <a:rPr lang="ru-RU" sz="1200" dirty="0" err="1" smtClean="0"/>
                        <a:t>бакалавриата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Старший преподаватель</a:t>
                      </a:r>
                    </a:p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Преподаватель</a:t>
                      </a:r>
                    </a:p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Ассистент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ВО - специалитет или магистратура</a:t>
                      </a:r>
                    </a:p>
                    <a:p>
                      <a:endParaRPr lang="ru-RU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kern="1200" baseline="0" dirty="0" smtClean="0"/>
                        <a:t>ДПО - профессиональная переподготовка по профилю преподаваемого учебного курса, дисциплины</a:t>
                      </a:r>
                      <a:endParaRPr lang="ru-RU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u="sng" dirty="0" smtClean="0"/>
                        <a:t>Ассистент</a:t>
                      </a:r>
                      <a:r>
                        <a:rPr lang="ru-RU" sz="1200" u="none" dirty="0" smtClean="0"/>
                        <a:t>: </a:t>
                      </a:r>
                      <a:r>
                        <a:rPr lang="ru-RU" sz="1200" dirty="0" smtClean="0"/>
                        <a:t>без опыта</a:t>
                      </a:r>
                    </a:p>
                    <a:p>
                      <a:r>
                        <a:rPr lang="ru-RU" sz="1200" u="sng" dirty="0" smtClean="0"/>
                        <a:t>Преподаватель</a:t>
                      </a:r>
                      <a:r>
                        <a:rPr lang="ru-RU" sz="1200" u="none" dirty="0" smtClean="0"/>
                        <a:t>: </a:t>
                      </a:r>
                      <a:r>
                        <a:rPr lang="ru-RU" sz="1200" dirty="0" smtClean="0"/>
                        <a:t>не менее 1 года в образовательной</a:t>
                      </a:r>
                      <a:r>
                        <a:rPr lang="ru-RU" sz="1200" baseline="0" dirty="0" smtClean="0"/>
                        <a:t> организации*</a:t>
                      </a:r>
                    </a:p>
                    <a:p>
                      <a:r>
                        <a:rPr lang="ru-RU" sz="1200" u="sng" dirty="0" smtClean="0"/>
                        <a:t>Старший преподаватель</a:t>
                      </a:r>
                      <a:r>
                        <a:rPr lang="ru-RU" sz="1200" u="none" dirty="0" smtClean="0"/>
                        <a:t>:</a:t>
                      </a:r>
                      <a:r>
                        <a:rPr lang="ru-RU" sz="1200" u="none" baseline="0" dirty="0" smtClean="0"/>
                        <a:t> </a:t>
                      </a:r>
                      <a:r>
                        <a:rPr lang="ru-RU" sz="1200" dirty="0" smtClean="0"/>
                        <a:t>не менее 3 лет НПР*</a:t>
                      </a:r>
                    </a:p>
                    <a:p>
                      <a:endParaRPr lang="ru-RU" sz="1200" dirty="0" smtClean="0"/>
                    </a:p>
                    <a:p>
                      <a:r>
                        <a:rPr lang="ru-RU" sz="1100" dirty="0" smtClean="0"/>
                        <a:t>*при наличии ученой степени (звания) - без предъявления требований к стажу работы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Преподавание по программам бакалавриата, специалитета, магистратуры</a:t>
                      </a:r>
                      <a:endParaRPr lang="ru-RU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Доцент</a:t>
                      </a:r>
                    </a:p>
                    <a:p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ВО - специалитет, магистратура, аспирантура (адъюнктура), ординатура, </a:t>
                      </a:r>
                      <a:r>
                        <a:rPr lang="ru-RU" sz="1200" dirty="0" err="1" smtClean="0"/>
                        <a:t>ассистентура</a:t>
                      </a:r>
                      <a:r>
                        <a:rPr lang="ru-RU" sz="1200" dirty="0" smtClean="0"/>
                        <a:t>-стажировка</a:t>
                      </a:r>
                    </a:p>
                    <a:p>
                      <a:endParaRPr lang="ru-RU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kern="1200" baseline="0" dirty="0" smtClean="0"/>
                        <a:t>ДПО - профессиональная переподготовка по профилю преподаваемого учебного курса, дисциплины</a:t>
                      </a:r>
                      <a:endParaRPr lang="ru-RU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Стаж НПР не менее 3 лет*</a:t>
                      </a:r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r>
                        <a:rPr lang="ru-RU" sz="1100" dirty="0" smtClean="0"/>
                        <a:t>* при наличии ученого звания - без предъявления требований к стажу работы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kern="1200" baseline="0" dirty="0" smtClean="0"/>
                        <a:t>Преподавание по программам аспирантуры, ординатуры</a:t>
                      </a:r>
                      <a:endParaRPr lang="ru-RU" sz="1200" b="0" i="0" u="none" strike="noStrike" kern="1200" baseline="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Профессор</a:t>
                      </a:r>
                    </a:p>
                    <a:p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u="none" strike="noStrike" kern="1200" baseline="0" dirty="0" smtClean="0"/>
                        <a:t>ВО - специалитет, магистратура, аспирантура (адъюнктура), ординатура, </a:t>
                      </a:r>
                      <a:r>
                        <a:rPr lang="ru-RU" sz="1200" u="none" strike="noStrike" kern="1200" baseline="0" dirty="0" err="1" smtClean="0"/>
                        <a:t>ассистентура</a:t>
                      </a:r>
                      <a:r>
                        <a:rPr lang="ru-RU" sz="1200" u="none" strike="noStrike" kern="1200" baseline="0" dirty="0" smtClean="0"/>
                        <a:t>-стажировка</a:t>
                      </a:r>
                    </a:p>
                    <a:p>
                      <a:endParaRPr lang="ru-RU" sz="1200" u="none" strike="noStrike" kern="1200" baseline="0" dirty="0" smtClean="0"/>
                    </a:p>
                    <a:p>
                      <a:r>
                        <a:rPr lang="ru-RU" sz="1200" u="none" strike="noStrike" kern="1200" baseline="0" dirty="0" smtClean="0"/>
                        <a:t>Для преподавания по программам ординатуры: ВМО или ВФО либо иное ВО и профессиональная переподготовка по профилю преподаваемого учебного курса, дисциплины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Стаж НПР не менее 5 лет</a:t>
                      </a:r>
                    </a:p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Для преподавания по программам ординатуры: опыт профессиональной деятельности, соответствующий специальности ординатуры, не менее 3 лет</a:t>
                      </a:r>
                    </a:p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Особые условия: наличие ученой степени (звания)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483768" y="8469560"/>
            <a:ext cx="13870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обучение </a:t>
            </a:r>
            <a:r>
              <a:rPr lang="ru-RU" dirty="0">
                <a:solidFill>
                  <a:srgbClr val="C00000"/>
                </a:solidFill>
              </a:rPr>
              <a:t>по дополнительным профессиональным программам по профилю педагогической деятельности не реже одного раза в три года</a:t>
            </a:r>
          </a:p>
        </p:txBody>
      </p:sp>
    </p:spTree>
    <p:extLst>
      <p:ext uri="{BB962C8B-B14F-4D97-AF65-F5344CB8AC3E}">
        <p14:creationId xmlns:p14="http://schemas.microsoft.com/office/powerpoint/2010/main" val="107843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9" y="145737"/>
            <a:ext cx="4280817" cy="10327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20763" y="2276872"/>
            <a:ext cx="7190900" cy="147841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Аудит кадрового делопроизводства</a:t>
            </a:r>
          </a:p>
        </p:txBody>
      </p:sp>
      <p:pic>
        <p:nvPicPr>
          <p:cNvPr id="4" name="Picture 11" descr="http://topnewsrustoria.ru/images/content/w1000/07/073aa82f57310ee67f8c37b30d1b2595?r=14743541637823926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68608"/>
            <a:ext cx="4125615" cy="286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90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9" y="145737"/>
            <a:ext cx="4280817" cy="10327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4" descr="https://2.bp.blogspot.com/-28PSpgW68uo/V9fnYGGIIVI/AAAAAAAC0CI/8_zE1f-BwgEBUGCaEM09uTaksej8tNq-ACLcB/s1600/123_137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https://2.bp.blogspot.com/-28PSpgW68uo/V9fnYGGIIVI/AAAAAAAC0CI/8_zE1f-BwgEBUGCaEM09uTaksej8tNq-ACLcB/s1600/123_137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8" descr="https://2.bp.blogspot.com/-28PSpgW68uo/V9fnYGGIIVI/AAAAAAAC0CI/8_zE1f-BwgEBUGCaEM09uTaksej8tNq-ACLcB/s1600/123_1373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499992" y="145737"/>
            <a:ext cx="4536504" cy="120032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Нарушения в работе управления кадров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8401" y="1556792"/>
            <a:ext cx="6195640" cy="230832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Издание приказа о приеме на работу позднее даты фактического допуска к работе руководителем структурного подразделения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163" y="1772816"/>
            <a:ext cx="3017698" cy="427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80" y="5252832"/>
            <a:ext cx="6658597" cy="1488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трелка влево 5"/>
          <p:cNvSpPr/>
          <p:nvPr/>
        </p:nvSpPr>
        <p:spPr>
          <a:xfrm>
            <a:off x="6549179" y="5499918"/>
            <a:ext cx="846195" cy="545877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740352" y="3645024"/>
            <a:ext cx="1389509" cy="1008112"/>
          </a:xfrm>
          <a:prstGeom prst="ellipse">
            <a:avLst/>
          </a:prstGeom>
          <a:noFill/>
          <a:ln w="539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C0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09911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9" y="145737"/>
            <a:ext cx="4280817" cy="10327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4" descr="https://2.bp.blogspot.com/-28PSpgW68uo/V9fnYGGIIVI/AAAAAAAC0CI/8_zE1f-BwgEBUGCaEM09uTaksej8tNq-ACLcB/s1600/123_137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https://2.bp.blogspot.com/-28PSpgW68uo/V9fnYGGIIVI/AAAAAAAC0CI/8_zE1f-BwgEBUGCaEM09uTaksej8tNq-ACLcB/s1600/123_137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8" descr="https://2.bp.blogspot.com/-28PSpgW68uo/V9fnYGGIIVI/AAAAAAAC0CI/8_zE1f-BwgEBUGCaEM09uTaksej8tNq-ACLcB/s1600/123_1373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499992" y="145737"/>
            <a:ext cx="4536504" cy="120032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Нарушения в работе управления кадров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8401" y="1556792"/>
            <a:ext cx="5951346" cy="12003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Издание приказов о предоставлении отпуска с нарушением сроков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035" y="2852936"/>
            <a:ext cx="6956079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153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9" y="145737"/>
            <a:ext cx="4280817" cy="10327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4" descr="https://2.bp.blogspot.com/-28PSpgW68uo/V9fnYGGIIVI/AAAAAAAC0CI/8_zE1f-BwgEBUGCaEM09uTaksej8tNq-ACLcB/s1600/123_137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https://2.bp.blogspot.com/-28PSpgW68uo/V9fnYGGIIVI/AAAAAAAC0CI/8_zE1f-BwgEBUGCaEM09uTaksej8tNq-ACLcB/s1600/123_137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8" descr="https://2.bp.blogspot.com/-28PSpgW68uo/V9fnYGGIIVI/AAAAAAAC0CI/8_zE1f-BwgEBUGCaEM09uTaksej8tNq-ACLcB/s1600/123_1373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499992" y="145737"/>
            <a:ext cx="4536504" cy="120032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Нарушения в работе управления кадров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3592" y="1499191"/>
            <a:ext cx="4977655" cy="240065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Издание приказов о направлении работников в командировку с нарушением сроков и не ознакомление сотрудников с данными приказами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645" y="1412776"/>
            <a:ext cx="3388687" cy="5310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818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9" y="145737"/>
            <a:ext cx="4280817" cy="10327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4" descr="https://2.bp.blogspot.com/-28PSpgW68uo/V9fnYGGIIVI/AAAAAAAC0CI/8_zE1f-BwgEBUGCaEM09uTaksej8tNq-ACLcB/s1600/123_137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https://2.bp.blogspot.com/-28PSpgW68uo/V9fnYGGIIVI/AAAAAAAC0CI/8_zE1f-BwgEBUGCaEM09uTaksej8tNq-ACLcB/s1600/123_137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8" descr="https://2.bp.blogspot.com/-28PSpgW68uo/V9fnYGGIIVI/AAAAAAAC0CI/8_zE1f-BwgEBUGCaEM09uTaksej8tNq-ACLcB/s1600/123_1373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499992" y="145737"/>
            <a:ext cx="4536504" cy="120032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Нарушения в работе управления кадров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3592" y="1499191"/>
            <a:ext cx="4977655" cy="286232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Издание приказов об увольнении с нарушением сроков, не ознакомление работников с приказами об увольнении и выдача трудовой книжки с нарушением сроков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650343"/>
            <a:ext cx="3403917" cy="4973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971" y="5691150"/>
            <a:ext cx="763905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 5"/>
          <p:cNvSpPr/>
          <p:nvPr/>
        </p:nvSpPr>
        <p:spPr>
          <a:xfrm>
            <a:off x="683569" y="5445224"/>
            <a:ext cx="8352928" cy="1368152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8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9" y="145737"/>
            <a:ext cx="4280817" cy="10327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20763" y="2276872"/>
            <a:ext cx="7190900" cy="149335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Коллективный договор КрасГМУ</a:t>
            </a:r>
          </a:p>
          <a:p>
            <a:pPr algn="ctr">
              <a:lnSpc>
                <a:spcPct val="150000"/>
              </a:lnSpc>
            </a:pPr>
            <a:r>
              <a:rPr lang="ru-RU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 2016 - 2018 г. г.</a:t>
            </a:r>
          </a:p>
        </p:txBody>
      </p:sp>
    </p:spTree>
    <p:extLst>
      <p:ext uri="{BB962C8B-B14F-4D97-AF65-F5344CB8AC3E}">
        <p14:creationId xmlns:p14="http://schemas.microsoft.com/office/powerpoint/2010/main" val="224357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9" y="145737"/>
            <a:ext cx="4280817" cy="10327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4" descr="https://2.bp.blogspot.com/-28PSpgW68uo/V9fnYGGIIVI/AAAAAAAC0CI/8_zE1f-BwgEBUGCaEM09uTaksej8tNq-ACLcB/s1600/123_137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https://2.bp.blogspot.com/-28PSpgW68uo/V9fnYGGIIVI/AAAAAAAC0CI/8_zE1f-BwgEBUGCaEM09uTaksej8tNq-ACLcB/s1600/123_137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8" descr="https://2.bp.blogspot.com/-28PSpgW68uo/V9fnYGGIIVI/AAAAAAAC0CI/8_zE1f-BwgEBUGCaEM09uTaksej8tNq-ACLcB/s1600/123_1373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499992" y="145737"/>
            <a:ext cx="4536504" cy="120032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Нарушения в работе управления кадров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90699" y="1844824"/>
            <a:ext cx="7528768" cy="101566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Отсутствие в личном деле необходимых документов сотрудников по личному учету кадров: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3212976"/>
            <a:ext cx="5760640" cy="240065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Tx/>
              <a:buChar char="-"/>
            </a:pPr>
            <a:r>
              <a:rPr lang="ru-RU" sz="20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копии документов о повышении </a:t>
            </a:r>
            <a:r>
              <a:rPr lang="ru-RU" sz="20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квалификации</a:t>
            </a:r>
          </a:p>
          <a:p>
            <a:pPr marL="342900" lvl="0" indent="-342900">
              <a:lnSpc>
                <a:spcPct val="150000"/>
              </a:lnSpc>
              <a:buFontTx/>
              <a:buChar char="-"/>
            </a:pPr>
            <a:endParaRPr lang="ru-RU" sz="200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buFontTx/>
              <a:buChar char="-"/>
            </a:pPr>
            <a:r>
              <a:rPr lang="ru-RU" sz="20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копии действующих сертификатов специалистов   </a:t>
            </a:r>
          </a:p>
        </p:txBody>
      </p:sp>
    </p:spTree>
    <p:extLst>
      <p:ext uri="{BB962C8B-B14F-4D97-AF65-F5344CB8AC3E}">
        <p14:creationId xmlns:p14="http://schemas.microsoft.com/office/powerpoint/2010/main" val="97827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39408" y="188640"/>
            <a:ext cx="591422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Сведения о </a:t>
            </a:r>
            <a:r>
              <a:rPr lang="ru-RU" sz="20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наличии сертификата специалиста</a:t>
            </a:r>
          </a:p>
          <a:p>
            <a:pPr algn="ctr"/>
            <a:r>
              <a:rPr lang="ru-RU" sz="20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 ППС клинических кафедр, %</a:t>
            </a:r>
            <a:endParaRPr lang="ru-RU" sz="2800" b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612954256"/>
              </p:ext>
            </p:extLst>
          </p:nvPr>
        </p:nvGraphicFramePr>
        <p:xfrm>
          <a:off x="197396" y="1556792"/>
          <a:ext cx="8656240" cy="3470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39993" y="5037761"/>
            <a:ext cx="14096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Институт</a:t>
            </a:r>
          </a:p>
          <a:p>
            <a:pPr algn="ctr"/>
            <a:r>
              <a:rPr lang="ru-RU" sz="1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стоматологии</a:t>
            </a:r>
            <a:endParaRPr lang="ru-RU" sz="1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59352" y="4855420"/>
            <a:ext cx="18086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Институт</a:t>
            </a:r>
          </a:p>
          <a:p>
            <a:pPr algn="ctr"/>
            <a:r>
              <a:rPr lang="ru-RU" sz="1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</a:t>
            </a:r>
            <a:r>
              <a:rPr lang="ru-RU" sz="1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оследипломного</a:t>
            </a:r>
          </a:p>
          <a:p>
            <a:pPr algn="ctr"/>
            <a:r>
              <a:rPr lang="ru-RU" sz="1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образования</a:t>
            </a:r>
            <a:endParaRPr lang="ru-RU" sz="1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13659" y="4978530"/>
            <a:ext cx="11015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Лечебный</a:t>
            </a:r>
          </a:p>
          <a:p>
            <a:pPr algn="ctr"/>
            <a:r>
              <a:rPr lang="ru-RU" sz="1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факультет</a:t>
            </a:r>
            <a:endParaRPr lang="ru-RU" sz="1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663079" y="4974278"/>
            <a:ext cx="16718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Педиатрический</a:t>
            </a:r>
          </a:p>
          <a:p>
            <a:pPr algn="ctr"/>
            <a:r>
              <a:rPr lang="ru-RU" sz="1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факультет</a:t>
            </a:r>
            <a:endParaRPr lang="ru-RU" sz="1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9" y="145737"/>
            <a:ext cx="2864250" cy="690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73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9" y="145737"/>
            <a:ext cx="4280817" cy="10327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4" descr="https://2.bp.blogspot.com/-28PSpgW68uo/V9fnYGGIIVI/AAAAAAAC0CI/8_zE1f-BwgEBUGCaEM09uTaksej8tNq-ACLcB/s1600/123_137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https://2.bp.blogspot.com/-28PSpgW68uo/V9fnYGGIIVI/AAAAAAAC0CI/8_zE1f-BwgEBUGCaEM09uTaksej8tNq-ACLcB/s1600/123_137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8" descr="https://2.bp.blogspot.com/-28PSpgW68uo/V9fnYGGIIVI/AAAAAAAC0CI/8_zE1f-BwgEBUGCaEM09uTaksej8tNq-ACLcB/s1600/123_1373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88181" y="1268760"/>
            <a:ext cx="7528768" cy="101566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Приказом ректора определен порядок формирования и ведения личного дела сотрудника университета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312998"/>
            <a:ext cx="4664174" cy="4244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97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9" y="145737"/>
            <a:ext cx="4280817" cy="10327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20763" y="2276872"/>
            <a:ext cx="7190900" cy="73975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Кадровый резерв</a:t>
            </a:r>
          </a:p>
        </p:txBody>
      </p:sp>
    </p:spTree>
    <p:extLst>
      <p:ext uri="{BB962C8B-B14F-4D97-AF65-F5344CB8AC3E}">
        <p14:creationId xmlns:p14="http://schemas.microsoft.com/office/powerpoint/2010/main" val="144917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9" y="145737"/>
            <a:ext cx="4280817" cy="10327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21916" y="3078334"/>
            <a:ext cx="23230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/>
              <a:t>План мероприятий</a:t>
            </a:r>
          </a:p>
          <a:p>
            <a:pPr algn="ctr"/>
            <a:r>
              <a:rPr lang="ru-RU" sz="2000" b="1" dirty="0" smtClean="0"/>
              <a:t>«</a:t>
            </a:r>
            <a:r>
              <a:rPr lang="ru-RU" sz="2000" b="1" dirty="0" smtClean="0"/>
              <a:t>Дорожная </a:t>
            </a:r>
            <a:r>
              <a:rPr lang="ru-RU" sz="2000" b="1" dirty="0" smtClean="0"/>
              <a:t>карта»</a:t>
            </a:r>
            <a:endParaRPr lang="ru-RU" sz="2000" b="1" dirty="0"/>
          </a:p>
        </p:txBody>
      </p:sp>
      <p:pic>
        <p:nvPicPr>
          <p:cNvPr id="2050" name="Picture 2" descr="medcluster.p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157197"/>
            <a:ext cx="3232075" cy="1373633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64" y="3023504"/>
            <a:ext cx="1110698" cy="1003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24" y="1923572"/>
            <a:ext cx="1135414" cy="1008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913" y="3023504"/>
            <a:ext cx="947168" cy="1019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95" y="3991849"/>
            <a:ext cx="1515886" cy="1008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27" y="4132641"/>
            <a:ext cx="1550064" cy="81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253" y="1923572"/>
            <a:ext cx="1170896" cy="1099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975" y="4447587"/>
            <a:ext cx="1136278" cy="1039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538" y="1584367"/>
            <a:ext cx="1196036" cy="982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710" y="1586506"/>
            <a:ext cx="3514866" cy="29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509736" y="4682052"/>
            <a:ext cx="3350364" cy="707886"/>
          </a:xfrm>
          <a:prstGeom prst="rect">
            <a:avLst/>
          </a:prstGeom>
          <a:solidFill>
            <a:srgbClr val="8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с</a:t>
            </a:r>
            <a:r>
              <a:rPr lang="ru-RU" sz="2000" b="1" dirty="0" smtClean="0">
                <a:solidFill>
                  <a:schemeClr val="bg1"/>
                </a:solidFill>
              </a:rPr>
              <a:t>оздание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Е</a:t>
            </a:r>
            <a:r>
              <a:rPr lang="ru-RU" sz="2000" b="1" dirty="0" smtClean="0">
                <a:solidFill>
                  <a:schemeClr val="bg1"/>
                </a:solidFill>
              </a:rPr>
              <a:t>диного Кадрового Резерва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Выгнутая влево стрелка 3"/>
          <p:cNvSpPr/>
          <p:nvPr/>
        </p:nvSpPr>
        <p:spPr>
          <a:xfrm>
            <a:off x="4716016" y="3525030"/>
            <a:ext cx="756439" cy="1719663"/>
          </a:xfrm>
          <a:prstGeom prst="curvedRightArrow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85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apu-w05\Общие документы\Отчеты\Отчеты проректора по ОПР\Безымянны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4709957" cy="458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9" y="145737"/>
            <a:ext cx="4280817" cy="10327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727898" y="1925216"/>
            <a:ext cx="3423639" cy="175432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Срок представления кандидатов в резерв кадров до 1 декабря</a:t>
            </a:r>
          </a:p>
        </p:txBody>
      </p:sp>
    </p:spTree>
    <p:extLst>
      <p:ext uri="{BB962C8B-B14F-4D97-AF65-F5344CB8AC3E}">
        <p14:creationId xmlns:p14="http://schemas.microsoft.com/office/powerpoint/2010/main" val="365788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182761"/>
            <a:ext cx="4258816" cy="958660"/>
          </a:xfr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Основные итоги кампании по формированию резерва кадров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9" y="145737"/>
            <a:ext cx="4280817" cy="10327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9512" y="2406452"/>
            <a:ext cx="8640961" cy="424731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300" b="1" u="sng" dirty="0" smtClean="0"/>
              <a:t>По должности декана следующих факультетов:</a:t>
            </a:r>
          </a:p>
          <a:p>
            <a:endParaRPr lang="ru-RU" sz="23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300" dirty="0" smtClean="0"/>
              <a:t>Институт </a:t>
            </a:r>
            <a:r>
              <a:rPr lang="ru-RU" sz="2300" dirty="0"/>
              <a:t>стоматологии - научно-образовательный центр инновационной </a:t>
            </a:r>
            <a:r>
              <a:rPr lang="ru-RU" sz="2300" dirty="0" smtClean="0"/>
              <a:t>стоматологии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300" dirty="0" smtClean="0"/>
              <a:t>Лечебный факультет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300" dirty="0" smtClean="0"/>
              <a:t>Педиатрический </a:t>
            </a:r>
            <a:r>
              <a:rPr lang="ru-RU" sz="2300" dirty="0"/>
              <a:t>факультет	</a:t>
            </a:r>
            <a:endParaRPr lang="ru-RU" sz="23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300" dirty="0" smtClean="0"/>
              <a:t>Факультет </a:t>
            </a:r>
            <a:r>
              <a:rPr lang="ru-RU" sz="2300" dirty="0"/>
              <a:t>клинической психологии	</a:t>
            </a:r>
            <a:endParaRPr lang="ru-RU" sz="23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300" dirty="0" smtClean="0"/>
              <a:t>Факультет </a:t>
            </a:r>
            <a:r>
              <a:rPr lang="ru-RU" sz="2300" dirty="0"/>
              <a:t>медицинской кибернетики и управления в здравоохранении	</a:t>
            </a:r>
            <a:endParaRPr lang="ru-RU" sz="23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300" dirty="0" smtClean="0"/>
              <a:t>Фармацевтический факультет </a:t>
            </a:r>
            <a:endParaRPr lang="ru-RU" sz="23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1334185"/>
            <a:ext cx="7704856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dirty="0" smtClean="0">
                <a:solidFill>
                  <a:prstClr val="black"/>
                </a:solidFill>
              </a:rPr>
              <a:t>НЕ СФОРМИРОВАН КАДРОВЫЙ РЕЗЕРВ</a:t>
            </a:r>
          </a:p>
          <a:p>
            <a:pPr lvl="0" algn="ctr"/>
            <a:r>
              <a:rPr lang="ru-RU" sz="2400" dirty="0" smtClean="0">
                <a:solidFill>
                  <a:prstClr val="black"/>
                </a:solidFill>
              </a:rPr>
              <a:t>В </a:t>
            </a:r>
            <a:r>
              <a:rPr lang="ru-RU" sz="3200" b="1" dirty="0" smtClean="0">
                <a:solidFill>
                  <a:srgbClr val="C00000"/>
                </a:solidFill>
              </a:rPr>
              <a:t>34</a:t>
            </a:r>
            <a:r>
              <a:rPr lang="ru-RU" sz="32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prstClr val="black"/>
                </a:solidFill>
              </a:rPr>
              <a:t>ИЗ </a:t>
            </a:r>
            <a:r>
              <a:rPr lang="ru-RU" sz="3200" b="1" dirty="0" smtClean="0">
                <a:solidFill>
                  <a:srgbClr val="C00000"/>
                </a:solidFill>
              </a:rPr>
              <a:t>86</a:t>
            </a:r>
            <a:r>
              <a:rPr lang="ru-RU" sz="3200" dirty="0" smtClean="0">
                <a:solidFill>
                  <a:prstClr val="black"/>
                </a:solidFill>
              </a:rPr>
              <a:t> </a:t>
            </a:r>
            <a:r>
              <a:rPr lang="ru-RU" sz="2400" dirty="0" smtClean="0">
                <a:solidFill>
                  <a:prstClr val="black"/>
                </a:solidFill>
              </a:rPr>
              <a:t>ПОДРАЗДЕЛЕНИЙ</a:t>
            </a:r>
            <a:endParaRPr lang="ru-RU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27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332656"/>
            <a:ext cx="8712968" cy="575542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2300" b="1" u="sng" dirty="0">
              <a:solidFill>
                <a:schemeClr val="dk1"/>
              </a:solidFill>
            </a:endParaRPr>
          </a:p>
          <a:p>
            <a:r>
              <a:rPr lang="ru-RU" sz="2300" b="1" u="sng" dirty="0">
                <a:solidFill>
                  <a:schemeClr val="dk1"/>
                </a:solidFill>
              </a:rPr>
              <a:t>По должности заведующего следующих кафедр:</a:t>
            </a:r>
          </a:p>
          <a:p>
            <a:endParaRPr lang="ru-RU" sz="2300" b="1" u="sng" dirty="0">
              <a:solidFill>
                <a:schemeClr val="dk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300" dirty="0">
                <a:solidFill>
                  <a:schemeClr val="dk1"/>
                </a:solidFill>
              </a:rPr>
              <a:t>кафедра философии и социально-гуманитарных наук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300" dirty="0">
                <a:solidFill>
                  <a:schemeClr val="dk1"/>
                </a:solidFill>
              </a:rPr>
              <a:t>кафедра оперативной хирургии и топографической анатомии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300" dirty="0">
                <a:solidFill>
                  <a:schemeClr val="dk1"/>
                </a:solidFill>
              </a:rPr>
              <a:t>кафедра </a:t>
            </a:r>
            <a:r>
              <a:rPr lang="ru-RU" sz="2300" dirty="0" smtClean="0">
                <a:solidFill>
                  <a:schemeClr val="dk1"/>
                </a:solidFill>
              </a:rPr>
              <a:t>патологической анатомии им. проф. П.Г. </a:t>
            </a:r>
            <a:r>
              <a:rPr lang="ru-RU" sz="2300" dirty="0" err="1" smtClean="0">
                <a:solidFill>
                  <a:schemeClr val="dk1"/>
                </a:solidFill>
              </a:rPr>
              <a:t>Подзолкова</a:t>
            </a:r>
            <a:r>
              <a:rPr lang="ru-RU" sz="2300" dirty="0" smtClean="0">
                <a:solidFill>
                  <a:schemeClr val="dk1"/>
                </a:solidFill>
              </a:rPr>
              <a:t> с курсом ПО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300" dirty="0" smtClean="0"/>
              <a:t>кафедра патологической физиологии им. проф</a:t>
            </a:r>
            <a:r>
              <a:rPr lang="ru-RU" sz="2300" dirty="0"/>
              <a:t>. В.В. </a:t>
            </a:r>
            <a:r>
              <a:rPr lang="ru-RU" sz="2300" dirty="0" smtClean="0"/>
              <a:t>Иванова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300" dirty="0" smtClean="0"/>
              <a:t>кафедра фармакологии с курсами клинической фармакологии, фармацевтической технологии и курсом ПО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300" dirty="0" smtClean="0"/>
              <a:t>кафедра физиологии им. проф. А.Т. </a:t>
            </a:r>
            <a:r>
              <a:rPr lang="ru-RU" sz="2300" dirty="0" err="1" smtClean="0"/>
              <a:t>Пшоника</a:t>
            </a:r>
            <a:endParaRPr lang="ru-RU" sz="23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300" dirty="0" smtClean="0"/>
              <a:t>кафедра физической культуры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300" dirty="0" smtClean="0"/>
              <a:t>кафедра перинатологии, акушерства и гинекологии лечебного факультета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300" dirty="0" smtClean="0"/>
              <a:t>кафедра детской хирургии с курсом ПО им. проф. В.П. Красовской</a:t>
            </a:r>
          </a:p>
        </p:txBody>
      </p:sp>
    </p:spTree>
    <p:extLst>
      <p:ext uri="{BB962C8B-B14F-4D97-AF65-F5344CB8AC3E}">
        <p14:creationId xmlns:p14="http://schemas.microsoft.com/office/powerpoint/2010/main" val="339347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404664"/>
            <a:ext cx="8712968" cy="575542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300" dirty="0"/>
              <a:t>кафедра </a:t>
            </a:r>
            <a:r>
              <a:rPr lang="ru-RU" sz="2300" dirty="0" err="1"/>
              <a:t>дерматовенерологии</a:t>
            </a:r>
            <a:r>
              <a:rPr lang="ru-RU" sz="2300" dirty="0"/>
              <a:t> с курсом косметологии и ПО им. проф. В.И. </a:t>
            </a:r>
            <a:r>
              <a:rPr lang="ru-RU" sz="2300" dirty="0" err="1"/>
              <a:t>Прохоренкова</a:t>
            </a:r>
            <a:endParaRPr lang="ru-RU" sz="23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300" dirty="0" smtClean="0"/>
              <a:t>кафедра </a:t>
            </a:r>
            <a:r>
              <a:rPr lang="ru-RU" sz="2300" dirty="0"/>
              <a:t>поликлинической педиатрии и пропедевтики детских болезней с курсом </a:t>
            </a:r>
            <a:r>
              <a:rPr lang="ru-RU" sz="2300" dirty="0" smtClean="0"/>
              <a:t>ПО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300" dirty="0" smtClean="0"/>
              <a:t>кафедра пропедевтики внутренних болезней и терапии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300" dirty="0" smtClean="0"/>
              <a:t>кафедра психиатрии и наркологии с курсом ПО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300" dirty="0" smtClean="0"/>
              <a:t>кафедра-клиника челюстно-лицевой хирургии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300" dirty="0" smtClean="0"/>
              <a:t>кафедра медицинской кибернетики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300" dirty="0" smtClean="0"/>
              <a:t>кафедра экономики и менеджмента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300" dirty="0" smtClean="0"/>
              <a:t>кафедра медицинской и биологической физики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300" dirty="0" smtClean="0"/>
              <a:t>кафедра медицинской информатики и инновационных технологий с курсом ПО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300" dirty="0" smtClean="0"/>
              <a:t>кафедра и клиника сердечно-сосудистой хирургии ИПО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300" dirty="0" smtClean="0"/>
              <a:t>образовательный центр-кафедра клинико-лабораторной диагностики ИПО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300" dirty="0" smtClean="0"/>
              <a:t>кафедра оперативной гинекологии ИПО</a:t>
            </a:r>
            <a:endParaRPr lang="ru-RU" sz="2300" dirty="0"/>
          </a:p>
        </p:txBody>
      </p:sp>
    </p:spTree>
    <p:extLst>
      <p:ext uri="{BB962C8B-B14F-4D97-AF65-F5344CB8AC3E}">
        <p14:creationId xmlns:p14="http://schemas.microsoft.com/office/powerpoint/2010/main" val="22508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404664"/>
            <a:ext cx="8712968" cy="575542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300" b="1" u="sng" dirty="0" smtClean="0"/>
              <a:t>По должности главного врача/руководителя следующих медицинских структурных подразделений:</a:t>
            </a:r>
          </a:p>
          <a:p>
            <a:endParaRPr lang="ru-RU" sz="23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300" dirty="0" smtClean="0"/>
              <a:t>профессорская клиника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300" dirty="0" smtClean="0"/>
              <a:t>университетская клиника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300" dirty="0" smtClean="0"/>
              <a:t>университетский центр стоматологии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300" dirty="0" smtClean="0"/>
              <a:t>стоматологическая поликлиника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300" dirty="0" smtClean="0"/>
              <a:t>отделение общей врачебной практики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300" dirty="0" smtClean="0"/>
              <a:t>центральная научно-исследовательская лаборатория</a:t>
            </a:r>
          </a:p>
          <a:p>
            <a:endParaRPr lang="ru-RU" sz="2300" dirty="0"/>
          </a:p>
          <a:p>
            <a:r>
              <a:rPr lang="ru-RU" sz="2300" b="1" u="sng" dirty="0"/>
              <a:t>По должности </a:t>
            </a:r>
            <a:r>
              <a:rPr lang="ru-RU" sz="2300" b="1" u="sng" dirty="0" smtClean="0"/>
              <a:t>руководителей </a:t>
            </a:r>
            <a:r>
              <a:rPr lang="ru-RU" sz="2300" b="1" u="sng" dirty="0"/>
              <a:t>следующих </a:t>
            </a:r>
            <a:r>
              <a:rPr lang="ru-RU" sz="2300" b="1" u="sng" dirty="0" smtClean="0"/>
              <a:t>структурных </a:t>
            </a:r>
            <a:r>
              <a:rPr lang="ru-RU" sz="2300" b="1" u="sng" dirty="0"/>
              <a:t>подразделений</a:t>
            </a:r>
            <a:r>
              <a:rPr lang="ru-RU" sz="2300" b="1" u="sng" dirty="0" smtClean="0"/>
              <a:t>:</a:t>
            </a:r>
          </a:p>
          <a:p>
            <a:endParaRPr lang="ru-RU" sz="2300" b="1" u="sng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300" dirty="0" smtClean="0">
                <a:solidFill>
                  <a:prstClr val="black"/>
                </a:solidFill>
              </a:rPr>
              <a:t>управление экономики и финансов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300" dirty="0" smtClean="0">
                <a:solidFill>
                  <a:prstClr val="black"/>
                </a:solidFill>
              </a:rPr>
              <a:t>учебно-методическое управление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300" dirty="0" smtClean="0">
                <a:solidFill>
                  <a:prstClr val="black"/>
                </a:solidFill>
              </a:rPr>
              <a:t>управление информационных технологий и телекоммуникаций</a:t>
            </a:r>
            <a:endParaRPr lang="ru-RU" sz="2300" dirty="0"/>
          </a:p>
        </p:txBody>
      </p:sp>
    </p:spTree>
    <p:extLst>
      <p:ext uri="{BB962C8B-B14F-4D97-AF65-F5344CB8AC3E}">
        <p14:creationId xmlns:p14="http://schemas.microsoft.com/office/powerpoint/2010/main" val="184708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krasgmu.ru/sys/files/attach/d9/d96146e9ddd1124104b8826ddc2fa5a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64904"/>
            <a:ext cx="5914717" cy="3942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35696" y="631776"/>
            <a:ext cx="7190900" cy="181588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27 января 2016 года </a:t>
            </a:r>
          </a:p>
          <a:p>
            <a:pPr algn="ctr"/>
            <a:r>
              <a:rPr lang="ru-RU" sz="28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Конференции работников и обучающихся принят Коллективный договор КрасГМУ</a:t>
            </a:r>
          </a:p>
          <a:p>
            <a:pPr algn="ctr"/>
            <a:r>
              <a:rPr lang="ru-RU" sz="28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</a:t>
            </a:r>
            <a:r>
              <a:rPr lang="ru-RU" sz="28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2016 - 2018 г. г.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9" y="145737"/>
            <a:ext cx="3162741" cy="7629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741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182761"/>
            <a:ext cx="4258816" cy="958660"/>
          </a:xfr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Основные итоги кампании по формированию резерва кадров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9" y="145737"/>
            <a:ext cx="4280817" cy="10327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19" y="1988840"/>
            <a:ext cx="8640961" cy="30469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300" b="1" u="sng" dirty="0">
                <a:solidFill>
                  <a:prstClr val="black"/>
                </a:solidFill>
              </a:rPr>
              <a:t>Требуется переработка Положения о формировании кадрового </a:t>
            </a:r>
            <a:r>
              <a:rPr lang="ru-RU" sz="2300" b="1" u="sng" dirty="0" smtClean="0">
                <a:solidFill>
                  <a:prstClr val="black"/>
                </a:solidFill>
              </a:rPr>
              <a:t>резерва:</a:t>
            </a:r>
          </a:p>
          <a:p>
            <a:endParaRPr lang="ru-RU" sz="2300" dirty="0" smtClean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300" dirty="0" smtClean="0">
                <a:solidFill>
                  <a:prstClr val="black"/>
                </a:solidFill>
              </a:rPr>
              <a:t>привлечение к формированию кадрового резерва проректоров и деканов факультетов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800" dirty="0" smtClean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300" dirty="0" smtClean="0">
                <a:solidFill>
                  <a:prstClr val="black"/>
                </a:solidFill>
              </a:rPr>
              <a:t>уменьшение количества документов, подаваемых претендентом для включения в кадровый резерв, и для подготовки кандидата </a:t>
            </a:r>
            <a:endParaRPr lang="ru-RU" sz="23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8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9" y="145737"/>
            <a:ext cx="4280817" cy="10327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20763" y="2276872"/>
            <a:ext cx="7190900" cy="147841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Характеристика</a:t>
            </a:r>
          </a:p>
          <a:p>
            <a:pPr algn="ctr">
              <a:lnSpc>
                <a:spcPct val="150000"/>
              </a:lnSpc>
            </a:pPr>
            <a:r>
              <a:rPr lang="ru-RU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кадрового состава</a:t>
            </a:r>
          </a:p>
        </p:txBody>
      </p:sp>
    </p:spTree>
    <p:extLst>
      <p:ext uri="{BB962C8B-B14F-4D97-AF65-F5344CB8AC3E}">
        <p14:creationId xmlns:p14="http://schemas.microsoft.com/office/powerpoint/2010/main" val="171892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145736"/>
            <a:ext cx="4186808" cy="162708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Общая численность сотрудников КрасГМУ</a:t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2 294 чел.</a:t>
            </a:r>
            <a:endParaRPr lang="ru-RU" sz="3200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259904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9" y="145737"/>
            <a:ext cx="4280817" cy="10327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123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274638"/>
            <a:ext cx="4042792" cy="77809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Структура ППС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95301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9" y="145737"/>
            <a:ext cx="4280817" cy="10327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319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71800" y="153402"/>
            <a:ext cx="619268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Сведения о доле ППС, имеющих ученую степень и/или ученое звание, %</a:t>
            </a:r>
            <a:endParaRPr lang="ru-RU" sz="2400" b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810578331"/>
              </p:ext>
            </p:extLst>
          </p:nvPr>
        </p:nvGraphicFramePr>
        <p:xfrm>
          <a:off x="827584" y="1412776"/>
          <a:ext cx="7272808" cy="4768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9" y="145737"/>
            <a:ext cx="2864250" cy="690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005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59830" y="145737"/>
            <a:ext cx="5818081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566</a:t>
            </a:r>
            <a:r>
              <a:rPr lang="ru-RU" sz="28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человек из </a:t>
            </a:r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835</a:t>
            </a:r>
            <a:r>
              <a:rPr lang="ru-RU" sz="28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имеют ученую степень и/или ученое звание</a:t>
            </a:r>
          </a:p>
          <a:p>
            <a:pPr algn="ctr"/>
            <a:r>
              <a:rPr lang="ru-RU" sz="2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67,7 % от общего количества ППС</a:t>
            </a:r>
            <a:endParaRPr lang="ru-RU" sz="2800" b="1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99792" y="2276872"/>
            <a:ext cx="3744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152 доктора наук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411760" y="4649948"/>
            <a:ext cx="43841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409 кандидатов наук</a:t>
            </a:r>
          </a:p>
        </p:txBody>
      </p:sp>
      <p:pic>
        <p:nvPicPr>
          <p:cNvPr id="2050" name="Picture 2" descr="http://krasgmu.ru/sys/images/user/15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77" y="4077072"/>
            <a:ext cx="1728192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krasgmu.ru/sys/images/user/18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459" y="4031195"/>
            <a:ext cx="1728192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9" y="145737"/>
            <a:ext cx="2864250" cy="690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77" y="1332351"/>
            <a:ext cx="1728192" cy="2535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 descr="http://krasgmu.ru/sys/images/user/106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459" y="1360925"/>
            <a:ext cx="1728192" cy="2592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71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962" y="1446251"/>
            <a:ext cx="4608512" cy="646331"/>
          </a:xfrm>
          <a:prstGeom prst="rect">
            <a:avLst/>
          </a:prstGeom>
          <a:solidFill>
            <a:schemeClr val="lt1">
              <a:alpha val="4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Доктора наук до</a:t>
            </a:r>
            <a:r>
              <a:rPr lang="ru-RU" sz="36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40 лет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65621083"/>
              </p:ext>
            </p:extLst>
          </p:nvPr>
        </p:nvGraphicFramePr>
        <p:xfrm>
          <a:off x="4968044" y="1315111"/>
          <a:ext cx="3816424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004048" y="1910735"/>
            <a:ext cx="14441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80 чел.</a:t>
            </a:r>
          </a:p>
          <a:p>
            <a:pPr algn="ctr"/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9,8 %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478509" y="301090"/>
            <a:ext cx="4608512" cy="646331"/>
          </a:xfrm>
          <a:prstGeom prst="rect">
            <a:avLst/>
          </a:prstGeom>
          <a:solidFill>
            <a:schemeClr val="lt1">
              <a:alpha val="4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Кандидаты наук до</a:t>
            </a:r>
            <a:r>
              <a:rPr lang="ru-RU" sz="36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35 лет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226171" y="1769416"/>
            <a:ext cx="14441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84 чел.</a:t>
            </a:r>
          </a:p>
          <a:p>
            <a:pPr algn="ctr"/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10,1 %</a:t>
            </a:r>
            <a:endParaRPr lang="ru-RU" sz="2000" dirty="0"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157437729"/>
              </p:ext>
            </p:extLst>
          </p:nvPr>
        </p:nvGraphicFramePr>
        <p:xfrm>
          <a:off x="452289" y="2361631"/>
          <a:ext cx="3816424" cy="3939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611560" y="3068960"/>
            <a:ext cx="14441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 чел.</a:t>
            </a:r>
          </a:p>
          <a:p>
            <a:pPr algn="ctr"/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0,8 %</a:t>
            </a:r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668918" y="2739410"/>
            <a:ext cx="14441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12 чел.</a:t>
            </a:r>
          </a:p>
          <a:p>
            <a:pPr algn="ctr"/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1,5 %</a:t>
            </a:r>
            <a:endParaRPr lang="ru-RU" sz="2000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9" y="145737"/>
            <a:ext cx="2864250" cy="690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390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987824" y="160337"/>
            <a:ext cx="572463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Удельный вес численности преподавателей </a:t>
            </a:r>
            <a:r>
              <a:rPr lang="ru-RU" sz="32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моложе 30 лет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90" y="1268760"/>
            <a:ext cx="7200800" cy="4800533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10033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727540496"/>
              </p:ext>
            </p:extLst>
          </p:nvPr>
        </p:nvGraphicFramePr>
        <p:xfrm>
          <a:off x="5671902" y="908720"/>
          <a:ext cx="3384376" cy="2760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067944" y="1305640"/>
            <a:ext cx="21328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120 чел.</a:t>
            </a:r>
          </a:p>
          <a:p>
            <a:pPr algn="ctr"/>
            <a:r>
              <a:rPr lang="ru-RU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14,4 %</a:t>
            </a:r>
            <a:endParaRPr lang="ru-RU" sz="3600" dirty="0"/>
          </a:p>
        </p:txBody>
      </p:sp>
      <p:pic>
        <p:nvPicPr>
          <p:cNvPr id="1026" name="Picture 2" descr="http://krasgmu.ru/sys/images/user/368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17279"/>
            <a:ext cx="1788790" cy="2385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9" y="145737"/>
            <a:ext cx="2864250" cy="690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krasgmu.ru/sys/images/user/491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513" y="3727831"/>
            <a:ext cx="1874501" cy="2499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26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39409" y="23112"/>
            <a:ext cx="5914227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Сведения о доле ППС, имеющих ученую степень и/или ученое звание, %</a:t>
            </a:r>
          </a:p>
          <a:p>
            <a:pPr algn="ctr"/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ФФМО</a:t>
            </a:r>
            <a:endParaRPr lang="ru-RU" sz="2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344" y="776933"/>
            <a:ext cx="5472608" cy="56579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>
              <a:lnSpc>
                <a:spcPts val="3100"/>
              </a:lnSpc>
            </a:pP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Анатомии и гистологии</a:t>
            </a:r>
          </a:p>
          <a:p>
            <a:pPr algn="r">
              <a:lnSpc>
                <a:spcPts val="3100"/>
              </a:lnSpc>
            </a:pP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Биологии</a:t>
            </a:r>
          </a:p>
          <a:p>
            <a:pPr algn="r">
              <a:lnSpc>
                <a:spcPts val="3100"/>
              </a:lnSpc>
            </a:pP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Биологической химии</a:t>
            </a:r>
          </a:p>
          <a:p>
            <a:pPr algn="r">
              <a:lnSpc>
                <a:spcPts val="3100"/>
              </a:lnSpc>
            </a:pP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Философии и социально-гуманитарных наук</a:t>
            </a:r>
          </a:p>
          <a:p>
            <a:pPr algn="r">
              <a:lnSpc>
                <a:spcPts val="3100"/>
              </a:lnSpc>
            </a:pP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Латинского и иностранных языков</a:t>
            </a:r>
          </a:p>
          <a:p>
            <a:pPr algn="r">
              <a:lnSpc>
                <a:spcPts val="3100"/>
              </a:lnSpc>
            </a:pP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Сестринского дела и клинического ухода</a:t>
            </a:r>
          </a:p>
          <a:p>
            <a:pPr algn="r">
              <a:lnSpc>
                <a:spcPts val="3100"/>
              </a:lnSpc>
            </a:pP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Микробиологии</a:t>
            </a:r>
          </a:p>
          <a:p>
            <a:pPr algn="r">
              <a:lnSpc>
                <a:spcPts val="3100"/>
              </a:lnSpc>
            </a:pP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Мобилизационной подготовки здравоохранения</a:t>
            </a:r>
          </a:p>
          <a:p>
            <a:pPr algn="r">
              <a:lnSpc>
                <a:spcPts val="3100"/>
              </a:lnSpc>
            </a:pP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Оперативной хирургии и топографической анатомии</a:t>
            </a:r>
          </a:p>
          <a:p>
            <a:pPr algn="r">
              <a:lnSpc>
                <a:spcPts val="3100"/>
              </a:lnSpc>
            </a:pP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Патологической анатомии</a:t>
            </a:r>
          </a:p>
          <a:p>
            <a:pPr algn="r">
              <a:lnSpc>
                <a:spcPts val="3100"/>
              </a:lnSpc>
            </a:pP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Патологической физиологии</a:t>
            </a:r>
          </a:p>
          <a:p>
            <a:pPr algn="r">
              <a:lnSpc>
                <a:spcPts val="3100"/>
              </a:lnSpc>
            </a:pP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Фармакологии</a:t>
            </a:r>
          </a:p>
          <a:p>
            <a:pPr algn="r">
              <a:lnSpc>
                <a:spcPts val="3100"/>
              </a:lnSpc>
            </a:pP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Физиологии</a:t>
            </a:r>
          </a:p>
          <a:p>
            <a:pPr algn="r">
              <a:lnSpc>
                <a:spcPts val="3100"/>
              </a:lnSpc>
            </a:pP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Физической культуры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120741857"/>
              </p:ext>
            </p:extLst>
          </p:nvPr>
        </p:nvGraphicFramePr>
        <p:xfrm>
          <a:off x="5517604" y="476672"/>
          <a:ext cx="3336032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9" y="145737"/>
            <a:ext cx="2864250" cy="690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969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59832" y="23112"/>
            <a:ext cx="5976664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Сведения о доле ППС, имеющих ученую степень и/или ученое звание, %</a:t>
            </a:r>
          </a:p>
          <a:p>
            <a:pPr algn="ctr"/>
            <a:r>
              <a:rPr lang="ru-RU" sz="20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Лечебный факультет</a:t>
            </a:r>
            <a:endParaRPr lang="ru-RU" sz="2000" b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08520" y="705831"/>
            <a:ext cx="5769396" cy="624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>
              <a:lnSpc>
                <a:spcPts val="3000"/>
              </a:lnSpc>
            </a:pPr>
            <a:r>
              <a:rPr lang="ru-RU" sz="155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Кафедра и клиника </a:t>
            </a:r>
            <a:r>
              <a:rPr lang="ru-RU" sz="155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хирург. </a:t>
            </a:r>
            <a:r>
              <a:rPr lang="ru-RU" sz="155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болезней им.проф. </a:t>
            </a:r>
            <a:r>
              <a:rPr lang="ru-RU" sz="155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Ю.М. </a:t>
            </a:r>
            <a:r>
              <a:rPr lang="ru-RU" sz="155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Лубенского</a:t>
            </a:r>
            <a:endParaRPr lang="ru-RU" sz="155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r">
              <a:lnSpc>
                <a:spcPts val="3000"/>
              </a:lnSpc>
            </a:pPr>
            <a:r>
              <a:rPr lang="ru-RU" sz="155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Внутренних болезней №1</a:t>
            </a:r>
          </a:p>
          <a:p>
            <a:pPr algn="r">
              <a:lnSpc>
                <a:spcPts val="3000"/>
              </a:lnSpc>
            </a:pPr>
            <a:r>
              <a:rPr lang="ru-RU" sz="155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Кафедра и клиника хирург. болезней им.проф. А.М. Дыхно</a:t>
            </a:r>
          </a:p>
          <a:p>
            <a:pPr algn="r">
              <a:lnSpc>
                <a:spcPts val="3000"/>
              </a:lnSpc>
            </a:pPr>
            <a:r>
              <a:rPr lang="ru-RU" sz="155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Внутренних болезней №2</a:t>
            </a:r>
          </a:p>
          <a:p>
            <a:pPr algn="r">
              <a:lnSpc>
                <a:spcPts val="3000"/>
              </a:lnSpc>
            </a:pPr>
            <a:r>
              <a:rPr lang="ru-RU" sz="155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Поликлинической терапии, семейной медицины и ЗОЖ</a:t>
            </a:r>
          </a:p>
          <a:p>
            <a:pPr algn="r">
              <a:lnSpc>
                <a:spcPts val="3000"/>
              </a:lnSpc>
            </a:pPr>
            <a:r>
              <a:rPr lang="ru-RU" sz="155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Офтальмологии</a:t>
            </a:r>
          </a:p>
          <a:p>
            <a:pPr algn="r">
              <a:lnSpc>
                <a:spcPts val="3000"/>
              </a:lnSpc>
            </a:pPr>
            <a:r>
              <a:rPr lang="ru-RU" sz="155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ЛОР болезней</a:t>
            </a:r>
          </a:p>
          <a:p>
            <a:pPr algn="r">
              <a:lnSpc>
                <a:spcPts val="3000"/>
              </a:lnSpc>
            </a:pPr>
            <a:r>
              <a:rPr lang="ru-RU" sz="155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Инфекционных болезней и эпидемиологии</a:t>
            </a:r>
          </a:p>
          <a:p>
            <a:pPr algn="r">
              <a:lnSpc>
                <a:spcPts val="3000"/>
              </a:lnSpc>
            </a:pPr>
            <a:r>
              <a:rPr lang="ru-RU" sz="155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Общественного здоровья и здравоохранения</a:t>
            </a:r>
          </a:p>
          <a:p>
            <a:pPr algn="r">
              <a:lnSpc>
                <a:spcPts val="3000"/>
              </a:lnSpc>
            </a:pPr>
            <a:r>
              <a:rPr lang="ru-RU" sz="155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Нервных болезней</a:t>
            </a:r>
          </a:p>
          <a:p>
            <a:pPr algn="r">
              <a:lnSpc>
                <a:spcPts val="3000"/>
              </a:lnSpc>
            </a:pPr>
            <a:r>
              <a:rPr lang="ru-RU" sz="155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Травматологии, ортопедии и ВПХ</a:t>
            </a:r>
          </a:p>
          <a:p>
            <a:pPr algn="r">
              <a:lnSpc>
                <a:spcPts val="3000"/>
              </a:lnSpc>
            </a:pPr>
            <a:r>
              <a:rPr lang="ru-RU" sz="155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Общей хирургии</a:t>
            </a:r>
          </a:p>
          <a:p>
            <a:pPr algn="r">
              <a:lnSpc>
                <a:spcPts val="3000"/>
              </a:lnSpc>
            </a:pPr>
            <a:r>
              <a:rPr lang="ru-RU" sz="155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Клинической иммунологии</a:t>
            </a:r>
          </a:p>
          <a:p>
            <a:pPr algn="r">
              <a:lnSpc>
                <a:spcPts val="3000"/>
              </a:lnSpc>
            </a:pPr>
            <a:r>
              <a:rPr lang="ru-RU" sz="155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Онкологии и лучевой терапии</a:t>
            </a:r>
          </a:p>
          <a:p>
            <a:pPr algn="r">
              <a:lnSpc>
                <a:spcPts val="3000"/>
              </a:lnSpc>
            </a:pPr>
            <a:r>
              <a:rPr lang="ru-RU" sz="155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Гигиены</a:t>
            </a:r>
            <a:endParaRPr lang="ru-RU" sz="155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r">
              <a:lnSpc>
                <a:spcPts val="3000"/>
              </a:lnSpc>
            </a:pPr>
            <a:r>
              <a:rPr lang="ru-RU" sz="155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Перинатологии, акушерства и гинекологии</a:t>
            </a:r>
            <a:endParaRPr lang="ru-RU" sz="155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951160009"/>
              </p:ext>
            </p:extLst>
          </p:nvPr>
        </p:nvGraphicFramePr>
        <p:xfrm>
          <a:off x="5508104" y="517395"/>
          <a:ext cx="3538390" cy="6624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9" y="113086"/>
            <a:ext cx="2864250" cy="690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554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9" y="145737"/>
            <a:ext cx="3560737" cy="8589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707904" y="139338"/>
            <a:ext cx="5328592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Условия Коллективного договора,</a:t>
            </a:r>
          </a:p>
          <a:p>
            <a:pPr algn="ctr"/>
            <a:r>
              <a:rPr lang="ru-RU" sz="24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улучшающие положение работников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886617685"/>
              </p:ext>
            </p:extLst>
          </p:nvPr>
        </p:nvGraphicFramePr>
        <p:xfrm>
          <a:off x="75159" y="1004733"/>
          <a:ext cx="8889329" cy="5736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2507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59832" y="188640"/>
            <a:ext cx="5976664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Сведения о доле ППС, имеющих ученую степень и/или ученое звание, %</a:t>
            </a:r>
          </a:p>
          <a:p>
            <a:pPr algn="ctr"/>
            <a:r>
              <a:rPr lang="ru-RU" sz="20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Педиатрический факультет</a:t>
            </a:r>
            <a:endParaRPr lang="ru-RU" sz="2000" b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980728"/>
            <a:ext cx="5695799" cy="52091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>
              <a:lnSpc>
                <a:spcPts val="5700"/>
              </a:lnSpc>
            </a:pPr>
            <a:r>
              <a:rPr lang="ru-RU" sz="17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Детских болезней</a:t>
            </a:r>
          </a:p>
          <a:p>
            <a:pPr algn="r">
              <a:lnSpc>
                <a:spcPts val="5700"/>
              </a:lnSpc>
            </a:pPr>
            <a:r>
              <a:rPr lang="ru-RU" sz="17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Кафедра пропедевтики внутренних болезней и терапии</a:t>
            </a:r>
            <a:endParaRPr lang="ru-RU" sz="17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r">
              <a:lnSpc>
                <a:spcPts val="5700"/>
              </a:lnSpc>
            </a:pPr>
            <a:r>
              <a:rPr lang="ru-RU" sz="17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Поликлинической педиатрии</a:t>
            </a:r>
          </a:p>
          <a:p>
            <a:pPr algn="r">
              <a:lnSpc>
                <a:spcPts val="5700"/>
              </a:lnSpc>
            </a:pPr>
            <a:r>
              <a:rPr lang="ru-RU" sz="17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Детских </a:t>
            </a:r>
            <a:r>
              <a:rPr lang="ru-RU" sz="17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инфекционных болезней</a:t>
            </a:r>
          </a:p>
          <a:p>
            <a:pPr algn="r">
              <a:lnSpc>
                <a:spcPts val="5700"/>
              </a:lnSpc>
            </a:pPr>
            <a:r>
              <a:rPr lang="ru-RU" sz="17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Дерматовенерологии</a:t>
            </a:r>
          </a:p>
          <a:p>
            <a:pPr algn="r">
              <a:lnSpc>
                <a:spcPts val="5700"/>
              </a:lnSpc>
            </a:pPr>
            <a:r>
              <a:rPr lang="ru-RU" sz="17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Туберкулеза</a:t>
            </a:r>
            <a:endParaRPr lang="ru-RU" sz="17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r">
              <a:lnSpc>
                <a:spcPts val="5700"/>
              </a:lnSpc>
            </a:pPr>
            <a:r>
              <a:rPr lang="ru-RU" sz="17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Детской хирургии</a:t>
            </a:r>
            <a:endParaRPr lang="ru-RU" sz="17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186541829"/>
              </p:ext>
            </p:extLst>
          </p:nvPr>
        </p:nvGraphicFramePr>
        <p:xfrm>
          <a:off x="5580112" y="691186"/>
          <a:ext cx="3424758" cy="5999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9" y="145737"/>
            <a:ext cx="2864250" cy="690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005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71994" y="188640"/>
            <a:ext cx="5881641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Сведения о доле ППС, имеющих ученую степень и/или ученое звание, %</a:t>
            </a:r>
          </a:p>
          <a:p>
            <a:pPr algn="ctr"/>
            <a:r>
              <a:rPr lang="ru-RU" sz="20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Факультет клинической психологии</a:t>
            </a:r>
            <a:endParaRPr lang="ru-RU" sz="2000" b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623182826"/>
              </p:ext>
            </p:extLst>
          </p:nvPr>
        </p:nvGraphicFramePr>
        <p:xfrm>
          <a:off x="179512" y="834971"/>
          <a:ext cx="5889503" cy="2342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756438" y="3135189"/>
            <a:ext cx="24311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Клинической психологии</a:t>
            </a:r>
          </a:p>
          <a:p>
            <a:pPr algn="ctr"/>
            <a:r>
              <a:rPr lang="ru-RU" sz="1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психотерапии</a:t>
            </a:r>
            <a:endParaRPr lang="ru-RU" sz="1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5352" y="3135189"/>
            <a:ext cx="13910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Психиатрии</a:t>
            </a:r>
          </a:p>
          <a:p>
            <a:pPr algn="ctr"/>
            <a:r>
              <a:rPr lang="ru-RU" sz="1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наркологии</a:t>
            </a:r>
            <a:endParaRPr lang="ru-RU" sz="1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67944" y="3089023"/>
            <a:ext cx="24491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Педагогики и психологии</a:t>
            </a:r>
            <a:endParaRPr lang="ru-RU" sz="1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31232" y="3937534"/>
            <a:ext cx="691276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Сведения о доле ППС, имеющих ученую степень и/или ученое звание, %</a:t>
            </a:r>
          </a:p>
          <a:p>
            <a:pPr algn="ctr"/>
            <a:r>
              <a:rPr lang="ru-RU" sz="20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Фармацевтический факультет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506228710"/>
              </p:ext>
            </p:extLst>
          </p:nvPr>
        </p:nvGraphicFramePr>
        <p:xfrm>
          <a:off x="4788024" y="4437112"/>
          <a:ext cx="2376264" cy="1984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4064099" y="6237312"/>
            <a:ext cx="3848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Управления и экономики фармации</a:t>
            </a:r>
            <a:endParaRPr lang="ru-RU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9" y="145737"/>
            <a:ext cx="2864250" cy="690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30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39408" y="100275"/>
            <a:ext cx="59142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Сведения о доле ППС, имеющих ученую степень и/или ученое звание, %</a:t>
            </a:r>
          </a:p>
          <a:p>
            <a:pPr algn="ctr"/>
            <a:r>
              <a:rPr lang="ru-RU" sz="20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Институт  </a:t>
            </a:r>
            <a:r>
              <a:rPr lang="ru-RU" sz="20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стоматологии </a:t>
            </a:r>
            <a:r>
              <a:rPr lang="ru-RU" sz="20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</a:t>
            </a:r>
            <a:r>
              <a:rPr lang="ru-RU" sz="20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научно-образовательный центр инновационной стоматологии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172280952"/>
              </p:ext>
            </p:extLst>
          </p:nvPr>
        </p:nvGraphicFramePr>
        <p:xfrm>
          <a:off x="5580112" y="691186"/>
          <a:ext cx="3424758" cy="5999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07504" y="1077219"/>
            <a:ext cx="5588295" cy="509370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>
              <a:lnSpc>
                <a:spcPts val="6500"/>
              </a:lnSpc>
            </a:pPr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Ортопедической стоматологии</a:t>
            </a:r>
          </a:p>
          <a:p>
            <a:pPr algn="r">
              <a:lnSpc>
                <a:spcPts val="6500"/>
              </a:lnSpc>
            </a:pP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Стоматологии ИПО</a:t>
            </a:r>
          </a:p>
          <a:p>
            <a:pPr algn="r">
              <a:lnSpc>
                <a:spcPts val="6500"/>
              </a:lnSpc>
            </a:pPr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Стоматологии детского возраста и ортодонтии</a:t>
            </a:r>
          </a:p>
          <a:p>
            <a:pPr algn="r">
              <a:lnSpc>
                <a:spcPts val="6500"/>
              </a:lnSpc>
            </a:pPr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Терапевтической </a:t>
            </a: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стоматологии</a:t>
            </a:r>
          </a:p>
          <a:p>
            <a:pPr algn="r">
              <a:lnSpc>
                <a:spcPts val="6500"/>
              </a:lnSpc>
            </a:pPr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Челюстно-лицевой </a:t>
            </a: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хирургии</a:t>
            </a:r>
          </a:p>
          <a:p>
            <a:pPr algn="r">
              <a:lnSpc>
                <a:spcPts val="6500"/>
              </a:lnSpc>
            </a:pP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Хирургической стоматологии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9" y="145737"/>
            <a:ext cx="2864250" cy="690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686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71758" y="188640"/>
            <a:ext cx="58818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Сведения о доле ППС, имеющих ученую степень и/или ученое звание, %</a:t>
            </a:r>
          </a:p>
          <a:p>
            <a:pPr algn="ctr"/>
            <a:r>
              <a:rPr lang="ru-RU" sz="20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Факультет медицинской кибернетики и управления в здравоохранении</a:t>
            </a:r>
            <a:endParaRPr lang="ru-RU" sz="2000" b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738961987"/>
              </p:ext>
            </p:extLst>
          </p:nvPr>
        </p:nvGraphicFramePr>
        <p:xfrm>
          <a:off x="251859" y="1844824"/>
          <a:ext cx="8674124" cy="2702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51859" y="4439248"/>
            <a:ext cx="16180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Экономики</a:t>
            </a:r>
          </a:p>
          <a:p>
            <a:pPr algn="ctr"/>
            <a:r>
              <a:rPr lang="ru-RU" sz="1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менеджмента</a:t>
            </a:r>
            <a:endParaRPr lang="ru-RU" sz="1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92280" y="4365104"/>
            <a:ext cx="14478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Медицинской</a:t>
            </a:r>
          </a:p>
          <a:p>
            <a:pPr algn="ctr"/>
            <a:r>
              <a:rPr lang="ru-RU" sz="1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кибернетики</a:t>
            </a:r>
            <a:endParaRPr lang="ru-RU" sz="1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94503" y="4430148"/>
            <a:ext cx="28584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Медицинской информатики</a:t>
            </a:r>
          </a:p>
          <a:p>
            <a:pPr algn="ctr"/>
            <a:r>
              <a:rPr lang="ru-RU" sz="1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инновационных технологий</a:t>
            </a:r>
            <a:endParaRPr lang="ru-RU" sz="1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49016" y="4439248"/>
            <a:ext cx="22454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Медицинской и</a:t>
            </a:r>
          </a:p>
          <a:p>
            <a:pPr algn="ctr"/>
            <a:r>
              <a:rPr lang="ru-RU" sz="1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биологической физики</a:t>
            </a:r>
            <a:endParaRPr lang="ru-RU" sz="1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9" y="145737"/>
            <a:ext cx="2864250" cy="690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272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39408" y="23112"/>
            <a:ext cx="5914227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Сведения о доле ППС, имеющих ученую степень и/или ученое звание, %</a:t>
            </a:r>
          </a:p>
          <a:p>
            <a:pPr algn="ctr"/>
            <a:r>
              <a:rPr lang="ru-RU" sz="20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Институт последипломного образования</a:t>
            </a:r>
            <a:endParaRPr lang="ru-RU" sz="2000" b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32159" y="764704"/>
            <a:ext cx="5908029" cy="58374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>
              <a:lnSpc>
                <a:spcPts val="3200"/>
              </a:lnSpc>
            </a:pPr>
            <a:r>
              <a:rPr lang="ru-RU" sz="155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Сердечно-сосудистой хирургии</a:t>
            </a:r>
          </a:p>
          <a:p>
            <a:pPr algn="r">
              <a:lnSpc>
                <a:spcPts val="3200"/>
              </a:lnSpc>
            </a:pPr>
            <a:r>
              <a:rPr lang="ru-RU" sz="155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Акушерства и гинекологии</a:t>
            </a:r>
          </a:p>
          <a:p>
            <a:pPr algn="r">
              <a:lnSpc>
                <a:spcPts val="3200"/>
              </a:lnSpc>
            </a:pPr>
            <a:r>
              <a:rPr lang="ru-RU" sz="155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Кардиологии и функциональной диагностики</a:t>
            </a:r>
          </a:p>
          <a:p>
            <a:pPr algn="r">
              <a:lnSpc>
                <a:spcPts val="3200"/>
              </a:lnSpc>
            </a:pPr>
            <a:r>
              <a:rPr lang="ru-RU" sz="155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Медицинской генетики и клинической нейрофизиологии</a:t>
            </a:r>
          </a:p>
          <a:p>
            <a:pPr algn="r">
              <a:lnSpc>
                <a:spcPts val="3200"/>
              </a:lnSpc>
            </a:pPr>
            <a:r>
              <a:rPr lang="ru-RU" sz="155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Педиатрии</a:t>
            </a:r>
          </a:p>
          <a:p>
            <a:pPr algn="r">
              <a:lnSpc>
                <a:spcPts val="3200"/>
              </a:lnSpc>
            </a:pPr>
            <a:r>
              <a:rPr lang="ru-RU" sz="155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Терапии</a:t>
            </a:r>
          </a:p>
          <a:p>
            <a:pPr algn="r">
              <a:lnSpc>
                <a:spcPts val="3200"/>
              </a:lnSpc>
            </a:pPr>
            <a:r>
              <a:rPr lang="ru-RU" sz="155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Клинико-лабораторной диагностики</a:t>
            </a:r>
          </a:p>
          <a:p>
            <a:pPr algn="r">
              <a:lnSpc>
                <a:spcPts val="3200"/>
              </a:lnSpc>
            </a:pPr>
            <a:r>
              <a:rPr lang="ru-RU" sz="155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Управления </a:t>
            </a:r>
            <a:r>
              <a:rPr lang="ru-RU" sz="155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здравоохранении</a:t>
            </a:r>
          </a:p>
          <a:p>
            <a:pPr algn="r">
              <a:lnSpc>
                <a:spcPts val="3200"/>
              </a:lnSpc>
            </a:pPr>
            <a:r>
              <a:rPr lang="ru-RU" sz="155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Симуляционных технологий</a:t>
            </a:r>
          </a:p>
          <a:p>
            <a:pPr algn="r">
              <a:lnSpc>
                <a:spcPts val="3200"/>
              </a:lnSpc>
            </a:pPr>
            <a:r>
              <a:rPr lang="ru-RU" sz="155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Анестезиологии и реаниматологии</a:t>
            </a:r>
          </a:p>
          <a:p>
            <a:pPr algn="r">
              <a:lnSpc>
                <a:spcPts val="3200"/>
              </a:lnSpc>
            </a:pPr>
            <a:r>
              <a:rPr lang="ru-RU" sz="155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Урологии, андрологии и сексологии</a:t>
            </a:r>
          </a:p>
          <a:p>
            <a:pPr algn="r">
              <a:lnSpc>
                <a:spcPts val="3200"/>
              </a:lnSpc>
            </a:pPr>
            <a:r>
              <a:rPr lang="ru-RU" sz="155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Лучевой диагностики</a:t>
            </a:r>
          </a:p>
          <a:p>
            <a:pPr algn="r">
              <a:lnSpc>
                <a:spcPts val="3200"/>
              </a:lnSpc>
            </a:pPr>
            <a:r>
              <a:rPr lang="ru-RU" sz="155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Оперативной гинекологии</a:t>
            </a:r>
          </a:p>
          <a:p>
            <a:pPr algn="r">
              <a:lnSpc>
                <a:spcPts val="3200"/>
              </a:lnSpc>
            </a:pPr>
            <a:r>
              <a:rPr lang="ru-RU" sz="155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Судебной медицины</a:t>
            </a:r>
            <a:endParaRPr lang="ru-RU" sz="155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773825422"/>
              </p:ext>
            </p:extLst>
          </p:nvPr>
        </p:nvGraphicFramePr>
        <p:xfrm>
          <a:off x="5634904" y="476672"/>
          <a:ext cx="3538390" cy="6431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9" y="145737"/>
            <a:ext cx="2864250" cy="690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239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2775" y="5733255"/>
            <a:ext cx="333434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Мартынова</a:t>
            </a:r>
          </a:p>
          <a:p>
            <a:pPr algn="ctr"/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Галина </a:t>
            </a: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Петровна </a:t>
            </a:r>
          </a:p>
        </p:txBody>
      </p:sp>
      <p:sp>
        <p:nvSpPr>
          <p:cNvPr id="2" name="AutoShape 8" descr="Отличник здравоохранения. Нагрудный знак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2" descr="Отличник здравоохранения. Нагрудный знак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5" descr="Отличник здравоохранения. Нагрудный знак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707904" y="160338"/>
            <a:ext cx="494495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Почетное звание </a:t>
            </a:r>
            <a:r>
              <a:rPr 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"Заслуженный работник высшей школы</a:t>
            </a:r>
          </a:p>
          <a:p>
            <a:pPr algn="ctr"/>
            <a:r>
              <a:rPr 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Российской Федерации"</a:t>
            </a:r>
          </a:p>
        </p:txBody>
      </p:sp>
      <p:pic>
        <p:nvPicPr>
          <p:cNvPr id="8194" name="Picture 2" descr="http://krasgmu.ru/sys/images/user/10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84784"/>
            <a:ext cx="190500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9" y="145737"/>
            <a:ext cx="2864250" cy="690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&amp;Kcy;&amp;acy;&amp;rcy;&amp;tcy;&amp;icy;&amp;ncy;&amp;kcy;&amp;icy; &amp;pcy;&amp;ocy; &amp;zcy;&amp;acy;&amp;pcy;&amp;rcy;&amp;ocy;&amp;scy;&amp;ucy; &amp;Zcy;&amp;acy;&amp;scy;&amp;lcy;&amp;ucy;&amp;zhcy;&amp;iecy;&amp;ncy;&amp;ncy;&amp;ycy;&amp;jcy; &amp;rcy;&amp;acy;&amp;bcy;&amp;ocy;&amp;tcy;&amp;ncy;&amp;icy;&amp;kcy; &amp;vcy;&amp;ycy;&amp;scy;&amp;shcy;&amp;iecy;&amp;jcy; &amp;shcy;&amp;kcy;&amp;ocy;&amp;lcy;&amp;y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037327"/>
            <a:ext cx="2486357" cy="3374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53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349" y="4149080"/>
            <a:ext cx="183254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Таптыгина</a:t>
            </a:r>
            <a:endParaRPr lang="ru-RU" sz="1600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1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Елена Викторовна</a:t>
            </a:r>
            <a:endParaRPr lang="ru-RU" sz="1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AutoShape 8" descr="Отличник здравоохранения. Нагрудный знак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2" descr="Отличник здравоохранения. Нагрудный знак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96311"/>
            <a:ext cx="1222129" cy="12884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8" name="AutoShape 15" descr="Отличник здравоохранения. Нагрудный знак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059832" y="145737"/>
            <a:ext cx="494495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Нагрудный знак «Отличник здравоохранения»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9" y="145737"/>
            <a:ext cx="2864250" cy="690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 descr="http://krasgmu.ru/sys/images/user/16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27781"/>
            <a:ext cx="1428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krasgmu.ru/sys/images/user/123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1" y="2117115"/>
            <a:ext cx="1428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18524" y="4149080"/>
            <a:ext cx="256120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Шабалин</a:t>
            </a:r>
          </a:p>
          <a:p>
            <a:pPr algn="ctr"/>
            <a:r>
              <a:rPr lang="ru-RU" sz="1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Владимир </a:t>
            </a:r>
            <a:r>
              <a:rPr lang="ru-RU" sz="1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Викторович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31727" y="4149080"/>
            <a:ext cx="215405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Деревцова</a:t>
            </a:r>
            <a:endParaRPr lang="ru-RU" sz="1600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1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Светлана </a:t>
            </a:r>
            <a:r>
              <a:rPr lang="ru-RU" sz="1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Николаевна</a:t>
            </a:r>
          </a:p>
        </p:txBody>
      </p:sp>
      <p:pic>
        <p:nvPicPr>
          <p:cNvPr id="10248" name="Picture 8" descr="http://krasgmu.ru/sys/images/user/113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921" y="2056162"/>
            <a:ext cx="1562544" cy="1976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778909" y="4149080"/>
            <a:ext cx="245174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Шульмин</a:t>
            </a:r>
            <a:endParaRPr lang="ru-RU" sz="1600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1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Андрей </a:t>
            </a:r>
            <a:r>
              <a:rPr lang="ru-RU" sz="1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Владимирович</a:t>
            </a:r>
          </a:p>
        </p:txBody>
      </p:sp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173" y="2002815"/>
            <a:ext cx="13335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132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84277" y="6170304"/>
            <a:ext cx="251202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Гладков</a:t>
            </a:r>
          </a:p>
          <a:p>
            <a:pPr algn="ctr"/>
            <a:r>
              <a:rPr lang="ru-RU" sz="1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Владимир Владимирович </a:t>
            </a:r>
            <a:endParaRPr lang="ru-RU" sz="1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31840" y="72065"/>
            <a:ext cx="597962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Почетная грамота Министерства здравоохранения Российской Федерации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03705" y="3640867"/>
            <a:ext cx="234076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Лебедева Татьяна Петровна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44851" y="3696127"/>
            <a:ext cx="194947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Радченко Любовь Алексеевна</a:t>
            </a:r>
          </a:p>
        </p:txBody>
      </p:sp>
      <p:pic>
        <p:nvPicPr>
          <p:cNvPr id="11266" name="Picture 2" descr="http://krasgmu.ru/sys/images/user/221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248" y="4225642"/>
            <a:ext cx="1298079" cy="1947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krasgmu.ru/sys/images/user/201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3" y="1374699"/>
            <a:ext cx="1502892" cy="225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krasgmu.ru/sys/images/user/152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720" y="1430720"/>
            <a:ext cx="1648738" cy="2198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://krasgmu.ru/sys/images/user/182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964" y="4225642"/>
            <a:ext cx="1428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90275" y="6116343"/>
            <a:ext cx="247608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Зуков</a:t>
            </a:r>
            <a:endParaRPr lang="ru-RU" sz="1600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1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Руслан </a:t>
            </a:r>
            <a:r>
              <a:rPr lang="ru-RU" sz="1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Александрович</a:t>
            </a:r>
          </a:p>
        </p:txBody>
      </p:sp>
      <p:pic>
        <p:nvPicPr>
          <p:cNvPr id="11274" name="Picture 10" descr="http://krasgmu.ru/sys/images/user/153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349740"/>
            <a:ext cx="172819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443678" y="3600889"/>
            <a:ext cx="259334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Андронова</a:t>
            </a:r>
          </a:p>
          <a:p>
            <a:pPr algn="ctr"/>
            <a:r>
              <a:rPr lang="ru-RU" sz="1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Наталья </a:t>
            </a:r>
            <a:r>
              <a:rPr lang="ru-RU" sz="1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Владимировна </a:t>
            </a: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9" y="145737"/>
            <a:ext cx="2864250" cy="690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4389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5575" y="3492296"/>
            <a:ext cx="249088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Петрова</a:t>
            </a:r>
          </a:p>
          <a:p>
            <a:pPr algn="ctr"/>
            <a:r>
              <a:rPr lang="ru-RU" sz="1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Марина Михайловна</a:t>
            </a:r>
            <a:endParaRPr lang="ru-RU" sz="1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AutoShape 8" descr="Отличник здравоохранения. Нагрудный знак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AutoShape 10" descr="Отличник здравоохранения. Нагрудный знак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AutoShape 12" descr="Отличник здравоохранения. Нагрудный знак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059832" y="160337"/>
            <a:ext cx="576064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Почетное звание «Почетный работник высшего профессионального образования»</a:t>
            </a:r>
            <a:endParaRPr lang="ru-RU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9" y="145737"/>
            <a:ext cx="2864250" cy="690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 descr="http://krasgmu.ru/sys/images/user/116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63" y="1556792"/>
            <a:ext cx="1428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krasgmu.ru/sys/images/user/97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409" y="1484784"/>
            <a:ext cx="1428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376343" y="3493039"/>
            <a:ext cx="249088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Никулина</a:t>
            </a:r>
          </a:p>
          <a:p>
            <a:pPr algn="ctr"/>
            <a:r>
              <a:rPr lang="ru-RU" sz="1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Светлана Юрьевна</a:t>
            </a:r>
            <a:endParaRPr lang="ru-RU" sz="1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2294" name="Picture 6" descr="http://krasgmu.ru/sys/images/user/131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045" y="1451645"/>
            <a:ext cx="1428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4539977" y="3493782"/>
            <a:ext cx="249088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Перьянова</a:t>
            </a:r>
            <a:endParaRPr lang="ru-RU" sz="1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1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Ольга Владимировна</a:t>
            </a:r>
            <a:endParaRPr lang="ru-RU" sz="1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2296" name="Picture 8" descr="http://krasgmu.ru/sys/images/user/92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284" y="1437556"/>
            <a:ext cx="1428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6653114" y="3494896"/>
            <a:ext cx="249088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Медведева</a:t>
            </a:r>
          </a:p>
          <a:p>
            <a:pPr algn="ctr"/>
            <a:r>
              <a:rPr lang="ru-RU" sz="1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Надежда Николаевна</a:t>
            </a:r>
            <a:endParaRPr lang="ru-RU" sz="1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\\srv-fs01\shared\photo\2016\2016_11_22 ДР университета\IMG_968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9" y="4147431"/>
            <a:ext cx="3996444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srv-fs01\shared\photo\2016\2016_11_22 ДР университета\IMG_970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967" y="4147432"/>
            <a:ext cx="3996443" cy="2664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2823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21793" y="5013176"/>
            <a:ext cx="249088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Каскаева</a:t>
            </a:r>
            <a:endParaRPr lang="ru-RU" sz="2000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Дарья </a:t>
            </a: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Сергеевна </a:t>
            </a:r>
          </a:p>
        </p:txBody>
      </p:sp>
      <p:sp>
        <p:nvSpPr>
          <p:cNvPr id="2" name="AutoShape 8" descr="Отличник здравоохранения. Нагрудный знак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AutoShape 10" descr="Отличник здравоохранения. Нагрудный знак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AutoShape 12" descr="Отличник здравоохранения. Нагрудный знак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059832" y="160337"/>
            <a:ext cx="576064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Почетная грамота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Министерства образования и науки Российской Федерации</a:t>
            </a:r>
            <a:endParaRPr lang="ru-RU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9" y="145737"/>
            <a:ext cx="2864250" cy="690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5436096" y="5009049"/>
            <a:ext cx="249088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Штарик</a:t>
            </a:r>
            <a:endParaRPr lang="ru-RU" sz="2000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Светлана </a:t>
            </a: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Юрьевна  </a:t>
            </a:r>
          </a:p>
        </p:txBody>
      </p:sp>
      <p:pic>
        <p:nvPicPr>
          <p:cNvPr id="13316" name="Picture 4" descr="http://krasgmu.ru/sys/images/user/117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236" y="1485554"/>
            <a:ext cx="1707591" cy="3167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980" y="1485554"/>
            <a:ext cx="1560891" cy="3256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59868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9" y="145737"/>
            <a:ext cx="4280817" cy="10327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20763" y="2276872"/>
            <a:ext cx="7190900" cy="75469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Профессиональные стандарты</a:t>
            </a:r>
          </a:p>
        </p:txBody>
      </p:sp>
    </p:spTree>
    <p:extLst>
      <p:ext uri="{BB962C8B-B14F-4D97-AF65-F5344CB8AC3E}">
        <p14:creationId xmlns:p14="http://schemas.microsoft.com/office/powerpoint/2010/main" val="392550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43955" y="3140968"/>
            <a:ext cx="712879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Отчет о работе аттестационной комиссии в 2016 году</a:t>
            </a:r>
            <a:endParaRPr lang="ru-RU" sz="4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\\srv-fs01\shared\photo\Главный корпус_фото В.Иванова\IMG_05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634" y="548680"/>
            <a:ext cx="3240360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0138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14016" y="836712"/>
            <a:ext cx="7560840" cy="2616101"/>
          </a:xfrm>
          <a:prstGeom prst="rect">
            <a:avLst/>
          </a:prstGeom>
          <a:solidFill>
            <a:schemeClr val="lt1">
              <a:alpha val="17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Всего за 2016 год рассмотрены документы</a:t>
            </a:r>
          </a:p>
          <a:p>
            <a:pPr algn="ctr"/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152 сотрудников</a:t>
            </a:r>
          </a:p>
          <a:p>
            <a:pPr algn="ctr"/>
            <a:r>
              <a:rPr lang="ru-RU" sz="28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 претендентов на замещение должностей НПР </a:t>
            </a:r>
            <a:endParaRPr lang="ru-RU" sz="2400" b="1" dirty="0" smtClean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2400" b="1" dirty="0" smtClean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17,6 % от общего числа </a:t>
            </a:r>
            <a:r>
              <a:rPr lang="ru-RU" sz="24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НПР</a:t>
            </a:r>
            <a:endParaRPr lang="ru-RU" sz="2400" b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561" y="4005064"/>
            <a:ext cx="8952259" cy="2231380"/>
          </a:xfrm>
          <a:prstGeom prst="rect">
            <a:avLst/>
          </a:prstGeom>
          <a:solidFill>
            <a:schemeClr val="lt1">
              <a:alpha val="32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22 сотрудника – 14,5 %</a:t>
            </a:r>
          </a:p>
          <a:p>
            <a:pPr algn="ctr"/>
            <a:r>
              <a:rPr lang="ru-RU" sz="24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допущены к участию в выборах и конкурсному отбору</a:t>
            </a:r>
          </a:p>
          <a:p>
            <a:pPr algn="ctr"/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 замечаниями:</a:t>
            </a:r>
          </a:p>
          <a:p>
            <a:pPr algn="ctr"/>
            <a:endParaRPr lang="ru-RU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50%</a:t>
            </a:r>
            <a:r>
              <a:rPr lang="ru-RU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замечаний по научной деятельности</a:t>
            </a:r>
          </a:p>
          <a:p>
            <a:pPr algn="ctr"/>
            <a:endParaRPr lang="ru-RU" sz="900" b="1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50%</a:t>
            </a:r>
            <a:r>
              <a:rPr lang="ru-RU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замечаний по отсутствию повышения квалификации</a:t>
            </a:r>
            <a:endParaRPr lang="ru-RU" b="1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9" y="113086"/>
            <a:ext cx="2864250" cy="690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70538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981747" y="0"/>
            <a:ext cx="6162253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Рассмотрены документы </a:t>
            </a:r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152 </a:t>
            </a:r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претендентов на замещение должностей работников,</a:t>
            </a:r>
          </a:p>
          <a:p>
            <a:pPr algn="ctr"/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относящихся к ППС</a:t>
            </a:r>
            <a:endParaRPr lang="ru-RU" sz="2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809903998"/>
              </p:ext>
            </p:extLst>
          </p:nvPr>
        </p:nvGraphicFramePr>
        <p:xfrm>
          <a:off x="100841" y="1505863"/>
          <a:ext cx="8575615" cy="4587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11561" y="4509120"/>
            <a:ext cx="10801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spc="-1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ru-RU" sz="2400" b="1" spc="-10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400" b="1" spc="-1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декан</a:t>
            </a:r>
            <a:endParaRPr lang="ru-RU" sz="2400" b="1" spc="-10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91681" y="4155176"/>
            <a:ext cx="128361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spc="-1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12</a:t>
            </a:r>
          </a:p>
          <a:p>
            <a:pPr algn="ctr"/>
            <a:r>
              <a:rPr lang="ru-RU" sz="2400" b="1" spc="-1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</a:t>
            </a:r>
            <a:r>
              <a:rPr lang="ru-RU" sz="2400" b="1" spc="-1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ав. каф.</a:t>
            </a:r>
            <a:endParaRPr lang="ru-RU" sz="2400" b="1" spc="-10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67744" y="3299280"/>
            <a:ext cx="1800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spc="-1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15</a:t>
            </a:r>
          </a:p>
          <a:p>
            <a:pPr algn="ctr"/>
            <a:r>
              <a:rPr lang="ru-RU" sz="2400" b="1" spc="-1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профессоров</a:t>
            </a:r>
            <a:endParaRPr lang="ru-RU" sz="2400" b="1" spc="-10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11190" y="982450"/>
            <a:ext cx="136486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spc="-1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59</a:t>
            </a:r>
          </a:p>
          <a:p>
            <a:pPr algn="ctr"/>
            <a:r>
              <a:rPr lang="ru-RU" sz="2400" b="1" spc="-1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доцентов</a:t>
            </a:r>
            <a:endParaRPr lang="ru-RU" sz="2400" b="1" spc="-10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23928" y="5733256"/>
            <a:ext cx="295232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spc="-1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12</a:t>
            </a:r>
          </a:p>
          <a:p>
            <a:pPr algn="ctr"/>
            <a:r>
              <a:rPr lang="ru-RU" sz="2400" b="1" spc="-1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ст. преподавателей</a:t>
            </a:r>
            <a:endParaRPr lang="ru-RU" sz="2400" b="1" spc="-10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652119" y="2043907"/>
            <a:ext cx="165618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spc="-1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48</a:t>
            </a:r>
          </a:p>
          <a:p>
            <a:pPr algn="ctr"/>
            <a:r>
              <a:rPr lang="ru-RU" sz="2400" b="1" spc="-1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ассистентов</a:t>
            </a:r>
            <a:endParaRPr lang="ru-RU" sz="2400" b="1" spc="-10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804248" y="4293096"/>
            <a:ext cx="230425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spc="-1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</a:p>
          <a:p>
            <a:pPr algn="ctr"/>
            <a:r>
              <a:rPr lang="ru-RU" sz="2400" b="1" spc="-1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преподавателей</a:t>
            </a:r>
            <a:endParaRPr lang="ru-RU" sz="2400" b="1" spc="-10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9" y="113086"/>
            <a:ext cx="2864250" cy="690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32360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59684" y="798381"/>
            <a:ext cx="749180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Рассмотрены вопросы о составе </a:t>
            </a:r>
            <a:r>
              <a:rPr lang="ru-RU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 </a:t>
            </a:r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комиссий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проверки научно-педагогической деятельности</a:t>
            </a:r>
          </a:p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соискателей на присвоение ученых званий</a:t>
            </a:r>
            <a:endParaRPr lang="ru-RU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8" name="Picture 2" descr="\\apu-w05\Общие документы\Фотографии\Фотографии аттестационная\20150224_1508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159" y="3501008"/>
            <a:ext cx="5247393" cy="2951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7214" y="2420888"/>
            <a:ext cx="895225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Проведена экспертиза </a:t>
            </a:r>
            <a:r>
              <a:rPr lang="ru-RU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 </a:t>
            </a:r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аттестационных дел</a:t>
            </a:r>
          </a:p>
          <a:p>
            <a:pPr algn="ctr"/>
            <a:r>
              <a:rPr 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</a:t>
            </a:r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андидатов к присвоению ученых званий</a:t>
            </a:r>
            <a:endParaRPr lang="ru-RU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9" y="113086"/>
            <a:ext cx="2864250" cy="690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65290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42015" y="3255147"/>
            <a:ext cx="23321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750" b="1" dirty="0" smtClean="0">
                <a:solidFill>
                  <a:srgbClr val="C00000"/>
                </a:solidFill>
              </a:rPr>
              <a:t>Николаев</a:t>
            </a:r>
          </a:p>
          <a:p>
            <a:pPr algn="ctr"/>
            <a:r>
              <a:rPr lang="ru-RU" sz="1750" b="1" dirty="0" smtClean="0">
                <a:solidFill>
                  <a:srgbClr val="C00000"/>
                </a:solidFill>
              </a:rPr>
              <a:t>Валериан </a:t>
            </a:r>
            <a:r>
              <a:rPr lang="ru-RU" sz="1750" b="1" dirty="0">
                <a:solidFill>
                  <a:srgbClr val="C00000"/>
                </a:solidFill>
              </a:rPr>
              <a:t>Георгиевич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500986" y="3246485"/>
            <a:ext cx="2664296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50" b="1" dirty="0" smtClean="0">
                <a:solidFill>
                  <a:srgbClr val="C00000"/>
                </a:solidFill>
              </a:rPr>
              <a:t>Руднев</a:t>
            </a:r>
          </a:p>
          <a:p>
            <a:pPr algn="ctr"/>
            <a:r>
              <a:rPr lang="ru-RU" sz="1750" b="1" dirty="0" smtClean="0">
                <a:solidFill>
                  <a:srgbClr val="C00000"/>
                </a:solidFill>
              </a:rPr>
              <a:t>Вячеслав </a:t>
            </a:r>
            <a:r>
              <a:rPr lang="ru-RU" sz="1750" b="1" dirty="0">
                <a:solidFill>
                  <a:srgbClr val="C00000"/>
                </a:solidFill>
              </a:rPr>
              <a:t>Александрович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-32345" y="3277463"/>
            <a:ext cx="25106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50" b="1" dirty="0" smtClean="0">
                <a:solidFill>
                  <a:srgbClr val="C00000"/>
                </a:solidFill>
              </a:rPr>
              <a:t>Гульман</a:t>
            </a:r>
          </a:p>
          <a:p>
            <a:pPr algn="ctr"/>
            <a:r>
              <a:rPr lang="ru-RU" sz="1750" b="1" dirty="0" smtClean="0">
                <a:solidFill>
                  <a:srgbClr val="C00000"/>
                </a:solidFill>
              </a:rPr>
              <a:t>Любовь </a:t>
            </a:r>
            <a:r>
              <a:rPr lang="ru-RU" sz="1750" b="1" dirty="0">
                <a:solidFill>
                  <a:srgbClr val="C00000"/>
                </a:solidFill>
              </a:rPr>
              <a:t>Александровна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298188" y="3278326"/>
            <a:ext cx="21738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750" b="1" dirty="0" smtClean="0">
                <a:solidFill>
                  <a:srgbClr val="C00000"/>
                </a:solidFill>
              </a:rPr>
              <a:t>Колесниченко</a:t>
            </a:r>
          </a:p>
          <a:p>
            <a:pPr algn="ctr"/>
            <a:r>
              <a:rPr lang="ru-RU" sz="1750" b="1" dirty="0" smtClean="0">
                <a:solidFill>
                  <a:srgbClr val="C00000"/>
                </a:solidFill>
              </a:rPr>
              <a:t>Анатолий </a:t>
            </a:r>
            <a:r>
              <a:rPr lang="ru-RU" sz="1750" b="1" dirty="0">
                <a:solidFill>
                  <a:srgbClr val="C00000"/>
                </a:solidFill>
              </a:rPr>
              <a:t>Павлович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14541" y="6041097"/>
            <a:ext cx="22227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Самотесов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Павел </a:t>
            </a:r>
            <a:r>
              <a:rPr lang="ru-RU" b="1" dirty="0">
                <a:solidFill>
                  <a:srgbClr val="C00000"/>
                </a:solidFill>
              </a:rPr>
              <a:t>Афанасьевич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054424" y="83165"/>
            <a:ext cx="5910064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Рассмотрены документы</a:t>
            </a:r>
            <a:r>
              <a:rPr lang="ru-RU" sz="3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6 </a:t>
            </a:r>
            <a:r>
              <a:rPr lang="ru-RU" sz="20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претендентов</a:t>
            </a:r>
          </a:p>
          <a:p>
            <a:pPr algn="ctr"/>
            <a:r>
              <a:rPr lang="ru-RU" sz="20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присвоение государственной награды - </a:t>
            </a:r>
          </a:p>
          <a:p>
            <a:pPr algn="ctr"/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«Орден почета»</a:t>
            </a:r>
            <a:endParaRPr lang="ru-RU" sz="2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39" name="Picture 15" descr="http://xn--b1aafrvecb0f6b.xn--p1ai/upload/iblock/d81/d81baa276526aff2f11d0fbb57a4b5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374945"/>
            <a:ext cx="3456384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http://www.gosrf.ru/images/3578/29/333/13901_43_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374945"/>
            <a:ext cx="1652655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http://krasgmu.ru/sys/images/user/149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16385"/>
            <a:ext cx="142875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http://krasgmu.ru/sys/images/user/96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574" y="4116385"/>
            <a:ext cx="142875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2478352" y="6039512"/>
            <a:ext cx="24222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Шульман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Владимир </a:t>
            </a:r>
            <a:r>
              <a:rPr lang="ru-RU" b="1" dirty="0">
                <a:solidFill>
                  <a:srgbClr val="C00000"/>
                </a:solidFill>
              </a:rPr>
              <a:t>Абрамович</a:t>
            </a:r>
          </a:p>
        </p:txBody>
      </p:sp>
      <p:pic>
        <p:nvPicPr>
          <p:cNvPr id="1047" name="Picture 23" descr="http://krasgmu.ru/sys/images/user/104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72463"/>
            <a:ext cx="142875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383500"/>
            <a:ext cx="1370659" cy="1882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0" name="Picture 26" descr="http://krasgmu.ru/sys/images/user/915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618" y="1367621"/>
            <a:ext cx="1428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://krasgmu.ru/sys/images/user/1468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350147"/>
            <a:ext cx="1428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9" y="113086"/>
            <a:ext cx="2864250" cy="690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30819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59832" y="69703"/>
            <a:ext cx="608416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Рассмотрены документы </a:t>
            </a:r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 </a:t>
            </a:r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претендентов</a:t>
            </a:r>
          </a:p>
          <a:p>
            <a:pPr algn="ctr"/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присвоение государственной награды</a:t>
            </a:r>
          </a:p>
          <a:p>
            <a:pPr algn="ctr"/>
            <a:r>
              <a:rPr lang="ru-RU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почетного звания «Заслуженный врач Российской Федерации»</a:t>
            </a:r>
            <a:endParaRPr lang="ru-RU" sz="2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595223" y="3440351"/>
            <a:ext cx="22724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Шнайдер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Наталья </a:t>
            </a:r>
            <a:r>
              <a:rPr lang="ru-RU" b="1" dirty="0">
                <a:solidFill>
                  <a:srgbClr val="C00000"/>
                </a:solidFill>
              </a:rPr>
              <a:t>Алексеевна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012550" y="6068912"/>
            <a:ext cx="19002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err="1" smtClean="0">
                <a:solidFill>
                  <a:srgbClr val="C00000"/>
                </a:solidFill>
              </a:rPr>
              <a:t>Капсаргин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Федор </a:t>
            </a:r>
            <a:r>
              <a:rPr lang="ru-RU" b="1" dirty="0">
                <a:solidFill>
                  <a:srgbClr val="C00000"/>
                </a:solidFill>
              </a:rPr>
              <a:t>Петрович </a:t>
            </a:r>
          </a:p>
        </p:txBody>
      </p:sp>
      <p:pic>
        <p:nvPicPr>
          <p:cNvPr id="1028" name="Picture 4" descr="http://krasgmu.ru/sys/images/user/14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796" y="1539023"/>
            <a:ext cx="1447272" cy="1932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89199" y="3536659"/>
            <a:ext cx="20168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Галактионова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Марина </a:t>
            </a:r>
            <a:r>
              <a:rPr lang="ru-RU" b="1" dirty="0">
                <a:solidFill>
                  <a:srgbClr val="C00000"/>
                </a:solidFill>
              </a:rPr>
              <a:t>Юрьевна 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783" y="1549317"/>
            <a:ext cx="1460787" cy="1930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55" y="1475015"/>
            <a:ext cx="1493945" cy="2061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3653681" y="3471131"/>
            <a:ext cx="17772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Тихонова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Елена </a:t>
            </a:r>
            <a:r>
              <a:rPr lang="ru-RU" b="1" dirty="0">
                <a:solidFill>
                  <a:srgbClr val="C00000"/>
                </a:solidFill>
              </a:rPr>
              <a:t>Петровна</a:t>
            </a:r>
          </a:p>
        </p:txBody>
      </p:sp>
      <p:pic>
        <p:nvPicPr>
          <p:cNvPr id="1035" name="Picture 11" descr="http://krasgmu.ru/sys/images/user/148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392" y="4086682"/>
            <a:ext cx="142875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556298" y="6030340"/>
            <a:ext cx="26789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err="1" smtClean="0">
                <a:solidFill>
                  <a:srgbClr val="C00000"/>
                </a:solidFill>
              </a:rPr>
              <a:t>Черданцев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Дмитрий </a:t>
            </a:r>
            <a:r>
              <a:rPr lang="ru-RU" b="1" dirty="0">
                <a:solidFill>
                  <a:srgbClr val="C00000"/>
                </a:solidFill>
              </a:rPr>
              <a:t>Владимирович</a:t>
            </a:r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325" y="4086682"/>
            <a:ext cx="1390650" cy="1933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9" y="113086"/>
            <a:ext cx="2864250" cy="690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69972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6824" y="106482"/>
            <a:ext cx="676875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Рассмотрены документы </a:t>
            </a: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претендентов</a:t>
            </a:r>
          </a:p>
          <a:p>
            <a:pPr algn="ctr"/>
            <a:r>
              <a:rPr lang="ru-RU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присвоение почетного звания</a:t>
            </a:r>
          </a:p>
          <a:p>
            <a:pPr algn="ctr"/>
            <a:r>
              <a:rPr lang="ru-RU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«Заслуженный </a:t>
            </a: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работник </a:t>
            </a: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высшей </a:t>
            </a: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школы </a:t>
            </a: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Российской </a:t>
            </a:r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Федерации</a:t>
            </a: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  <a:endParaRPr lang="ru-RU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68935" y="2235681"/>
            <a:ext cx="23230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Петрова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Марина </a:t>
            </a:r>
            <a:r>
              <a:rPr lang="ru-RU" b="1" dirty="0">
                <a:solidFill>
                  <a:srgbClr val="C00000"/>
                </a:solidFill>
              </a:rPr>
              <a:t>Михайловна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949037" y="2235682"/>
            <a:ext cx="20640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Никулина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Светлана </a:t>
            </a:r>
            <a:r>
              <a:rPr lang="ru-RU" b="1" dirty="0">
                <a:solidFill>
                  <a:srgbClr val="C00000"/>
                </a:solidFill>
              </a:rPr>
              <a:t>Юрьевна</a:t>
            </a:r>
          </a:p>
        </p:txBody>
      </p:sp>
      <p:pic>
        <p:nvPicPr>
          <p:cNvPr id="2050" name="Picture 2" descr="http://krasgmu.ru/sys/images/user/11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774" y="1203194"/>
            <a:ext cx="1375727" cy="1834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krasgmu.ru/sys/images/user/97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955" y="1150720"/>
            <a:ext cx="1415082" cy="1886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313160" y="3429000"/>
            <a:ext cx="8779175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Рассмотрены документы </a:t>
            </a:r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 </a:t>
            </a:r>
            <a:r>
              <a:rPr lang="ru-RU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претендента на присвоение почетного звания</a:t>
            </a:r>
          </a:p>
          <a:p>
            <a:pPr algn="ctr"/>
            <a:r>
              <a:rPr lang="ru-RU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«Заслуженный </a:t>
            </a: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деятель </a:t>
            </a: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науки </a:t>
            </a:r>
            <a:r>
              <a:rPr lang="ru-RU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Российской Федерации»</a:t>
            </a:r>
            <a:endParaRPr lang="ru-RU" b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2" name="Picture 2" descr="http://krasgmu.ru/sys/images/user/94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721" y="4424511"/>
            <a:ext cx="142875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4186150" y="5389612"/>
            <a:ext cx="18117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Салмина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Алла </a:t>
            </a:r>
            <a:r>
              <a:rPr lang="ru-RU" b="1" dirty="0">
                <a:solidFill>
                  <a:srgbClr val="C00000"/>
                </a:solidFill>
              </a:rPr>
              <a:t>Борисовна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9" y="113086"/>
            <a:ext cx="2864250" cy="690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90527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39408" y="0"/>
            <a:ext cx="6112589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Рассмотрены документы </a:t>
            </a:r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 </a:t>
            </a: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претендентов</a:t>
            </a:r>
          </a:p>
          <a:p>
            <a:pPr algn="ctr"/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присвоение ведомственных наград Минздрава России</a:t>
            </a:r>
            <a:endParaRPr lang="ru-RU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52278" y="946559"/>
            <a:ext cx="5256584" cy="3616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75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Нагрудный знак «Отличник здравоохранения»</a:t>
            </a:r>
            <a:endParaRPr lang="ru-RU" sz="175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806477" y="3862682"/>
            <a:ext cx="523101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u="sng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Почетная грамота Минздрава России</a:t>
            </a:r>
            <a:endParaRPr lang="ru-RU" b="1" u="sng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8213" y="3204265"/>
            <a:ext cx="16421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err="1" smtClean="0">
                <a:solidFill>
                  <a:srgbClr val="C00000"/>
                </a:solidFill>
              </a:rPr>
              <a:t>Таптыгина</a:t>
            </a:r>
            <a:endParaRPr lang="ru-RU" sz="14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Елена </a:t>
            </a:r>
            <a:r>
              <a:rPr lang="ru-RU" sz="1400" b="1" dirty="0">
                <a:solidFill>
                  <a:srgbClr val="C00000"/>
                </a:solidFill>
              </a:rPr>
              <a:t>Викторовна </a:t>
            </a:r>
          </a:p>
        </p:txBody>
      </p:sp>
      <p:pic>
        <p:nvPicPr>
          <p:cNvPr id="7170" name="Picture 2" descr="http://krasgmu.ru/sys/images/user/16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56" y="1395112"/>
            <a:ext cx="1374551" cy="1832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krasgmu.ru/sys/images/user/113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876" y="1429597"/>
            <a:ext cx="1416487" cy="1791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Прямоугольник 33"/>
          <p:cNvSpPr/>
          <p:nvPr/>
        </p:nvSpPr>
        <p:spPr>
          <a:xfrm>
            <a:off x="1784656" y="3182477"/>
            <a:ext cx="20040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err="1" smtClean="0">
                <a:solidFill>
                  <a:srgbClr val="C00000"/>
                </a:solidFill>
              </a:rPr>
              <a:t>Шульмин</a:t>
            </a:r>
            <a:endParaRPr lang="ru-RU" sz="14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Андрей </a:t>
            </a:r>
            <a:r>
              <a:rPr lang="ru-RU" sz="1400" b="1" dirty="0">
                <a:solidFill>
                  <a:srgbClr val="C00000"/>
                </a:solidFill>
              </a:rPr>
              <a:t>Владимирович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323" y="1360268"/>
            <a:ext cx="1348433" cy="1867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3762759" y="3193370"/>
            <a:ext cx="18675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err="1" smtClean="0">
                <a:solidFill>
                  <a:srgbClr val="C00000"/>
                </a:solidFill>
              </a:rPr>
              <a:t>Деревцова</a:t>
            </a:r>
            <a:endParaRPr lang="ru-RU" sz="14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Светлана </a:t>
            </a:r>
            <a:r>
              <a:rPr lang="ru-RU" sz="1400" b="1" dirty="0">
                <a:solidFill>
                  <a:srgbClr val="C00000"/>
                </a:solidFill>
              </a:rPr>
              <a:t>Николаевна</a:t>
            </a:r>
          </a:p>
        </p:txBody>
      </p:sp>
      <p:pic>
        <p:nvPicPr>
          <p:cNvPr id="7175" name="Picture 7" descr="http://krasgmu.ru/sys/images/user/123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228" y="1404626"/>
            <a:ext cx="1352078" cy="1802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Прямоугольник 36"/>
          <p:cNvSpPr/>
          <p:nvPr/>
        </p:nvSpPr>
        <p:spPr>
          <a:xfrm>
            <a:off x="5436026" y="3207395"/>
            <a:ext cx="19977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Шабалин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Владимир </a:t>
            </a:r>
            <a:r>
              <a:rPr lang="ru-RU" sz="1400" b="1" dirty="0">
                <a:solidFill>
                  <a:srgbClr val="C00000"/>
                </a:solidFill>
              </a:rPr>
              <a:t>Викторович </a:t>
            </a:r>
          </a:p>
        </p:txBody>
      </p:sp>
      <p:pic>
        <p:nvPicPr>
          <p:cNvPr id="7177" name="Picture 9" descr="http://krasgmu.ru/sys/images/user/153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44" y="4296108"/>
            <a:ext cx="142875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Прямоугольник 38"/>
          <p:cNvSpPr/>
          <p:nvPr/>
        </p:nvSpPr>
        <p:spPr>
          <a:xfrm>
            <a:off x="55742" y="6232956"/>
            <a:ext cx="23063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Андронова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Наталья </a:t>
            </a:r>
            <a:r>
              <a:rPr lang="ru-RU" sz="1600" b="1" dirty="0">
                <a:solidFill>
                  <a:srgbClr val="C00000"/>
                </a:solidFill>
              </a:rPr>
              <a:t>Владимировна</a:t>
            </a:r>
          </a:p>
        </p:txBody>
      </p:sp>
      <p:pic>
        <p:nvPicPr>
          <p:cNvPr id="7179" name="Picture 11" descr="http://krasgmu.ru/sys/images/user/765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065" y="4296108"/>
            <a:ext cx="142875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/>
        </p:nvSpPr>
        <p:spPr>
          <a:xfrm>
            <a:off x="6630695" y="6177638"/>
            <a:ext cx="25362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Кудрявцева</a:t>
            </a:r>
          </a:p>
          <a:p>
            <a:pPr algn="ctr"/>
            <a:r>
              <a:rPr lang="ru-RU" sz="1600" b="1" dirty="0" err="1" smtClean="0">
                <a:solidFill>
                  <a:srgbClr val="C00000"/>
                </a:solidFill>
              </a:rPr>
              <a:t>Бирюсина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>
                <a:solidFill>
                  <a:srgbClr val="C00000"/>
                </a:solidFill>
              </a:rPr>
              <a:t>Владимировна 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4696541" y="6179108"/>
            <a:ext cx="19596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err="1" smtClean="0">
                <a:solidFill>
                  <a:srgbClr val="C00000"/>
                </a:solidFill>
              </a:rPr>
              <a:t>Анишева</a:t>
            </a:r>
            <a:endParaRPr lang="ru-RU" sz="16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Лидия </a:t>
            </a:r>
            <a:r>
              <a:rPr lang="ru-RU" sz="1600" b="1" dirty="0">
                <a:solidFill>
                  <a:srgbClr val="C00000"/>
                </a:solidFill>
              </a:rPr>
              <a:t>Анатольевна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2537364" y="6232956"/>
            <a:ext cx="18846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Селютина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Галина </a:t>
            </a:r>
            <a:r>
              <a:rPr lang="ru-RU" sz="1600" b="1" dirty="0">
                <a:solidFill>
                  <a:srgbClr val="C00000"/>
                </a:solidFill>
              </a:rPr>
              <a:t>Васильевна</a:t>
            </a:r>
          </a:p>
        </p:txBody>
      </p:sp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745" y="4343400"/>
            <a:ext cx="1431482" cy="1889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14" descr="http://krasgmu.ru/sys/images/user/14193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742" y="4284780"/>
            <a:ext cx="142875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9" y="113086"/>
            <a:ext cx="2864250" cy="690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http://krasgmu.ru/sys/images/user/14185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437609"/>
            <a:ext cx="1337884" cy="1783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7297448" y="3207395"/>
            <a:ext cx="1791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Гапонова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Татьяна </a:t>
            </a:r>
            <a:r>
              <a:rPr lang="ru-RU" sz="1400" b="1" dirty="0" err="1">
                <a:solidFill>
                  <a:srgbClr val="C00000"/>
                </a:solidFill>
              </a:rPr>
              <a:t>Эвальдовна</a:t>
            </a:r>
            <a:r>
              <a:rPr lang="ru-RU" sz="1400" b="1" dirty="0">
                <a:solidFill>
                  <a:srgbClr val="C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21757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39409" y="-70196"/>
            <a:ext cx="617895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Рассмотрены документы </a:t>
            </a: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</a:t>
            </a:r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претендентов</a:t>
            </a:r>
          </a:p>
          <a:p>
            <a:pPr algn="ctr"/>
            <a:r>
              <a:rPr lang="ru-RU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присвоение ведомственных </a:t>
            </a:r>
            <a:r>
              <a:rPr lang="ru-RU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наград</a:t>
            </a:r>
          </a:p>
          <a:p>
            <a:pPr algn="ctr"/>
            <a:r>
              <a:rPr lang="ru-RU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Министерства образования и </a:t>
            </a:r>
            <a:r>
              <a:rPr lang="ru-RU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науки Российской </a:t>
            </a:r>
            <a:r>
              <a:rPr lang="ru-RU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Федерации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0839" y="1279486"/>
            <a:ext cx="8784975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Почетное звание </a:t>
            </a:r>
            <a:r>
              <a:rPr lang="ru-RU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«Почетный работник </a:t>
            </a:r>
            <a:r>
              <a:rPr lang="ru-RU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среднего профессионального </a:t>
            </a:r>
            <a:r>
              <a:rPr lang="ru-RU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образования Российской Федерации»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0838" y="3892763"/>
            <a:ext cx="234493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Почетная грамота</a:t>
            </a:r>
            <a:endParaRPr lang="ru-RU" b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08430" y="3120571"/>
            <a:ext cx="21531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Ростовцева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Лидия </a:t>
            </a:r>
            <a:r>
              <a:rPr lang="ru-RU" sz="1600" b="1" dirty="0">
                <a:solidFill>
                  <a:srgbClr val="C00000"/>
                </a:solidFill>
              </a:rPr>
              <a:t>Вениаминовна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699792" y="3899747"/>
            <a:ext cx="626283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Благодарность</a:t>
            </a:r>
            <a:endParaRPr lang="ru-RU" b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084537" y="6187655"/>
            <a:ext cx="18719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Казакова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Елена </a:t>
            </a:r>
            <a:r>
              <a:rPr lang="ru-RU" sz="1600" b="1" dirty="0">
                <a:solidFill>
                  <a:srgbClr val="C00000"/>
                </a:solidFill>
              </a:rPr>
              <a:t>Николаевна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883420" y="6174535"/>
            <a:ext cx="23528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Жирова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Наталья </a:t>
            </a:r>
            <a:r>
              <a:rPr lang="ru-RU" sz="1600" b="1" dirty="0">
                <a:solidFill>
                  <a:srgbClr val="C00000"/>
                </a:solidFill>
              </a:rPr>
              <a:t>Владимировна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30067" y="6187655"/>
            <a:ext cx="17011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err="1" smtClean="0">
                <a:solidFill>
                  <a:srgbClr val="C00000"/>
                </a:solidFill>
              </a:rPr>
              <a:t>Коновец</a:t>
            </a:r>
            <a:endParaRPr lang="ru-RU" sz="16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Лиля </a:t>
            </a:r>
            <a:r>
              <a:rPr lang="ru-RU" sz="1600" b="1" dirty="0" err="1">
                <a:solidFill>
                  <a:srgbClr val="C00000"/>
                </a:solidFill>
              </a:rPr>
              <a:t>Наильевна</a:t>
            </a:r>
            <a:r>
              <a:rPr lang="ru-RU" sz="16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277335" y="6187655"/>
            <a:ext cx="19077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Позднякова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Людмила </a:t>
            </a:r>
            <a:r>
              <a:rPr lang="ru-RU" sz="1600" b="1" dirty="0">
                <a:solidFill>
                  <a:srgbClr val="C00000"/>
                </a:solidFill>
              </a:rPr>
              <a:t>Юрьевна</a:t>
            </a:r>
          </a:p>
        </p:txBody>
      </p:sp>
      <p:pic>
        <p:nvPicPr>
          <p:cNvPr id="8194" name="Picture 2" descr="http://krasgmu.ru/sys/images/user/141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562" y="2072079"/>
            <a:ext cx="1235815" cy="1647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krasgmu.ru/sys/images/user/333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481" y="2149677"/>
            <a:ext cx="1185672" cy="1580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6048793" y="3146303"/>
            <a:ext cx="20377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Жукова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Марина </a:t>
            </a:r>
            <a:r>
              <a:rPr lang="ru-RU" sz="1600" b="1" dirty="0">
                <a:solidFill>
                  <a:srgbClr val="C00000"/>
                </a:solidFill>
              </a:rPr>
              <a:t>Васильевна </a:t>
            </a:r>
          </a:p>
        </p:txBody>
      </p:sp>
      <p:pic>
        <p:nvPicPr>
          <p:cNvPr id="8200" name="Picture 8" descr="http://krasgmu.ru/sys/images/user/113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460560"/>
            <a:ext cx="1258551" cy="1680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176" y="4473943"/>
            <a:ext cx="1244568" cy="1680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228" y="4441804"/>
            <a:ext cx="1246853" cy="1670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90" y="4437112"/>
            <a:ext cx="1383063" cy="1680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596" y="4483327"/>
            <a:ext cx="1243065" cy="1634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5803978" y="6183260"/>
            <a:ext cx="16613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err="1" smtClean="0">
                <a:solidFill>
                  <a:srgbClr val="C00000"/>
                </a:solidFill>
              </a:rPr>
              <a:t>Клобертанц</a:t>
            </a:r>
            <a:endParaRPr lang="ru-RU" sz="16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Елена </a:t>
            </a:r>
            <a:r>
              <a:rPr lang="ru-RU" sz="1600" b="1" dirty="0">
                <a:solidFill>
                  <a:srgbClr val="C00000"/>
                </a:solidFill>
              </a:rPr>
              <a:t>Павловна </a:t>
            </a: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9" y="113086"/>
            <a:ext cx="2864250" cy="690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97736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87824" y="83825"/>
            <a:ext cx="473400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Рассмотрены документы </a:t>
            </a:r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13 </a:t>
            </a:r>
            <a:r>
              <a:rPr lang="ru-RU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претендентов</a:t>
            </a:r>
          </a:p>
          <a:p>
            <a:pPr algn="ctr"/>
            <a:r>
              <a:rPr lang="ru-RU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награждение наградами</a:t>
            </a:r>
          </a:p>
          <a:p>
            <a:pPr algn="ctr"/>
            <a:r>
              <a:rPr lang="ru-RU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Красноярского края</a:t>
            </a:r>
            <a:endParaRPr lang="ru-RU" b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0839" y="1276311"/>
            <a:ext cx="716947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Благодарственное письмо Губернатора Красноярского края</a:t>
            </a:r>
            <a:endParaRPr lang="ru-RU" b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194" name="Picture 2" descr="http://cs623424.vk.me/v623424914/156cc/zXl_QRYz4X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998" y="260647"/>
            <a:ext cx="1002490" cy="122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75159" y="3409457"/>
            <a:ext cx="12920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</a:rPr>
              <a:t>Киселева </a:t>
            </a:r>
            <a:r>
              <a:rPr lang="ru-RU" sz="1400" b="1" dirty="0" smtClean="0">
                <a:solidFill>
                  <a:srgbClr val="C00000"/>
                </a:solidFill>
              </a:rPr>
              <a:t>Е.Ю.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83922" y="3409457"/>
            <a:ext cx="14139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</a:rPr>
              <a:t>Дунаевская </a:t>
            </a:r>
            <a:r>
              <a:rPr lang="ru-RU" sz="1400" b="1" dirty="0" smtClean="0">
                <a:solidFill>
                  <a:srgbClr val="C00000"/>
                </a:solidFill>
              </a:rPr>
              <a:t>С.С.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0839" y="3910944"/>
            <a:ext cx="8753649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Благодарственное письмо Министерства здравоохранения Красноярского края</a:t>
            </a:r>
            <a:endParaRPr lang="ru-RU" b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946404" y="3409457"/>
            <a:ext cx="12503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err="1">
                <a:solidFill>
                  <a:srgbClr val="C00000"/>
                </a:solidFill>
              </a:rPr>
              <a:t>Климина</a:t>
            </a:r>
            <a:r>
              <a:rPr lang="ru-RU" sz="1400" b="1" dirty="0">
                <a:solidFill>
                  <a:srgbClr val="C00000"/>
                </a:solidFill>
              </a:rPr>
              <a:t> </a:t>
            </a:r>
            <a:r>
              <a:rPr lang="ru-RU" sz="1400" b="1" dirty="0" smtClean="0">
                <a:solidFill>
                  <a:srgbClr val="C00000"/>
                </a:solidFill>
              </a:rPr>
              <a:t>Г.М.</a:t>
            </a:r>
            <a:endParaRPr lang="ru-RU" sz="1400" b="1" dirty="0">
              <a:solidFill>
                <a:srgbClr val="C00000"/>
              </a:solidFill>
            </a:endParaRPr>
          </a:p>
        </p:txBody>
      </p:sp>
      <p:pic>
        <p:nvPicPr>
          <p:cNvPr id="9218" name="Picture 2" descr="http://krasgmu.ru/sys/images/user/1476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95" y="1745265"/>
            <a:ext cx="1246658" cy="1662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722" y="1747246"/>
            <a:ext cx="1246658" cy="166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186" y="1778738"/>
            <a:ext cx="1169270" cy="1645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2823317" y="3409457"/>
            <a:ext cx="10099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</a:rPr>
              <a:t>Попов </a:t>
            </a:r>
            <a:r>
              <a:rPr lang="ru-RU" sz="1400" b="1" dirty="0" smtClean="0">
                <a:solidFill>
                  <a:srgbClr val="C00000"/>
                </a:solidFill>
              </a:rPr>
              <a:t>А.Е.</a:t>
            </a:r>
            <a:endParaRPr lang="ru-RU" sz="1400" b="1" dirty="0">
              <a:solidFill>
                <a:srgbClr val="C00000"/>
              </a:solidFill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347" y="1790629"/>
            <a:ext cx="1201399" cy="1633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 descr="http://krasgmu.ru/sys/images/user/33075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300" y="1790629"/>
            <a:ext cx="1224985" cy="163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5188362" y="3409457"/>
            <a:ext cx="11864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err="1">
                <a:solidFill>
                  <a:srgbClr val="C00000"/>
                </a:solidFill>
              </a:rPr>
              <a:t>Грейщак</a:t>
            </a:r>
            <a:r>
              <a:rPr lang="ru-RU" sz="1400" b="1" dirty="0">
                <a:solidFill>
                  <a:srgbClr val="C00000"/>
                </a:solidFill>
              </a:rPr>
              <a:t> </a:t>
            </a:r>
            <a:r>
              <a:rPr lang="ru-RU" sz="1400" b="1" dirty="0" smtClean="0">
                <a:solidFill>
                  <a:srgbClr val="C00000"/>
                </a:solidFill>
              </a:rPr>
              <a:t>С.В.</a:t>
            </a:r>
            <a:endParaRPr lang="ru-RU" sz="1400" b="1" dirty="0">
              <a:solidFill>
                <a:srgbClr val="C00000"/>
              </a:solidFill>
            </a:endParaRPr>
          </a:p>
        </p:txBody>
      </p:sp>
      <p:pic>
        <p:nvPicPr>
          <p:cNvPr id="9225" name="Picture 9" descr="http://krasgmu.ru/sys/images/user/1444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580" y="1790628"/>
            <a:ext cx="1224986" cy="163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7" name="Picture 11" descr="http://krasgmu.ru/sys/images/user/1896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566" y="1790628"/>
            <a:ext cx="1224986" cy="163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6320340" y="3378901"/>
            <a:ext cx="14463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err="1">
                <a:solidFill>
                  <a:srgbClr val="C00000"/>
                </a:solidFill>
              </a:rPr>
              <a:t>Ядришкова</a:t>
            </a:r>
            <a:r>
              <a:rPr lang="ru-RU" sz="1400" b="1" dirty="0">
                <a:solidFill>
                  <a:srgbClr val="C00000"/>
                </a:solidFill>
              </a:rPr>
              <a:t> </a:t>
            </a:r>
            <a:r>
              <a:rPr lang="ru-RU" sz="1400" b="1" dirty="0" smtClean="0">
                <a:solidFill>
                  <a:srgbClr val="C00000"/>
                </a:solidFill>
              </a:rPr>
              <a:t>Е.В.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623851" y="3407476"/>
            <a:ext cx="14848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</a:rPr>
              <a:t>Резниченко </a:t>
            </a:r>
            <a:r>
              <a:rPr lang="ru-RU" sz="1400" b="1" dirty="0" smtClean="0">
                <a:solidFill>
                  <a:srgbClr val="C00000"/>
                </a:solidFill>
              </a:rPr>
              <a:t>Н.С.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258506" y="6179393"/>
            <a:ext cx="12269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err="1">
                <a:solidFill>
                  <a:srgbClr val="C00000"/>
                </a:solidFill>
              </a:rPr>
              <a:t>Потупчик</a:t>
            </a:r>
            <a:r>
              <a:rPr lang="ru-RU" sz="1400" b="1" dirty="0">
                <a:solidFill>
                  <a:srgbClr val="C00000"/>
                </a:solidFill>
              </a:rPr>
              <a:t> </a:t>
            </a:r>
            <a:r>
              <a:rPr lang="ru-RU" sz="1400" b="1" dirty="0" smtClean="0">
                <a:solidFill>
                  <a:srgbClr val="C00000"/>
                </a:solidFill>
              </a:rPr>
              <a:t>Т.В.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01488" y="6158682"/>
            <a:ext cx="11029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</a:rPr>
              <a:t>Глебова </a:t>
            </a:r>
            <a:r>
              <a:rPr lang="ru-RU" sz="1400" b="1" dirty="0" smtClean="0">
                <a:solidFill>
                  <a:srgbClr val="C00000"/>
                </a:solidFill>
              </a:rPr>
              <a:t>Т.К.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673935" y="6171803"/>
            <a:ext cx="11667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</a:rPr>
              <a:t>Попова </a:t>
            </a:r>
            <a:r>
              <a:rPr lang="ru-RU" sz="1400" b="1" dirty="0" smtClean="0">
                <a:solidFill>
                  <a:srgbClr val="C00000"/>
                </a:solidFill>
              </a:rPr>
              <a:t>О.М.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035753" y="6158682"/>
            <a:ext cx="13024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</a:rPr>
              <a:t>Шумкова </a:t>
            </a:r>
            <a:r>
              <a:rPr lang="ru-RU" sz="1400" b="1" dirty="0" smtClean="0">
                <a:solidFill>
                  <a:srgbClr val="C00000"/>
                </a:solidFill>
              </a:rPr>
              <a:t>В.А.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608623" y="6171406"/>
            <a:ext cx="12022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err="1" smtClean="0">
                <a:solidFill>
                  <a:srgbClr val="C00000"/>
                </a:solidFill>
              </a:rPr>
              <a:t>Ольхова</a:t>
            </a:r>
            <a:r>
              <a:rPr lang="ru-RU" sz="1400" b="1" dirty="0" smtClean="0">
                <a:solidFill>
                  <a:srgbClr val="C00000"/>
                </a:solidFill>
              </a:rPr>
              <a:t> Н.И.</a:t>
            </a:r>
            <a:endParaRPr lang="ru-RU" sz="1400" b="1" dirty="0">
              <a:solidFill>
                <a:srgbClr val="C00000"/>
              </a:solidFill>
            </a:endParaRPr>
          </a:p>
        </p:txBody>
      </p:sp>
      <p:pic>
        <p:nvPicPr>
          <p:cNvPr id="9229" name="Picture 13" descr="http://krasgmu.ru/sys/images/user/906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07" y="4470741"/>
            <a:ext cx="1265955" cy="168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546" y="4490608"/>
            <a:ext cx="1219451" cy="1687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2" name="Picture 16" descr="http://krasgmu.ru/sys/images/user/14160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793" y="4503211"/>
            <a:ext cx="1257137" cy="167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3" name="Picture 1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503211"/>
            <a:ext cx="1290790" cy="1677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9" y="113086"/>
            <a:ext cx="2864250" cy="690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640334"/>
              </p:ext>
            </p:extLst>
          </p:nvPr>
        </p:nvGraphicFramePr>
        <p:xfrm>
          <a:off x="7524328" y="4530490"/>
          <a:ext cx="1368152" cy="1663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</a:tblGrid>
              <a:tr h="16630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5" name="Прямоугольник 34"/>
          <p:cNvSpPr/>
          <p:nvPr/>
        </p:nvSpPr>
        <p:spPr>
          <a:xfrm>
            <a:off x="1822548" y="6178549"/>
            <a:ext cx="13570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err="1" smtClean="0">
                <a:solidFill>
                  <a:srgbClr val="C00000"/>
                </a:solidFill>
              </a:rPr>
              <a:t>Донгузова</a:t>
            </a:r>
            <a:r>
              <a:rPr lang="ru-RU" sz="1400" b="1" dirty="0" smtClean="0">
                <a:solidFill>
                  <a:srgbClr val="C00000"/>
                </a:solidFill>
              </a:rPr>
              <a:t> Е.Е.</a:t>
            </a:r>
            <a:endParaRPr lang="ru-RU" sz="1400" b="1" dirty="0">
              <a:solidFill>
                <a:srgbClr val="C00000"/>
              </a:solidFill>
            </a:endParaRPr>
          </a:p>
        </p:txBody>
      </p:sp>
      <p:pic>
        <p:nvPicPr>
          <p:cNvPr id="36" name="Picture 2" descr="http://krasgmu.ru/sys/images/user/14171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822548" y="4478331"/>
            <a:ext cx="1264922" cy="168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2481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9" y="145737"/>
            <a:ext cx="4280817" cy="10327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www.ogic.ru/wp-content/uploads/2016/05/10054760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556791"/>
            <a:ext cx="2964582" cy="441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m.top54.city/fileadmin/images/top55_news/bk_info_big_67224_146814828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22460"/>
            <a:ext cx="7033023" cy="468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08408" y="73664"/>
            <a:ext cx="5599391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Рассмотрены документы </a:t>
            </a:r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 </a:t>
            </a:r>
            <a:r>
              <a:rPr lang="ru-RU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претендентов</a:t>
            </a:r>
          </a:p>
          <a:p>
            <a:pPr algn="ctr"/>
            <a:r>
              <a:rPr lang="ru-RU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награждение наградами города Красноярска</a:t>
            </a:r>
            <a:endParaRPr lang="ru-RU" b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4842" y="1095554"/>
            <a:ext cx="752765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Благодарственное письмо Главы города Красноярска</a:t>
            </a:r>
            <a:endParaRPr lang="ru-RU" b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6079" y="3504267"/>
            <a:ext cx="13481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Чернова А.А.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4840" y="3865101"/>
            <a:ext cx="5159247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Благодарственное письмо Администрации Советского района города Красноярска</a:t>
            </a:r>
            <a:endParaRPr lang="ru-RU" b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218" name="Picture 2" descr="Герб города Красноярс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591" y="17334"/>
            <a:ext cx="1094205" cy="161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76" y="1590153"/>
            <a:ext cx="1246593" cy="17221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5" name="Picture 5" descr="http://krasgmu.ru/sys/images/user/90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328" y="1600993"/>
            <a:ext cx="1287027" cy="17160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-10399" y="6381328"/>
            <a:ext cx="14551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Аксютина Н.В.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891859" y="3504267"/>
            <a:ext cx="15938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err="1">
                <a:solidFill>
                  <a:srgbClr val="C00000"/>
                </a:solidFill>
              </a:rPr>
              <a:t>Харюшина</a:t>
            </a:r>
            <a:r>
              <a:rPr lang="ru-RU" sz="1600" b="1" dirty="0">
                <a:solidFill>
                  <a:srgbClr val="C00000"/>
                </a:solidFill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</a:rPr>
              <a:t>В.Н.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51045" y="3483664"/>
            <a:ext cx="14466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err="1" smtClean="0">
                <a:solidFill>
                  <a:srgbClr val="C00000"/>
                </a:solidFill>
              </a:rPr>
              <a:t>Сабанова</a:t>
            </a:r>
            <a:r>
              <a:rPr lang="ru-RU" sz="1600" b="1" dirty="0" smtClean="0">
                <a:solidFill>
                  <a:srgbClr val="C00000"/>
                </a:solidFill>
              </a:rPr>
              <a:t> А.О.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071583" y="3483664"/>
            <a:ext cx="1697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</a:rPr>
              <a:t>Черемисина А.А</a:t>
            </a:r>
            <a:r>
              <a:rPr lang="ru-RU" sz="1600" b="1" dirty="0" smtClean="0">
                <a:solidFill>
                  <a:srgbClr val="C00000"/>
                </a:solidFill>
              </a:rPr>
              <a:t>.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624269" y="3483664"/>
            <a:ext cx="18530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</a:rPr>
              <a:t>Шапошникова </a:t>
            </a:r>
            <a:r>
              <a:rPr lang="ru-RU" sz="1600" b="1" dirty="0" smtClean="0">
                <a:solidFill>
                  <a:srgbClr val="C00000"/>
                </a:solidFill>
              </a:rPr>
              <a:t>Е.В.</a:t>
            </a: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10247" name="Picture 7" descr="http://krasgmu.ru/sys/images/user/817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628799"/>
            <a:ext cx="1291602" cy="17221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788" y="1590153"/>
            <a:ext cx="1371979" cy="17994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4278713" y="6399633"/>
            <a:ext cx="15340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err="1" smtClean="0">
                <a:solidFill>
                  <a:srgbClr val="C00000"/>
                </a:solidFill>
              </a:rPr>
              <a:t>Битковская</a:t>
            </a:r>
            <a:r>
              <a:rPr lang="ru-RU" sz="1600" b="1" dirty="0" smtClean="0">
                <a:solidFill>
                  <a:srgbClr val="C00000"/>
                </a:solidFill>
              </a:rPr>
              <a:t> В.Г.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307256" y="6376193"/>
            <a:ext cx="15929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Романенко А.А.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784463" y="6413504"/>
            <a:ext cx="15615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Добрецова Е.А.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508104" y="3865101"/>
            <a:ext cx="3524692" cy="8771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Благодарственное письмо Администрации Центрального района города Красноярска</a:t>
            </a:r>
            <a:endParaRPr lang="ru-RU" sz="1700" b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272" y="4730467"/>
            <a:ext cx="1157253" cy="15796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493" y="4707209"/>
            <a:ext cx="1065595" cy="15796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54" name="Picture 14" descr="http://krasgmu.ru/sys/images/user/3357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663" y="4849955"/>
            <a:ext cx="1131151" cy="15496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6559099" y="6519446"/>
            <a:ext cx="14802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Смешная А.Ю.</a:t>
            </a: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10256" name="Picture 16" descr="http://krasgmu.ru/sys/images/user/1490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793" y="1624400"/>
            <a:ext cx="1205248" cy="17265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8" name="Picture 18" descr="http://krasgmu.ru/sys/images/user/13568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2" y="4789726"/>
            <a:ext cx="1161204" cy="1548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1" name="Picture 2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488" y="4771865"/>
            <a:ext cx="1067351" cy="15839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9" y="113086"/>
            <a:ext cx="2864250" cy="690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1830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59832" y="113086"/>
            <a:ext cx="605764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Рассмотрены документы </a:t>
            </a:r>
            <a:r>
              <a:rPr lang="ru-RU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r>
              <a:rPr lang="ru-RU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претендента</a:t>
            </a:r>
          </a:p>
          <a:p>
            <a:pPr algn="ctr"/>
            <a:r>
              <a:rPr lang="ru-RU" sz="24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присвоение почетных званий КрасГМУ</a:t>
            </a:r>
            <a:endParaRPr lang="ru-RU" sz="2400" b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04444" y="5157192"/>
            <a:ext cx="3857105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Почетный Ветеран КрасГМУ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437608" y="4551015"/>
            <a:ext cx="39093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>
                <a:solidFill>
                  <a:srgbClr val="C00000"/>
                </a:solidFill>
              </a:rPr>
              <a:t>Мудрова</a:t>
            </a:r>
            <a:r>
              <a:rPr lang="ru-RU" sz="2000" b="1" dirty="0">
                <a:solidFill>
                  <a:srgbClr val="C00000"/>
                </a:solidFill>
              </a:rPr>
              <a:t> Лариса Александровна </a:t>
            </a:r>
          </a:p>
        </p:txBody>
      </p:sp>
      <p:pic>
        <p:nvPicPr>
          <p:cNvPr id="11266" name="Picture 2" descr="http://krasgmu.ru/sys/images/user/11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66" y="1548699"/>
            <a:ext cx="1990024" cy="26533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9" y="113086"/>
            <a:ext cx="2864250" cy="690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78848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2770" y="2564904"/>
            <a:ext cx="890659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Профессиональные стандарты </a:t>
            </a:r>
            <a:r>
              <a:rPr lang="ru-RU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применяются:</a:t>
            </a:r>
            <a:endParaRPr lang="ru-RU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dirty="0" smtClean="0"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pPr marL="180975" algn="just">
              <a:buFontTx/>
              <a:buChar char="-"/>
            </a:pP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работодателями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установлении требований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 квалификации, необходимой работнику для выполнения определенной трудовой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функции</a:t>
            </a:r>
          </a:p>
          <a:p>
            <a:pPr marL="180975"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algn="just">
              <a:buFontTx/>
              <a:buChar char="-"/>
            </a:pP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образовательными </a:t>
            </a:r>
            <a:r>
              <a:rPr lang="ru-RU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организациями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профессионального образования при разработке профессиональных образовательных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1591" y="4941168"/>
            <a:ext cx="8568952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C00000"/>
                </a:solidFill>
                <a:latin typeface="Arial"/>
              </a:rPr>
              <a:t>С 1 июля 2016 года </a:t>
            </a:r>
            <a:r>
              <a:rPr lang="ru-RU" b="1" dirty="0" smtClean="0">
                <a:solidFill>
                  <a:srgbClr val="C00000"/>
                </a:solidFill>
                <a:latin typeface="Arial"/>
              </a:rPr>
              <a:t>применение </a:t>
            </a:r>
            <a:r>
              <a:rPr lang="ru-RU" b="1" dirty="0">
                <a:solidFill>
                  <a:srgbClr val="C00000"/>
                </a:solidFill>
                <a:latin typeface="Arial"/>
              </a:rPr>
              <a:t>профстандартов работодателями </a:t>
            </a:r>
            <a:r>
              <a:rPr lang="ru-RU" b="1" dirty="0" smtClean="0">
                <a:solidFill>
                  <a:srgbClr val="C00000"/>
                </a:solidFill>
                <a:latin typeface="Arial"/>
              </a:rPr>
              <a:t>обязательно </a:t>
            </a:r>
            <a:r>
              <a:rPr lang="ru-RU" b="1" dirty="0">
                <a:solidFill>
                  <a:srgbClr val="C00000"/>
                </a:solidFill>
                <a:latin typeface="Arial"/>
              </a:rPr>
              <a:t>в части требований к квалификации, необходимой работнику для выполнения трудовой </a:t>
            </a:r>
            <a:r>
              <a:rPr lang="ru-RU" b="1" dirty="0" smtClean="0">
                <a:solidFill>
                  <a:srgbClr val="C00000"/>
                </a:solidFill>
                <a:latin typeface="Arial"/>
              </a:rPr>
              <a:t>функции</a:t>
            </a:r>
            <a:endParaRPr lang="ru-RU" b="1" dirty="0">
              <a:solidFill>
                <a:srgbClr val="C00000"/>
              </a:solidFill>
              <a:latin typeface="Arial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9" y="188640"/>
            <a:ext cx="3560737" cy="8589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1591" y="1263278"/>
            <a:ext cx="8568952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Профессиональный стандарт - характеристика квалификации, необходимой работнику для осуществления определенного вида профессиональной деятельности, в том числе выполнения определенной трудовой функции.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707904" y="188640"/>
            <a:ext cx="5328592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Понятие и сфера применения профстандартов</a:t>
            </a:r>
          </a:p>
        </p:txBody>
      </p:sp>
    </p:spTree>
    <p:extLst>
      <p:ext uri="{BB962C8B-B14F-4D97-AF65-F5344CB8AC3E}">
        <p14:creationId xmlns:p14="http://schemas.microsoft.com/office/powerpoint/2010/main" val="323160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9" y="145737"/>
            <a:ext cx="3560737" cy="8589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707904" y="188640"/>
            <a:ext cx="5328592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Внедрение</a:t>
            </a:r>
          </a:p>
          <a:p>
            <a:pPr algn="ctr"/>
            <a:r>
              <a:rPr lang="ru-RU" sz="24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профстандартов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31591" y="1263278"/>
            <a:ext cx="856895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Приказом ректора №355 </a:t>
            </a:r>
            <a:r>
              <a:rPr lang="ru-RU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от 27 мая 2016 года утверждены:</a:t>
            </a:r>
          </a:p>
        </p:txBody>
      </p:sp>
      <p:pic>
        <p:nvPicPr>
          <p:cNvPr id="6146" name="Picture 2" descr="http://krasgmu.ru/sys/images/user/9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83" y="3354313"/>
            <a:ext cx="972108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krasgmu.ru/sys/images/user/136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128" y="3354313"/>
            <a:ext cx="972108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krasgmu.ru/sys/images/user/146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611" y="3354313"/>
            <a:ext cx="890820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krasgmu.ru/sys/images/user/140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928" y="3354314"/>
            <a:ext cx="972108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105" y="4650458"/>
            <a:ext cx="770261" cy="1233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3" descr="http://krasgmu.ru/sys/images/user/16359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181" y="4650458"/>
            <a:ext cx="898102" cy="1233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9" name="Picture 15" descr="http://krasgmu.ru/sys/images/user/1378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72" y="4650458"/>
            <a:ext cx="924911" cy="1233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5014" y="1916832"/>
            <a:ext cx="4039193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временной рабочей группы по внедрению профессиональных стандартов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16067" y="1916832"/>
            <a:ext cx="428447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План-график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внедрения профессиональных 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стандартов</a:t>
            </a:r>
          </a:p>
          <a:p>
            <a:pPr algn="ctr"/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61" name="Picture 1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227" y="2996952"/>
            <a:ext cx="3548156" cy="3619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628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898" y="1196752"/>
            <a:ext cx="4172416" cy="100811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Принято более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800 профстандартов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9" y="145737"/>
            <a:ext cx="3560737" cy="8589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266984736"/>
              </p:ext>
            </p:extLst>
          </p:nvPr>
        </p:nvGraphicFramePr>
        <p:xfrm>
          <a:off x="2699792" y="242088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901108" y="2693690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5</a:t>
            </a:r>
            <a:endParaRPr lang="ru-RU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237212" y="3429000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3</a:t>
            </a:r>
            <a:endParaRPr lang="ru-RU" sz="2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384257" y="4221088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9</a:t>
            </a:r>
            <a:endParaRPr lang="ru-RU" sz="2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00329" y="4929336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12</a:t>
            </a:r>
            <a:endParaRPr lang="ru-RU" sz="28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834106" y="5733256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14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1852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4150</TotalTime>
  <Words>2064</Words>
  <Application>Microsoft Office PowerPoint</Application>
  <PresentationFormat>Экран (4:3)</PresentationFormat>
  <Paragraphs>583</Paragraphs>
  <Slides>61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61</vt:i4>
      </vt:variant>
    </vt:vector>
  </HeadingPairs>
  <TitlesOfParts>
    <vt:vector size="64" baseType="lpstr">
      <vt:lpstr>Тема Office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Принято более 800 профстандартов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итоги кампании по формированию резерва кадров</vt:lpstr>
      <vt:lpstr>Презентация PowerPoint</vt:lpstr>
      <vt:lpstr>Презентация PowerPoint</vt:lpstr>
      <vt:lpstr>Презентация PowerPoint</vt:lpstr>
      <vt:lpstr>Основные итоги кампании по формированию резерва кадров</vt:lpstr>
      <vt:lpstr>Презентация PowerPoint</vt:lpstr>
      <vt:lpstr>Общая численность сотрудников КрасГМУ 2 294 чел.</vt:lpstr>
      <vt:lpstr>Структура ППС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ТарховаТЕ</dc:creator>
  <cp:lastModifiedBy>ТарховаТЕ</cp:lastModifiedBy>
  <cp:revision>263</cp:revision>
  <cp:lastPrinted>2016-12-19T05:17:56Z</cp:lastPrinted>
  <dcterms:created xsi:type="dcterms:W3CDTF">2015-12-14T08:48:51Z</dcterms:created>
  <dcterms:modified xsi:type="dcterms:W3CDTF">2016-12-21T02:36:25Z</dcterms:modified>
</cp:coreProperties>
</file>