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5" r:id="rId4"/>
    <p:sldId id="308" r:id="rId5"/>
    <p:sldId id="281" r:id="rId6"/>
    <p:sldId id="276" r:id="rId7"/>
    <p:sldId id="278" r:id="rId8"/>
    <p:sldId id="292" r:id="rId9"/>
    <p:sldId id="293" r:id="rId10"/>
    <p:sldId id="289" r:id="rId11"/>
    <p:sldId id="282" r:id="rId12"/>
    <p:sldId id="270" r:id="rId13"/>
    <p:sldId id="298" r:id="rId14"/>
    <p:sldId id="299" r:id="rId15"/>
    <p:sldId id="300" r:id="rId16"/>
    <p:sldId id="301" r:id="rId17"/>
    <p:sldId id="305" r:id="rId18"/>
    <p:sldId id="303" r:id="rId19"/>
    <p:sldId id="302" r:id="rId20"/>
    <p:sldId id="304" r:id="rId21"/>
    <p:sldId id="294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imir" initials="V" lastIdx="1" clrIdx="0">
    <p:extLst>
      <p:ext uri="{19B8F6BF-5375-455C-9EA6-DF929625EA0E}">
        <p15:presenceInfo xmlns:p15="http://schemas.microsoft.com/office/powerpoint/2012/main" xmlns="" userId="Vladimi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57E01-8250-4BB0-BA6A-5478F1C778C0}" type="datetimeFigureOut">
              <a:rPr lang="ru-RU" smtClean="0"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C6810-AE23-4E0A-BE79-64F6313BA9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3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C6810-AE23-4E0A-BE79-64F6313BA9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2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C6810-AE23-4E0A-BE79-64F6313BA93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6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5222A6-8D67-4BC5-8368-10DE2B4B6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5FCD7F-1E47-4EAB-BA0E-E784D983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29BAC6-F646-478B-84ED-0D5B6BD4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6FE60-133A-47A8-BC64-37C2CB8E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7F60BC-C01A-4AD5-BD74-E6F6A0DB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6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BD8E02-B4D7-4480-B0EC-00CA8B61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32C0E4F-B83B-4D3A-9F73-01D48D9B6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9799C7-D34A-4814-B50B-C945D75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A48A75-1D4D-4F98-A451-C5356E1C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34AB27-CD5D-48B9-BC39-504D21A7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4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0004C3-A602-4A46-9D58-9B897940C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1EDB47-98A1-40A7-865E-84051C9F9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4386A3-6894-4379-BB24-72128D68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CD8AA9-975D-43E7-B525-087566CF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24E22C-5464-4BDA-9E45-945D8C01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C3E06-A0AA-424F-8EE9-365988AD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E2762F-FCE1-4A2E-B9BA-6EFCAFF4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FB2211-C26F-4D7B-9D0C-0205F06B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DC2114-BEA5-45CE-B5C6-23B73CBE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ACB3C2-E210-4FAF-B114-7E949667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3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340224-FBA5-4065-A5C7-FC8FE864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4FF608-C42C-44A0-975F-7A62DF368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3F2E0-346D-4197-B497-1CF07AB8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0DB3E2-7369-4DF1-B0EA-5970623C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56DAE5-4697-4E93-BBCE-DA3F60EA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1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205D3D-4372-428A-837F-B25F3248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F8789D-6C85-4C8F-8EF6-7B4DF2900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F42CA8-3C86-4D10-A961-940402D4B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E82801-B24B-4465-8853-52E834B9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2F6E1E-7BF0-4155-ACE5-80C43DFE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58558C-E299-4533-BC83-2720B05A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6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DFF406-CDF5-4C36-AD4C-10834523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6205F5-750F-4586-92C7-286F04324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ECB4F9-4A8C-4C1D-925A-FA283C630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72D44A8-6D40-48F8-AEB6-A3A1B91C1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AF97C3F-F315-4172-8D07-49C5FA47F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18B293-A722-47C0-9417-AB774F9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26D93B4-6C93-4807-824F-D3147C29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28DC4C-6F1E-4243-8B4A-FF2F5CB8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6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E48E54-C191-4962-B25D-A3DD2066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DA2601-C797-4741-B2A0-DA4D9F60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5EFD1B9-672A-480E-B38A-88BEA856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E300F25-B7DE-4A4E-B5FB-DFBAB09E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9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F558FCC-C0AB-4805-BD72-9544AB45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4D2D008-C052-4F12-989E-8F989206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89A7BF-27C8-4A99-8CC4-D1FEF78E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1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2F37-2FA1-41F9-860C-38EFD256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F948C0-414D-4A50-9B48-AE49E5576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F386A3-7655-405D-9B08-4F970EDF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7D2BF8-B73B-4564-98FE-4494D16C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1B0A1F-C98A-49B6-A552-B32A67AF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1C8593-0201-4F7F-9FCF-465BE60A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6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B29A62-E1EF-4338-B46A-3C876C3E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C17FA23-A82C-4279-BB7E-566CFA43C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F40ABFB-1BAD-40C3-8B0D-140839A62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94B177-8A0A-472E-94DD-2E569B25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F22EC-8311-4F53-9524-A9CE6AD0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68BCA8-0ACD-40D1-B28D-7779FE22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7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BE0C2C-A3D6-4700-BDC4-E295C18B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E0A362-7821-4E1A-99CF-07AEFDB00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67441E-4D78-4E28-BAD6-82458443C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8E58-0C0E-4763-8C82-E0D20A8ABFF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9BBF38-4817-4BC8-B49E-7621DF636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45125F-62AD-43ED-A129-27FE98054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B698-BC58-4EA1-AB38-6391B08D5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ftalmolog.mz19.ru/org/" TargetMode="External"/><Relationship Id="rId4" Type="http://schemas.openxmlformats.org/officeDocument/2006/relationships/hyperlink" Target="mailto:Odegkina@yandex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degkina@yandex.r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ftalmolog.mz19.ru/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11386D-B2E1-43F1-9C51-82833F792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362" y="2834366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b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Государственное бюджетное учреждение здравоохранения Республики Хакасия</a:t>
            </a:r>
            <a:b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Республиканская клиническая офтальмологическая больница</a:t>
            </a:r>
            <a:b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имени Н.М. </a:t>
            </a:r>
            <a:r>
              <a:rPr lang="ru-RU" sz="4000" b="1" dirty="0" err="1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Одёжкина</a:t>
            </a:r>
            <a:endParaRPr lang="ru-RU" sz="4000" b="1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52040F6-7519-4C50-9961-2DC52423CB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621" y="335034"/>
            <a:ext cx="1767641" cy="1767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FCE5AE-8B0C-A6EE-460D-64CEB3B6C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13589" r="8340" b="18119"/>
          <a:stretch/>
        </p:blipFill>
        <p:spPr>
          <a:xfrm>
            <a:off x="381738" y="321334"/>
            <a:ext cx="1577445" cy="1605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73BCAC-54EC-A9BE-62C4-2887460321D4}"/>
              </a:ext>
            </a:extLst>
          </p:cNvPr>
          <p:cNvSpPr txBox="1"/>
          <p:nvPr/>
        </p:nvSpPr>
        <p:spPr>
          <a:xfrm>
            <a:off x="2904503" y="680246"/>
            <a:ext cx="57118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Министерство здравоохранения</a:t>
            </a:r>
            <a:br>
              <a:rPr lang="ru-RU" sz="32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Республики Хакасия</a:t>
            </a:r>
          </a:p>
        </p:txBody>
      </p:sp>
    </p:spTree>
    <p:extLst>
      <p:ext uri="{BB962C8B-B14F-4D97-AF65-F5344CB8AC3E}">
        <p14:creationId xmlns:p14="http://schemas.microsoft.com/office/powerpoint/2010/main" val="12840032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1EEB27-8377-1F51-6DF6-E60628C3F11E}"/>
              </a:ext>
            </a:extLst>
          </p:cNvPr>
          <p:cNvSpPr txBox="1"/>
          <p:nvPr/>
        </p:nvSpPr>
        <p:spPr>
          <a:xfrm>
            <a:off x="1005927" y="239970"/>
            <a:ext cx="1035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Виды оказываемой офтальмологической помощи  в  ГБУХ РХ РКОБ им. Н.М Одёжкина  2022 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46C731-10BD-A87D-6F58-441036390155}"/>
              </a:ext>
            </a:extLst>
          </p:cNvPr>
          <p:cNvSpPr txBox="1"/>
          <p:nvPr/>
        </p:nvSpPr>
        <p:spPr>
          <a:xfrm>
            <a:off x="146304" y="749280"/>
            <a:ext cx="11594592" cy="6212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370"/>
              </a:lnSpc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      Высокотехнологичная медицинская помощь в офтальмологии первого и второго порядка</a:t>
            </a:r>
          </a:p>
          <a:p>
            <a:pPr lvl="0">
              <a:lnSpc>
                <a:spcPts val="1370"/>
              </a:lnSpc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Телемедицина с НМИЦ им. Н.М. Гельмгольца (Москва) и глазными кабинетами городов и районов РХ.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Микрохирургия глаукомы и переднего отрезка глаза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оперативное лечение катаракты с применением ультразвука по технологии бесшовной хирургии</a:t>
            </a:r>
          </a:p>
          <a:p>
            <a:pPr lvl="0">
              <a:lnSpc>
                <a:spcPts val="1370"/>
              </a:lnSpc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ранняя диагностика и лечение глаукомы с использованием лазерных технологий</a:t>
            </a:r>
          </a:p>
          <a:p>
            <a:pPr marL="342900" lvl="0" indent="-34290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indent="-342900">
              <a:lnSpc>
                <a:spcPts val="1370"/>
              </a:lnSpc>
              <a:spcBef>
                <a:spcPts val="25"/>
              </a:spcBef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лазерное лечение глазных болезней сетчатки</a:t>
            </a:r>
          </a:p>
          <a:p>
            <a:pPr marL="342900" lvl="0" indent="-342900">
              <a:lnSpc>
                <a:spcPts val="1370"/>
              </a:lnSpc>
              <a:spcBef>
                <a:spcPts val="25"/>
              </a:spcBef>
              <a:spcAft>
                <a:spcPts val="0"/>
              </a:spcAft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микрохирургия при детской глазной патологии</a:t>
            </a:r>
          </a:p>
          <a:p>
            <a:pPr lvl="0">
              <a:lnSpc>
                <a:spcPts val="1370"/>
              </a:lnSpc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комплексная лечение близорукости и косоглазия у детей</a:t>
            </a:r>
          </a:p>
          <a:p>
            <a:pPr lvl="0">
              <a:lnSpc>
                <a:spcPts val="1370"/>
              </a:lnSpc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операции на сетчатке при диабетической  возрастной макулярной дистрофии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коррекция зрения очками 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глазное протезирование в сотрудничестве с КРАСМЕД</a:t>
            </a:r>
          </a:p>
          <a:p>
            <a:pPr lvl="0">
              <a:lnSpc>
                <a:spcPts val="1370"/>
              </a:lnSpc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Офтальмоонкология 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lvl="0">
              <a:lnSpc>
                <a:spcPts val="1370"/>
              </a:lnSpc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      Хирургическая и терапевтическая  косметология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реконструктивно - пластическая хирургия с использованием биоматериала «Аллоплант»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Реабилитация и консервативное лечение глазной патологии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неотложная экстренная помощь при травмах и острых состояниях.</a:t>
            </a: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pPr marL="342900" lvl="0" indent="-342900">
              <a:lnSpc>
                <a:spcPts val="1370"/>
              </a:lnSpc>
              <a:buFont typeface="Arial" panose="020B0604020202020204" pitchFamily="34" charset="0"/>
              <a:buChar char="*"/>
              <a:tabLst>
                <a:tab pos="118745" algn="l"/>
              </a:tabLst>
            </a:pPr>
            <a:r>
              <a:rPr lang="ru-RU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Платные медицинские услуги в офтальмологии</a:t>
            </a:r>
          </a:p>
        </p:txBody>
      </p:sp>
    </p:spTree>
    <p:extLst>
      <p:ext uri="{BB962C8B-B14F-4D97-AF65-F5344CB8AC3E}">
        <p14:creationId xmlns:p14="http://schemas.microsoft.com/office/powerpoint/2010/main" val="254382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5B52068-8EAD-AE33-D29F-C134C3CC0653}"/>
              </a:ext>
            </a:extLst>
          </p:cNvPr>
          <p:cNvSpPr txBox="1">
            <a:spLocks/>
          </p:cNvSpPr>
          <p:nvPr/>
        </p:nvSpPr>
        <p:spPr>
          <a:xfrm>
            <a:off x="1432098" y="118873"/>
            <a:ext cx="9760157" cy="438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Классификация болезни глаза и придаточного аппарата (сокращенное).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D669ED2-12A0-FB8A-3092-D42DDC048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57652"/>
              </p:ext>
            </p:extLst>
          </p:nvPr>
        </p:nvGraphicFramePr>
        <p:xfrm>
          <a:off x="599995" y="786384"/>
          <a:ext cx="4602941" cy="5276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332">
                  <a:extLst>
                    <a:ext uri="{9D8B030D-6E8A-4147-A177-3AD203B41FA5}">
                      <a16:colId xmlns:a16="http://schemas.microsoft.com/office/drawing/2014/main" xmlns="" val="1492518281"/>
                    </a:ext>
                  </a:extLst>
                </a:gridCol>
                <a:gridCol w="3962609">
                  <a:extLst>
                    <a:ext uri="{9D8B030D-6E8A-4147-A177-3AD203B41FA5}">
                      <a16:colId xmlns:a16="http://schemas.microsoft.com/office/drawing/2014/main" xmlns="" val="133603735"/>
                    </a:ext>
                  </a:extLst>
                </a:gridCol>
              </a:tblGrid>
              <a:tr h="787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глаз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3137532471"/>
                  </a:ext>
                </a:extLst>
              </a:tr>
              <a:tr h="2533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Всего, в том числе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107821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Глаукома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797694543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хрусталика, катаракта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476526005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сетчатки, отслойка сетчатки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271707219"/>
                  </a:ext>
                </a:extLst>
              </a:tr>
              <a:tr h="52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зрительного нерва и проводящих зрительных путей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931360524"/>
                  </a:ext>
                </a:extLst>
              </a:tr>
              <a:tr h="522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Травмы и отдаленные последствия травм (без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ин.тел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и ожогов)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92739498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Новообразования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70791866"/>
                  </a:ext>
                </a:extLst>
              </a:tr>
              <a:tr h="338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Аномалии рефракции,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3162142430"/>
                  </a:ext>
                </a:extLst>
              </a:tr>
              <a:tr h="336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т. ч. миопия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237231176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Воспал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заболевания глаз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452685586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Диабетическая ретинопатия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3800921516"/>
                  </a:ext>
                </a:extLst>
              </a:tr>
              <a:tr h="368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двигательного аппарата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028667476"/>
                  </a:ext>
                </a:extLst>
              </a:tr>
              <a:tr h="25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орбиты, глазницы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190602494"/>
                  </a:ext>
                </a:extLst>
              </a:tr>
              <a:tr h="37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Заболевания слезного аппарата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 anchor="b"/>
                </a:tc>
                <a:extLst>
                  <a:ext uri="{0D108BD9-81ED-4DB2-BD59-A6C34878D82A}">
                    <a16:rowId xmlns:a16="http://schemas.microsoft.com/office/drawing/2014/main" xmlns="" val="161290263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410F85B-CF69-F28E-70EC-240EFBE18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90834"/>
              </p:ext>
            </p:extLst>
          </p:nvPr>
        </p:nvGraphicFramePr>
        <p:xfrm>
          <a:off x="5749746" y="786384"/>
          <a:ext cx="5067606" cy="5276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973">
                  <a:extLst>
                    <a:ext uri="{9D8B030D-6E8A-4147-A177-3AD203B41FA5}">
                      <a16:colId xmlns:a16="http://schemas.microsoft.com/office/drawing/2014/main" xmlns="" val="1492518281"/>
                    </a:ext>
                  </a:extLst>
                </a:gridCol>
                <a:gridCol w="4362633">
                  <a:extLst>
                    <a:ext uri="{9D8B030D-6E8A-4147-A177-3AD203B41FA5}">
                      <a16:colId xmlns:a16="http://schemas.microsoft.com/office/drawing/2014/main" xmlns="" val="133603735"/>
                    </a:ext>
                  </a:extLst>
                </a:gridCol>
              </a:tblGrid>
              <a:tr h="7467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глаз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3137532471"/>
                  </a:ext>
                </a:extLst>
              </a:tr>
              <a:tr h="26948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Всего, в том числе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107821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Болезни конъюнктивы и склеры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797694543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роговицы, рубцы и помутнения роговицы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476526005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сосудистой оболочки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271707219"/>
                  </a:ext>
                </a:extLst>
              </a:tr>
              <a:tr h="55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глазного яблока, воспаление глазницы (Эндофтальмид)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931360524"/>
                  </a:ext>
                </a:extLst>
              </a:tr>
              <a:tr h="55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Поражение стекловидного тела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92739498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Иродоциклит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70791866"/>
                  </a:ext>
                </a:extLst>
              </a:tr>
              <a:tr h="360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Гифема 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3162142430"/>
                  </a:ext>
                </a:extLst>
              </a:tr>
              <a:tr h="35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Косоглазие (все виды)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237231176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зрения ,амблиопия, диплопия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2452685586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Слепота и пониженное зрение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3800921516"/>
                  </a:ext>
                </a:extLst>
              </a:tr>
              <a:tr h="543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Врождённая аномалия века, слёзного аппарата и другие врождённые заболевания глаз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028667476"/>
                  </a:ext>
                </a:extLst>
              </a:tr>
              <a:tr h="269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4754" marR="3475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Новообразования</a:t>
                      </a:r>
                    </a:p>
                  </a:txBody>
                  <a:tcPr marL="34754" marR="34754" marT="0" marB="0"/>
                </a:tc>
                <a:extLst>
                  <a:ext uri="{0D108BD9-81ED-4DB2-BD59-A6C34878D82A}">
                    <a16:rowId xmlns:a16="http://schemas.microsoft.com/office/drawing/2014/main" xmlns="" val="1190602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85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edmarket.kz/f/catalog_med_oborud/2111/pic_732diagnost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003" y="5056256"/>
            <a:ext cx="1203767" cy="141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www.olgungoz.com/uploads/articles/iol-master-cihazi-85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767" y="4890328"/>
            <a:ext cx="2044065" cy="199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DC1CD0-2A5D-4FD8-85B1-352EB8A8DA4D}"/>
              </a:ext>
            </a:extLst>
          </p:cNvPr>
          <p:cNvSpPr txBox="1"/>
          <p:nvPr/>
        </p:nvSpPr>
        <p:spPr>
          <a:xfrm>
            <a:off x="606391" y="383845"/>
            <a:ext cx="861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Техническое оснащение ГБУЗ РХ РКОБ им. Н.М. </a:t>
            </a:r>
            <a:r>
              <a:rPr lang="ru-RU" sz="24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Одежкина</a:t>
            </a:r>
            <a:endParaRPr lang="ru-RU" sz="24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10B7998-9066-4397-99B2-1C5A265C2F86}"/>
              </a:ext>
            </a:extLst>
          </p:cNvPr>
          <p:cNvCxnSpPr/>
          <p:nvPr/>
        </p:nvCxnSpPr>
        <p:spPr>
          <a:xfrm>
            <a:off x="606391" y="991402"/>
            <a:ext cx="8003455" cy="2258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49C2A-E73D-4672-B406-0486E580E109}"/>
              </a:ext>
            </a:extLst>
          </p:cNvPr>
          <p:cNvSpPr txBox="1"/>
          <p:nvPr/>
        </p:nvSpPr>
        <p:spPr>
          <a:xfrm>
            <a:off x="407909" y="1095330"/>
            <a:ext cx="8585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Клиника оснащена современным оборудованием, в том числе высокотехнологичным,  ведущих мировых производителей.</a:t>
            </a:r>
          </a:p>
          <a:p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rPr>
              <a:t>Многие приборы – единственные в Хакасии.</a:t>
            </a:r>
          </a:p>
          <a:p>
            <a:endParaRPr lang="ru-RU" sz="2000" b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B65EC9-DE7C-43D6-AE0A-F5F43DCDE6D8}"/>
              </a:ext>
            </a:extLst>
          </p:cNvPr>
          <p:cNvSpPr txBox="1"/>
          <p:nvPr/>
        </p:nvSpPr>
        <p:spPr>
          <a:xfrm>
            <a:off x="330300" y="2127762"/>
            <a:ext cx="8585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Щелевые лампы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Проекторы знаков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Офтальмологические ультразвуковые сканеры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Оптические биометры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Оптический когерентный томограф, ОКТ –ангио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Гейдельбергский ретинальный томограф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Офтальмологические хирургические лазеры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Хирургические микроскопы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Микрохирургические офтальмологические системы</a:t>
            </a:r>
          </a:p>
          <a:p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074" name="Picture 2" descr="http://photoudom.ru/photo/b6/b61346f0a95c0f3d661adf809ff5a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508" y="480034"/>
            <a:ext cx="1683945" cy="153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ua.all.biz/img/ua/catalog/215534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701" y="2501423"/>
            <a:ext cx="2811780" cy="164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d20525yxyrfxle.cloudfront.net/site_assets/images_v2/img_30114921228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546649"/>
            <a:ext cx="242316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s://im0-tub-ru.yandex.net/i?id=591dd5f921e648ca069c329991eb8c59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81440" y="4414327"/>
            <a:ext cx="2702560" cy="167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https://www.8a.ru/kat/big1/341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79915" y="1871854"/>
            <a:ext cx="1581785" cy="199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28098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CA603A-6E6E-ECA6-C676-7C098FA75F45}"/>
              </a:ext>
            </a:extLst>
          </p:cNvPr>
          <p:cNvSpPr txBox="1"/>
          <p:nvPr/>
        </p:nvSpPr>
        <p:spPr>
          <a:xfrm>
            <a:off x="4903470" y="42798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Кабинеты приема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59BF447-E710-C2AC-C7F4-D69C21E87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79" y="1042014"/>
            <a:ext cx="9684567" cy="500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246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035310-2648-14EB-8A3B-D9589700B0DC}"/>
              </a:ext>
            </a:extLst>
          </p:cNvPr>
          <p:cNvSpPr txBox="1"/>
          <p:nvPr/>
        </p:nvSpPr>
        <p:spPr>
          <a:xfrm>
            <a:off x="3348990" y="22681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Кабинеты детского приема(охраны зрения детей)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FD6F64-E517-54AE-218F-E42A6222E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" y="868260"/>
            <a:ext cx="5018006" cy="37635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00BF511-1EB1-5C02-B448-1A7639484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8704"/>
            <a:ext cx="5318234" cy="3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3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ADA78A-7B70-8E8C-8DE4-500414F84EBE}"/>
              </a:ext>
            </a:extLst>
          </p:cNvPr>
          <p:cNvSpPr txBox="1"/>
          <p:nvPr/>
        </p:nvSpPr>
        <p:spPr>
          <a:xfrm>
            <a:off x="4565142" y="29082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Кабинет неотложной помощи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94393E-CA22-B179-FCFF-81767B802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20" y="923123"/>
            <a:ext cx="7525407" cy="5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6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73938F-773E-7F52-0617-066F5E2A25AF}"/>
              </a:ext>
            </a:extLst>
          </p:cNvPr>
          <p:cNvSpPr txBox="1"/>
          <p:nvPr/>
        </p:nvSpPr>
        <p:spPr>
          <a:xfrm>
            <a:off x="4501134" y="3456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Диагностические кабинеты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1C7C93B-19FB-0664-E637-26A803772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27" y="530352"/>
            <a:ext cx="4111086" cy="30833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D432DB-A7F6-5D67-04F9-6EDD752BE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51" y="3784881"/>
            <a:ext cx="3939841" cy="29548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0BE1684-794D-2F86-F722-2B9A46742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6" y="1377100"/>
            <a:ext cx="6530086" cy="353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196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3FCDC0C-B522-DD51-AA49-54E2DF77F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21" y="4313900"/>
            <a:ext cx="3200401" cy="24003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2C237C-18D8-5E93-6A57-16A0682AA5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56" y="381543"/>
            <a:ext cx="2571750" cy="3429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EF1FCA-A7AD-1622-3263-6F65D35AD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055" y="743183"/>
            <a:ext cx="4076728" cy="54356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669A70-A3D9-F02E-ADC1-C74179C83B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7" y="354111"/>
            <a:ext cx="3347591" cy="532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59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B87F1-5569-8EA5-F889-EC2F83E05D47}"/>
              </a:ext>
            </a:extLst>
          </p:cNvPr>
          <p:cNvSpPr txBox="1"/>
          <p:nvPr/>
        </p:nvSpPr>
        <p:spPr>
          <a:xfrm>
            <a:off x="3705606" y="39140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Отделение </a:t>
            </a:r>
            <a:r>
              <a:rPr lang="ru-RU" sz="18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эндолайзерной</a:t>
            </a:r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 микрохирургии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5FF64D-2DA8-83A5-B716-B6E562495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1" y="2440845"/>
            <a:ext cx="2884693" cy="384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E3604F-568E-1AAA-733D-D79A666AD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52" y="1141936"/>
            <a:ext cx="3614928" cy="266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19CEF2E-5154-8C2F-A2E9-BC9C969378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65" y="2166525"/>
            <a:ext cx="2884693" cy="369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8853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B9BC38-C5E7-9053-7604-0F517FCD9919}"/>
              </a:ext>
            </a:extLst>
          </p:cNvPr>
          <p:cNvSpPr txBox="1"/>
          <p:nvPr/>
        </p:nvSpPr>
        <p:spPr>
          <a:xfrm>
            <a:off x="4235958" y="36397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Физиотерапевтический кабинет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B16774-2C57-C2A9-2F2D-5006EBDB4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96" y="778020"/>
            <a:ext cx="4493173" cy="2365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12587FD-642F-6A25-294A-5EC1C22C09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3" y="727580"/>
            <a:ext cx="4629800" cy="2466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8AEA7E-2EC0-13BE-4DED-134EF40C0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14" y="2819828"/>
            <a:ext cx="4785962" cy="35894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A729EF-62B4-473D-6D70-CF7DEE0BD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52" y="2819828"/>
            <a:ext cx="4785962" cy="358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6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DC1CD0-2A5D-4FD8-85B1-352EB8A8DA4D}"/>
              </a:ext>
            </a:extLst>
          </p:cNvPr>
          <p:cNvSpPr txBox="1"/>
          <p:nvPr/>
        </p:nvSpPr>
        <p:spPr>
          <a:xfrm>
            <a:off x="606391" y="383845"/>
            <a:ext cx="658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Сегодня ГБУЗ РХ РКОБ им. Н.М. </a:t>
            </a:r>
            <a:r>
              <a:rPr lang="ru-RU" sz="24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Одежкина</a:t>
            </a:r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 это: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10B7998-9066-4397-99B2-1C5A265C2F86}"/>
              </a:ext>
            </a:extLst>
          </p:cNvPr>
          <p:cNvCxnSpPr/>
          <p:nvPr/>
        </p:nvCxnSpPr>
        <p:spPr>
          <a:xfrm>
            <a:off x="606391" y="991402"/>
            <a:ext cx="648742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49C2A-E73D-4672-B406-0486E580E109}"/>
              </a:ext>
            </a:extLst>
          </p:cNvPr>
          <p:cNvSpPr txBox="1"/>
          <p:nvPr/>
        </p:nvSpPr>
        <p:spPr>
          <a:xfrm>
            <a:off x="554603" y="1137295"/>
            <a:ext cx="10509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Головная организация офтальмологической службы Республики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Хакасия </a:t>
            </a:r>
          </a:p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медицинская организация 3 уровня.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5099C0-6525-4BA3-9AF8-41B5977CBD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46304"/>
            <a:ext cx="676656" cy="699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6554CC-9FCE-9788-7FD5-347C1960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31" y="1845181"/>
            <a:ext cx="4778026" cy="358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752F4B2-B7DE-CC02-C668-E1E60755233E}"/>
              </a:ext>
            </a:extLst>
          </p:cNvPr>
          <p:cNvSpPr txBox="1"/>
          <p:nvPr/>
        </p:nvSpPr>
        <p:spPr>
          <a:xfrm>
            <a:off x="554601" y="5512655"/>
            <a:ext cx="10509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Юридический адрес учреждения 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: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Республика Хакасия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г.Абакан</a:t>
            </a:r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 проспект Ленина д.27</a:t>
            </a: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Электронный </a:t>
            </a:r>
            <a:r>
              <a:rPr lang="ru-RU" sz="20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адре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c: 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hlinkClick r:id="rId4"/>
              </a:rPr>
              <a:t>Odegkina@yandex.ru</a:t>
            </a:r>
            <a:endParaRPr lang="en-US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Сайт больницы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: 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hlinkClick r:id="rId5"/>
              </a:rPr>
              <a:t>https://oftalmolog.mz19.ru/org/</a:t>
            </a:r>
            <a:endParaRPr lang="en-US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Контактные телефоны </a:t>
            </a:r>
            <a:r>
              <a:rPr lang="en-US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: 83902343788</a:t>
            </a:r>
            <a:endParaRPr lang="ru-RU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81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61F5F-83B7-BB0F-2A8C-9FC4B709D4A5}"/>
              </a:ext>
            </a:extLst>
          </p:cNvPr>
          <p:cNvSpPr txBox="1"/>
          <p:nvPr/>
        </p:nvSpPr>
        <p:spPr>
          <a:xfrm>
            <a:off x="4757166" y="34568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Операционный блок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775E57-85DB-4C57-6A71-2409926C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" y="1050379"/>
            <a:ext cx="5554454" cy="4491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F32A5B-1FBC-5AE3-4BD6-1E67BBB5F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42" y="1050379"/>
            <a:ext cx="5988445" cy="449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6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94564A-F5BA-4ACB-7BE4-812D08AB773B}"/>
              </a:ext>
            </a:extLst>
          </p:cNvPr>
          <p:cNvSpPr txBox="1"/>
          <p:nvPr/>
        </p:nvSpPr>
        <p:spPr>
          <a:xfrm>
            <a:off x="0" y="11866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Заключение</a:t>
            </a:r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FDD44F-896C-A0BB-88F2-F8683609B623}"/>
              </a:ext>
            </a:extLst>
          </p:cNvPr>
          <p:cNvSpPr txBox="1"/>
          <p:nvPr/>
        </p:nvSpPr>
        <p:spPr>
          <a:xfrm>
            <a:off x="0" y="826555"/>
            <a:ext cx="1219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Врач офтальмолог работает с такой сложной , физиологически необходимой и эстетически красивой структурой организма человека как ГЛАЗ .</a:t>
            </a:r>
          </a:p>
          <a:p>
            <a:pPr algn="just"/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Благодаря глазу мы воспринимаем красоту и гармонию мира , </a:t>
            </a:r>
          </a:p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выражаем почтение и любовь друг к другу.</a:t>
            </a:r>
          </a:p>
          <a:p>
            <a:pPr algn="just"/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Глаз это тайна вселенной и космоса, в трехмерном изображении 3</a:t>
            </a:r>
            <a:r>
              <a:rPr lang="en-US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D</a:t>
            </a:r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  и 5 </a:t>
            </a:r>
            <a:r>
              <a:rPr lang="en-US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D </a:t>
            </a:r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он выглядит фантастически. </a:t>
            </a:r>
          </a:p>
          <a:p>
            <a:pPr algn="just"/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Врач-офтальмолог - это специалист владеющий знаниями современных технологий и инноваций, использующий  знания для сдерживания процесса слепоты и слабовидения и  </a:t>
            </a:r>
            <a:r>
              <a:rPr lang="ru-RU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уличшения</a:t>
            </a:r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 качество жизни человека.</a:t>
            </a:r>
          </a:p>
          <a:p>
            <a:pPr algn="just"/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Офтальмология практическая и научная поможет врачу реализовать профессиональный и творческий потенциал художника, фотографа, писателя или поэта .</a:t>
            </a:r>
          </a:p>
          <a:p>
            <a:pPr algn="just"/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  <a:p>
            <a:pPr algn="just"/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Офтальмология это выбор талантливых  по призванию врачей, который создает условия для безграничного потенциала возможностей профессионального роста врача .</a:t>
            </a:r>
          </a:p>
          <a:p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  <a:p>
            <a:r>
              <a:rPr lang="ru-RU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Практиковать всю трудовую деятельность с ГЛАЗОМ , лечить его , дарить и восстанавливать утерянное зрение -  это занятие не скучное, очень увлекательное.</a:t>
            </a:r>
          </a:p>
        </p:txBody>
      </p:sp>
    </p:spTree>
    <p:extLst>
      <p:ext uri="{BB962C8B-B14F-4D97-AF65-F5344CB8AC3E}">
        <p14:creationId xmlns:p14="http://schemas.microsoft.com/office/powerpoint/2010/main" val="2035177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62CBC5F-CF18-7A35-AB17-C783D895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441" y="65570"/>
            <a:ext cx="6998277" cy="48341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D58E1F8-5BA6-32B2-84CC-E0C43CA26290}"/>
              </a:ext>
            </a:extLst>
          </p:cNvPr>
          <p:cNvSpPr txBox="1">
            <a:spLocks/>
          </p:cNvSpPr>
          <p:nvPr/>
        </p:nvSpPr>
        <p:spPr>
          <a:xfrm>
            <a:off x="1913954" y="445217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DF58C1-ED4E-F5C2-016C-BDBF609E4041}"/>
              </a:ext>
            </a:extLst>
          </p:cNvPr>
          <p:cNvSpPr txBox="1"/>
          <p:nvPr/>
        </p:nvSpPr>
        <p:spPr>
          <a:xfrm>
            <a:off x="310163" y="4843123"/>
            <a:ext cx="111864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Юридический адрес учреждения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Республика Хакасия г. Абакан проспект Ленина д.27</a:t>
            </a:r>
          </a:p>
          <a:p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Электронный </a:t>
            </a:r>
            <a:r>
              <a:rPr 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адре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c: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Odegkina@yandex.ru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Сайт больницы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https://oftalmolog.mz19.ru/org/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Контактные телефоны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83902343788</a:t>
            </a:r>
            <a:endParaRPr lang="ru-RU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586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211E3D-6DE7-07AF-4D72-C862273725CC}"/>
              </a:ext>
            </a:extLst>
          </p:cNvPr>
          <p:cNvSpPr txBox="1"/>
          <p:nvPr/>
        </p:nvSpPr>
        <p:spPr>
          <a:xfrm>
            <a:off x="169817" y="417399"/>
            <a:ext cx="11756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III. СТРУКТУРА ОФТАЛЬМОЛОГИЧЕСКОЙ СЛУЖБЫ РХ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Офтальмологическая служба представлена 3 уровневой системой оказания медицинской помощи по профилю «офтальмология»: 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85E8BCDD-A2C6-CF4F-C6F8-07585AC39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64314"/>
              </p:ext>
            </p:extLst>
          </p:nvPr>
        </p:nvGraphicFramePr>
        <p:xfrm>
          <a:off x="1473694" y="1798657"/>
          <a:ext cx="9563115" cy="464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248">
                  <a:extLst>
                    <a:ext uri="{9D8B030D-6E8A-4147-A177-3AD203B41FA5}">
                      <a16:colId xmlns:a16="http://schemas.microsoft.com/office/drawing/2014/main" xmlns="" val="3969830233"/>
                    </a:ext>
                  </a:extLst>
                </a:gridCol>
                <a:gridCol w="3055162">
                  <a:extLst>
                    <a:ext uri="{9D8B030D-6E8A-4147-A177-3AD203B41FA5}">
                      <a16:colId xmlns:a16="http://schemas.microsoft.com/office/drawing/2014/main" xmlns="" val="1545238598"/>
                    </a:ext>
                  </a:extLst>
                </a:gridCol>
                <a:gridCol w="3187705">
                  <a:extLst>
                    <a:ext uri="{9D8B030D-6E8A-4147-A177-3AD203B41FA5}">
                      <a16:colId xmlns:a16="http://schemas.microsoft.com/office/drawing/2014/main" xmlns="" val="3988614671"/>
                    </a:ext>
                  </a:extLst>
                </a:gridCol>
              </a:tblGrid>
              <a:tr h="572066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 уровень первичная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 уровень</a:t>
                      </a:r>
                      <a:endParaRPr lang="ru-RU" sz="1300" dirty="0">
                        <a:effectLst/>
                      </a:endParaRPr>
                    </a:p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 уровень</a:t>
                      </a:r>
                    </a:p>
                    <a:p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320771"/>
                  </a:ext>
                </a:extLst>
              </a:tr>
              <a:tr h="1036869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специализированная медико-санитарная помощь</a:t>
                      </a: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Офтальмологические кабинеты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межрайонный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 Офтальмологические кабинеты</a:t>
                      </a: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«РКОБ им. Н.М. Одёжкина»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835001"/>
                  </a:ext>
                </a:extLst>
              </a:tr>
              <a:tr h="3033008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Глазные кабинеты районов, городов РХ: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«Сорская ГБ»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«Абазинская ГБ»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«Белоярская РБ»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«Бейская РБ»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«Боградская РБ»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«Усть-Абаканская РБ»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«Копьевская РБ»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«Таштыпская РБ»</a:t>
                      </a:r>
                      <a:endParaRPr lang="ru-RU" sz="1200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«Абаканская МБ»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  «Черногорская МБ»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«Аскизская МБ»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«Ширинская МБ»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«РДКБ»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«РКПЦ»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ГБУЗ РХ «Саяногорская МБ»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(круглосуточный и дневной стационары, поликлиника на 250 посещений в смену ,отделение эндолазерной хирургии, дневной стационар при поликлинике)</a:t>
                      </a:r>
                      <a:endParaRPr lang="ru-RU" sz="1200" dirty="0">
                        <a:effectLst/>
                      </a:endParaRPr>
                    </a:p>
                    <a:p>
                      <a:pPr algn="ctr"/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596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062D90-6C81-E739-3E41-40245206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90500"/>
            <a:ext cx="103441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7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368FF5-66B2-41DF-8362-1DD9F21F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208767"/>
            <a:ext cx="1191463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Сеть государственных офтальмологических учреждений </a:t>
            </a:r>
            <a:r>
              <a:rPr lang="en-US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РХ за 2019-2021гг. (</a:t>
            </a:r>
            <a:r>
              <a:rPr lang="ru-RU" sz="2400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абс.ч</a:t>
            </a:r>
            <a:r>
              <a:rPr lang="ru-RU" sz="24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88DA890-AC85-4915-AA53-1CD8E6F1C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90919"/>
              </p:ext>
            </p:extLst>
          </p:nvPr>
        </p:nvGraphicFramePr>
        <p:xfrm>
          <a:off x="1720374" y="995695"/>
          <a:ext cx="8596667" cy="55626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4663">
                  <a:extLst>
                    <a:ext uri="{9D8B030D-6E8A-4147-A177-3AD203B41FA5}">
                      <a16:colId xmlns:a16="http://schemas.microsoft.com/office/drawing/2014/main" xmlns="" val="4117923063"/>
                    </a:ext>
                  </a:extLst>
                </a:gridCol>
                <a:gridCol w="3323598">
                  <a:extLst>
                    <a:ext uri="{9D8B030D-6E8A-4147-A177-3AD203B41FA5}">
                      <a16:colId xmlns:a16="http://schemas.microsoft.com/office/drawing/2014/main" xmlns="" val="1297013011"/>
                    </a:ext>
                  </a:extLst>
                </a:gridCol>
                <a:gridCol w="1054805">
                  <a:extLst>
                    <a:ext uri="{9D8B030D-6E8A-4147-A177-3AD203B41FA5}">
                      <a16:colId xmlns:a16="http://schemas.microsoft.com/office/drawing/2014/main" xmlns="" val="3367590132"/>
                    </a:ext>
                  </a:extLst>
                </a:gridCol>
                <a:gridCol w="1054805">
                  <a:extLst>
                    <a:ext uri="{9D8B030D-6E8A-4147-A177-3AD203B41FA5}">
                      <a16:colId xmlns:a16="http://schemas.microsoft.com/office/drawing/2014/main" xmlns="" val="3564443541"/>
                    </a:ext>
                  </a:extLst>
                </a:gridCol>
                <a:gridCol w="841133">
                  <a:extLst>
                    <a:ext uri="{9D8B030D-6E8A-4147-A177-3AD203B41FA5}">
                      <a16:colId xmlns:a16="http://schemas.microsoft.com/office/drawing/2014/main" xmlns="" val="3887693998"/>
                    </a:ext>
                  </a:extLst>
                </a:gridCol>
                <a:gridCol w="1777663">
                  <a:extLst>
                    <a:ext uri="{9D8B030D-6E8A-4147-A177-3AD203B41FA5}">
                      <a16:colId xmlns:a16="http://schemas.microsoft.com/office/drawing/2014/main" xmlns="" val="2380495934"/>
                    </a:ext>
                  </a:extLst>
                </a:gridCol>
              </a:tblGrid>
              <a:tr h="445821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Соотношение значений</a:t>
                      </a: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543816245"/>
                  </a:ext>
                </a:extLst>
              </a:tr>
              <a:tr h="419609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Глазных кабинетов, из них: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1429644617"/>
                  </a:ext>
                </a:extLst>
              </a:tr>
              <a:tr h="21552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Взрослого приема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3280655884"/>
                  </a:ext>
                </a:extLst>
              </a:tr>
              <a:tr h="21552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детского приема 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2283766546"/>
                  </a:ext>
                </a:extLst>
              </a:tr>
              <a:tr h="21552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смешанного приема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1617507725"/>
                  </a:ext>
                </a:extLst>
              </a:tr>
              <a:tr h="906423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Офтальмологических круглосуточных коек, из них: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приостановления  плановой помощи</a:t>
                      </a: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3917270019"/>
                  </a:ext>
                </a:extLst>
              </a:tr>
              <a:tr h="240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взрослых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1738003650"/>
                  </a:ext>
                </a:extLst>
              </a:tr>
              <a:tr h="215520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детских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1081726942"/>
                  </a:ext>
                </a:extLst>
              </a:tr>
              <a:tr h="906423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Стационарозамещающие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койки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счет приостановления  плановой помощи</a:t>
                      </a: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1317474494"/>
                  </a:ext>
                </a:extLst>
              </a:tr>
              <a:tr h="445821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Детских садов для детей  с пониженным зрением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2401880613"/>
                  </a:ext>
                </a:extLst>
              </a:tr>
              <a:tr h="445821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Кабинетов охраны зрения детей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2795632313"/>
                  </a:ext>
                </a:extLst>
              </a:tr>
              <a:tr h="676122"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интернат для детей с нарушением зрения г. Абакан 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157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60800" marR="6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</a:t>
                      </a:r>
                    </a:p>
                  </a:txBody>
                  <a:tcPr marL="60800" marR="60800" marT="0" marB="0" anchor="ctr"/>
                </a:tc>
                <a:extLst>
                  <a:ext uri="{0D108BD9-81ED-4DB2-BD59-A6C34878D82A}">
                    <a16:rowId xmlns:a16="http://schemas.microsoft.com/office/drawing/2014/main" xmlns="" val="107549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84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FAA29AD-393E-35E1-79A5-F91E42DBE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648042"/>
              </p:ext>
            </p:extLst>
          </p:nvPr>
        </p:nvGraphicFramePr>
        <p:xfrm>
          <a:off x="2258568" y="930153"/>
          <a:ext cx="6837322" cy="572429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1534963976"/>
                    </a:ext>
                  </a:extLst>
                </a:gridCol>
                <a:gridCol w="3695100">
                  <a:extLst>
                    <a:ext uri="{9D8B030D-6E8A-4147-A177-3AD203B41FA5}">
                      <a16:colId xmlns:a16="http://schemas.microsoft.com/office/drawing/2014/main" xmlns="" val="2152869911"/>
                    </a:ext>
                  </a:extLst>
                </a:gridCol>
                <a:gridCol w="672482">
                  <a:extLst>
                    <a:ext uri="{9D8B030D-6E8A-4147-A177-3AD203B41FA5}">
                      <a16:colId xmlns:a16="http://schemas.microsoft.com/office/drawing/2014/main" xmlns="" val="1656427849"/>
                    </a:ext>
                  </a:extLst>
                </a:gridCol>
                <a:gridCol w="891970">
                  <a:extLst>
                    <a:ext uri="{9D8B030D-6E8A-4147-A177-3AD203B41FA5}">
                      <a16:colId xmlns:a16="http://schemas.microsoft.com/office/drawing/2014/main" xmlns="" val="3085492210"/>
                    </a:ext>
                  </a:extLst>
                </a:gridCol>
                <a:gridCol w="891970">
                  <a:extLst>
                    <a:ext uri="{9D8B030D-6E8A-4147-A177-3AD203B41FA5}">
                      <a16:colId xmlns:a16="http://schemas.microsoft.com/office/drawing/2014/main" xmlns="" val="3536207865"/>
                    </a:ext>
                  </a:extLst>
                </a:gridCol>
              </a:tblGrid>
              <a:tr h="9429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91465" indent="-2914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91465" indent="-2914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 показателя  </a:t>
                      </a:r>
                    </a:p>
                    <a:p>
                      <a:pPr marL="291465" indent="-2914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30676034"/>
                  </a:ext>
                </a:extLst>
              </a:tr>
              <a:tr h="26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врачей-офтальмологов, 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1558529"/>
                  </a:ext>
                </a:extLst>
              </a:tr>
              <a:tr h="466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Обеспеченность врачами-офтальмологами на 10 тысяч населения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0,66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0,6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0,65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3023422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 Всего штатных должностей: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2702315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  - врачей офтальмологов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70.75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528365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  Всего  занятых должностей: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7649269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 - врачей-офтальмологов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7200580"/>
                  </a:ext>
                </a:extLst>
              </a:tr>
              <a:tr h="310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 Укомплектованность штатных должностей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728719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  - врачей-офтальмологов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>
                          <a:effectLst/>
                        </a:rPr>
                        <a:t>72,8%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67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en-US" sz="1100" dirty="0">
                          <a:effectLst/>
                        </a:rPr>
                        <a:t>8</a:t>
                      </a:r>
                      <a:r>
                        <a:rPr lang="ru-RU" sz="1100" dirty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76,5%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38585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 Коэффициент совместительства врачей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1,4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</a:rPr>
                        <a:t>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1,55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4209683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6478651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Вакансии врачебных должностей по Республике Хакасия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3844227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Черногорская межрайоная больница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3087476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Бейская РБ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9056481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Сорская РБ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1423396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Копьевская РБ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1786021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Республиканская Детская районная больница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2830194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Абаканская межрайонная клиническая больница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2723683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Саяногорская межрайонная больница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720597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ПГ Майна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51916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D50EB9B-656E-9E2E-C0F5-43EBFE34D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62447"/>
            <a:ext cx="12192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РЕСУРСЫ ОФТАЛЬМОЛОГИЧЕСКОЙ СЛУЖБЫ РХ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5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9509110A-DDC8-A478-D0BF-32CCDAE1D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933" y="1387487"/>
            <a:ext cx="7378831" cy="617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Всего-20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Из них: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Руководители и заместители-3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Врачи-офтальмологи-15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Врач функц. диагностики-1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Врач-анестезиолог-1 чел.</a:t>
            </a:r>
            <a:endParaRPr lang="en-US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Аттестация-95%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Акредитация</a:t>
            </a: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 -1 человек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Всего имеют категорию-19 человек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Высшая категория-14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Первая-2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Вторая-3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3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Вакансии врачебных должностей – 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B131D4-4FB9-AE42-203E-1EE6FEB5A26B}"/>
              </a:ext>
            </a:extLst>
          </p:cNvPr>
          <p:cNvSpPr txBox="1"/>
          <p:nvPr/>
        </p:nvSpPr>
        <p:spPr>
          <a:xfrm>
            <a:off x="969264" y="175736"/>
            <a:ext cx="96011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ГОСУДАРСТВЕННОЕ БЮДЖЕТНОЕ УЧРЕЖДЕНИЕ ЗДРАВООХРАНЕНИЯ РЕСПУБЛИКИ ХАКАСИЯ "РЕСПУБЛИКАНСКАЯ КЛИНИЧЕСКАЯ ОФТАЛЬМОЛОГИЧЕСКАЯ БОЛЬНИЦА ИМЕНИ Н.М. ОДЁЖКИНА"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57872-DEA1-50F6-8DC1-5C8CB65FC258}"/>
              </a:ext>
            </a:extLst>
          </p:cNvPr>
          <p:cNvSpPr txBox="1"/>
          <p:nvPr/>
        </p:nvSpPr>
        <p:spPr>
          <a:xfrm>
            <a:off x="-3912230" y="1586411"/>
            <a:ext cx="121089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5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Врачи</a:t>
            </a:r>
            <a:r>
              <a:rPr lang="en-US" altLang="ru-RU" sz="25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n-lt"/>
              </a:rPr>
              <a:t>:</a:t>
            </a:r>
            <a:endParaRPr lang="ru-RU" altLang="ru-RU" sz="25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48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6592F0D5-3070-1582-A0D2-A4DADEB09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71524"/>
              </p:ext>
            </p:extLst>
          </p:nvPr>
        </p:nvGraphicFramePr>
        <p:xfrm>
          <a:off x="2441448" y="1760220"/>
          <a:ext cx="8010144" cy="390906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516857">
                  <a:extLst>
                    <a:ext uri="{9D8B030D-6E8A-4147-A177-3AD203B41FA5}">
                      <a16:colId xmlns:a16="http://schemas.microsoft.com/office/drawing/2014/main" xmlns="" val="3588369281"/>
                    </a:ext>
                  </a:extLst>
                </a:gridCol>
                <a:gridCol w="1493287">
                  <a:extLst>
                    <a:ext uri="{9D8B030D-6E8A-4147-A177-3AD203B41FA5}">
                      <a16:colId xmlns:a16="http://schemas.microsoft.com/office/drawing/2014/main" xmlns="" val="2820930000"/>
                    </a:ext>
                  </a:extLst>
                </a:gridCol>
              </a:tblGrid>
              <a:tr h="380993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Наличие почетных званий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918490"/>
                  </a:ext>
                </a:extLst>
              </a:tr>
              <a:tr h="3809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Всего</a:t>
                      </a:r>
                      <a:r>
                        <a:rPr lang="en-US" sz="2000" dirty="0">
                          <a:effectLst/>
                        </a:rPr>
                        <a:t>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4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2035219829"/>
                  </a:ext>
                </a:extLst>
              </a:tr>
              <a:tr h="1183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Научная степень «Кандидат  медицинских наук»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2243971852"/>
                  </a:ext>
                </a:extLst>
              </a:tr>
              <a:tr h="1183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Звание «Заслуженный врач Республики Хакасия»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3111921869"/>
                  </a:ext>
                </a:extLst>
              </a:tr>
              <a:tr h="780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Знак «Отличник здравоохранения» РФ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5349326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06AD8B-3273-FD53-3730-5F767E108220}"/>
              </a:ext>
            </a:extLst>
          </p:cNvPr>
          <p:cNvSpPr txBox="1"/>
          <p:nvPr/>
        </p:nvSpPr>
        <p:spPr>
          <a:xfrm>
            <a:off x="0" y="175736"/>
            <a:ext cx="11686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Наличие почетных званий в </a:t>
            </a:r>
          </a:p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ГОСУДАРСТВЕННОЕ БЮДЖЕТНОЕ УЧРЕЖДЕНИЕ ЗДРАВООХРАНЕНИЯ РЕСПУБЛИКИ ХАКАСИЯ "РЕСПУБЛИКАНСКАЯ КЛИНИЧЕСКАЯ ОФТАЛЬМОЛОГИЧЕСКАЯ БОЛЬНИЦА ИМЕНИ Н.М. ОДЁЖКИНА"</a:t>
            </a:r>
          </a:p>
        </p:txBody>
      </p:sp>
    </p:spTree>
    <p:extLst>
      <p:ext uri="{BB962C8B-B14F-4D97-AF65-F5344CB8AC3E}">
        <p14:creationId xmlns:p14="http://schemas.microsoft.com/office/powerpoint/2010/main" val="2625875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4FE38C6-B207-41EB-79DF-432123E0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44001"/>
              </p:ext>
            </p:extLst>
          </p:nvPr>
        </p:nvGraphicFramePr>
        <p:xfrm>
          <a:off x="2164080" y="1551304"/>
          <a:ext cx="7702296" cy="46091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98592">
                  <a:extLst>
                    <a:ext uri="{9D8B030D-6E8A-4147-A177-3AD203B41FA5}">
                      <a16:colId xmlns:a16="http://schemas.microsoft.com/office/drawing/2014/main" xmlns="" val="3342878898"/>
                    </a:ext>
                  </a:extLst>
                </a:gridCol>
                <a:gridCol w="2203704">
                  <a:extLst>
                    <a:ext uri="{9D8B030D-6E8A-4147-A177-3AD203B41FA5}">
                      <a16:colId xmlns:a16="http://schemas.microsoft.com/office/drawing/2014/main" xmlns="" val="907582160"/>
                    </a:ext>
                  </a:extLst>
                </a:gridCol>
              </a:tblGrid>
              <a:tr h="252173">
                <a:tc gridSpan="2">
                  <a:txBody>
                    <a:bodyPr/>
                    <a:lstStyle/>
                    <a:p>
                      <a:pPr marL="457200" indent="-5556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Наличие наград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8855680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57</a:t>
                      </a: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335561458"/>
                  </a:ext>
                </a:extLst>
              </a:tr>
              <a:tr h="308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Орден Пирогова</a:t>
                      </a: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435546489"/>
                  </a:ext>
                </a:extLst>
              </a:tr>
              <a:tr h="2521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Почетная грамота Минздрава Российской Федерации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1520039158"/>
                  </a:ext>
                </a:extLst>
              </a:tr>
              <a:tr h="783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Почетная грамота Правительства Республики Хакасия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11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15595074"/>
                  </a:ext>
                </a:extLst>
              </a:tr>
              <a:tr h="783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Почетная грамота Верховного совета Республики Хакасия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11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4161810403"/>
                  </a:ext>
                </a:extLst>
              </a:tr>
              <a:tr h="783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Почетная грамота Минздрава Республики Хакасия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19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1242442780"/>
                  </a:ext>
                </a:extLst>
              </a:tr>
              <a:tr h="783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Благодарность Минздрава Республики Хакасия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48" marR="61048" marT="0" marB="0"/>
                </a:tc>
                <a:extLst>
                  <a:ext uri="{0D108BD9-81ED-4DB2-BD59-A6C34878D82A}">
                    <a16:rowId xmlns:a16="http://schemas.microsoft.com/office/drawing/2014/main" xmlns="" val="154176213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A978A7-507C-48B7-3715-73F040FB52F1}"/>
              </a:ext>
            </a:extLst>
          </p:cNvPr>
          <p:cNvSpPr txBox="1"/>
          <p:nvPr/>
        </p:nvSpPr>
        <p:spPr>
          <a:xfrm>
            <a:off x="0" y="175736"/>
            <a:ext cx="11686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Наличие наград в </a:t>
            </a:r>
          </a:p>
          <a:p>
            <a:pPr algn="ctr"/>
            <a:r>
              <a:rPr lang="ru-RU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ГОСУДАРСТВЕННОЕ БЮДЖЕТНОЕ УЧРЕЖДЕНИЕ ЗДРАВООХРАНЕНИЯ РЕСПУБЛИКИ ХАКАСИЯ "РЕСПУБЛИКАНСКАЯ КЛИНИЧЕСКАЯ ОФТАЛЬМОЛОГИЧЕСКАЯ БОЛЬНИЦА ИМЕНИ Н.М. ОДЁЖКИНА"</a:t>
            </a:r>
          </a:p>
        </p:txBody>
      </p:sp>
    </p:spTree>
    <p:extLst>
      <p:ext uri="{BB962C8B-B14F-4D97-AF65-F5344CB8AC3E}">
        <p14:creationId xmlns:p14="http://schemas.microsoft.com/office/powerpoint/2010/main" val="699427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776</TotalTime>
  <Words>1141</Words>
  <Application>Microsoft Office PowerPoint</Application>
  <PresentationFormat>Произвольный</PresentationFormat>
  <Paragraphs>376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Государственное бюджетное учреждение здравоохранения Республики Хакасия  Республиканская клиническая офтальмологическая больница имени Н.М. Одёжкина</vt:lpstr>
      <vt:lpstr>Презентация PowerPoint</vt:lpstr>
      <vt:lpstr>Презентация PowerPoint</vt:lpstr>
      <vt:lpstr>Презентация PowerPoint</vt:lpstr>
      <vt:lpstr>Сеть государственных офтальмологических учреждений  РХ за 2019-2021гг. (абс.ч.)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KSR</dc:creator>
  <cp:lastModifiedBy>Ткаченко</cp:lastModifiedBy>
  <cp:revision>123</cp:revision>
  <cp:lastPrinted>2022-05-17T08:58:38Z</cp:lastPrinted>
  <dcterms:created xsi:type="dcterms:W3CDTF">2019-02-04T07:29:42Z</dcterms:created>
  <dcterms:modified xsi:type="dcterms:W3CDTF">2022-05-18T11:01:15Z</dcterms:modified>
</cp:coreProperties>
</file>