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5" r:id="rId2"/>
    <p:sldId id="296" r:id="rId3"/>
    <p:sldId id="336" r:id="rId4"/>
    <p:sldId id="324" r:id="rId5"/>
    <p:sldId id="298" r:id="rId6"/>
    <p:sldId id="299" r:id="rId7"/>
    <p:sldId id="300" r:id="rId8"/>
    <p:sldId id="325" r:id="rId9"/>
    <p:sldId id="326" r:id="rId10"/>
    <p:sldId id="310" r:id="rId11"/>
    <p:sldId id="337" r:id="rId12"/>
    <p:sldId id="343" r:id="rId13"/>
    <p:sldId id="333" r:id="rId14"/>
    <p:sldId id="335" r:id="rId15"/>
    <p:sldId id="344" r:id="rId16"/>
    <p:sldId id="347" r:id="rId17"/>
    <p:sldId id="348" r:id="rId18"/>
    <p:sldId id="328" r:id="rId19"/>
    <p:sldId id="329" r:id="rId20"/>
    <p:sldId id="330" r:id="rId21"/>
    <p:sldId id="322" r:id="rId22"/>
    <p:sldId id="338" r:id="rId23"/>
    <p:sldId id="339" r:id="rId24"/>
    <p:sldId id="342" r:id="rId25"/>
    <p:sldId id="317" r:id="rId26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1104"/>
    <a:srgbClr val="0099FF"/>
    <a:srgbClr val="FF19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622" autoAdjust="0"/>
  </p:normalViewPr>
  <p:slideViewPr>
    <p:cSldViewPr>
      <p:cViewPr varScale="1">
        <p:scale>
          <a:sx n="145" d="100"/>
          <a:sy n="145" d="100"/>
        </p:scale>
        <p:origin x="-120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rv-fs02\ipo\&#1070;&#1088;&#1100;&#1077;&#1074;&#1072;%2022.06.2021\&#1044;&#1086;&#1082;&#1091;&#1084;&#1077;&#1085;&#1090;&#1099;%20&#1048;&#1055;&#1054;\&#1091;&#1095;&#1077;&#1085;&#1099;&#1081;%20&#1089;&#1086;&#1074;&#1077;&#1090;\2023\&#1076;&#1086;&#1093;&#1086;&#1076;&#1099;%202022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fs02\ipo\&#1070;&#1088;&#1100;&#1077;&#1074;&#1072;%2022.06.2021\&#1044;&#1086;&#1082;&#1091;&#1084;&#1077;&#1085;&#1090;&#1099;%20&#1048;&#1055;&#1054;\&#1091;&#1095;&#1077;&#1085;&#1099;&#1081;%20&#1089;&#1086;&#1074;&#1077;&#1090;\2023\&#1076;&#1086;&#1093;&#1086;&#1076;&#1099;%202022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fs02\ipo\&#1070;&#1088;&#1100;&#1077;&#1074;&#1072;%2022.06.2021\&#1044;&#1086;&#1082;&#1091;&#1084;&#1077;&#1085;&#1090;&#1099;%20&#1048;&#1055;&#1054;\&#1091;&#1095;&#1077;&#1085;&#1099;&#1081;%20&#1089;&#1086;&#1074;&#1077;&#1090;\2023\&#1076;&#1086;&#1093;&#1086;&#1076;&#1099;%20202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srv-fs02\ipo\&#1070;&#1088;&#1100;&#1077;&#1074;&#1072;%2022.06.2021\&#1044;&#1086;&#1082;&#1091;&#1084;&#1077;&#1085;&#1090;&#1099;%20&#1048;&#1055;&#1054;\&#1091;&#1095;&#1077;&#1085;&#1099;&#1081;%20&#1089;&#1086;&#1074;&#1077;&#1090;\2023\&#1076;&#1086;&#1093;&#1086;&#1076;&#1099;%202022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forward val="2"/>
            <c:dispRSqr val="0"/>
            <c:dispEq val="0"/>
          </c:trendline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val>
            <c:numRef>
              <c:f>'[доходы 2022.xls]динам финанс (2)'!$A$13</c:f>
              <c:numCache>
                <c:formatCode>General</c:formatCode>
                <c:ptCount val="1"/>
                <c:pt idx="0">
                  <c:v>71.2</c:v>
                </c:pt>
              </c:numCache>
            </c:numRef>
          </c:val>
        </c:ser>
        <c:ser>
          <c:idx val="1"/>
          <c:order val="1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2022.xls]динам финанс (2)'!$B$13</c:f>
              <c:numCache>
                <c:formatCode>General</c:formatCode>
                <c:ptCount val="1"/>
                <c:pt idx="0">
                  <c:v>70.5</c:v>
                </c:pt>
              </c:numCache>
            </c:numRef>
          </c:val>
        </c:ser>
        <c:ser>
          <c:idx val="2"/>
          <c:order val="2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2022.xls]динам финанс (2)'!$C$13</c:f>
              <c:numCache>
                <c:formatCode>General</c:formatCode>
                <c:ptCount val="1"/>
                <c:pt idx="0">
                  <c:v>74.2</c:v>
                </c:pt>
              </c:numCache>
            </c:numRef>
          </c:val>
        </c:ser>
        <c:ser>
          <c:idx val="3"/>
          <c:order val="3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forward val="2"/>
            <c:dispRSqr val="0"/>
            <c:dispEq val="0"/>
          </c:trendline>
          <c:val>
            <c:numRef>
              <c:f>'[доходы 2022.xls]динам финанс (2)'!$D$13</c:f>
              <c:numCache>
                <c:formatCode>General</c:formatCode>
                <c:ptCount val="1"/>
                <c:pt idx="0">
                  <c:v>49.7</c:v>
                </c:pt>
              </c:numCache>
            </c:numRef>
          </c:val>
        </c:ser>
        <c:ser>
          <c:idx val="4"/>
          <c:order val="4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forward val="2"/>
            <c:dispRSqr val="0"/>
            <c:dispEq val="0"/>
          </c:trendline>
          <c:trendline>
            <c:trendlineType val="linear"/>
            <c:forward val="2"/>
            <c:dispRSqr val="0"/>
            <c:dispEq val="0"/>
          </c:trendline>
          <c:val>
            <c:numRef>
              <c:f>'[доходы 2022.xls]динам финанс (2)'!$E$13</c:f>
              <c:numCache>
                <c:formatCode>General</c:formatCode>
                <c:ptCount val="1"/>
                <c:pt idx="0">
                  <c:v>42.6</c:v>
                </c:pt>
              </c:numCache>
            </c:numRef>
          </c:val>
        </c:ser>
        <c:ser>
          <c:idx val="5"/>
          <c:order val="5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2022.xls]динам финанс (2)'!$F$13</c:f>
              <c:numCache>
                <c:formatCode>0.0</c:formatCode>
                <c:ptCount val="1"/>
                <c:pt idx="0">
                  <c:v>38</c:v>
                </c:pt>
              </c:numCache>
            </c:numRef>
          </c:val>
        </c:ser>
        <c:ser>
          <c:idx val="6"/>
          <c:order val="6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2022.xls]динам финанс (2)'!$G$13</c:f>
              <c:numCache>
                <c:formatCode>General</c:formatCode>
                <c:ptCount val="1"/>
                <c:pt idx="0">
                  <c:v>42.02</c:v>
                </c:pt>
              </c:numCache>
            </c:numRef>
          </c:val>
        </c:ser>
        <c:ser>
          <c:idx val="7"/>
          <c:order val="7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dispRSqr val="0"/>
            <c:dispEq val="0"/>
          </c:trendline>
          <c:val>
            <c:numRef>
              <c:f>'[доходы 2022.xls]динам финанс (2)'!$H$13</c:f>
              <c:numCache>
                <c:formatCode>General</c:formatCode>
                <c:ptCount val="1"/>
                <c:pt idx="0">
                  <c:v>49.900000000000006</c:v>
                </c:pt>
              </c:numCache>
            </c:numRef>
          </c:val>
        </c:ser>
        <c:ser>
          <c:idx val="8"/>
          <c:order val="8"/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2022.xls]динам финанс (2)'!$I$13</c:f>
              <c:numCache>
                <c:formatCode>0.0</c:formatCode>
                <c:ptCount val="1"/>
                <c:pt idx="0">
                  <c:v>50.984567519999999</c:v>
                </c:pt>
              </c:numCache>
            </c:numRef>
          </c:val>
        </c:ser>
        <c:ser>
          <c:idx val="9"/>
          <c:order val="9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2022.xls]динам финанс (2)'!$J$13</c:f>
              <c:numCache>
                <c:formatCode>General</c:formatCode>
                <c:ptCount val="1"/>
                <c:pt idx="0">
                  <c:v>60.5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04705024"/>
        <c:axId val="104989440"/>
      </c:barChart>
      <c:dateAx>
        <c:axId val="104705024"/>
        <c:scaling>
          <c:orientation val="minMax"/>
        </c:scaling>
        <c:delete val="1"/>
        <c:axPos val="b"/>
        <c:majorTickMark val="out"/>
        <c:minorTickMark val="none"/>
        <c:tickLblPos val="nextTo"/>
        <c:crossAx val="104989440"/>
        <c:crosses val="autoZero"/>
        <c:auto val="0"/>
        <c:lblOffset val="100"/>
        <c:baseTimeUnit val="days"/>
      </c:dateAx>
      <c:valAx>
        <c:axId val="104989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705024"/>
        <c:crossesAt val="2013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46426947466326E-2"/>
          <c:y val="0.14930494065241601"/>
          <c:w val="0.55062264447090437"/>
          <c:h val="0.753253513941776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вы оцениваете дизайн нашего сайта?</c:v>
                </c:pt>
              </c:strCache>
            </c:strRef>
          </c:tx>
          <c:dLbls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Очень хороший (20 чел)</c:v>
                </c:pt>
                <c:pt idx="1">
                  <c:v>Хороший (17 чел.)</c:v>
                </c:pt>
                <c:pt idx="2">
                  <c:v>Нормальный (3 чел.)</c:v>
                </c:pt>
                <c:pt idx="3">
                  <c:v>Плохой</c:v>
                </c:pt>
                <c:pt idx="4">
                  <c:v>Мне он совсем не нравится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17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415163674697828"/>
          <c:y val="8.588860496981815E-2"/>
          <c:w val="0.35553260330305386"/>
          <c:h val="0.85072239448142117"/>
        </c:manualLayout>
      </c:layout>
      <c:overlay val="1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spPr>
    <a:solidFill>
      <a:srgbClr val="EBEBEB"/>
    </a:solidFill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46426947466326E-2"/>
          <c:y val="0.14930494065241601"/>
          <c:w val="0.55062264447090437"/>
          <c:h val="0.753253513941776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Насколько сложно ориентироваться на нашем сайте?</c:v>
                </c:pt>
              </c:strCache>
            </c:strRef>
          </c:tx>
          <c:dLbls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Очень просто (16 чел)</c:v>
                </c:pt>
                <c:pt idx="1">
                  <c:v>Скорее просто (15 чел.)</c:v>
                </c:pt>
                <c:pt idx="2">
                  <c:v>Нормальный (9 чел.)</c:v>
                </c:pt>
                <c:pt idx="3">
                  <c:v>Скорее сложно</c:v>
                </c:pt>
                <c:pt idx="4">
                  <c:v>Мне он совсем не нравится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</c:v>
                </c:pt>
                <c:pt idx="1">
                  <c:v>15</c:v>
                </c:pt>
                <c:pt idx="2">
                  <c:v>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929714345325927"/>
          <c:y val="5.9165984924233993E-2"/>
          <c:w val="0.35553260330305386"/>
          <c:h val="0.90951215858170642"/>
        </c:manualLayout>
      </c:layout>
      <c:overlay val="1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spPr>
    <a:solidFill>
      <a:srgbClr val="EBEBEB"/>
    </a:solidFill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46426947466326E-2"/>
          <c:y val="0.14930494065241601"/>
          <c:w val="0.55062264447090437"/>
          <c:h val="0.7532535139417769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Сколько времени у вас ушло на заполнение личного кабинета на нашем сайте?</c:v>
                </c:pt>
              </c:strCache>
            </c:strRef>
          </c:tx>
          <c:dLbls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5 - 15 минут (27 чел)</c:v>
                </c:pt>
                <c:pt idx="1">
                  <c:v>20 - 35 минут (11 чел.)</c:v>
                </c:pt>
                <c:pt idx="2">
                  <c:v>40 - 55 минут (2 чел.)</c:v>
                </c:pt>
                <c:pt idx="3">
                  <c:v>Более 1 часа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16</c:v>
                </c:pt>
                <c:pt idx="1">
                  <c:v>15</c:v>
                </c:pt>
                <c:pt idx="2">
                  <c:v>9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8969046174356696"/>
          <c:y val="3.5541446106163173E-2"/>
          <c:w val="0.30578724871025725"/>
          <c:h val="0.89679468597596457"/>
        </c:manualLayout>
      </c:layout>
      <c:overlay val="1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spPr>
    <a:solidFill>
      <a:srgbClr val="EBEBEB"/>
    </a:solidFill>
  </c:spPr>
  <c:txPr>
    <a:bodyPr/>
    <a:lstStyle/>
    <a:p>
      <a:pPr>
        <a:defRPr sz="11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'динам финанс (2)'!$A$30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forward val="2"/>
            <c:dispRSqr val="0"/>
            <c:dispEq val="0"/>
          </c:trendline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val>
            <c:numRef>
              <c:f>'динам финанс (2)'!$A$31</c:f>
              <c:numCache>
                <c:formatCode>General</c:formatCode>
                <c:ptCount val="1"/>
                <c:pt idx="0">
                  <c:v>51.6</c:v>
                </c:pt>
              </c:numCache>
            </c:numRef>
          </c:val>
        </c:ser>
        <c:ser>
          <c:idx val="1"/>
          <c:order val="1"/>
          <c:tx>
            <c:strRef>
              <c:f>'динам финанс (2)'!$B$30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'динам финанс (2)'!$B$31</c:f>
              <c:numCache>
                <c:formatCode>General</c:formatCode>
                <c:ptCount val="1"/>
                <c:pt idx="0">
                  <c:v>42.6</c:v>
                </c:pt>
              </c:numCache>
            </c:numRef>
          </c:val>
        </c:ser>
        <c:ser>
          <c:idx val="2"/>
          <c:order val="2"/>
          <c:tx>
            <c:strRef>
              <c:f>'динам финанс (2)'!$C$30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'динам финанс (2)'!$C$31</c:f>
              <c:numCache>
                <c:formatCode>General</c:formatCode>
                <c:ptCount val="1"/>
                <c:pt idx="0">
                  <c:v>53.3</c:v>
                </c:pt>
              </c:numCache>
            </c:numRef>
          </c:val>
        </c:ser>
        <c:ser>
          <c:idx val="3"/>
          <c:order val="3"/>
          <c:tx>
            <c:strRef>
              <c:f>'динам финанс (2)'!$D$30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forward val="2"/>
            <c:dispRSqr val="0"/>
            <c:dispEq val="0"/>
          </c:trendline>
          <c:val>
            <c:numRef>
              <c:f>'динам финанс (2)'!$D$31</c:f>
              <c:numCache>
                <c:formatCode>General</c:formatCode>
                <c:ptCount val="1"/>
                <c:pt idx="0">
                  <c:v>41.9</c:v>
                </c:pt>
              </c:numCache>
            </c:numRef>
          </c:val>
        </c:ser>
        <c:ser>
          <c:idx val="4"/>
          <c:order val="4"/>
          <c:tx>
            <c:strRef>
              <c:f>'динам финанс (2)'!$E$30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trendlineType val="linear"/>
            <c:forward val="2"/>
            <c:dispRSqr val="0"/>
            <c:dispEq val="0"/>
          </c:trendline>
          <c:trendline>
            <c:trendlineType val="linear"/>
            <c:forward val="2"/>
            <c:dispRSqr val="0"/>
            <c:dispEq val="0"/>
          </c:trendline>
          <c:val>
            <c:numRef>
              <c:f>'динам финанс (2)'!$E$31</c:f>
              <c:numCache>
                <c:formatCode>General</c:formatCode>
                <c:ptCount val="1"/>
                <c:pt idx="0">
                  <c:v>42.2</c:v>
                </c:pt>
              </c:numCache>
            </c:numRef>
          </c:val>
        </c:ser>
        <c:ser>
          <c:idx val="5"/>
          <c:order val="5"/>
          <c:tx>
            <c:strRef>
              <c:f>'динам финанс (2)'!$F$30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'динам финанс (2)'!$F$31</c:f>
              <c:numCache>
                <c:formatCode>0.0</c:formatCode>
                <c:ptCount val="1"/>
                <c:pt idx="0">
                  <c:v>41.2</c:v>
                </c:pt>
              </c:numCache>
            </c:numRef>
          </c:val>
        </c:ser>
        <c:ser>
          <c:idx val="6"/>
          <c:order val="6"/>
          <c:tx>
            <c:strRef>
              <c:f>'динам финанс (2)'!$G$30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'динам финанс (2)'!$G$31</c:f>
              <c:numCache>
                <c:formatCode>General</c:formatCode>
                <c:ptCount val="1"/>
                <c:pt idx="0">
                  <c:v>30.7</c:v>
                </c:pt>
              </c:numCache>
            </c:numRef>
          </c:val>
        </c:ser>
        <c:ser>
          <c:idx val="7"/>
          <c:order val="7"/>
          <c:tx>
            <c:strRef>
              <c:f>'динам финанс (2)'!$H$30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'динам финанс (2)'!$H$31</c:f>
              <c:numCache>
                <c:formatCode>General</c:formatCode>
                <c:ptCount val="1"/>
                <c:pt idx="0">
                  <c:v>44.5</c:v>
                </c:pt>
              </c:numCache>
            </c:numRef>
          </c:val>
        </c:ser>
        <c:ser>
          <c:idx val="8"/>
          <c:order val="8"/>
          <c:tx>
            <c:strRef>
              <c:f>'динам финанс (2)'!$I$30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'динам финанс (2)'!$I$31</c:f>
              <c:numCache>
                <c:formatCode>0.0</c:formatCode>
                <c:ptCount val="1"/>
                <c:pt idx="0">
                  <c:v>29.437999999999999</c:v>
                </c:pt>
              </c:numCache>
            </c:numRef>
          </c:val>
        </c:ser>
        <c:ser>
          <c:idx val="9"/>
          <c:order val="9"/>
          <c:tx>
            <c:strRef>
              <c:f>'динам финанс (2)'!$J$30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'динам финанс (2)'!$J$31</c:f>
              <c:numCache>
                <c:formatCode>General</c:formatCode>
                <c:ptCount val="1"/>
                <c:pt idx="0">
                  <c:v>26.4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5"/>
        <c:axId val="105366272"/>
        <c:axId val="105367808"/>
      </c:barChart>
      <c:dateAx>
        <c:axId val="105366272"/>
        <c:scaling>
          <c:orientation val="minMax"/>
        </c:scaling>
        <c:delete val="1"/>
        <c:axPos val="b"/>
        <c:majorTickMark val="out"/>
        <c:minorTickMark val="none"/>
        <c:tickLblPos val="nextTo"/>
        <c:crossAx val="105367808"/>
        <c:crosses val="autoZero"/>
        <c:auto val="0"/>
        <c:lblOffset val="100"/>
        <c:baseTimeUnit val="days"/>
      </c:dateAx>
      <c:valAx>
        <c:axId val="1053678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366272"/>
        <c:crossesAt val="2013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explosion val="20"/>
          </c:dPt>
          <c:dPt>
            <c:idx val="9"/>
            <c:bubble3D val="0"/>
            <c:explosion val="24"/>
          </c:dPt>
          <c:dPt>
            <c:idx val="10"/>
            <c:bubble3D val="0"/>
            <c:explosion val="20"/>
          </c:dPt>
          <c:dLbls>
            <c:dLbl>
              <c:idx val="0"/>
              <c:layout>
                <c:manualLayout>
                  <c:x val="-8.111572042122003E-3"/>
                  <c:y val="2.865134453926289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8.0156484043823903E-2"/>
                  <c:y val="0.12418438517554141"/>
                </c:manualLayout>
              </c:layout>
              <c:tx>
                <c:rich>
                  <a:bodyPr/>
                  <a:lstStyle/>
                  <a:p>
                    <a:r>
                      <a:rPr lang="ru-RU" b="1">
                        <a:solidFill>
                          <a:srgbClr val="00B050"/>
                        </a:solidFill>
                      </a:rPr>
                      <a:t>физической и реабилитационной медицины с курсом ПО 
30%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4061889142895007"/>
                  <c:y val="1.4783855378040642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rgbClr val="00B050"/>
                        </a:solidFill>
                      </a:rPr>
                      <a:t>центр </a:t>
                    </a:r>
                    <a:r>
                      <a:rPr lang="ru-RU" b="1" dirty="0">
                        <a:solidFill>
                          <a:srgbClr val="00B050"/>
                        </a:solidFill>
                      </a:rPr>
                      <a:t>симуляционных технологий
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1.3028246991596791E-2"/>
                  <c:y val="-2.040009070535520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6.1279528211244744E-2"/>
                  <c:y val="-8.6780299802618074E-2"/>
                </c:manualLayout>
              </c:layout>
              <c:tx>
                <c:rich>
                  <a:bodyPr/>
                  <a:lstStyle/>
                  <a:p>
                    <a:r>
                      <a:rPr lang="ru-RU" b="1">
                        <a:solidFill>
                          <a:srgbClr val="00B050"/>
                        </a:solidFill>
                      </a:rPr>
                      <a:t>судебной медицины ИПО
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6658436170936238E-3"/>
                  <c:y val="-3.7301878876687747E-3"/>
                </c:manualLayout>
              </c:layout>
              <c:tx>
                <c:rich>
                  <a:bodyPr/>
                  <a:lstStyle/>
                  <a:p>
                    <a:r>
                      <a:rPr lang="ru-RU" b="1">
                        <a:solidFill>
                          <a:srgbClr val="00B050"/>
                        </a:solidFill>
                      </a:rPr>
                      <a:t>поликлинической терапии и семейной медицины  с курсом ПО
15%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-1.2549762239810838E-3"/>
                  <c:y val="2.097421649058745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1.8114522933916927E-2"/>
                  <c:y val="-4.254309686930084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9.504426507078749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9.524078559384247E-2"/>
                  <c:y val="-0.2164039796741777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'[доходы 2022.xls]анализ очно'!$A$5:$A$15</c:f>
              <c:strCache>
                <c:ptCount val="11"/>
                <c:pt idx="0">
                  <c:v>лучевой диагностики ИПО </c:v>
                </c:pt>
                <c:pt idx="1">
                  <c:v>физической и реабилитационной медицины с курсом ПО </c:v>
                </c:pt>
                <c:pt idx="2">
                  <c:v>кафедра-центр симуляционных технологий</c:v>
                </c:pt>
                <c:pt idx="3">
                  <c:v>оперативной гинекологии ИПО</c:v>
                </c:pt>
                <c:pt idx="4">
                  <c:v>судебной медицины ИПО</c:v>
                </c:pt>
                <c:pt idx="5">
                  <c:v>поликлинической терапии и семейной медицины  с курсом ПО</c:v>
                </c:pt>
                <c:pt idx="6">
                  <c:v>стоматологии ИПО</c:v>
                </c:pt>
                <c:pt idx="7">
                  <c:v>терапии ИПО</c:v>
                </c:pt>
                <c:pt idx="8">
                  <c:v>кардиологии, функциональной и клинико-лабораторной диагностики ИПО</c:v>
                </c:pt>
                <c:pt idx="9">
                  <c:v>клинической психологии и психотерапии с курсом ПО</c:v>
                </c:pt>
                <c:pt idx="10">
                  <c:v>остальные кафедры (26)</c:v>
                </c:pt>
              </c:strCache>
            </c:strRef>
          </c:cat>
          <c:val>
            <c:numRef>
              <c:f>'[доходы 2022.xls]анализ очно'!$D$5:$D$15</c:f>
              <c:numCache>
                <c:formatCode>#,##0.00</c:formatCode>
                <c:ptCount val="11"/>
                <c:pt idx="0">
                  <c:v>1868000</c:v>
                </c:pt>
                <c:pt idx="1">
                  <c:v>1802000</c:v>
                </c:pt>
                <c:pt idx="2">
                  <c:v>1486502.04</c:v>
                </c:pt>
                <c:pt idx="3">
                  <c:v>1130200</c:v>
                </c:pt>
                <c:pt idx="4">
                  <c:v>837100</c:v>
                </c:pt>
                <c:pt idx="5">
                  <c:v>824100</c:v>
                </c:pt>
                <c:pt idx="6">
                  <c:v>674350</c:v>
                </c:pt>
                <c:pt idx="7">
                  <c:v>614700</c:v>
                </c:pt>
                <c:pt idx="8">
                  <c:v>546200</c:v>
                </c:pt>
                <c:pt idx="9">
                  <c:v>517000</c:v>
                </c:pt>
                <c:pt idx="10">
                  <c:v>4286267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2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9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2022.xls]анализ очно'!$O$17</c:f>
              <c:numCache>
                <c:formatCode>0%</c:formatCode>
                <c:ptCount val="1"/>
                <c:pt idx="0">
                  <c:v>0.87961404405121213</c:v>
                </c:pt>
              </c:numCache>
            </c:numRef>
          </c:val>
        </c:ser>
        <c:ser>
          <c:idx val="1"/>
          <c:order val="1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2022.xls]анализ очно'!$O$18</c:f>
              <c:numCache>
                <c:formatCode>0%</c:formatCode>
                <c:ptCount val="1"/>
                <c:pt idx="0">
                  <c:v>0.10557766068401667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834752"/>
        <c:axId val="105193472"/>
      </c:barChart>
      <c:catAx>
        <c:axId val="105834752"/>
        <c:scaling>
          <c:orientation val="minMax"/>
        </c:scaling>
        <c:delete val="1"/>
        <c:axPos val="b"/>
        <c:majorTickMark val="out"/>
        <c:minorTickMark val="none"/>
        <c:tickLblPos val="nextTo"/>
        <c:crossAx val="105193472"/>
        <c:crosses val="autoZero"/>
        <c:auto val="1"/>
        <c:lblAlgn val="ctr"/>
        <c:lblOffset val="100"/>
        <c:noMultiLvlLbl val="0"/>
      </c:catAx>
      <c:valAx>
        <c:axId val="10519347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058347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45706786651669"/>
          <c:y val="5.0925925925925923E-2"/>
          <c:w val="0.56759055118110235"/>
          <c:h val="0.8981481481481481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'[доходы 2022.xls]анализ ДО'!$L$20</c:f>
              <c:strCache>
                <c:ptCount val="1"/>
                <c:pt idx="0">
                  <c:v>Коммерческие продажи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2022.xls]анализ ДО'!$M$20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</c:ser>
        <c:ser>
          <c:idx val="1"/>
          <c:order val="1"/>
          <c:tx>
            <c:strRef>
              <c:f>'[доходы 2022.xls]анализ ДО'!$L$21</c:f>
              <c:strCache>
                <c:ptCount val="1"/>
                <c:pt idx="0">
                  <c:v>Образовательные сертификаты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'[доходы 2022.xls]анализ ДО'!$M$21</c:f>
              <c:numCache>
                <c:formatCode>0%</c:formatCode>
                <c:ptCount val="1"/>
                <c:pt idx="0">
                  <c:v>0.91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5553280"/>
        <c:axId val="105555072"/>
      </c:barChart>
      <c:catAx>
        <c:axId val="105553280"/>
        <c:scaling>
          <c:orientation val="minMax"/>
        </c:scaling>
        <c:delete val="1"/>
        <c:axPos val="b"/>
        <c:majorTickMark val="out"/>
        <c:minorTickMark val="none"/>
        <c:tickLblPos val="nextTo"/>
        <c:crossAx val="105555072"/>
        <c:crosses val="autoZero"/>
        <c:auto val="1"/>
        <c:lblAlgn val="ctr"/>
        <c:lblOffset val="100"/>
        <c:noMultiLvlLbl val="0"/>
      </c:catAx>
      <c:valAx>
        <c:axId val="105555072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055532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6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Lbls>
            <c:dLbl>
              <c:idx val="0"/>
              <c:layout>
                <c:manualLayout>
                  <c:x val="-7.984732519909889E-3"/>
                  <c:y val="-0.1532696129932527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1082502900466623E-2"/>
                  <c:y val="3.173108034334527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6814245875515558E-2"/>
                  <c:y val="-4.43922762442798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10689327612553065"/>
                  <c:y val="6.18218886988632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2009045744281964E-2"/>
                  <c:y val="0.1432877674677282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2"/>
              <c:layout>
                <c:manualLayout>
                  <c:x val="-6.9104682227221603E-2"/>
                  <c:y val="0.171074422148844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'[доходы 2022.xls]анализ ДО'!$B$6:$B$11</c:f>
              <c:strCache>
                <c:ptCount val="6"/>
                <c:pt idx="0">
                  <c:v>Отдел ДО </c:v>
                </c:pt>
                <c:pt idx="1">
                  <c:v>клинической психологии и психотерапии с курсом ПО</c:v>
                </c:pt>
                <c:pt idx="2">
                  <c:v>акушерства и гинекологии ИПО</c:v>
                </c:pt>
                <c:pt idx="3">
                  <c:v>кардиологии, функциональной и клинико-лабораторной диагностики ИПО</c:v>
                </c:pt>
                <c:pt idx="4">
                  <c:v>стоматологии ИПО</c:v>
                </c:pt>
                <c:pt idx="5">
                  <c:v>остальные кафедры (28)</c:v>
                </c:pt>
              </c:strCache>
            </c:strRef>
          </c:cat>
          <c:val>
            <c:numRef>
              <c:f>'[доходы 2022.xls]анализ ДО'!$E$6:$E$11</c:f>
              <c:numCache>
                <c:formatCode>#,##0.00</c:formatCode>
                <c:ptCount val="6"/>
                <c:pt idx="0">
                  <c:v>892680</c:v>
                </c:pt>
                <c:pt idx="1">
                  <c:v>244400</c:v>
                </c:pt>
                <c:pt idx="2">
                  <c:v>190600</c:v>
                </c:pt>
                <c:pt idx="3">
                  <c:v>167400</c:v>
                </c:pt>
                <c:pt idx="4">
                  <c:v>127400</c:v>
                </c:pt>
                <c:pt idx="5">
                  <c:v>871170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96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ПК</c:v>
                </c:pt>
              </c:strCache>
            </c:strRef>
          </c:tx>
          <c:invertIfNegative val="0"/>
          <c:dLbls>
            <c:dLbl>
              <c:idx val="21"/>
              <c:layout/>
              <c:tx>
                <c:rich>
                  <a:bodyPr/>
                  <a:lstStyle/>
                  <a:p>
                    <a:r>
                      <a:rPr lang="en-US" sz="800" b="1" dirty="0">
                        <a:solidFill>
                          <a:srgbClr val="00B050"/>
                        </a:solidFill>
                      </a:rPr>
                      <a:t>19800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F3D-488B-A19E-090D13056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Лист1!$A$2:$A$23</c:f>
              <c:strCache>
                <c:ptCount val="22"/>
                <c:pt idx="0">
                  <c:v>Алтайский ГМУ</c:v>
                </c:pt>
                <c:pt idx="1">
                  <c:v>Иркутский ГМУ</c:v>
                </c:pt>
                <c:pt idx="2">
                  <c:v>Кемеровский ГМУ</c:v>
                </c:pt>
                <c:pt idx="3">
                  <c:v>Новосибирский ГМУ</c:v>
                </c:pt>
                <c:pt idx="4">
                  <c:v>Омский ГМУ</c:v>
                </c:pt>
                <c:pt idx="5">
                  <c:v>СибГМУ</c:v>
                </c:pt>
                <c:pt idx="6">
                  <c:v>Воронежский ГМУ</c:v>
                </c:pt>
                <c:pt idx="7">
                  <c:v>Курский ГМУ</c:v>
                </c:pt>
                <c:pt idx="8">
                  <c:v>МГМУ</c:v>
                </c:pt>
                <c:pt idx="9">
                  <c:v>Рязанский ГМУ</c:v>
                </c:pt>
                <c:pt idx="10">
                  <c:v>Ярославский ГМУ</c:v>
                </c:pt>
                <c:pt idx="11">
                  <c:v>Северный ГМУ</c:v>
                </c:pt>
                <c:pt idx="12">
                  <c:v>СПБ ГМУ</c:v>
                </c:pt>
                <c:pt idx="13">
                  <c:v>Кубанский ГМУ</c:v>
                </c:pt>
                <c:pt idx="14">
                  <c:v>Башкирский ГМУ</c:v>
                </c:pt>
                <c:pt idx="15">
                  <c:v>Казанский ГМУ</c:v>
                </c:pt>
                <c:pt idx="16">
                  <c:v>Пермский ГМУ</c:v>
                </c:pt>
                <c:pt idx="17">
                  <c:v>Оренбурский ГМУ</c:v>
                </c:pt>
                <c:pt idx="18">
                  <c:v>Уральский ГМУ</c:v>
                </c:pt>
                <c:pt idx="19">
                  <c:v>Южно-уральский ГМУ</c:v>
                </c:pt>
                <c:pt idx="20">
                  <c:v>Дальневосточный ГМУ</c:v>
                </c:pt>
                <c:pt idx="21">
                  <c:v>КрасГМУ</c:v>
                </c:pt>
              </c:strCache>
            </c:str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19800</c:v>
                </c:pt>
                <c:pt idx="1">
                  <c:v>26000</c:v>
                </c:pt>
                <c:pt idx="2">
                  <c:v>18600</c:v>
                </c:pt>
                <c:pt idx="3">
                  <c:v>17600</c:v>
                </c:pt>
                <c:pt idx="4">
                  <c:v>19000</c:v>
                </c:pt>
                <c:pt idx="5">
                  <c:v>18100</c:v>
                </c:pt>
                <c:pt idx="6">
                  <c:v>16600</c:v>
                </c:pt>
                <c:pt idx="7">
                  <c:v>18100</c:v>
                </c:pt>
                <c:pt idx="8">
                  <c:v>30000</c:v>
                </c:pt>
                <c:pt idx="9">
                  <c:v>19350</c:v>
                </c:pt>
                <c:pt idx="10">
                  <c:v>24000</c:v>
                </c:pt>
                <c:pt idx="11">
                  <c:v>19000</c:v>
                </c:pt>
                <c:pt idx="12">
                  <c:v>25000</c:v>
                </c:pt>
                <c:pt idx="13">
                  <c:v>20300</c:v>
                </c:pt>
                <c:pt idx="14">
                  <c:v>13700</c:v>
                </c:pt>
                <c:pt idx="15">
                  <c:v>17500</c:v>
                </c:pt>
                <c:pt idx="16">
                  <c:v>28000</c:v>
                </c:pt>
                <c:pt idx="17">
                  <c:v>19584</c:v>
                </c:pt>
                <c:pt idx="18">
                  <c:v>25000</c:v>
                </c:pt>
                <c:pt idx="19">
                  <c:v>21800</c:v>
                </c:pt>
                <c:pt idx="20">
                  <c:v>14000</c:v>
                </c:pt>
                <c:pt idx="21">
                  <c:v>20200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3D-488B-A19E-090D130560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ПП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1250000000000002E-3"/>
                  <c:y val="3.26887618049250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3D-488B-A19E-090D130560D5}"/>
                </c:ext>
              </c:extLst>
            </c:dLbl>
            <c:dLbl>
              <c:idx val="3"/>
              <c:layout>
                <c:manualLayout>
                  <c:x val="3.1250000000000002E-3"/>
                  <c:y val="2.97170561862955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3D-488B-A19E-090D130560D5}"/>
                </c:ext>
              </c:extLst>
            </c:dLbl>
            <c:dLbl>
              <c:idx val="4"/>
              <c:layout>
                <c:manualLayout>
                  <c:x val="-1.0416666666666667E-3"/>
                  <c:y val="-2.37736449490364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F3D-488B-A19E-090D130560D5}"/>
                </c:ext>
              </c:extLst>
            </c:dLbl>
            <c:dLbl>
              <c:idx val="7"/>
              <c:layout>
                <c:manualLayout>
                  <c:x val="1.0416666666666667E-3"/>
                  <c:y val="-2.67453505676659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3D-488B-A19E-090D130560D5}"/>
                </c:ext>
              </c:extLst>
            </c:dLbl>
            <c:dLbl>
              <c:idx val="9"/>
              <c:layout>
                <c:manualLayout>
                  <c:x val="-1.0416666666666667E-3"/>
                  <c:y val="-2.08019393304068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F3D-488B-A19E-090D130560D5}"/>
                </c:ext>
              </c:extLst>
            </c:dLbl>
            <c:dLbl>
              <c:idx val="11"/>
              <c:layout>
                <c:manualLayout>
                  <c:x val="1.0416666666666667E-3"/>
                  <c:y val="-2.37736449490364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3D-488B-A19E-090D130560D5}"/>
                </c:ext>
              </c:extLst>
            </c:dLbl>
            <c:dLbl>
              <c:idx val="13"/>
              <c:layout>
                <c:manualLayout>
                  <c:x val="-1.0416666666666667E-3"/>
                  <c:y val="-2.37736449490364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F3D-488B-A19E-090D130560D5}"/>
                </c:ext>
              </c:extLst>
            </c:dLbl>
            <c:dLbl>
              <c:idx val="15"/>
              <c:layout>
                <c:manualLayout>
                  <c:x val="-4.1666666666667429E-3"/>
                  <c:y val="-2.08019393304068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F3D-488B-A19E-090D130560D5}"/>
                </c:ext>
              </c:extLst>
            </c:dLbl>
            <c:dLbl>
              <c:idx val="18"/>
              <c:layout>
                <c:manualLayout>
                  <c:x val="0"/>
                  <c:y val="-2.377364494903641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F3D-488B-A19E-090D130560D5}"/>
                </c:ext>
              </c:extLst>
            </c:dLbl>
            <c:dLbl>
              <c:idx val="20"/>
              <c:layout>
                <c:manualLayout>
                  <c:x val="-2.0833333333333333E-3"/>
                  <c:y val="-3.863217304218417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F3D-488B-A19E-090D130560D5}"/>
                </c:ext>
              </c:extLst>
            </c:dLbl>
            <c:dLbl>
              <c:idx val="21"/>
              <c:layout>
                <c:manualLayout>
                  <c:x val="-1.0416666666666667E-3"/>
                  <c:y val="-3.2688761804925075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rgbClr val="00B05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F3D-488B-A19E-090D130560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Лист1!$A$2:$A$23</c:f>
              <c:strCache>
                <c:ptCount val="22"/>
                <c:pt idx="0">
                  <c:v>Алтайский ГМУ</c:v>
                </c:pt>
                <c:pt idx="1">
                  <c:v>Иркутский ГМУ</c:v>
                </c:pt>
                <c:pt idx="2">
                  <c:v>Кемеровский ГМУ</c:v>
                </c:pt>
                <c:pt idx="3">
                  <c:v>Новосибирский ГМУ</c:v>
                </c:pt>
                <c:pt idx="4">
                  <c:v>Омский ГМУ</c:v>
                </c:pt>
                <c:pt idx="5">
                  <c:v>СибГМУ</c:v>
                </c:pt>
                <c:pt idx="6">
                  <c:v>Воронежский ГМУ</c:v>
                </c:pt>
                <c:pt idx="7">
                  <c:v>Курский ГМУ</c:v>
                </c:pt>
                <c:pt idx="8">
                  <c:v>МГМУ</c:v>
                </c:pt>
                <c:pt idx="9">
                  <c:v>Рязанский ГМУ</c:v>
                </c:pt>
                <c:pt idx="10">
                  <c:v>Ярославский ГМУ</c:v>
                </c:pt>
                <c:pt idx="11">
                  <c:v>Северный ГМУ</c:v>
                </c:pt>
                <c:pt idx="12">
                  <c:v>СПБ ГМУ</c:v>
                </c:pt>
                <c:pt idx="13">
                  <c:v>Кубанский ГМУ</c:v>
                </c:pt>
                <c:pt idx="14">
                  <c:v>Башкирский ГМУ</c:v>
                </c:pt>
                <c:pt idx="15">
                  <c:v>Казанский ГМУ</c:v>
                </c:pt>
                <c:pt idx="16">
                  <c:v>Пермский ГМУ</c:v>
                </c:pt>
                <c:pt idx="17">
                  <c:v>Оренбурский ГМУ</c:v>
                </c:pt>
                <c:pt idx="18">
                  <c:v>Уральский ГМУ</c:v>
                </c:pt>
                <c:pt idx="19">
                  <c:v>Южно-уральский ГМУ</c:v>
                </c:pt>
                <c:pt idx="20">
                  <c:v>Дальневосточный ГМУ</c:v>
                </c:pt>
                <c:pt idx="21">
                  <c:v>КрасГМУ</c:v>
                </c:pt>
              </c:strCache>
            </c:strRef>
          </c:cat>
          <c:val>
            <c:numRef>
              <c:f>Лист1!$C$2:$C$23</c:f>
              <c:numCache>
                <c:formatCode>General</c:formatCode>
                <c:ptCount val="22"/>
                <c:pt idx="0">
                  <c:v>54200</c:v>
                </c:pt>
                <c:pt idx="1">
                  <c:v>91000</c:v>
                </c:pt>
                <c:pt idx="2">
                  <c:v>45800</c:v>
                </c:pt>
                <c:pt idx="3">
                  <c:v>50400</c:v>
                </c:pt>
                <c:pt idx="4">
                  <c:v>66500</c:v>
                </c:pt>
                <c:pt idx="5">
                  <c:v>62100</c:v>
                </c:pt>
                <c:pt idx="6">
                  <c:v>37900</c:v>
                </c:pt>
                <c:pt idx="7">
                  <c:v>50000</c:v>
                </c:pt>
                <c:pt idx="8">
                  <c:v>96000</c:v>
                </c:pt>
                <c:pt idx="9">
                  <c:v>61700</c:v>
                </c:pt>
                <c:pt idx="10">
                  <c:v>62000</c:v>
                </c:pt>
                <c:pt idx="11">
                  <c:v>66000</c:v>
                </c:pt>
                <c:pt idx="12">
                  <c:v>85000</c:v>
                </c:pt>
                <c:pt idx="13">
                  <c:v>71500</c:v>
                </c:pt>
                <c:pt idx="14">
                  <c:v>54500</c:v>
                </c:pt>
                <c:pt idx="15">
                  <c:v>48000</c:v>
                </c:pt>
                <c:pt idx="16">
                  <c:v>50805</c:v>
                </c:pt>
                <c:pt idx="17">
                  <c:v>68544</c:v>
                </c:pt>
                <c:pt idx="18">
                  <c:v>68000</c:v>
                </c:pt>
                <c:pt idx="19">
                  <c:v>53810</c:v>
                </c:pt>
                <c:pt idx="20">
                  <c:v>48233</c:v>
                </c:pt>
                <c:pt idx="21">
                  <c:v>57000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0F3D-488B-A19E-090D130560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6144384"/>
        <c:axId val="136145920"/>
      </c:barChart>
      <c:catAx>
        <c:axId val="136144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36145920"/>
        <c:crosses val="autoZero"/>
        <c:auto val="1"/>
        <c:lblAlgn val="ctr"/>
        <c:lblOffset val="100"/>
        <c:noMultiLvlLbl val="0"/>
      </c:catAx>
      <c:valAx>
        <c:axId val="136145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61443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b="1">
                      <a:solidFill>
                        <a:srgbClr val="00B050"/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Лист1!$A$2:$A$23</c:f>
              <c:strCache>
                <c:ptCount val="22"/>
                <c:pt idx="0">
                  <c:v>Алтайский ГМУ</c:v>
                </c:pt>
                <c:pt idx="1">
                  <c:v>Иркутский ГМУ</c:v>
                </c:pt>
                <c:pt idx="2">
                  <c:v>Кемеровский ГМУ</c:v>
                </c:pt>
                <c:pt idx="3">
                  <c:v>Новосибирский ГМУ</c:v>
                </c:pt>
                <c:pt idx="4">
                  <c:v>Омский ГМУ</c:v>
                </c:pt>
                <c:pt idx="5">
                  <c:v>СибГМУ</c:v>
                </c:pt>
                <c:pt idx="6">
                  <c:v>Воронежский ГМУ</c:v>
                </c:pt>
                <c:pt idx="7">
                  <c:v>Курский ГМУ</c:v>
                </c:pt>
                <c:pt idx="8">
                  <c:v>МГМУ</c:v>
                </c:pt>
                <c:pt idx="9">
                  <c:v>Рязанский ГМУ</c:v>
                </c:pt>
                <c:pt idx="10">
                  <c:v>Ярославский ГМУ</c:v>
                </c:pt>
                <c:pt idx="11">
                  <c:v>Северный ГМУ</c:v>
                </c:pt>
                <c:pt idx="12">
                  <c:v>СПБ ГМУ</c:v>
                </c:pt>
                <c:pt idx="13">
                  <c:v>Кубанский ГМУ</c:v>
                </c:pt>
                <c:pt idx="14">
                  <c:v>Башкирский ГМУ</c:v>
                </c:pt>
                <c:pt idx="15">
                  <c:v>Казанский ГМУ</c:v>
                </c:pt>
                <c:pt idx="16">
                  <c:v>Пермский ГМУ</c:v>
                </c:pt>
                <c:pt idx="17">
                  <c:v>Оренбурский ГМУ</c:v>
                </c:pt>
                <c:pt idx="18">
                  <c:v>Уральский ГМУ</c:v>
                </c:pt>
                <c:pt idx="19">
                  <c:v>Южно-уральский ГМУ</c:v>
                </c:pt>
                <c:pt idx="20">
                  <c:v>Дальневосточный ГМУ</c:v>
                </c:pt>
                <c:pt idx="21">
                  <c:v>КрасГМУ</c:v>
                </c:pt>
              </c:strCache>
            </c:strRef>
          </c:cat>
          <c:val>
            <c:numRef>
              <c:f>Лист1!$B$2:$B$23</c:f>
              <c:numCache>
                <c:formatCode>General</c:formatCode>
                <c:ptCount val="22"/>
                <c:pt idx="0">
                  <c:v>5300</c:v>
                </c:pt>
                <c:pt idx="1">
                  <c:v>5500</c:v>
                </c:pt>
                <c:pt idx="2">
                  <c:v>2500</c:v>
                </c:pt>
                <c:pt idx="3">
                  <c:v>4300</c:v>
                </c:pt>
                <c:pt idx="4">
                  <c:v>4500</c:v>
                </c:pt>
                <c:pt idx="5">
                  <c:v>2500</c:v>
                </c:pt>
                <c:pt idx="6">
                  <c:v>4500</c:v>
                </c:pt>
                <c:pt idx="7">
                  <c:v>4000</c:v>
                </c:pt>
                <c:pt idx="8">
                  <c:v>7000</c:v>
                </c:pt>
                <c:pt idx="9">
                  <c:v>4600</c:v>
                </c:pt>
                <c:pt idx="10">
                  <c:v>4000</c:v>
                </c:pt>
                <c:pt idx="11">
                  <c:v>3500</c:v>
                </c:pt>
                <c:pt idx="12">
                  <c:v>6000</c:v>
                </c:pt>
                <c:pt idx="13">
                  <c:v>5075</c:v>
                </c:pt>
                <c:pt idx="14">
                  <c:v>3500</c:v>
                </c:pt>
                <c:pt idx="15">
                  <c:v>4000</c:v>
                </c:pt>
                <c:pt idx="16">
                  <c:v>7000</c:v>
                </c:pt>
                <c:pt idx="17">
                  <c:v>4896</c:v>
                </c:pt>
                <c:pt idx="18">
                  <c:v>6000</c:v>
                </c:pt>
                <c:pt idx="19">
                  <c:v>4750</c:v>
                </c:pt>
                <c:pt idx="20">
                  <c:v>4500</c:v>
                </c:pt>
                <c:pt idx="21">
                  <c:v>3600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5E-4B81-8735-7A072B9FC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1477248"/>
        <c:axId val="151479040"/>
      </c:barChart>
      <c:catAx>
        <c:axId val="1514772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1479040"/>
        <c:crosses val="autoZero"/>
        <c:auto val="1"/>
        <c:lblAlgn val="ctr"/>
        <c:lblOffset val="100"/>
        <c:noMultiLvlLbl val="0"/>
      </c:catAx>
      <c:valAx>
        <c:axId val="15147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14772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Лист1!$A$4:$A$9</c:f>
              <c:strCache>
                <c:ptCount val="6"/>
                <c:pt idx="0">
                  <c:v>•На сайте авторизовалось (ввели логин и пароль)</c:v>
                </c:pt>
                <c:pt idx="1">
                  <c:v>•Заполняли личный кабинет</c:v>
                </c:pt>
                <c:pt idx="2">
                  <c:v>•Приступили к оформлению заявок на «Тестовый курс» </c:v>
                </c:pt>
                <c:pt idx="3">
                  <c:v>•Завершили оформление заявки на «Тестовый курс» </c:v>
                </c:pt>
                <c:pt idx="4">
                  <c:v>•В курс зашли </c:v>
                </c:pt>
                <c:pt idx="5">
                  <c:v>•Анкетирование прошли</c:v>
                </c:pt>
              </c:strCache>
            </c:strRef>
          </c:cat>
          <c:val>
            <c:numRef>
              <c:f>Лист1!$B$4:$B$9</c:f>
              <c:numCache>
                <c:formatCode>General</c:formatCode>
                <c:ptCount val="6"/>
                <c:pt idx="0">
                  <c:v>117</c:v>
                </c:pt>
                <c:pt idx="1">
                  <c:v>85</c:v>
                </c:pt>
                <c:pt idx="2">
                  <c:v>79</c:v>
                </c:pt>
                <c:pt idx="3">
                  <c:v>47</c:v>
                </c:pt>
                <c:pt idx="4">
                  <c:v>41</c:v>
                </c:pt>
                <c:pt idx="5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559168"/>
        <c:axId val="167560704"/>
      </c:barChart>
      <c:catAx>
        <c:axId val="167559168"/>
        <c:scaling>
          <c:orientation val="minMax"/>
        </c:scaling>
        <c:delete val="1"/>
        <c:axPos val="b"/>
        <c:majorTickMark val="out"/>
        <c:minorTickMark val="none"/>
        <c:tickLblPos val="nextTo"/>
        <c:crossAx val="167560704"/>
        <c:crosses val="autoZero"/>
        <c:auto val="1"/>
        <c:lblAlgn val="ctr"/>
        <c:lblOffset val="100"/>
        <c:noMultiLvlLbl val="0"/>
      </c:catAx>
      <c:valAx>
        <c:axId val="16756070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67559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426190-2B59-4BC2-974E-6E28A9B6399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588801-946A-45BA-A7E6-6C990D11D1A5}">
      <dgm:prSet phldrT="[Текст]" custT="1"/>
      <dgm:spPr>
        <a:solidFill>
          <a:srgbClr val="898989"/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1200" dirty="0" smtClean="0"/>
            <a:t>2021</a:t>
          </a:r>
          <a:endParaRPr lang="ru-RU" sz="1200" dirty="0"/>
        </a:p>
      </dgm:t>
    </dgm:pt>
    <dgm:pt modelId="{FD2BF6EF-894C-4342-836D-5FA21DB51046}" type="parTrans" cxnId="{C630C66C-F95D-4B7A-BDBE-692C0FBC23B8}">
      <dgm:prSet/>
      <dgm:spPr/>
      <dgm:t>
        <a:bodyPr/>
        <a:lstStyle/>
        <a:p>
          <a:endParaRPr lang="ru-RU" sz="1100"/>
        </a:p>
      </dgm:t>
    </dgm:pt>
    <dgm:pt modelId="{14AD648A-92B5-4694-906C-A381F2C250B3}" type="sibTrans" cxnId="{C630C66C-F95D-4B7A-BDBE-692C0FBC23B8}">
      <dgm:prSet/>
      <dgm:spPr/>
      <dgm:t>
        <a:bodyPr/>
        <a:lstStyle/>
        <a:p>
          <a:endParaRPr lang="ru-RU" sz="1100"/>
        </a:p>
      </dgm:t>
    </dgm:pt>
    <dgm:pt modelId="{DE3E02DD-DC88-4235-A4B9-3EDD86F31BD7}">
      <dgm:prSet phldrT="[Текст]"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мужчин-курсантов - всего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1447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человек 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6C394C8B-4E13-4171-9070-0BCD4A4F6F9E}" type="parTrans" cxnId="{1957AF3E-8413-49A2-84FC-E6C7F022FBD9}">
      <dgm:prSet/>
      <dgm:spPr/>
      <dgm:t>
        <a:bodyPr/>
        <a:lstStyle/>
        <a:p>
          <a:endParaRPr lang="ru-RU" sz="1100"/>
        </a:p>
      </dgm:t>
    </dgm:pt>
    <dgm:pt modelId="{346EA4BA-EFCA-4838-9779-9360AC347753}" type="sibTrans" cxnId="{1957AF3E-8413-49A2-84FC-E6C7F022FBD9}">
      <dgm:prSet/>
      <dgm:spPr/>
      <dgm:t>
        <a:bodyPr/>
        <a:lstStyle/>
        <a:p>
          <a:endParaRPr lang="ru-RU" sz="1100"/>
        </a:p>
      </dgm:t>
    </dgm:pt>
    <dgm:pt modelId="{1FAA0D8C-7B3F-417E-9AC5-1B179AF95478}">
      <dgm:prSet phldrT="[Текст]" custT="1"/>
      <dgm:spPr>
        <a:solidFill>
          <a:srgbClr val="898989"/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1200" dirty="0" smtClean="0"/>
            <a:t>2022</a:t>
          </a:r>
          <a:endParaRPr lang="ru-RU" sz="1200" dirty="0"/>
        </a:p>
      </dgm:t>
    </dgm:pt>
    <dgm:pt modelId="{4950E6D4-5E62-4827-A758-8617CA580A9F}" type="parTrans" cxnId="{8FB0F56F-3521-4461-81A3-C9C03433510C}">
      <dgm:prSet/>
      <dgm:spPr/>
      <dgm:t>
        <a:bodyPr/>
        <a:lstStyle/>
        <a:p>
          <a:endParaRPr lang="ru-RU" sz="1100"/>
        </a:p>
      </dgm:t>
    </dgm:pt>
    <dgm:pt modelId="{252A8471-CAAD-4B23-9225-6291012B2E66}" type="sibTrans" cxnId="{8FB0F56F-3521-4461-81A3-C9C03433510C}">
      <dgm:prSet/>
      <dgm:spPr/>
      <dgm:t>
        <a:bodyPr/>
        <a:lstStyle/>
        <a:p>
          <a:endParaRPr lang="ru-RU" sz="1100"/>
        </a:p>
      </dgm:t>
    </dgm:pt>
    <dgm:pt modelId="{C617F5A6-BBB7-453C-B0A9-65325F99BC65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очные курсы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816</a:t>
          </a:r>
          <a:endParaRPr lang="ru-RU" sz="900" b="1" dirty="0">
            <a:latin typeface="Times New Roman" pitchFamily="18" charset="0"/>
            <a:cs typeface="Times New Roman" pitchFamily="18" charset="0"/>
          </a:endParaRPr>
        </a:p>
      </dgm:t>
    </dgm:pt>
    <dgm:pt modelId="{61685AC6-6931-4FBB-82A7-9AC5DBA12FBC}" type="parTrans" cxnId="{14F97291-98E3-4972-826D-844E95930F30}">
      <dgm:prSet/>
      <dgm:spPr/>
      <dgm:t>
        <a:bodyPr/>
        <a:lstStyle/>
        <a:p>
          <a:endParaRPr lang="ru-RU" sz="1100"/>
        </a:p>
      </dgm:t>
    </dgm:pt>
    <dgm:pt modelId="{1D254E42-2B56-4ACF-B7F4-437BCCFB70BD}" type="sibTrans" cxnId="{14F97291-98E3-4972-826D-844E95930F30}">
      <dgm:prSet/>
      <dgm:spPr/>
      <dgm:t>
        <a:bodyPr/>
        <a:lstStyle/>
        <a:p>
          <a:endParaRPr lang="ru-RU" sz="1100"/>
        </a:p>
      </dgm:t>
    </dgm:pt>
    <dgm:pt modelId="{F6119517-2272-4C2C-AFE0-15D0B4B98007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гибридное обучение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225</a:t>
          </a:r>
          <a:endParaRPr lang="ru-RU" sz="900" b="1" dirty="0">
            <a:latin typeface="Times New Roman" pitchFamily="18" charset="0"/>
            <a:cs typeface="Times New Roman" pitchFamily="18" charset="0"/>
          </a:endParaRPr>
        </a:p>
      </dgm:t>
    </dgm:pt>
    <dgm:pt modelId="{813AA24D-D697-4FF8-9581-C3F29104F64D}" type="parTrans" cxnId="{E5EBD745-0579-4C87-84CC-BE06FCCFFF8A}">
      <dgm:prSet/>
      <dgm:spPr/>
      <dgm:t>
        <a:bodyPr/>
        <a:lstStyle/>
        <a:p>
          <a:endParaRPr lang="ru-RU" sz="1100"/>
        </a:p>
      </dgm:t>
    </dgm:pt>
    <dgm:pt modelId="{785389A5-611A-4CBB-868B-CCDFC3C9E169}" type="sibTrans" cxnId="{E5EBD745-0579-4C87-84CC-BE06FCCFFF8A}">
      <dgm:prSet/>
      <dgm:spPr/>
      <dgm:t>
        <a:bodyPr/>
        <a:lstStyle/>
        <a:p>
          <a:endParaRPr lang="ru-RU" sz="1100"/>
        </a:p>
      </dgm:t>
    </dgm:pt>
    <dgm:pt modelId="{CB0E294A-0C29-4C6E-94C3-13C3ED0F1923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дистанционные курсы -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609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72BE42EE-245C-4578-80EA-D1BDC584756C}" type="parTrans" cxnId="{32E10A9C-E06D-4D8B-9E90-D6EB2540BD14}">
      <dgm:prSet/>
      <dgm:spPr/>
      <dgm:t>
        <a:bodyPr/>
        <a:lstStyle/>
        <a:p>
          <a:endParaRPr lang="ru-RU" sz="1100"/>
        </a:p>
      </dgm:t>
    </dgm:pt>
    <dgm:pt modelId="{1FC1288B-5F5B-47EB-8548-4DB370F521DF}" type="sibTrans" cxnId="{32E10A9C-E06D-4D8B-9E90-D6EB2540BD14}">
      <dgm:prSet/>
      <dgm:spPr/>
      <dgm:t>
        <a:bodyPr/>
        <a:lstStyle/>
        <a:p>
          <a:endParaRPr lang="ru-RU" sz="1100"/>
        </a:p>
      </dgm:t>
    </dgm:pt>
    <dgm:pt modelId="{3DEAEE82-967F-412F-8206-8F3F66352A1F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мужчин-курсантов - всего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1736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человек </a:t>
          </a:r>
          <a:r>
            <a:rPr lang="ru-RU" sz="1000" b="1" dirty="0" smtClean="0">
              <a:solidFill>
                <a:srgbClr val="B82834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000" b="1" dirty="0">
            <a:solidFill>
              <a:srgbClr val="B82834"/>
            </a:solidFill>
          </a:endParaRPr>
        </a:p>
      </dgm:t>
    </dgm:pt>
    <dgm:pt modelId="{82A18917-5DD7-4829-B04B-E44142464DFF}" type="parTrans" cxnId="{3138BEA7-B375-4BB9-9F41-F8CFD4BB09A9}">
      <dgm:prSet/>
      <dgm:spPr/>
      <dgm:t>
        <a:bodyPr/>
        <a:lstStyle/>
        <a:p>
          <a:endParaRPr lang="ru-RU" sz="1100"/>
        </a:p>
      </dgm:t>
    </dgm:pt>
    <dgm:pt modelId="{37392CC1-FED6-45FA-BE56-D9FE2F89B1CE}" type="sibTrans" cxnId="{3138BEA7-B375-4BB9-9F41-F8CFD4BB09A9}">
      <dgm:prSet/>
      <dgm:spPr/>
      <dgm:t>
        <a:bodyPr/>
        <a:lstStyle/>
        <a:p>
          <a:endParaRPr lang="ru-RU" sz="1100"/>
        </a:p>
      </dgm:t>
    </dgm:pt>
    <dgm:pt modelId="{BD964209-AF37-457E-8B57-CAA532447346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очные курсы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593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9B6C6381-B394-4801-BA71-D6A0C5AD31D8}" type="parTrans" cxnId="{2C1A33C5-468D-41C3-8FCD-0BCB784A2115}">
      <dgm:prSet/>
      <dgm:spPr/>
      <dgm:t>
        <a:bodyPr/>
        <a:lstStyle/>
        <a:p>
          <a:endParaRPr lang="ru-RU" sz="1100"/>
        </a:p>
      </dgm:t>
    </dgm:pt>
    <dgm:pt modelId="{C847DEC9-AE02-4AE6-A565-B66A741C4A92}" type="sibTrans" cxnId="{2C1A33C5-468D-41C3-8FCD-0BCB784A2115}">
      <dgm:prSet/>
      <dgm:spPr/>
      <dgm:t>
        <a:bodyPr/>
        <a:lstStyle/>
        <a:p>
          <a:endParaRPr lang="ru-RU" sz="1100"/>
        </a:p>
      </dgm:t>
    </dgm:pt>
    <dgm:pt modelId="{6316EE2E-97D7-419A-A16A-3E440A39EC51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гибридное обучение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563</a:t>
          </a:r>
          <a:endParaRPr lang="ru-RU" sz="1000" b="1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4AFCE5-1CF4-4276-8EF3-09F55057A11E}" type="parTrans" cxnId="{A3E95F52-145A-4261-A6E2-DD98AA28D854}">
      <dgm:prSet/>
      <dgm:spPr/>
      <dgm:t>
        <a:bodyPr/>
        <a:lstStyle/>
        <a:p>
          <a:endParaRPr lang="ru-RU" sz="1100"/>
        </a:p>
      </dgm:t>
    </dgm:pt>
    <dgm:pt modelId="{D236E8D8-35EC-4E2C-8B58-4E05B9F1AE04}" type="sibTrans" cxnId="{A3E95F52-145A-4261-A6E2-DD98AA28D854}">
      <dgm:prSet/>
      <dgm:spPr/>
      <dgm:t>
        <a:bodyPr/>
        <a:lstStyle/>
        <a:p>
          <a:endParaRPr lang="ru-RU" sz="1100"/>
        </a:p>
      </dgm:t>
    </dgm:pt>
    <dgm:pt modelId="{132B27A0-E257-4E3F-B4A4-CCF97FD0EAD2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дистанционные курсы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844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b="1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DFD60D-7B87-4378-A026-88555D8E14EE}" type="parTrans" cxnId="{A205BA20-2533-4009-B25C-C1222E1300EB}">
      <dgm:prSet/>
      <dgm:spPr/>
      <dgm:t>
        <a:bodyPr/>
        <a:lstStyle/>
        <a:p>
          <a:endParaRPr lang="ru-RU" sz="1100"/>
        </a:p>
      </dgm:t>
    </dgm:pt>
    <dgm:pt modelId="{1FF723FB-F71C-4042-B7E1-2C1A0B97B922}" type="sibTrans" cxnId="{A205BA20-2533-4009-B25C-C1222E1300EB}">
      <dgm:prSet/>
      <dgm:spPr/>
      <dgm:t>
        <a:bodyPr/>
        <a:lstStyle/>
        <a:p>
          <a:endParaRPr lang="ru-RU" sz="1100"/>
        </a:p>
      </dgm:t>
    </dgm:pt>
    <dgm:pt modelId="{F38EE7D4-A36D-4E2A-B003-0E0736B86131}" type="pres">
      <dgm:prSet presAssocID="{2A426190-2B59-4BC2-974E-6E28A9B6399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DCFB2-8E81-4572-8B80-12FC0C8BA059}" type="pres">
      <dgm:prSet presAssocID="{24588801-946A-45BA-A7E6-6C990D11D1A5}" presName="composite" presStyleCnt="0"/>
      <dgm:spPr/>
    </dgm:pt>
    <dgm:pt modelId="{721E3E54-82F3-460D-BDC4-84F0A3C35414}" type="pres">
      <dgm:prSet presAssocID="{24588801-946A-45BA-A7E6-6C990D11D1A5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4D658-3D93-47F8-9ED3-316352AE6F30}" type="pres">
      <dgm:prSet presAssocID="{24588801-946A-45BA-A7E6-6C990D11D1A5}" presName="descendantText" presStyleLbl="alignAcc1" presStyleIdx="0" presStyleCnt="2" custLinFactNeighborX="0" custLinFactNeighborY="-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48AF3-677A-4C94-83DE-D325138E54CA}" type="pres">
      <dgm:prSet presAssocID="{14AD648A-92B5-4694-906C-A381F2C250B3}" presName="sp" presStyleCnt="0"/>
      <dgm:spPr/>
    </dgm:pt>
    <dgm:pt modelId="{D263B128-1DD6-4858-AA51-52D0EEFBC70E}" type="pres">
      <dgm:prSet presAssocID="{1FAA0D8C-7B3F-417E-9AC5-1B179AF95478}" presName="composite" presStyleCnt="0"/>
      <dgm:spPr/>
    </dgm:pt>
    <dgm:pt modelId="{4835A77F-D2C4-429D-A965-71A0B3A639A3}" type="pres">
      <dgm:prSet presAssocID="{1FAA0D8C-7B3F-417E-9AC5-1B179AF95478}" presName="parentText" presStyleLbl="alignNode1" presStyleIdx="1" presStyleCnt="2" custLinFactNeighborX="-2748" custLinFactNeighborY="42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1B585-014B-4236-AC85-562564F7FEDD}" type="pres">
      <dgm:prSet presAssocID="{1FAA0D8C-7B3F-417E-9AC5-1B179AF95478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D9EC73-B78B-43C0-B96C-E86788F57D82}" type="presOf" srcId="{1FAA0D8C-7B3F-417E-9AC5-1B179AF95478}" destId="{4835A77F-D2C4-429D-A965-71A0B3A639A3}" srcOrd="0" destOrd="0" presId="urn:microsoft.com/office/officeart/2005/8/layout/chevron2"/>
    <dgm:cxn modelId="{3138BEA7-B375-4BB9-9F41-F8CFD4BB09A9}" srcId="{1FAA0D8C-7B3F-417E-9AC5-1B179AF95478}" destId="{3DEAEE82-967F-412F-8206-8F3F66352A1F}" srcOrd="0" destOrd="0" parTransId="{82A18917-5DD7-4829-B04B-E44142464DFF}" sibTransId="{37392CC1-FED6-45FA-BE56-D9FE2F89B1CE}"/>
    <dgm:cxn modelId="{735F02FB-6B8B-4B45-B95B-BED9788AEF6C}" type="presOf" srcId="{C617F5A6-BBB7-453C-B0A9-65325F99BC65}" destId="{73A4D658-3D93-47F8-9ED3-316352AE6F30}" srcOrd="0" destOrd="1" presId="urn:microsoft.com/office/officeart/2005/8/layout/chevron2"/>
    <dgm:cxn modelId="{A205BA20-2533-4009-B25C-C1222E1300EB}" srcId="{1FAA0D8C-7B3F-417E-9AC5-1B179AF95478}" destId="{132B27A0-E257-4E3F-B4A4-CCF97FD0EAD2}" srcOrd="3" destOrd="0" parTransId="{2FDFD60D-7B87-4378-A026-88555D8E14EE}" sibTransId="{1FF723FB-F71C-4042-B7E1-2C1A0B97B922}"/>
    <dgm:cxn modelId="{8EDD481B-37C1-4F23-BA42-8915917D5C0C}" type="presOf" srcId="{3DEAEE82-967F-412F-8206-8F3F66352A1F}" destId="{B761B585-014B-4236-AC85-562564F7FEDD}" srcOrd="0" destOrd="0" presId="urn:microsoft.com/office/officeart/2005/8/layout/chevron2"/>
    <dgm:cxn modelId="{2C1A33C5-468D-41C3-8FCD-0BCB784A2115}" srcId="{1FAA0D8C-7B3F-417E-9AC5-1B179AF95478}" destId="{BD964209-AF37-457E-8B57-CAA532447346}" srcOrd="1" destOrd="0" parTransId="{9B6C6381-B394-4801-BA71-D6A0C5AD31D8}" sibTransId="{C847DEC9-AE02-4AE6-A565-B66A741C4A92}"/>
    <dgm:cxn modelId="{14F97291-98E3-4972-826D-844E95930F30}" srcId="{24588801-946A-45BA-A7E6-6C990D11D1A5}" destId="{C617F5A6-BBB7-453C-B0A9-65325F99BC65}" srcOrd="1" destOrd="0" parTransId="{61685AC6-6931-4FBB-82A7-9AC5DBA12FBC}" sibTransId="{1D254E42-2B56-4ACF-B7F4-437BCCFB70BD}"/>
    <dgm:cxn modelId="{EDB3BC74-5608-40AB-B866-C69BB8E36B80}" type="presOf" srcId="{BD964209-AF37-457E-8B57-CAA532447346}" destId="{B761B585-014B-4236-AC85-562564F7FEDD}" srcOrd="0" destOrd="1" presId="urn:microsoft.com/office/officeart/2005/8/layout/chevron2"/>
    <dgm:cxn modelId="{F3EF0D31-34C8-4158-AEC6-684BDB575D75}" type="presOf" srcId="{24588801-946A-45BA-A7E6-6C990D11D1A5}" destId="{721E3E54-82F3-460D-BDC4-84F0A3C35414}" srcOrd="0" destOrd="0" presId="urn:microsoft.com/office/officeart/2005/8/layout/chevron2"/>
    <dgm:cxn modelId="{383B3021-9838-4757-9869-535D4E81AB14}" type="presOf" srcId="{2A426190-2B59-4BC2-974E-6E28A9B63992}" destId="{F38EE7D4-A36D-4E2A-B003-0E0736B86131}" srcOrd="0" destOrd="0" presId="urn:microsoft.com/office/officeart/2005/8/layout/chevron2"/>
    <dgm:cxn modelId="{6A79883D-87AD-48FB-87CB-6F9F46F52664}" type="presOf" srcId="{6316EE2E-97D7-419A-A16A-3E440A39EC51}" destId="{B761B585-014B-4236-AC85-562564F7FEDD}" srcOrd="0" destOrd="2" presId="urn:microsoft.com/office/officeart/2005/8/layout/chevron2"/>
    <dgm:cxn modelId="{37E6B82F-42C0-4A71-9D94-AFADB4B4A7F3}" type="presOf" srcId="{DE3E02DD-DC88-4235-A4B9-3EDD86F31BD7}" destId="{73A4D658-3D93-47F8-9ED3-316352AE6F30}" srcOrd="0" destOrd="0" presId="urn:microsoft.com/office/officeart/2005/8/layout/chevron2"/>
    <dgm:cxn modelId="{1957AF3E-8413-49A2-84FC-E6C7F022FBD9}" srcId="{24588801-946A-45BA-A7E6-6C990D11D1A5}" destId="{DE3E02DD-DC88-4235-A4B9-3EDD86F31BD7}" srcOrd="0" destOrd="0" parTransId="{6C394C8B-4E13-4171-9070-0BCD4A4F6F9E}" sibTransId="{346EA4BA-EFCA-4838-9779-9360AC347753}"/>
    <dgm:cxn modelId="{32E10A9C-E06D-4D8B-9E90-D6EB2540BD14}" srcId="{24588801-946A-45BA-A7E6-6C990D11D1A5}" destId="{CB0E294A-0C29-4C6E-94C3-13C3ED0F1923}" srcOrd="3" destOrd="0" parTransId="{72BE42EE-245C-4578-80EA-D1BDC584756C}" sibTransId="{1FC1288B-5F5B-47EB-8548-4DB370F521DF}"/>
    <dgm:cxn modelId="{02C42319-2686-466B-8853-B2A45E40089C}" type="presOf" srcId="{132B27A0-E257-4E3F-B4A4-CCF97FD0EAD2}" destId="{B761B585-014B-4236-AC85-562564F7FEDD}" srcOrd="0" destOrd="3" presId="urn:microsoft.com/office/officeart/2005/8/layout/chevron2"/>
    <dgm:cxn modelId="{4F708B6E-3F69-445C-A361-182CE512A0A5}" type="presOf" srcId="{F6119517-2272-4C2C-AFE0-15D0B4B98007}" destId="{73A4D658-3D93-47F8-9ED3-316352AE6F30}" srcOrd="0" destOrd="2" presId="urn:microsoft.com/office/officeart/2005/8/layout/chevron2"/>
    <dgm:cxn modelId="{A3E95F52-145A-4261-A6E2-DD98AA28D854}" srcId="{1FAA0D8C-7B3F-417E-9AC5-1B179AF95478}" destId="{6316EE2E-97D7-419A-A16A-3E440A39EC51}" srcOrd="2" destOrd="0" parTransId="{F84AFCE5-1CF4-4276-8EF3-09F55057A11E}" sibTransId="{D236E8D8-35EC-4E2C-8B58-4E05B9F1AE04}"/>
    <dgm:cxn modelId="{E5EBD745-0579-4C87-84CC-BE06FCCFFF8A}" srcId="{24588801-946A-45BA-A7E6-6C990D11D1A5}" destId="{F6119517-2272-4C2C-AFE0-15D0B4B98007}" srcOrd="2" destOrd="0" parTransId="{813AA24D-D697-4FF8-9581-C3F29104F64D}" sibTransId="{785389A5-611A-4CBB-868B-CCDFC3C9E169}"/>
    <dgm:cxn modelId="{EB66A7D4-D54A-48DE-A75A-ED8AFC72BD8E}" type="presOf" srcId="{CB0E294A-0C29-4C6E-94C3-13C3ED0F1923}" destId="{73A4D658-3D93-47F8-9ED3-316352AE6F30}" srcOrd="0" destOrd="3" presId="urn:microsoft.com/office/officeart/2005/8/layout/chevron2"/>
    <dgm:cxn modelId="{C630C66C-F95D-4B7A-BDBE-692C0FBC23B8}" srcId="{2A426190-2B59-4BC2-974E-6E28A9B63992}" destId="{24588801-946A-45BA-A7E6-6C990D11D1A5}" srcOrd="0" destOrd="0" parTransId="{FD2BF6EF-894C-4342-836D-5FA21DB51046}" sibTransId="{14AD648A-92B5-4694-906C-A381F2C250B3}"/>
    <dgm:cxn modelId="{8FB0F56F-3521-4461-81A3-C9C03433510C}" srcId="{2A426190-2B59-4BC2-974E-6E28A9B63992}" destId="{1FAA0D8C-7B3F-417E-9AC5-1B179AF95478}" srcOrd="1" destOrd="0" parTransId="{4950E6D4-5E62-4827-A758-8617CA580A9F}" sibTransId="{252A8471-CAAD-4B23-9225-6291012B2E66}"/>
    <dgm:cxn modelId="{36D12F05-36EA-4C19-B14B-66AA69591B8E}" type="presParOf" srcId="{F38EE7D4-A36D-4E2A-B003-0E0736B86131}" destId="{4A9DCFB2-8E81-4572-8B80-12FC0C8BA059}" srcOrd="0" destOrd="0" presId="urn:microsoft.com/office/officeart/2005/8/layout/chevron2"/>
    <dgm:cxn modelId="{C8E00CE9-1FC7-4753-84AE-366F1DB3A7EF}" type="presParOf" srcId="{4A9DCFB2-8E81-4572-8B80-12FC0C8BA059}" destId="{721E3E54-82F3-460D-BDC4-84F0A3C35414}" srcOrd="0" destOrd="0" presId="urn:microsoft.com/office/officeart/2005/8/layout/chevron2"/>
    <dgm:cxn modelId="{326EDB2A-BFBB-473D-89A6-6364708B6303}" type="presParOf" srcId="{4A9DCFB2-8E81-4572-8B80-12FC0C8BA059}" destId="{73A4D658-3D93-47F8-9ED3-316352AE6F30}" srcOrd="1" destOrd="0" presId="urn:microsoft.com/office/officeart/2005/8/layout/chevron2"/>
    <dgm:cxn modelId="{4F4583D6-B4AA-4347-88B0-A8C6722CE52A}" type="presParOf" srcId="{F38EE7D4-A36D-4E2A-B003-0E0736B86131}" destId="{79448AF3-677A-4C94-83DE-D325138E54CA}" srcOrd="1" destOrd="0" presId="urn:microsoft.com/office/officeart/2005/8/layout/chevron2"/>
    <dgm:cxn modelId="{789DD4F7-8C0C-4D05-9964-E6A83E8D12FA}" type="presParOf" srcId="{F38EE7D4-A36D-4E2A-B003-0E0736B86131}" destId="{D263B128-1DD6-4858-AA51-52D0EEFBC70E}" srcOrd="2" destOrd="0" presId="urn:microsoft.com/office/officeart/2005/8/layout/chevron2"/>
    <dgm:cxn modelId="{106844AF-F38E-4884-AB4A-F69F236EEFE7}" type="presParOf" srcId="{D263B128-1DD6-4858-AA51-52D0EEFBC70E}" destId="{4835A77F-D2C4-429D-A965-71A0B3A639A3}" srcOrd="0" destOrd="0" presId="urn:microsoft.com/office/officeart/2005/8/layout/chevron2"/>
    <dgm:cxn modelId="{62E03AB2-C3E8-4DC4-BE23-A829C4422829}" type="presParOf" srcId="{D263B128-1DD6-4858-AA51-52D0EEFBC70E}" destId="{B761B585-014B-4236-AC85-562564F7FE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426190-2B59-4BC2-974E-6E28A9B6399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588801-946A-45BA-A7E6-6C990D11D1A5}">
      <dgm:prSet phldrT="[Текст]" custT="1"/>
      <dgm:spPr>
        <a:solidFill>
          <a:srgbClr val="898989"/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1200" dirty="0" smtClean="0"/>
            <a:t>2021</a:t>
          </a:r>
          <a:endParaRPr lang="ru-RU" sz="1200" dirty="0"/>
        </a:p>
      </dgm:t>
    </dgm:pt>
    <dgm:pt modelId="{FD2BF6EF-894C-4342-836D-5FA21DB51046}" type="parTrans" cxnId="{C630C66C-F95D-4B7A-BDBE-692C0FBC23B8}">
      <dgm:prSet/>
      <dgm:spPr/>
      <dgm:t>
        <a:bodyPr/>
        <a:lstStyle/>
        <a:p>
          <a:endParaRPr lang="ru-RU" sz="1100"/>
        </a:p>
      </dgm:t>
    </dgm:pt>
    <dgm:pt modelId="{14AD648A-92B5-4694-906C-A381F2C250B3}" type="sibTrans" cxnId="{C630C66C-F95D-4B7A-BDBE-692C0FBC23B8}">
      <dgm:prSet/>
      <dgm:spPr/>
      <dgm:t>
        <a:bodyPr/>
        <a:lstStyle/>
        <a:p>
          <a:endParaRPr lang="ru-RU" sz="1100"/>
        </a:p>
      </dgm:t>
    </dgm:pt>
    <dgm:pt modelId="{DE3E02DD-DC88-4235-A4B9-3EDD86F31BD7}">
      <dgm:prSet phldrT="[Текст]"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женщин-курсантов - всего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3924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человек 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6C394C8B-4E13-4171-9070-0BCD4A4F6F9E}" type="parTrans" cxnId="{1957AF3E-8413-49A2-84FC-E6C7F022FBD9}">
      <dgm:prSet/>
      <dgm:spPr/>
      <dgm:t>
        <a:bodyPr/>
        <a:lstStyle/>
        <a:p>
          <a:endParaRPr lang="ru-RU" sz="1100"/>
        </a:p>
      </dgm:t>
    </dgm:pt>
    <dgm:pt modelId="{346EA4BA-EFCA-4838-9779-9360AC347753}" type="sibTrans" cxnId="{1957AF3E-8413-49A2-84FC-E6C7F022FBD9}">
      <dgm:prSet/>
      <dgm:spPr/>
      <dgm:t>
        <a:bodyPr/>
        <a:lstStyle/>
        <a:p>
          <a:endParaRPr lang="ru-RU" sz="1100"/>
        </a:p>
      </dgm:t>
    </dgm:pt>
    <dgm:pt modelId="{1FAA0D8C-7B3F-417E-9AC5-1B179AF95478}">
      <dgm:prSet phldrT="[Текст]" custT="1"/>
      <dgm:spPr>
        <a:solidFill>
          <a:srgbClr val="898989"/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1200" dirty="0" smtClean="0"/>
            <a:t>2022</a:t>
          </a:r>
          <a:endParaRPr lang="ru-RU" sz="1200" dirty="0"/>
        </a:p>
      </dgm:t>
    </dgm:pt>
    <dgm:pt modelId="{4950E6D4-5E62-4827-A758-8617CA580A9F}" type="parTrans" cxnId="{8FB0F56F-3521-4461-81A3-C9C03433510C}">
      <dgm:prSet/>
      <dgm:spPr/>
      <dgm:t>
        <a:bodyPr/>
        <a:lstStyle/>
        <a:p>
          <a:endParaRPr lang="ru-RU" sz="1100"/>
        </a:p>
      </dgm:t>
    </dgm:pt>
    <dgm:pt modelId="{252A8471-CAAD-4B23-9225-6291012B2E66}" type="sibTrans" cxnId="{8FB0F56F-3521-4461-81A3-C9C03433510C}">
      <dgm:prSet/>
      <dgm:spPr/>
      <dgm:t>
        <a:bodyPr/>
        <a:lstStyle/>
        <a:p>
          <a:endParaRPr lang="ru-RU" sz="1100"/>
        </a:p>
      </dgm:t>
    </dgm:pt>
    <dgm:pt modelId="{3AAB05A0-BB46-4B20-B49F-165A52C8F9F2}">
      <dgm:prSet phldrT="[Текст]"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женщин-курсантов - всего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4212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человек </a:t>
          </a:r>
          <a:r>
            <a:rPr lang="ru-RU" sz="1000" b="1" dirty="0" smtClean="0">
              <a:solidFill>
                <a:srgbClr val="B82834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000" b="1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2FCEB6-C14C-42D5-BA27-517ADE5A5809}" type="parTrans" cxnId="{882761F4-841F-44D7-85EA-EE05504C8C05}">
      <dgm:prSet/>
      <dgm:spPr/>
      <dgm:t>
        <a:bodyPr/>
        <a:lstStyle/>
        <a:p>
          <a:endParaRPr lang="ru-RU" sz="1100"/>
        </a:p>
      </dgm:t>
    </dgm:pt>
    <dgm:pt modelId="{BC7F01D5-0059-4CBE-B3A7-04C05F8CCD4A}" type="sibTrans" cxnId="{882761F4-841F-44D7-85EA-EE05504C8C05}">
      <dgm:prSet/>
      <dgm:spPr/>
      <dgm:t>
        <a:bodyPr/>
        <a:lstStyle/>
        <a:p>
          <a:endParaRPr lang="ru-RU" sz="1100"/>
        </a:p>
      </dgm:t>
    </dgm:pt>
    <dgm:pt modelId="{37A013AB-219F-4808-BEFC-A52F5CB5824C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очные курсы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1860</a:t>
          </a:r>
          <a:endParaRPr lang="ru-RU" sz="900" b="1" dirty="0">
            <a:latin typeface="Times New Roman" pitchFamily="18" charset="0"/>
            <a:cs typeface="Times New Roman" pitchFamily="18" charset="0"/>
          </a:endParaRPr>
        </a:p>
      </dgm:t>
    </dgm:pt>
    <dgm:pt modelId="{551E2B8F-CE43-4C50-8992-32233CC9D940}" type="parTrans" cxnId="{E959E9D0-0D97-4EAA-89ED-B6229BEACB32}">
      <dgm:prSet/>
      <dgm:spPr/>
      <dgm:t>
        <a:bodyPr/>
        <a:lstStyle/>
        <a:p>
          <a:endParaRPr lang="ru-RU" sz="1100"/>
        </a:p>
      </dgm:t>
    </dgm:pt>
    <dgm:pt modelId="{FA1295BE-737A-4CBD-8F60-24A472EE7C92}" type="sibTrans" cxnId="{E959E9D0-0D97-4EAA-89ED-B6229BEACB32}">
      <dgm:prSet/>
      <dgm:spPr/>
      <dgm:t>
        <a:bodyPr/>
        <a:lstStyle/>
        <a:p>
          <a:endParaRPr lang="ru-RU" sz="1100"/>
        </a:p>
      </dgm:t>
    </dgm:pt>
    <dgm:pt modelId="{D3E32687-D71A-4F02-AE63-8BBAFEC9A455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гибридное обучение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817</a:t>
          </a:r>
          <a:endParaRPr lang="ru-RU" sz="900" b="1" dirty="0">
            <a:latin typeface="Times New Roman" pitchFamily="18" charset="0"/>
            <a:cs typeface="Times New Roman" pitchFamily="18" charset="0"/>
          </a:endParaRPr>
        </a:p>
      </dgm:t>
    </dgm:pt>
    <dgm:pt modelId="{2B490B21-652D-4F46-926A-6D01D1F16538}" type="parTrans" cxnId="{DBAAEEC3-3CD7-4530-BCBE-896BDD254E2F}">
      <dgm:prSet/>
      <dgm:spPr/>
      <dgm:t>
        <a:bodyPr/>
        <a:lstStyle/>
        <a:p>
          <a:endParaRPr lang="ru-RU" sz="1100"/>
        </a:p>
      </dgm:t>
    </dgm:pt>
    <dgm:pt modelId="{7705F757-C101-459C-BA68-68555AF7A88A}" type="sibTrans" cxnId="{DBAAEEC3-3CD7-4530-BCBE-896BDD254E2F}">
      <dgm:prSet/>
      <dgm:spPr/>
      <dgm:t>
        <a:bodyPr/>
        <a:lstStyle/>
        <a:p>
          <a:endParaRPr lang="ru-RU" sz="1100"/>
        </a:p>
      </dgm:t>
    </dgm:pt>
    <dgm:pt modelId="{31A5436B-8F13-4CDB-AD2E-DF88CA73601E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дистанционные курсы -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1980 </a:t>
          </a:r>
          <a:endParaRPr lang="ru-RU" sz="900" b="1" dirty="0">
            <a:latin typeface="Times New Roman" pitchFamily="18" charset="0"/>
            <a:cs typeface="Times New Roman" pitchFamily="18" charset="0"/>
          </a:endParaRPr>
        </a:p>
      </dgm:t>
    </dgm:pt>
    <dgm:pt modelId="{A54E1A58-C096-4F14-A0C4-68BC8B87B2A5}" type="parTrans" cxnId="{023B707F-77C4-4E4B-BC9B-E46560CEDFE5}">
      <dgm:prSet/>
      <dgm:spPr/>
      <dgm:t>
        <a:bodyPr/>
        <a:lstStyle/>
        <a:p>
          <a:endParaRPr lang="ru-RU" sz="1100"/>
        </a:p>
      </dgm:t>
    </dgm:pt>
    <dgm:pt modelId="{1C3AC449-B07A-401F-8315-8708DFEA4470}" type="sibTrans" cxnId="{023B707F-77C4-4E4B-BC9B-E46560CEDFE5}">
      <dgm:prSet/>
      <dgm:spPr/>
      <dgm:t>
        <a:bodyPr/>
        <a:lstStyle/>
        <a:p>
          <a:endParaRPr lang="ru-RU" sz="1100"/>
        </a:p>
      </dgm:t>
    </dgm:pt>
    <dgm:pt modelId="{B886BA61-A954-4E64-AF01-4856FE43A15E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очные курсы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1690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13E7C67F-E2F8-484D-A9A4-BE4DED56E95D}" type="parTrans" cxnId="{C6624A7E-84EE-4CD6-8333-8BB4CECFF6DD}">
      <dgm:prSet/>
      <dgm:spPr/>
      <dgm:t>
        <a:bodyPr/>
        <a:lstStyle/>
        <a:p>
          <a:endParaRPr lang="ru-RU" sz="1100"/>
        </a:p>
      </dgm:t>
    </dgm:pt>
    <dgm:pt modelId="{DD337C88-9886-4F6B-9BBA-6CC21AEF8FAC}" type="sibTrans" cxnId="{C6624A7E-84EE-4CD6-8333-8BB4CECFF6DD}">
      <dgm:prSet/>
      <dgm:spPr/>
      <dgm:t>
        <a:bodyPr/>
        <a:lstStyle/>
        <a:p>
          <a:endParaRPr lang="ru-RU" sz="1100"/>
        </a:p>
      </dgm:t>
    </dgm:pt>
    <dgm:pt modelId="{1505F603-D36C-4C83-AF9A-06180A3B3B1A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гибридное обучение –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1162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b="1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</dgm:t>
    </dgm:pt>
    <dgm:pt modelId="{17E89F1F-055A-4945-9758-FF6D919496C6}" type="parTrans" cxnId="{79B60047-636D-4E81-A280-B8D4D532C4E3}">
      <dgm:prSet/>
      <dgm:spPr/>
      <dgm:t>
        <a:bodyPr/>
        <a:lstStyle/>
        <a:p>
          <a:endParaRPr lang="ru-RU" sz="1100"/>
        </a:p>
      </dgm:t>
    </dgm:pt>
    <dgm:pt modelId="{8900BE6E-A703-4AA8-8AE3-B19A80685896}" type="sibTrans" cxnId="{79B60047-636D-4E81-A280-B8D4D532C4E3}">
      <dgm:prSet/>
      <dgm:spPr/>
      <dgm:t>
        <a:bodyPr/>
        <a:lstStyle/>
        <a:p>
          <a:endParaRPr lang="ru-RU" sz="1100"/>
        </a:p>
      </dgm:t>
    </dgm:pt>
    <dgm:pt modelId="{18CEC9C5-2CEA-46D0-9F1C-B8E14B2673B3}">
      <dgm:prSet custT="1"/>
      <dgm:spPr>
        <a:solidFill>
          <a:srgbClr val="EBEBEC">
            <a:alpha val="90000"/>
          </a:srgbClr>
        </a:solidFill>
        <a:ln>
          <a:solidFill>
            <a:srgbClr val="898989"/>
          </a:solidFill>
        </a:ln>
      </dgm:spPr>
      <dgm:t>
        <a:bodyPr/>
        <a:lstStyle/>
        <a:p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дистанционные курсы - </a:t>
          </a: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2055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b="1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</dgm:t>
    </dgm:pt>
    <dgm:pt modelId="{C4A47432-5E65-4A1E-8759-2B1677147430}" type="parTrans" cxnId="{8DDD120C-FD90-4880-B7A0-DDF3502732E6}">
      <dgm:prSet/>
      <dgm:spPr/>
      <dgm:t>
        <a:bodyPr/>
        <a:lstStyle/>
        <a:p>
          <a:endParaRPr lang="ru-RU" sz="1100"/>
        </a:p>
      </dgm:t>
    </dgm:pt>
    <dgm:pt modelId="{C6665A15-857A-4594-B764-D27E0186C561}" type="sibTrans" cxnId="{8DDD120C-FD90-4880-B7A0-DDF3502732E6}">
      <dgm:prSet/>
      <dgm:spPr/>
      <dgm:t>
        <a:bodyPr/>
        <a:lstStyle/>
        <a:p>
          <a:endParaRPr lang="ru-RU" sz="1100"/>
        </a:p>
      </dgm:t>
    </dgm:pt>
    <dgm:pt modelId="{F38EE7D4-A36D-4E2A-B003-0E0736B86131}" type="pres">
      <dgm:prSet presAssocID="{2A426190-2B59-4BC2-974E-6E28A9B6399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9DCFB2-8E81-4572-8B80-12FC0C8BA059}" type="pres">
      <dgm:prSet presAssocID="{24588801-946A-45BA-A7E6-6C990D11D1A5}" presName="composite" presStyleCnt="0"/>
      <dgm:spPr/>
    </dgm:pt>
    <dgm:pt modelId="{721E3E54-82F3-460D-BDC4-84F0A3C35414}" type="pres">
      <dgm:prSet presAssocID="{24588801-946A-45BA-A7E6-6C990D11D1A5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4D658-3D93-47F8-9ED3-316352AE6F30}" type="pres">
      <dgm:prSet presAssocID="{24588801-946A-45BA-A7E6-6C990D11D1A5}" presName="descendantText" presStyleLbl="alignAcc1" presStyleIdx="0" presStyleCnt="2" custLinFactNeighborX="217" custLinFactNeighborY="-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48AF3-677A-4C94-83DE-D325138E54CA}" type="pres">
      <dgm:prSet presAssocID="{14AD648A-92B5-4694-906C-A381F2C250B3}" presName="sp" presStyleCnt="0"/>
      <dgm:spPr/>
    </dgm:pt>
    <dgm:pt modelId="{D263B128-1DD6-4858-AA51-52D0EEFBC70E}" type="pres">
      <dgm:prSet presAssocID="{1FAA0D8C-7B3F-417E-9AC5-1B179AF95478}" presName="composite" presStyleCnt="0"/>
      <dgm:spPr/>
    </dgm:pt>
    <dgm:pt modelId="{4835A77F-D2C4-429D-A965-71A0B3A639A3}" type="pres">
      <dgm:prSet presAssocID="{1FAA0D8C-7B3F-417E-9AC5-1B179AF95478}" presName="parentText" presStyleLbl="alignNode1" presStyleIdx="1" presStyleCnt="2" custLinFactNeighborX="-2748" custLinFactNeighborY="42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1B585-014B-4236-AC85-562564F7FEDD}" type="pres">
      <dgm:prSet presAssocID="{1FAA0D8C-7B3F-417E-9AC5-1B179AF95478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CBEB3D-A193-4514-9A2A-D57D10FCCAB5}" type="presOf" srcId="{1505F603-D36C-4C83-AF9A-06180A3B3B1A}" destId="{B761B585-014B-4236-AC85-562564F7FEDD}" srcOrd="0" destOrd="2" presId="urn:microsoft.com/office/officeart/2005/8/layout/chevron2"/>
    <dgm:cxn modelId="{79B60047-636D-4E81-A280-B8D4D532C4E3}" srcId="{1FAA0D8C-7B3F-417E-9AC5-1B179AF95478}" destId="{1505F603-D36C-4C83-AF9A-06180A3B3B1A}" srcOrd="2" destOrd="0" parTransId="{17E89F1F-055A-4945-9758-FF6D919496C6}" sibTransId="{8900BE6E-A703-4AA8-8AE3-B19A80685896}"/>
    <dgm:cxn modelId="{CA1D1658-88EE-43C8-8D61-2088C2275DA0}" type="presOf" srcId="{31A5436B-8F13-4CDB-AD2E-DF88CA73601E}" destId="{73A4D658-3D93-47F8-9ED3-316352AE6F30}" srcOrd="0" destOrd="3" presId="urn:microsoft.com/office/officeart/2005/8/layout/chevron2"/>
    <dgm:cxn modelId="{D0D40DF9-56C2-4A8E-A320-C324430A7749}" type="presOf" srcId="{DE3E02DD-DC88-4235-A4B9-3EDD86F31BD7}" destId="{73A4D658-3D93-47F8-9ED3-316352AE6F30}" srcOrd="0" destOrd="0" presId="urn:microsoft.com/office/officeart/2005/8/layout/chevron2"/>
    <dgm:cxn modelId="{0C4AE260-8E77-4714-A8AE-85611E7DA4E3}" type="presOf" srcId="{D3E32687-D71A-4F02-AE63-8BBAFEC9A455}" destId="{73A4D658-3D93-47F8-9ED3-316352AE6F30}" srcOrd="0" destOrd="2" presId="urn:microsoft.com/office/officeart/2005/8/layout/chevron2"/>
    <dgm:cxn modelId="{882761F4-841F-44D7-85EA-EE05504C8C05}" srcId="{1FAA0D8C-7B3F-417E-9AC5-1B179AF95478}" destId="{3AAB05A0-BB46-4B20-B49F-165A52C8F9F2}" srcOrd="0" destOrd="0" parTransId="{BE2FCEB6-C14C-42D5-BA27-517ADE5A5809}" sibTransId="{BC7F01D5-0059-4CBE-B3A7-04C05F8CCD4A}"/>
    <dgm:cxn modelId="{DBAAEEC3-3CD7-4530-BCBE-896BDD254E2F}" srcId="{24588801-946A-45BA-A7E6-6C990D11D1A5}" destId="{D3E32687-D71A-4F02-AE63-8BBAFEC9A455}" srcOrd="2" destOrd="0" parTransId="{2B490B21-652D-4F46-926A-6D01D1F16538}" sibTransId="{7705F757-C101-459C-BA68-68555AF7A88A}"/>
    <dgm:cxn modelId="{7E84D0EB-45E5-4AF2-9CC4-CAE7FE21BD0F}" type="presOf" srcId="{37A013AB-219F-4808-BEFC-A52F5CB5824C}" destId="{73A4D658-3D93-47F8-9ED3-316352AE6F30}" srcOrd="0" destOrd="1" presId="urn:microsoft.com/office/officeart/2005/8/layout/chevron2"/>
    <dgm:cxn modelId="{25F8AB68-66DF-41A3-8770-179D5B3A8361}" type="presOf" srcId="{B886BA61-A954-4E64-AF01-4856FE43A15E}" destId="{B761B585-014B-4236-AC85-562564F7FEDD}" srcOrd="0" destOrd="1" presId="urn:microsoft.com/office/officeart/2005/8/layout/chevron2"/>
    <dgm:cxn modelId="{8EACAA2D-2537-4ADD-8DA5-9A60E7711D0B}" type="presOf" srcId="{18CEC9C5-2CEA-46D0-9F1C-B8E14B2673B3}" destId="{B761B585-014B-4236-AC85-562564F7FEDD}" srcOrd="0" destOrd="3" presId="urn:microsoft.com/office/officeart/2005/8/layout/chevron2"/>
    <dgm:cxn modelId="{1957AF3E-8413-49A2-84FC-E6C7F022FBD9}" srcId="{24588801-946A-45BA-A7E6-6C990D11D1A5}" destId="{DE3E02DD-DC88-4235-A4B9-3EDD86F31BD7}" srcOrd="0" destOrd="0" parTransId="{6C394C8B-4E13-4171-9070-0BCD4A4F6F9E}" sibTransId="{346EA4BA-EFCA-4838-9779-9360AC347753}"/>
    <dgm:cxn modelId="{8DDD120C-FD90-4880-B7A0-DDF3502732E6}" srcId="{1FAA0D8C-7B3F-417E-9AC5-1B179AF95478}" destId="{18CEC9C5-2CEA-46D0-9F1C-B8E14B2673B3}" srcOrd="3" destOrd="0" parTransId="{C4A47432-5E65-4A1E-8759-2B1677147430}" sibTransId="{C6665A15-857A-4594-B764-D27E0186C561}"/>
    <dgm:cxn modelId="{C6624A7E-84EE-4CD6-8333-8BB4CECFF6DD}" srcId="{1FAA0D8C-7B3F-417E-9AC5-1B179AF95478}" destId="{B886BA61-A954-4E64-AF01-4856FE43A15E}" srcOrd="1" destOrd="0" parTransId="{13E7C67F-E2F8-484D-A9A4-BE4DED56E95D}" sibTransId="{DD337C88-9886-4F6B-9BBA-6CC21AEF8FAC}"/>
    <dgm:cxn modelId="{36D6ED81-D0B7-458C-856C-16D7250EB1FF}" type="presOf" srcId="{3AAB05A0-BB46-4B20-B49F-165A52C8F9F2}" destId="{B761B585-014B-4236-AC85-562564F7FEDD}" srcOrd="0" destOrd="0" presId="urn:microsoft.com/office/officeart/2005/8/layout/chevron2"/>
    <dgm:cxn modelId="{023B707F-77C4-4E4B-BC9B-E46560CEDFE5}" srcId="{24588801-946A-45BA-A7E6-6C990D11D1A5}" destId="{31A5436B-8F13-4CDB-AD2E-DF88CA73601E}" srcOrd="3" destOrd="0" parTransId="{A54E1A58-C096-4F14-A0C4-68BC8B87B2A5}" sibTransId="{1C3AC449-B07A-401F-8315-8708DFEA4470}"/>
    <dgm:cxn modelId="{27D10A8A-AC9E-4CE5-B508-85839E2930F4}" type="presOf" srcId="{24588801-946A-45BA-A7E6-6C990D11D1A5}" destId="{721E3E54-82F3-460D-BDC4-84F0A3C35414}" srcOrd="0" destOrd="0" presId="urn:microsoft.com/office/officeart/2005/8/layout/chevron2"/>
    <dgm:cxn modelId="{EB7FF1D9-5C6F-4E64-A8FF-B55F13423575}" type="presOf" srcId="{2A426190-2B59-4BC2-974E-6E28A9B63992}" destId="{F38EE7D4-A36D-4E2A-B003-0E0736B86131}" srcOrd="0" destOrd="0" presId="urn:microsoft.com/office/officeart/2005/8/layout/chevron2"/>
    <dgm:cxn modelId="{C630C66C-F95D-4B7A-BDBE-692C0FBC23B8}" srcId="{2A426190-2B59-4BC2-974E-6E28A9B63992}" destId="{24588801-946A-45BA-A7E6-6C990D11D1A5}" srcOrd="0" destOrd="0" parTransId="{FD2BF6EF-894C-4342-836D-5FA21DB51046}" sibTransId="{14AD648A-92B5-4694-906C-A381F2C250B3}"/>
    <dgm:cxn modelId="{E959E9D0-0D97-4EAA-89ED-B6229BEACB32}" srcId="{24588801-946A-45BA-A7E6-6C990D11D1A5}" destId="{37A013AB-219F-4808-BEFC-A52F5CB5824C}" srcOrd="1" destOrd="0" parTransId="{551E2B8F-CE43-4C50-8992-32233CC9D940}" sibTransId="{FA1295BE-737A-4CBD-8F60-24A472EE7C92}"/>
    <dgm:cxn modelId="{8FB0F56F-3521-4461-81A3-C9C03433510C}" srcId="{2A426190-2B59-4BC2-974E-6E28A9B63992}" destId="{1FAA0D8C-7B3F-417E-9AC5-1B179AF95478}" srcOrd="1" destOrd="0" parTransId="{4950E6D4-5E62-4827-A758-8617CA580A9F}" sibTransId="{252A8471-CAAD-4B23-9225-6291012B2E66}"/>
    <dgm:cxn modelId="{B9387193-AE07-4F46-8433-9CFEF770BC84}" type="presOf" srcId="{1FAA0D8C-7B3F-417E-9AC5-1B179AF95478}" destId="{4835A77F-D2C4-429D-A965-71A0B3A639A3}" srcOrd="0" destOrd="0" presId="urn:microsoft.com/office/officeart/2005/8/layout/chevron2"/>
    <dgm:cxn modelId="{1C1E26A5-9CCF-4785-838E-3F70818002A5}" type="presParOf" srcId="{F38EE7D4-A36D-4E2A-B003-0E0736B86131}" destId="{4A9DCFB2-8E81-4572-8B80-12FC0C8BA059}" srcOrd="0" destOrd="0" presId="urn:microsoft.com/office/officeart/2005/8/layout/chevron2"/>
    <dgm:cxn modelId="{93F20537-3DB6-4EF8-9BB4-5CE265D4E642}" type="presParOf" srcId="{4A9DCFB2-8E81-4572-8B80-12FC0C8BA059}" destId="{721E3E54-82F3-460D-BDC4-84F0A3C35414}" srcOrd="0" destOrd="0" presId="urn:microsoft.com/office/officeart/2005/8/layout/chevron2"/>
    <dgm:cxn modelId="{75A997E7-3981-4160-8D90-E833BAB3B02B}" type="presParOf" srcId="{4A9DCFB2-8E81-4572-8B80-12FC0C8BA059}" destId="{73A4D658-3D93-47F8-9ED3-316352AE6F30}" srcOrd="1" destOrd="0" presId="urn:microsoft.com/office/officeart/2005/8/layout/chevron2"/>
    <dgm:cxn modelId="{AD6AAA99-6F24-4EF4-AD5E-F4ADAB34C372}" type="presParOf" srcId="{F38EE7D4-A36D-4E2A-B003-0E0736B86131}" destId="{79448AF3-677A-4C94-83DE-D325138E54CA}" srcOrd="1" destOrd="0" presId="urn:microsoft.com/office/officeart/2005/8/layout/chevron2"/>
    <dgm:cxn modelId="{A6AE4DA3-06B2-4529-A136-E921858AD1C9}" type="presParOf" srcId="{F38EE7D4-A36D-4E2A-B003-0E0736B86131}" destId="{D263B128-1DD6-4858-AA51-52D0EEFBC70E}" srcOrd="2" destOrd="0" presId="urn:microsoft.com/office/officeart/2005/8/layout/chevron2"/>
    <dgm:cxn modelId="{671515CA-C62A-4989-B2B1-31DB094FFA9A}" type="presParOf" srcId="{D263B128-1DD6-4858-AA51-52D0EEFBC70E}" destId="{4835A77F-D2C4-429D-A965-71A0B3A639A3}" srcOrd="0" destOrd="0" presId="urn:microsoft.com/office/officeart/2005/8/layout/chevron2"/>
    <dgm:cxn modelId="{5F5DB265-CA84-450B-A915-30AC5A300CC0}" type="presParOf" srcId="{D263B128-1DD6-4858-AA51-52D0EEFBC70E}" destId="{B761B585-014B-4236-AC85-562564F7FE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0F4986-2774-4A30-8336-C32E00513ADF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474816-2B8E-4528-9030-A3F5726AA91E}">
      <dgm:prSet phldrT="[Текст]" custT="1"/>
      <dgm:spPr>
        <a:solidFill>
          <a:srgbClr val="B82834"/>
        </a:solidFill>
        <a:ln>
          <a:solidFill>
            <a:srgbClr val="B82834"/>
          </a:solidFill>
        </a:ln>
      </dgm:spPr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КРАСГМУ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8DE582EE-B747-464E-9B8F-43A0361865A1}" type="parTrans" cxnId="{7CD5CB0F-8D1A-4881-AAB1-BD3716FEA5EE}">
      <dgm:prSet/>
      <dgm:spPr/>
      <dgm:t>
        <a:bodyPr/>
        <a:lstStyle/>
        <a:p>
          <a:endParaRPr lang="ru-RU" sz="2300"/>
        </a:p>
      </dgm:t>
    </dgm:pt>
    <dgm:pt modelId="{70993B92-6120-4656-9C1A-C5829CF85B6E}" type="sibTrans" cxnId="{7CD5CB0F-8D1A-4881-AAB1-BD3716FEA5EE}">
      <dgm:prSet/>
      <dgm:spPr/>
      <dgm:t>
        <a:bodyPr/>
        <a:lstStyle/>
        <a:p>
          <a:endParaRPr lang="ru-RU" sz="2300"/>
        </a:p>
      </dgm:t>
    </dgm:pt>
    <dgm:pt modelId="{B8D84AA0-7AE8-46AC-A842-A32860220F29}">
      <dgm:prSet phldrT="[Текст]" custT="1"/>
      <dgm:spPr>
        <a:solidFill>
          <a:srgbClr val="B82834"/>
        </a:solidFill>
        <a:ln>
          <a:solidFill>
            <a:srgbClr val="B82834"/>
          </a:solidFill>
        </a:ln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ППС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F87C10B-9FB6-45D9-BF06-A56770C990B9}" type="parTrans" cxnId="{DA52DD54-2D8E-498C-B8FD-9D2B1F66CAB1}">
      <dgm:prSet/>
      <dgm:spPr/>
      <dgm:t>
        <a:bodyPr/>
        <a:lstStyle/>
        <a:p>
          <a:endParaRPr lang="ru-RU" sz="2300"/>
        </a:p>
      </dgm:t>
    </dgm:pt>
    <dgm:pt modelId="{E812AFCF-8223-4689-A4A9-7A00BCC14717}" type="sibTrans" cxnId="{DA52DD54-2D8E-498C-B8FD-9D2B1F66CAB1}">
      <dgm:prSet/>
      <dgm:spPr/>
      <dgm:t>
        <a:bodyPr/>
        <a:lstStyle/>
        <a:p>
          <a:endParaRPr lang="ru-RU" sz="2300"/>
        </a:p>
      </dgm:t>
    </dgm:pt>
    <dgm:pt modelId="{142511F0-42C3-41CD-A332-FC04893F78F1}">
      <dgm:prSet phldrT="[Текст]" custT="1"/>
      <dgm:spPr>
        <a:solidFill>
          <a:srgbClr val="B82834"/>
        </a:solidFill>
        <a:ln>
          <a:solidFill>
            <a:srgbClr val="B82834"/>
          </a:solidFill>
        </a:ln>
      </dgm:spPr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НАСЕ-ЛЕНИЕ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191B450-3CED-41CB-B253-679C7E14D6BD}" type="parTrans" cxnId="{FED64231-0135-4881-B12D-BC1F690DA5A5}">
      <dgm:prSet/>
      <dgm:spPr/>
      <dgm:t>
        <a:bodyPr/>
        <a:lstStyle/>
        <a:p>
          <a:endParaRPr lang="ru-RU" sz="2300"/>
        </a:p>
      </dgm:t>
    </dgm:pt>
    <dgm:pt modelId="{61BF76C3-556C-4AFE-9E99-8FEEF70FC6DF}" type="sibTrans" cxnId="{FED64231-0135-4881-B12D-BC1F690DA5A5}">
      <dgm:prSet/>
      <dgm:spPr/>
      <dgm:t>
        <a:bodyPr/>
        <a:lstStyle/>
        <a:p>
          <a:endParaRPr lang="ru-RU" sz="2300"/>
        </a:p>
      </dgm:t>
    </dgm:pt>
    <dgm:pt modelId="{DB589AD3-9E3C-4C6A-8F65-89B119E61BA3}">
      <dgm:prSet phldrT="[Текст]" custT="1"/>
      <dgm:spPr>
        <a:solidFill>
          <a:srgbClr val="B82834"/>
        </a:solidFill>
        <a:ln>
          <a:solidFill>
            <a:srgbClr val="B82834"/>
          </a:solidFill>
        </a:ln>
      </dgm:spPr>
      <dgm:t>
        <a:bodyPr/>
        <a:lstStyle/>
        <a:p>
          <a:r>
            <a:rPr lang="ru-RU" sz="1500" dirty="0" smtClean="0">
              <a:latin typeface="Times New Roman" pitchFamily="18" charset="0"/>
              <a:cs typeface="Times New Roman" pitchFamily="18" charset="0"/>
            </a:rPr>
            <a:t>СПЕЦИ-АЛИСТЫ</a:t>
          </a:r>
          <a:endParaRPr lang="ru-RU" sz="1500" dirty="0">
            <a:latin typeface="Times New Roman" pitchFamily="18" charset="0"/>
            <a:cs typeface="Times New Roman" pitchFamily="18" charset="0"/>
          </a:endParaRPr>
        </a:p>
      </dgm:t>
    </dgm:pt>
    <dgm:pt modelId="{EBB2B7F0-FD57-479D-85A8-55374CE801B3}" type="parTrans" cxnId="{4207A3E6-BFCF-4A20-BB24-F2CD70ADD8D8}">
      <dgm:prSet/>
      <dgm:spPr/>
      <dgm:t>
        <a:bodyPr/>
        <a:lstStyle/>
        <a:p>
          <a:endParaRPr lang="ru-RU" sz="2300"/>
        </a:p>
      </dgm:t>
    </dgm:pt>
    <dgm:pt modelId="{3492E685-D1BA-4375-87A1-7F4955DE0EBC}" type="sibTrans" cxnId="{4207A3E6-BFCF-4A20-BB24-F2CD70ADD8D8}">
      <dgm:prSet/>
      <dgm:spPr/>
      <dgm:t>
        <a:bodyPr/>
        <a:lstStyle/>
        <a:p>
          <a:endParaRPr lang="ru-RU" sz="2300"/>
        </a:p>
      </dgm:t>
    </dgm:pt>
    <dgm:pt modelId="{FF561742-0E78-4F9B-9511-6F912747ECF9}">
      <dgm:prSet custT="1"/>
      <dgm:spPr>
        <a:solidFill>
          <a:srgbClr val="B82834"/>
        </a:solidFill>
        <a:ln>
          <a:solidFill>
            <a:srgbClr val="B82834"/>
          </a:solidFill>
        </a:ln>
      </dgm:spPr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МЗ КК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D3CC1F8D-08B1-45CB-85FC-22F84FF3B08E}" type="parTrans" cxnId="{2CDD81F9-0692-4D1B-A08A-F6465337C566}">
      <dgm:prSet/>
      <dgm:spPr/>
      <dgm:t>
        <a:bodyPr/>
        <a:lstStyle/>
        <a:p>
          <a:endParaRPr lang="ru-RU" sz="2300"/>
        </a:p>
      </dgm:t>
    </dgm:pt>
    <dgm:pt modelId="{81F2D895-23B5-4EA3-AEF3-BD3919EEE2DD}" type="sibTrans" cxnId="{2CDD81F9-0692-4D1B-A08A-F6465337C566}">
      <dgm:prSet/>
      <dgm:spPr/>
      <dgm:t>
        <a:bodyPr/>
        <a:lstStyle/>
        <a:p>
          <a:endParaRPr lang="ru-RU" sz="2300"/>
        </a:p>
      </dgm:t>
    </dgm:pt>
    <dgm:pt modelId="{226A2CB6-09CD-4F3F-8AF3-4FD0EF6686E4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23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DD6F274-D3B1-4C3C-91E8-4320FFA1E15A}" type="sibTrans" cxnId="{68F8B854-6F14-4A03-9BA3-9DFEF8172166}">
      <dgm:prSet/>
      <dgm:spPr/>
      <dgm:t>
        <a:bodyPr/>
        <a:lstStyle/>
        <a:p>
          <a:endParaRPr lang="ru-RU" sz="2300"/>
        </a:p>
      </dgm:t>
    </dgm:pt>
    <dgm:pt modelId="{DBE319AD-6409-4E93-9AB9-5516EC5183EB}" type="parTrans" cxnId="{68F8B854-6F14-4A03-9BA3-9DFEF8172166}">
      <dgm:prSet/>
      <dgm:spPr/>
      <dgm:t>
        <a:bodyPr/>
        <a:lstStyle/>
        <a:p>
          <a:endParaRPr lang="ru-RU" sz="2300"/>
        </a:p>
      </dgm:t>
    </dgm:pt>
    <dgm:pt modelId="{89BB9B84-B0CC-499D-93F8-CE00C318FAE9}" type="pres">
      <dgm:prSet presAssocID="{240F4986-2774-4A30-8336-C32E00513AD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F34991-BA3A-4F68-9087-9D6A351DA088}" type="pres">
      <dgm:prSet presAssocID="{226A2CB6-09CD-4F3F-8AF3-4FD0EF6686E4}" presName="centerShape" presStyleLbl="node0" presStyleIdx="0" presStyleCnt="1" custScaleX="248637" custScaleY="248474" custLinFactNeighborX="-1337" custLinFactNeighborY="-156"/>
      <dgm:spPr/>
      <dgm:t>
        <a:bodyPr/>
        <a:lstStyle/>
        <a:p>
          <a:endParaRPr lang="ru-RU"/>
        </a:p>
      </dgm:t>
    </dgm:pt>
    <dgm:pt modelId="{6E3738BA-F09F-42DC-8255-4288962F01C1}" type="pres">
      <dgm:prSet presAssocID="{D3474816-2B8E-4528-9030-A3F5726AA91E}" presName="node" presStyleLbl="node1" presStyleIdx="0" presStyleCnt="5" custScaleX="112813" custScaleY="106739" custRadScaleRad="94027" custRadScaleInc="-15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FE63F2-E0EE-427A-BAFB-1641C2CE9480}" type="pres">
      <dgm:prSet presAssocID="{D3474816-2B8E-4528-9030-A3F5726AA91E}" presName="dummy" presStyleCnt="0"/>
      <dgm:spPr/>
    </dgm:pt>
    <dgm:pt modelId="{6B045922-D474-44DD-A289-C6160EC80EB9}" type="pres">
      <dgm:prSet presAssocID="{70993B92-6120-4656-9C1A-C5829CF85B6E}" presName="sibTrans" presStyleLbl="sibTrans2D1" presStyleIdx="0" presStyleCnt="5"/>
      <dgm:spPr/>
      <dgm:t>
        <a:bodyPr/>
        <a:lstStyle/>
        <a:p>
          <a:endParaRPr lang="ru-RU"/>
        </a:p>
      </dgm:t>
    </dgm:pt>
    <dgm:pt modelId="{5278CDD9-B1A7-4AFA-86D9-DA5DB23A073C}" type="pres">
      <dgm:prSet presAssocID="{B8D84AA0-7AE8-46AC-A842-A32860220F29}" presName="node" presStyleLbl="node1" presStyleIdx="1" presStyleCnt="5" custScaleX="113287" custScaleY="107428" custRadScaleRad="101891" custRadScaleInc="39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6DEFD-39B6-414D-B4C2-5687FCA04A1E}" type="pres">
      <dgm:prSet presAssocID="{B8D84AA0-7AE8-46AC-A842-A32860220F29}" presName="dummy" presStyleCnt="0"/>
      <dgm:spPr/>
    </dgm:pt>
    <dgm:pt modelId="{EED1827F-1C40-4E4D-A0CE-342989969AB4}" type="pres">
      <dgm:prSet presAssocID="{E812AFCF-8223-4689-A4A9-7A00BCC1471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F5E5AB1F-3E51-4E48-82CD-BB20FC6E4C07}" type="pres">
      <dgm:prSet presAssocID="{142511F0-42C3-41CD-A332-FC04893F78F1}" presName="node" presStyleLbl="node1" presStyleIdx="2" presStyleCnt="5" custScaleX="119131" custScaleY="113070" custRadScaleRad="104984" custRadScaleInc="-4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C1532-AB52-48C4-8068-7B83286B2BBC}" type="pres">
      <dgm:prSet presAssocID="{142511F0-42C3-41CD-A332-FC04893F78F1}" presName="dummy" presStyleCnt="0"/>
      <dgm:spPr/>
    </dgm:pt>
    <dgm:pt modelId="{132C281A-F084-4D0E-8B29-FA1BC26AF767}" type="pres">
      <dgm:prSet presAssocID="{61BF76C3-556C-4AFE-9E99-8FEEF70FC6DF}" presName="sibTrans" presStyleLbl="sibTrans2D1" presStyleIdx="2" presStyleCnt="5"/>
      <dgm:spPr/>
      <dgm:t>
        <a:bodyPr/>
        <a:lstStyle/>
        <a:p>
          <a:endParaRPr lang="ru-RU"/>
        </a:p>
      </dgm:t>
    </dgm:pt>
    <dgm:pt modelId="{7CE2F990-1054-4036-8B49-B9734FF4D77F}" type="pres">
      <dgm:prSet presAssocID="{DB589AD3-9E3C-4C6A-8F65-89B119E61BA3}" presName="node" presStyleLbl="node1" presStyleIdx="3" presStyleCnt="5" custScaleX="117599" custScaleY="112938" custRadScaleRad="107037" custRadScaleInc="27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A039A-0C1C-432C-A65B-3AA5FA361EFA}" type="pres">
      <dgm:prSet presAssocID="{DB589AD3-9E3C-4C6A-8F65-89B119E61BA3}" presName="dummy" presStyleCnt="0"/>
      <dgm:spPr/>
    </dgm:pt>
    <dgm:pt modelId="{88E9443E-B9D2-44D5-BC1B-640AD602C100}" type="pres">
      <dgm:prSet presAssocID="{3492E685-D1BA-4375-87A1-7F4955DE0EBC}" presName="sibTrans" presStyleLbl="sibTrans2D1" presStyleIdx="3" presStyleCnt="5"/>
      <dgm:spPr/>
      <dgm:t>
        <a:bodyPr/>
        <a:lstStyle/>
        <a:p>
          <a:endParaRPr lang="ru-RU"/>
        </a:p>
      </dgm:t>
    </dgm:pt>
    <dgm:pt modelId="{EE74FC9B-6455-4A59-A45B-659D8F901CBD}" type="pres">
      <dgm:prSet presAssocID="{FF561742-0E78-4F9B-9511-6F912747ECF9}" presName="node" presStyleLbl="node1" presStyleIdx="4" presStyleCnt="5" custScaleX="112400" custScaleY="109019" custRadScaleRad="115184" custRadScaleInc="-44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78971-DDC5-4DC8-B259-2FF2B08EC61E}" type="pres">
      <dgm:prSet presAssocID="{FF561742-0E78-4F9B-9511-6F912747ECF9}" presName="dummy" presStyleCnt="0"/>
      <dgm:spPr/>
    </dgm:pt>
    <dgm:pt modelId="{080BFD12-1240-48D7-8C86-5584CE561862}" type="pres">
      <dgm:prSet presAssocID="{81F2D895-23B5-4EA3-AEF3-BD3919EEE2DD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EE5275B0-1AC5-4D9E-BE91-18E7AFD733CA}" type="presOf" srcId="{DB589AD3-9E3C-4C6A-8F65-89B119E61BA3}" destId="{7CE2F990-1054-4036-8B49-B9734FF4D77F}" srcOrd="0" destOrd="0" presId="urn:microsoft.com/office/officeart/2005/8/layout/radial6"/>
    <dgm:cxn modelId="{68F8B854-6F14-4A03-9BA3-9DFEF8172166}" srcId="{240F4986-2774-4A30-8336-C32E00513ADF}" destId="{226A2CB6-09CD-4F3F-8AF3-4FD0EF6686E4}" srcOrd="0" destOrd="0" parTransId="{DBE319AD-6409-4E93-9AB9-5516EC5183EB}" sibTransId="{6DD6F274-D3B1-4C3C-91E8-4320FFA1E15A}"/>
    <dgm:cxn modelId="{C6852F4C-2F7D-495A-826F-CC413D3132E4}" type="presOf" srcId="{142511F0-42C3-41CD-A332-FC04893F78F1}" destId="{F5E5AB1F-3E51-4E48-82CD-BB20FC6E4C07}" srcOrd="0" destOrd="0" presId="urn:microsoft.com/office/officeart/2005/8/layout/radial6"/>
    <dgm:cxn modelId="{4207A3E6-BFCF-4A20-BB24-F2CD70ADD8D8}" srcId="{226A2CB6-09CD-4F3F-8AF3-4FD0EF6686E4}" destId="{DB589AD3-9E3C-4C6A-8F65-89B119E61BA3}" srcOrd="3" destOrd="0" parTransId="{EBB2B7F0-FD57-479D-85A8-55374CE801B3}" sibTransId="{3492E685-D1BA-4375-87A1-7F4955DE0EBC}"/>
    <dgm:cxn modelId="{2CDD81F9-0692-4D1B-A08A-F6465337C566}" srcId="{226A2CB6-09CD-4F3F-8AF3-4FD0EF6686E4}" destId="{FF561742-0E78-4F9B-9511-6F912747ECF9}" srcOrd="4" destOrd="0" parTransId="{D3CC1F8D-08B1-45CB-85FC-22F84FF3B08E}" sibTransId="{81F2D895-23B5-4EA3-AEF3-BD3919EEE2DD}"/>
    <dgm:cxn modelId="{2AA3534B-5D93-4971-A6FB-88C8B46840C1}" type="presOf" srcId="{3492E685-D1BA-4375-87A1-7F4955DE0EBC}" destId="{88E9443E-B9D2-44D5-BC1B-640AD602C100}" srcOrd="0" destOrd="0" presId="urn:microsoft.com/office/officeart/2005/8/layout/radial6"/>
    <dgm:cxn modelId="{C565B222-A8B2-4D93-896C-B18D85FF355B}" type="presOf" srcId="{226A2CB6-09CD-4F3F-8AF3-4FD0EF6686E4}" destId="{01F34991-BA3A-4F68-9087-9D6A351DA088}" srcOrd="0" destOrd="0" presId="urn:microsoft.com/office/officeart/2005/8/layout/radial6"/>
    <dgm:cxn modelId="{F117C838-EC1B-49E1-9E90-D28ED4D55B13}" type="presOf" srcId="{240F4986-2774-4A30-8336-C32E00513ADF}" destId="{89BB9B84-B0CC-499D-93F8-CE00C318FAE9}" srcOrd="0" destOrd="0" presId="urn:microsoft.com/office/officeart/2005/8/layout/radial6"/>
    <dgm:cxn modelId="{8797317F-E0D6-4FD2-BD60-E75FC755CE76}" type="presOf" srcId="{E812AFCF-8223-4689-A4A9-7A00BCC14717}" destId="{EED1827F-1C40-4E4D-A0CE-342989969AB4}" srcOrd="0" destOrd="0" presId="urn:microsoft.com/office/officeart/2005/8/layout/radial6"/>
    <dgm:cxn modelId="{7CD5CB0F-8D1A-4881-AAB1-BD3716FEA5EE}" srcId="{226A2CB6-09CD-4F3F-8AF3-4FD0EF6686E4}" destId="{D3474816-2B8E-4528-9030-A3F5726AA91E}" srcOrd="0" destOrd="0" parTransId="{8DE582EE-B747-464E-9B8F-43A0361865A1}" sibTransId="{70993B92-6120-4656-9C1A-C5829CF85B6E}"/>
    <dgm:cxn modelId="{F691E3C2-3196-4109-9526-D5A79FD7D9C8}" type="presOf" srcId="{61BF76C3-556C-4AFE-9E99-8FEEF70FC6DF}" destId="{132C281A-F084-4D0E-8B29-FA1BC26AF767}" srcOrd="0" destOrd="0" presId="urn:microsoft.com/office/officeart/2005/8/layout/radial6"/>
    <dgm:cxn modelId="{FED64231-0135-4881-B12D-BC1F690DA5A5}" srcId="{226A2CB6-09CD-4F3F-8AF3-4FD0EF6686E4}" destId="{142511F0-42C3-41CD-A332-FC04893F78F1}" srcOrd="2" destOrd="0" parTransId="{B191B450-3CED-41CB-B253-679C7E14D6BD}" sibTransId="{61BF76C3-556C-4AFE-9E99-8FEEF70FC6DF}"/>
    <dgm:cxn modelId="{AD58FABC-DD1E-4E9C-8680-F64A18CF151F}" type="presOf" srcId="{FF561742-0E78-4F9B-9511-6F912747ECF9}" destId="{EE74FC9B-6455-4A59-A45B-659D8F901CBD}" srcOrd="0" destOrd="0" presId="urn:microsoft.com/office/officeart/2005/8/layout/radial6"/>
    <dgm:cxn modelId="{DA52DD54-2D8E-498C-B8FD-9D2B1F66CAB1}" srcId="{226A2CB6-09CD-4F3F-8AF3-4FD0EF6686E4}" destId="{B8D84AA0-7AE8-46AC-A842-A32860220F29}" srcOrd="1" destOrd="0" parTransId="{6F87C10B-9FB6-45D9-BF06-A56770C990B9}" sibTransId="{E812AFCF-8223-4689-A4A9-7A00BCC14717}"/>
    <dgm:cxn modelId="{A0E185A3-1B6E-403F-9B9B-430F637AF00D}" type="presOf" srcId="{70993B92-6120-4656-9C1A-C5829CF85B6E}" destId="{6B045922-D474-44DD-A289-C6160EC80EB9}" srcOrd="0" destOrd="0" presId="urn:microsoft.com/office/officeart/2005/8/layout/radial6"/>
    <dgm:cxn modelId="{2D64C584-0F62-40F0-AACA-813D140DA3B4}" type="presOf" srcId="{B8D84AA0-7AE8-46AC-A842-A32860220F29}" destId="{5278CDD9-B1A7-4AFA-86D9-DA5DB23A073C}" srcOrd="0" destOrd="0" presId="urn:microsoft.com/office/officeart/2005/8/layout/radial6"/>
    <dgm:cxn modelId="{917CAB37-F653-41CB-8FB9-E3E85927BB95}" type="presOf" srcId="{81F2D895-23B5-4EA3-AEF3-BD3919EEE2DD}" destId="{080BFD12-1240-48D7-8C86-5584CE561862}" srcOrd="0" destOrd="0" presId="urn:microsoft.com/office/officeart/2005/8/layout/radial6"/>
    <dgm:cxn modelId="{7C9F7549-3A5A-4B50-9F1A-9204E323BDDC}" type="presOf" srcId="{D3474816-2B8E-4528-9030-A3F5726AA91E}" destId="{6E3738BA-F09F-42DC-8255-4288962F01C1}" srcOrd="0" destOrd="0" presId="urn:microsoft.com/office/officeart/2005/8/layout/radial6"/>
    <dgm:cxn modelId="{0256D337-E347-4FB2-8AB3-D3C4C4259C35}" type="presParOf" srcId="{89BB9B84-B0CC-499D-93F8-CE00C318FAE9}" destId="{01F34991-BA3A-4F68-9087-9D6A351DA088}" srcOrd="0" destOrd="0" presId="urn:microsoft.com/office/officeart/2005/8/layout/radial6"/>
    <dgm:cxn modelId="{A8CC2235-C3C9-445C-ADB6-5DB9507E844C}" type="presParOf" srcId="{89BB9B84-B0CC-499D-93F8-CE00C318FAE9}" destId="{6E3738BA-F09F-42DC-8255-4288962F01C1}" srcOrd="1" destOrd="0" presId="urn:microsoft.com/office/officeart/2005/8/layout/radial6"/>
    <dgm:cxn modelId="{D77897D7-A4C6-43C7-8B94-91531E5BF371}" type="presParOf" srcId="{89BB9B84-B0CC-499D-93F8-CE00C318FAE9}" destId="{A1FE63F2-E0EE-427A-BAFB-1641C2CE9480}" srcOrd="2" destOrd="0" presId="urn:microsoft.com/office/officeart/2005/8/layout/radial6"/>
    <dgm:cxn modelId="{34C296EF-6C17-4B96-9D10-27F44BC78D3C}" type="presParOf" srcId="{89BB9B84-B0CC-499D-93F8-CE00C318FAE9}" destId="{6B045922-D474-44DD-A289-C6160EC80EB9}" srcOrd="3" destOrd="0" presId="urn:microsoft.com/office/officeart/2005/8/layout/radial6"/>
    <dgm:cxn modelId="{3109376C-529D-4BD8-8B8D-FA7A59290650}" type="presParOf" srcId="{89BB9B84-B0CC-499D-93F8-CE00C318FAE9}" destId="{5278CDD9-B1A7-4AFA-86D9-DA5DB23A073C}" srcOrd="4" destOrd="0" presId="urn:microsoft.com/office/officeart/2005/8/layout/radial6"/>
    <dgm:cxn modelId="{5191E736-DB1B-4D7F-B6E3-994A45425922}" type="presParOf" srcId="{89BB9B84-B0CC-499D-93F8-CE00C318FAE9}" destId="{5E36DEFD-39B6-414D-B4C2-5687FCA04A1E}" srcOrd="5" destOrd="0" presId="urn:microsoft.com/office/officeart/2005/8/layout/radial6"/>
    <dgm:cxn modelId="{C31E9885-CA04-4926-AD10-924FBB510F76}" type="presParOf" srcId="{89BB9B84-B0CC-499D-93F8-CE00C318FAE9}" destId="{EED1827F-1C40-4E4D-A0CE-342989969AB4}" srcOrd="6" destOrd="0" presId="urn:microsoft.com/office/officeart/2005/8/layout/radial6"/>
    <dgm:cxn modelId="{E5151209-2615-4761-8B1F-A1DBC392528B}" type="presParOf" srcId="{89BB9B84-B0CC-499D-93F8-CE00C318FAE9}" destId="{F5E5AB1F-3E51-4E48-82CD-BB20FC6E4C07}" srcOrd="7" destOrd="0" presId="urn:microsoft.com/office/officeart/2005/8/layout/radial6"/>
    <dgm:cxn modelId="{0C870AC5-B6CA-4E17-9314-BEAD5584E998}" type="presParOf" srcId="{89BB9B84-B0CC-499D-93F8-CE00C318FAE9}" destId="{2F8C1532-AB52-48C4-8068-7B83286B2BBC}" srcOrd="8" destOrd="0" presId="urn:microsoft.com/office/officeart/2005/8/layout/radial6"/>
    <dgm:cxn modelId="{69AB80A8-9D19-43DD-9AFC-C6E840C30735}" type="presParOf" srcId="{89BB9B84-B0CC-499D-93F8-CE00C318FAE9}" destId="{132C281A-F084-4D0E-8B29-FA1BC26AF767}" srcOrd="9" destOrd="0" presId="urn:microsoft.com/office/officeart/2005/8/layout/radial6"/>
    <dgm:cxn modelId="{BDD66E31-8ED9-4DCD-B708-6F095AE84685}" type="presParOf" srcId="{89BB9B84-B0CC-499D-93F8-CE00C318FAE9}" destId="{7CE2F990-1054-4036-8B49-B9734FF4D77F}" srcOrd="10" destOrd="0" presId="urn:microsoft.com/office/officeart/2005/8/layout/radial6"/>
    <dgm:cxn modelId="{9A840490-5D00-45BE-8ED3-1508EE55997C}" type="presParOf" srcId="{89BB9B84-B0CC-499D-93F8-CE00C318FAE9}" destId="{123A039A-0C1C-432C-A65B-3AA5FA361EFA}" srcOrd="11" destOrd="0" presId="urn:microsoft.com/office/officeart/2005/8/layout/radial6"/>
    <dgm:cxn modelId="{21E00C5C-F925-4B2C-8909-5F3318C4CF08}" type="presParOf" srcId="{89BB9B84-B0CC-499D-93F8-CE00C318FAE9}" destId="{88E9443E-B9D2-44D5-BC1B-640AD602C100}" srcOrd="12" destOrd="0" presId="urn:microsoft.com/office/officeart/2005/8/layout/radial6"/>
    <dgm:cxn modelId="{C5EE2A74-D602-4A46-BFF0-68A6482D51DE}" type="presParOf" srcId="{89BB9B84-B0CC-499D-93F8-CE00C318FAE9}" destId="{EE74FC9B-6455-4A59-A45B-659D8F901CBD}" srcOrd="13" destOrd="0" presId="urn:microsoft.com/office/officeart/2005/8/layout/radial6"/>
    <dgm:cxn modelId="{FDA84296-1063-4D80-ACDB-AF3926A668E4}" type="presParOf" srcId="{89BB9B84-B0CC-499D-93F8-CE00C318FAE9}" destId="{42578971-DDC5-4DC8-B259-2FF2B08EC61E}" srcOrd="14" destOrd="0" presId="urn:microsoft.com/office/officeart/2005/8/layout/radial6"/>
    <dgm:cxn modelId="{F5847A10-F4AE-4C63-875F-906F53ADC3B5}" type="presParOf" srcId="{89BB9B84-B0CC-499D-93F8-CE00C318FAE9}" destId="{080BFD12-1240-48D7-8C86-5584CE561862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E3E54-82F3-460D-BDC4-84F0A3C35414}">
      <dsp:nvSpPr>
        <dsp:cNvPr id="0" name=""/>
        <dsp:cNvSpPr/>
      </dsp:nvSpPr>
      <dsp:spPr>
        <a:xfrm rot="5400000">
          <a:off x="-155276" y="155584"/>
          <a:ext cx="1035175" cy="724623"/>
        </a:xfrm>
        <a:prstGeom prst="chevron">
          <a:avLst/>
        </a:prstGeom>
        <a:solidFill>
          <a:srgbClr val="898989"/>
        </a:solidFill>
        <a:ln w="25400" cap="flat" cmpd="sng" algn="ctr">
          <a:solidFill>
            <a:srgbClr val="89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2021</a:t>
          </a:r>
          <a:endParaRPr lang="ru-RU" sz="1200" kern="1200" dirty="0"/>
        </a:p>
      </dsp:txBody>
      <dsp:txXfrm rot="-5400000">
        <a:off x="1" y="362620"/>
        <a:ext cx="724623" cy="310552"/>
      </dsp:txXfrm>
    </dsp:sp>
    <dsp:sp modelId="{73A4D658-3D93-47F8-9ED3-316352AE6F30}">
      <dsp:nvSpPr>
        <dsp:cNvPr id="0" name=""/>
        <dsp:cNvSpPr/>
      </dsp:nvSpPr>
      <dsp:spPr>
        <a:xfrm rot="5400000">
          <a:off x="1790464" y="-1065841"/>
          <a:ext cx="672864" cy="2804546"/>
        </a:xfrm>
        <a:prstGeom prst="round2SameRect">
          <a:avLst/>
        </a:prstGeom>
        <a:solidFill>
          <a:srgbClr val="EBEBEC">
            <a:alpha val="90000"/>
          </a:srgbClr>
        </a:solidFill>
        <a:ln w="25400" cap="flat" cmpd="sng" algn="ctr">
          <a:solidFill>
            <a:srgbClr val="89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мужчин-курсантов - всего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1447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человек </a:t>
          </a:r>
          <a:endParaRPr lang="ru-RU" sz="9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очные курсы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816</a:t>
          </a:r>
          <a:endParaRPr lang="ru-RU" sz="900" b="1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гибридное обучение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225</a:t>
          </a:r>
          <a:endParaRPr lang="ru-RU" sz="900" b="1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дистанционные курсы -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609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9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24624" y="32846"/>
        <a:ext cx="2771699" cy="607170"/>
      </dsp:txXfrm>
    </dsp:sp>
    <dsp:sp modelId="{4835A77F-D2C4-429D-A965-71A0B3A639A3}">
      <dsp:nvSpPr>
        <dsp:cNvPr id="0" name=""/>
        <dsp:cNvSpPr/>
      </dsp:nvSpPr>
      <dsp:spPr>
        <a:xfrm rot="5400000">
          <a:off x="-155276" y="875100"/>
          <a:ext cx="1035175" cy="724623"/>
        </a:xfrm>
        <a:prstGeom prst="chevron">
          <a:avLst/>
        </a:prstGeom>
        <a:solidFill>
          <a:srgbClr val="898989"/>
        </a:solidFill>
        <a:ln w="25400" cap="flat" cmpd="sng" algn="ctr">
          <a:solidFill>
            <a:srgbClr val="89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2022</a:t>
          </a:r>
          <a:endParaRPr lang="ru-RU" sz="1200" kern="1200" dirty="0"/>
        </a:p>
      </dsp:txBody>
      <dsp:txXfrm rot="-5400000">
        <a:off x="1" y="1082136"/>
        <a:ext cx="724623" cy="310552"/>
      </dsp:txXfrm>
    </dsp:sp>
    <dsp:sp modelId="{B761B585-014B-4236-AC85-562564F7FEDD}">
      <dsp:nvSpPr>
        <dsp:cNvPr id="0" name=""/>
        <dsp:cNvSpPr/>
      </dsp:nvSpPr>
      <dsp:spPr>
        <a:xfrm rot="5400000">
          <a:off x="1790464" y="-346325"/>
          <a:ext cx="672864" cy="2804546"/>
        </a:xfrm>
        <a:prstGeom prst="round2SameRect">
          <a:avLst/>
        </a:prstGeom>
        <a:solidFill>
          <a:srgbClr val="EBEBEC">
            <a:alpha val="90000"/>
          </a:srgbClr>
        </a:solidFill>
        <a:ln w="25400" cap="flat" cmpd="sng" algn="ctr">
          <a:solidFill>
            <a:srgbClr val="89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мужчин-курсантов - всего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1736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человек </a:t>
          </a:r>
          <a:r>
            <a:rPr lang="ru-RU" sz="1000" b="1" kern="1200" dirty="0" smtClean="0">
              <a:solidFill>
                <a:srgbClr val="B82834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000" b="1" kern="1200" dirty="0">
            <a:solidFill>
              <a:srgbClr val="B82834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очные курсы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593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гибридное обучение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563</a:t>
          </a:r>
          <a:endParaRPr lang="ru-RU" sz="1000" b="1" kern="1200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дистанционные курсы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844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b="1" kern="1200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724624" y="752362"/>
        <a:ext cx="2771699" cy="6071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1E3E54-82F3-460D-BDC4-84F0A3C35414}">
      <dsp:nvSpPr>
        <dsp:cNvPr id="0" name=""/>
        <dsp:cNvSpPr/>
      </dsp:nvSpPr>
      <dsp:spPr>
        <a:xfrm rot="5400000">
          <a:off x="-155276" y="155584"/>
          <a:ext cx="1035175" cy="724623"/>
        </a:xfrm>
        <a:prstGeom prst="chevron">
          <a:avLst/>
        </a:prstGeom>
        <a:solidFill>
          <a:srgbClr val="898989"/>
        </a:solidFill>
        <a:ln w="25400" cap="flat" cmpd="sng" algn="ctr">
          <a:solidFill>
            <a:srgbClr val="89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2021</a:t>
          </a:r>
          <a:endParaRPr lang="ru-RU" sz="1200" kern="1200" dirty="0"/>
        </a:p>
      </dsp:txBody>
      <dsp:txXfrm rot="-5400000">
        <a:off x="1" y="362620"/>
        <a:ext cx="724623" cy="310552"/>
      </dsp:txXfrm>
    </dsp:sp>
    <dsp:sp modelId="{73A4D658-3D93-47F8-9ED3-316352AE6F30}">
      <dsp:nvSpPr>
        <dsp:cNvPr id="0" name=""/>
        <dsp:cNvSpPr/>
      </dsp:nvSpPr>
      <dsp:spPr>
        <a:xfrm rot="5400000">
          <a:off x="1887875" y="-1163252"/>
          <a:ext cx="672864" cy="2999368"/>
        </a:xfrm>
        <a:prstGeom prst="round2SameRect">
          <a:avLst/>
        </a:prstGeom>
        <a:solidFill>
          <a:srgbClr val="EBEBEC">
            <a:alpha val="90000"/>
          </a:srgbClr>
        </a:solidFill>
        <a:ln w="25400" cap="flat" cmpd="sng" algn="ctr">
          <a:solidFill>
            <a:srgbClr val="89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женщин-курсантов - всего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3924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человек </a:t>
          </a:r>
          <a:endParaRPr lang="ru-RU" sz="9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очные курсы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1860</a:t>
          </a:r>
          <a:endParaRPr lang="ru-RU" sz="900" b="1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гибридное обучение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817</a:t>
          </a:r>
          <a:endParaRPr lang="ru-RU" sz="900" b="1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дистанционные курсы -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1980 </a:t>
          </a:r>
          <a:endParaRPr lang="ru-RU" sz="9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24624" y="32846"/>
        <a:ext cx="2966521" cy="607170"/>
      </dsp:txXfrm>
    </dsp:sp>
    <dsp:sp modelId="{4835A77F-D2C4-429D-A965-71A0B3A639A3}">
      <dsp:nvSpPr>
        <dsp:cNvPr id="0" name=""/>
        <dsp:cNvSpPr/>
      </dsp:nvSpPr>
      <dsp:spPr>
        <a:xfrm rot="5400000">
          <a:off x="-155276" y="875100"/>
          <a:ext cx="1035175" cy="724623"/>
        </a:xfrm>
        <a:prstGeom prst="chevron">
          <a:avLst/>
        </a:prstGeom>
        <a:solidFill>
          <a:srgbClr val="898989"/>
        </a:solidFill>
        <a:ln w="25400" cap="flat" cmpd="sng" algn="ctr">
          <a:solidFill>
            <a:srgbClr val="89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2022</a:t>
          </a:r>
          <a:endParaRPr lang="ru-RU" sz="1200" kern="1200" dirty="0"/>
        </a:p>
      </dsp:txBody>
      <dsp:txXfrm rot="-5400000">
        <a:off x="1" y="1082136"/>
        <a:ext cx="724623" cy="310552"/>
      </dsp:txXfrm>
    </dsp:sp>
    <dsp:sp modelId="{B761B585-014B-4236-AC85-562564F7FEDD}">
      <dsp:nvSpPr>
        <dsp:cNvPr id="0" name=""/>
        <dsp:cNvSpPr/>
      </dsp:nvSpPr>
      <dsp:spPr>
        <a:xfrm rot="5400000">
          <a:off x="1887875" y="-443736"/>
          <a:ext cx="672864" cy="2999368"/>
        </a:xfrm>
        <a:prstGeom prst="round2SameRect">
          <a:avLst/>
        </a:prstGeom>
        <a:solidFill>
          <a:srgbClr val="EBEBEC">
            <a:alpha val="90000"/>
          </a:srgbClr>
        </a:solidFill>
        <a:ln w="25400" cap="flat" cmpd="sng" algn="ctr">
          <a:solidFill>
            <a:srgbClr val="89898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женщин-курсантов - всего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4212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человек </a:t>
          </a:r>
          <a:r>
            <a:rPr lang="ru-RU" sz="1000" b="1" kern="1200" dirty="0" smtClean="0">
              <a:solidFill>
                <a:srgbClr val="B82834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000" b="1" kern="1200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очные курсы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1690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гибридное обучение –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1162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b="1" kern="1200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дистанционные курсы - </a:t>
          </a: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2055</a:t>
          </a:r>
          <a:r>
            <a:rPr lang="ru-RU" sz="9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000" b="1" kern="1200" dirty="0">
            <a:solidFill>
              <a:srgbClr val="B82834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724624" y="752362"/>
        <a:ext cx="2966521" cy="6071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BFD12-1240-48D7-8C86-5584CE561862}">
      <dsp:nvSpPr>
        <dsp:cNvPr id="0" name=""/>
        <dsp:cNvSpPr/>
      </dsp:nvSpPr>
      <dsp:spPr>
        <a:xfrm>
          <a:off x="666738" y="595941"/>
          <a:ext cx="3379508" cy="3379508"/>
        </a:xfrm>
        <a:prstGeom prst="blockArc">
          <a:avLst>
            <a:gd name="adj1" fmla="val 11498969"/>
            <a:gd name="adj2" fmla="val 16553566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E9443E-B9D2-44D5-BC1B-640AD602C100}">
      <dsp:nvSpPr>
        <dsp:cNvPr id="0" name=""/>
        <dsp:cNvSpPr/>
      </dsp:nvSpPr>
      <dsp:spPr>
        <a:xfrm>
          <a:off x="689654" y="453613"/>
          <a:ext cx="3379508" cy="3379508"/>
        </a:xfrm>
        <a:prstGeom prst="blockArc">
          <a:avLst>
            <a:gd name="adj1" fmla="val 7501003"/>
            <a:gd name="adj2" fmla="val 11198618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C281A-F084-4D0E-8B29-FA1BC26AF767}">
      <dsp:nvSpPr>
        <dsp:cNvPr id="0" name=""/>
        <dsp:cNvSpPr/>
      </dsp:nvSpPr>
      <dsp:spPr>
        <a:xfrm>
          <a:off x="880567" y="609891"/>
          <a:ext cx="3379508" cy="3379508"/>
        </a:xfrm>
        <a:prstGeom prst="blockArc">
          <a:avLst>
            <a:gd name="adj1" fmla="val 2885265"/>
            <a:gd name="adj2" fmla="val 8015345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1827F-1C40-4E4D-A0CE-342989969AB4}">
      <dsp:nvSpPr>
        <dsp:cNvPr id="0" name=""/>
        <dsp:cNvSpPr/>
      </dsp:nvSpPr>
      <dsp:spPr>
        <a:xfrm>
          <a:off x="972595" y="533130"/>
          <a:ext cx="3379508" cy="3379508"/>
        </a:xfrm>
        <a:prstGeom prst="blockArc">
          <a:avLst>
            <a:gd name="adj1" fmla="val 21015812"/>
            <a:gd name="adj2" fmla="val 3134917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45922-D474-44DD-A289-C6160EC80EB9}">
      <dsp:nvSpPr>
        <dsp:cNvPr id="0" name=""/>
        <dsp:cNvSpPr/>
      </dsp:nvSpPr>
      <dsp:spPr>
        <a:xfrm>
          <a:off x="985054" y="597937"/>
          <a:ext cx="3379508" cy="3379508"/>
        </a:xfrm>
        <a:prstGeom prst="blockArc">
          <a:avLst>
            <a:gd name="adj1" fmla="val 15889540"/>
            <a:gd name="adj2" fmla="val 20878352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34991-BA3A-4F68-9087-9D6A351DA088}">
      <dsp:nvSpPr>
        <dsp:cNvPr id="0" name=""/>
        <dsp:cNvSpPr/>
      </dsp:nvSpPr>
      <dsp:spPr>
        <a:xfrm>
          <a:off x="648073" y="255058"/>
          <a:ext cx="3867337" cy="386480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214431" y="821045"/>
        <a:ext cx="2734621" cy="2732827"/>
      </dsp:txXfrm>
    </dsp:sp>
    <dsp:sp modelId="{6E3738BA-F09F-42DC-8255-4288962F01C1}">
      <dsp:nvSpPr>
        <dsp:cNvPr id="0" name=""/>
        <dsp:cNvSpPr/>
      </dsp:nvSpPr>
      <dsp:spPr>
        <a:xfrm>
          <a:off x="1911801" y="62777"/>
          <a:ext cx="1228297" cy="1162164"/>
        </a:xfrm>
        <a:prstGeom prst="ellipse">
          <a:avLst/>
        </a:prstGeom>
        <a:solidFill>
          <a:srgbClr val="B82834"/>
        </a:solidFill>
        <a:ln w="25400" cap="flat" cmpd="sng" algn="ctr">
          <a:solidFill>
            <a:srgbClr val="B8283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КРАСГМУ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91681" y="232972"/>
        <a:ext cx="868537" cy="821774"/>
      </dsp:txXfrm>
    </dsp:sp>
    <dsp:sp modelId="{5278CDD9-B1A7-4AFA-86D9-DA5DB23A073C}">
      <dsp:nvSpPr>
        <dsp:cNvPr id="0" name=""/>
        <dsp:cNvSpPr/>
      </dsp:nvSpPr>
      <dsp:spPr>
        <a:xfrm>
          <a:off x="3672403" y="1358914"/>
          <a:ext cx="1233458" cy="1169665"/>
        </a:xfrm>
        <a:prstGeom prst="ellipse">
          <a:avLst/>
        </a:prstGeom>
        <a:solidFill>
          <a:srgbClr val="B82834"/>
        </a:solidFill>
        <a:ln w="25400" cap="flat" cmpd="sng" algn="ctr">
          <a:solidFill>
            <a:srgbClr val="B8283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ППС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53039" y="1530207"/>
        <a:ext cx="872186" cy="827079"/>
      </dsp:txXfrm>
    </dsp:sp>
    <dsp:sp modelId="{F5E5AB1F-3E51-4E48-82CD-BB20FC6E4C07}">
      <dsp:nvSpPr>
        <dsp:cNvPr id="0" name=""/>
        <dsp:cNvSpPr/>
      </dsp:nvSpPr>
      <dsp:spPr>
        <a:xfrm>
          <a:off x="3024337" y="2912390"/>
          <a:ext cx="1297087" cy="1231095"/>
        </a:xfrm>
        <a:prstGeom prst="ellipse">
          <a:avLst/>
        </a:prstGeom>
        <a:solidFill>
          <a:srgbClr val="B82834"/>
        </a:solidFill>
        <a:ln w="25400" cap="flat" cmpd="sng" algn="ctr">
          <a:solidFill>
            <a:srgbClr val="B8283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НАСЕ-ЛЕНИЕ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14291" y="3092680"/>
        <a:ext cx="917179" cy="870515"/>
      </dsp:txXfrm>
    </dsp:sp>
    <dsp:sp modelId="{7CE2F990-1054-4036-8B49-B9734FF4D77F}">
      <dsp:nvSpPr>
        <dsp:cNvPr id="0" name=""/>
        <dsp:cNvSpPr/>
      </dsp:nvSpPr>
      <dsp:spPr>
        <a:xfrm>
          <a:off x="792089" y="2880320"/>
          <a:ext cx="1280406" cy="1229658"/>
        </a:xfrm>
        <a:prstGeom prst="ellipse">
          <a:avLst/>
        </a:prstGeom>
        <a:solidFill>
          <a:srgbClr val="B82834"/>
        </a:solidFill>
        <a:ln w="25400" cap="flat" cmpd="sng" algn="ctr">
          <a:solidFill>
            <a:srgbClr val="B8283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Times New Roman" pitchFamily="18" charset="0"/>
              <a:cs typeface="Times New Roman" pitchFamily="18" charset="0"/>
            </a:rPr>
            <a:t>СПЕЦИ-АЛИСТЫ</a:t>
          </a:r>
          <a:endParaRPr lang="ru-RU" sz="1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79600" y="3060399"/>
        <a:ext cx="905384" cy="869500"/>
      </dsp:txXfrm>
    </dsp:sp>
    <dsp:sp modelId="{EE74FC9B-6455-4A59-A45B-659D8F901CBD}">
      <dsp:nvSpPr>
        <dsp:cNvPr id="0" name=""/>
        <dsp:cNvSpPr/>
      </dsp:nvSpPr>
      <dsp:spPr>
        <a:xfrm>
          <a:off x="128033" y="1358914"/>
          <a:ext cx="1223800" cy="1186988"/>
        </a:xfrm>
        <a:prstGeom prst="ellipse">
          <a:avLst/>
        </a:prstGeom>
        <a:solidFill>
          <a:srgbClr val="B82834"/>
        </a:solidFill>
        <a:ln w="25400" cap="flat" cmpd="sng" algn="ctr">
          <a:solidFill>
            <a:srgbClr val="B8283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МЗ КК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254" y="1532744"/>
        <a:ext cx="865358" cy="839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0.62083</cdr:x>
      <cdr:y>0.1059</cdr:y>
    </cdr:from>
    <cdr:to>
      <cdr:x>0.82083</cdr:x>
      <cdr:y>0.43924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38450" y="2905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0.62083</cdr:x>
      <cdr:y>0.1059</cdr:y>
    </cdr:from>
    <cdr:to>
      <cdr:x>0.82083</cdr:x>
      <cdr:y>0.43924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38450" y="29051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0.3338</cdr:x>
      <cdr:y>0.46059</cdr:y>
    </cdr:from>
    <cdr:to>
      <cdr:x>0.39863</cdr:x>
      <cdr:y>0.5644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09914" y="1843465"/>
          <a:ext cx="468041" cy="415489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050" b="1" dirty="0" smtClean="0"/>
            <a:t>ОС – 91 %</a:t>
          </a:r>
          <a:endParaRPr lang="ru-RU" sz="105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119CE-FFB3-4869-831E-7D87267F97E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FCB40-6E17-45D2-9086-35DBCEBA45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3664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7160C-B357-4FC1-94D2-00EB70DEAAF3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0A90A-7840-4B73-8FE8-21999B03AF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432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687CB6-976C-4A2E-AC1C-605E033C174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0A90A-7840-4B73-8FE8-21999B03AF9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080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098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241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302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99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9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5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31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88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9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70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90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24773-4532-4709-A641-EE8B6D343B56}" type="datetimeFigureOut">
              <a:rPr lang="ru-RU" smtClean="0"/>
              <a:t>15.03.2023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CAFDC-D62A-42DE-8D4D-49D1DA4E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27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18.jpe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image" Target="../media/image7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9.jpe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19.jpe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r="1"/>
          <a:stretch/>
        </p:blipFill>
        <p:spPr>
          <a:xfrm rot="16200000" flipV="1">
            <a:off x="2000250" y="-1969253"/>
            <a:ext cx="5143500" cy="9144000"/>
          </a:xfrm>
          <a:prstGeom prst="rect">
            <a:avLst/>
          </a:prstGeom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5279E09-F8E8-4D5A-B2F8-06BBFAECCA01}"/>
              </a:ext>
            </a:extLst>
          </p:cNvPr>
          <p:cNvSpPr/>
          <p:nvPr/>
        </p:nvSpPr>
        <p:spPr>
          <a:xfrm>
            <a:off x="0" y="1"/>
            <a:ext cx="9144000" cy="6275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8A6AD1D5-4FCE-4435-BD23-0C88F5794D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5297" b="44482"/>
          <a:stretch/>
        </p:blipFill>
        <p:spPr>
          <a:xfrm>
            <a:off x="1343853" y="2178676"/>
            <a:ext cx="7764651" cy="2985362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568" y="1275606"/>
            <a:ext cx="7920880" cy="119544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2022 </a:t>
            </a:r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 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ИТОГИ </a:t>
            </a:r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ДЕЯТЕЛЬНОСТИ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ИНСТИТУТА </a:t>
            </a:r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</a:rPr>
              <a:t>ПОСЛЕДИПЛОМНОГО ОБРАЗОВАНИЯ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B9E4AD-72F8-475C-A727-FDCA0A5CF703}"/>
              </a:ext>
            </a:extLst>
          </p:cNvPr>
          <p:cNvSpPr txBox="1"/>
          <p:nvPr/>
        </p:nvSpPr>
        <p:spPr>
          <a:xfrm>
            <a:off x="210980" y="38911"/>
            <a:ext cx="8722037" cy="5124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>
              <a:lnSpc>
                <a:spcPct val="120000"/>
              </a:lnSpc>
            </a:pPr>
            <a:r>
              <a:rPr lang="ru-RU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«КРАСНОЯРСКИЙ ГОСУДАРСТВЕННЫЙ МЕДИЦИНСКИЙ УНИВЕРСИТЕТ ИМЕНИ ПРОФЕССОРА В.Ф. ВОЙНО-ЯСЕНЕЦКОГО» </a:t>
            </a:r>
          </a:p>
          <a:p>
            <a:pPr>
              <a:lnSpc>
                <a:spcPct val="120000"/>
              </a:lnSpc>
            </a:pPr>
            <a:r>
              <a:rPr lang="ru-RU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ЗДРАВООХРАНЕНИЯ РОССИЙСКОЙ ФЕДЕРАЦИИ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4FCA8CA-0A2C-4CD6-9CC1-765323BCA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36124"/>
            <a:ext cx="3385800" cy="860381"/>
          </a:xfrm>
          <a:prstGeom prst="rect">
            <a:avLst/>
          </a:prstGeom>
        </p:spPr>
      </p:pic>
      <p:sp>
        <p:nvSpPr>
          <p:cNvPr id="28" name="Подзаголовок 2">
            <a:extLst>
              <a:ext uri="{FF2B5EF4-FFF2-40B4-BE49-F238E27FC236}">
                <a16:creationId xmlns="" xmlns:a16="http://schemas.microsoft.com/office/drawing/2014/main" id="{60F77279-DD59-4D86-861E-48ECD781AF13}"/>
              </a:ext>
            </a:extLst>
          </p:cNvPr>
          <p:cNvSpPr txBox="1">
            <a:spLocks/>
          </p:cNvSpPr>
          <p:nvPr/>
        </p:nvSpPr>
        <p:spPr>
          <a:xfrm>
            <a:off x="6490766" y="4303430"/>
            <a:ext cx="2450431" cy="7257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ИПО </a:t>
            </a:r>
          </a:p>
          <a:p>
            <a:pPr algn="r">
              <a:lnSpc>
                <a:spcPct val="100000"/>
              </a:lnSpc>
            </a:pP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Юрьева ЕА</a:t>
            </a:r>
            <a:endParaRPr lang="ru-RU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10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251520" y="639205"/>
            <a:ext cx="8784976" cy="4923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РЕШЕНИЯ УЧЕНОГО СОВЕТА ОТ 23.03.2022: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4339717"/>
              </p:ext>
            </p:extLst>
          </p:nvPr>
        </p:nvGraphicFramePr>
        <p:xfrm>
          <a:off x="300424" y="1131591"/>
          <a:ext cx="8547004" cy="356916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13017"/>
                <a:gridCol w="1455504"/>
                <a:gridCol w="978483"/>
              </a:tblGrid>
              <a:tr h="680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Разработка и реализация плана мероприятий по продвижению бренда «ИНСТИТУТ последипломного образования»</a:t>
                      </a: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Соловьева И.А. Юрьева Е.А.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март 2023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</a:tr>
              <a:tr h="51625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Разработка онлайн-сервиса для слушателей системы ДПО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Юрьева Е.А. Титов К.А.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август 2022</a:t>
                      </a:r>
                    </a:p>
                  </a:txBody>
                  <a:tcPr marL="91443" marR="91443" marT="34286" marB="34286" horzOverflow="overflow"/>
                </a:tc>
              </a:tr>
              <a:tr h="51625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Внедрение гибридного обучения специалистов в ИПО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Юрьева Е.А.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Кустова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Т.В.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 2022</a:t>
                      </a:r>
                    </a:p>
                  </a:txBody>
                  <a:tcPr marL="91443" marR="91443" marT="34286" marB="34286" horzOverflow="overflow"/>
                </a:tc>
              </a:tr>
              <a:tr h="516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Актуализация программ ДПО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Кустова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Т.В. Харитонова Е.В. 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 2022</a:t>
                      </a:r>
                    </a:p>
                  </a:txBody>
                  <a:tcPr marL="91443" marR="91443" marT="34286" marB="34286" horzOverflow="overflow"/>
                </a:tc>
              </a:tr>
              <a:tr h="721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Разработка и реализация плана мероприятий по переходу на систему этапной (дискретной) ординатуры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Соловьева И.А. Юрьева Е.А. 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январь 2023</a:t>
                      </a:r>
                    </a:p>
                  </a:txBody>
                  <a:tcPr marL="91443" marR="91443" marT="34286" marB="34286" horzOverflow="overflow"/>
                </a:tc>
              </a:tr>
              <a:tr h="475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Разработка онлайн-сервиса для первичной специализированной аккредитации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Кустова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Т.В. Титов К.А.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 2022</a:t>
                      </a:r>
                    </a:p>
                  </a:txBody>
                  <a:tcPr marL="91443" marR="91443" marT="34286" marB="34286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64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5AD2610-06B1-44EF-A687-A3B8846AB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7" y="-4309446"/>
            <a:ext cx="564072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2BC4D4-D6F4-420C-82F3-3B86262869DF}"/>
              </a:ext>
            </a:extLst>
          </p:cNvPr>
          <p:cNvSpPr txBox="1">
            <a:spLocks/>
          </p:cNvSpPr>
          <p:nvPr/>
        </p:nvSpPr>
        <p:spPr>
          <a:xfrm>
            <a:off x="2225895" y="92246"/>
            <a:ext cx="6259246" cy="365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ru-RU" sz="900" b="1" kern="0" spc="3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23CD5E-1848-4E1B-9E6A-58F0063D7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4" y="1930"/>
            <a:ext cx="1940545" cy="493121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1B6510BF-C7E3-4E06-A63B-FA6C017BC98D}"/>
              </a:ext>
            </a:extLst>
          </p:cNvPr>
          <p:cNvSpPr txBox="1">
            <a:spLocks/>
          </p:cNvSpPr>
          <p:nvPr/>
        </p:nvSpPr>
        <p:spPr>
          <a:xfrm>
            <a:off x="8446347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11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F5930A1E-CE6E-48A4-942F-3F37CCFA43AA}"/>
              </a:ext>
            </a:extLst>
          </p:cNvPr>
          <p:cNvCxnSpPr/>
          <p:nvPr/>
        </p:nvCxnSpPr>
        <p:spPr>
          <a:xfrm>
            <a:off x="8604448" y="51471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>
            <a:extLst>
              <a:ext uri="{FF2B5EF4-FFF2-40B4-BE49-F238E27FC236}">
                <a16:creationId xmlns="" xmlns:a16="http://schemas.microsoft.com/office/drawing/2014/main" id="{1835F6C0-0D69-42F7-A454-3D7E73710CCA}"/>
              </a:ext>
            </a:extLst>
          </p:cNvPr>
          <p:cNvGrpSpPr/>
          <p:nvPr/>
        </p:nvGrpSpPr>
        <p:grpSpPr>
          <a:xfrm>
            <a:off x="363912" y="1588929"/>
            <a:ext cx="4796234" cy="697651"/>
            <a:chOff x="485215" y="2118571"/>
            <a:chExt cx="6394979" cy="930201"/>
          </a:xfrm>
        </p:grpSpPr>
        <p:sp>
          <p:nvSpPr>
            <p:cNvPr id="8" name="Shape 66">
              <a:extLst>
                <a:ext uri="{FF2B5EF4-FFF2-40B4-BE49-F238E27FC236}">
                  <a16:creationId xmlns="" xmlns:a16="http://schemas.microsoft.com/office/drawing/2014/main" id="{2D6ECBA1-D17E-40D7-83D5-47B072E08282}"/>
                </a:ext>
              </a:extLst>
            </p:cNvPr>
            <p:cNvSpPr/>
            <p:nvPr/>
          </p:nvSpPr>
          <p:spPr>
            <a:xfrm>
              <a:off x="485215" y="2118571"/>
              <a:ext cx="6394979" cy="930201"/>
            </a:xfrm>
            <a:prstGeom prst="roundRect">
              <a:avLst>
                <a:gd name="adj" fmla="val 14549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9" name="Shape 78">
              <a:extLst>
                <a:ext uri="{FF2B5EF4-FFF2-40B4-BE49-F238E27FC236}">
                  <a16:creationId xmlns="" xmlns:a16="http://schemas.microsoft.com/office/drawing/2014/main" id="{29549089-CBF0-4202-872C-B71B347374CA}"/>
                </a:ext>
              </a:extLst>
            </p:cNvPr>
            <p:cNvSpPr/>
            <p:nvPr/>
          </p:nvSpPr>
          <p:spPr>
            <a:xfrm>
              <a:off x="1183742" y="2149178"/>
              <a:ext cx="5581042" cy="800218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Информационное </a:t>
              </a:r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воздействие: информирование </a:t>
              </a: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 новых программах ДПО, приглашение на обучение с помощью  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email</a:t>
              </a:r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-рассылки</a:t>
              </a:r>
              <a:r>
                <a: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(на кадровые службы и персональные)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hape 89">
              <a:extLst>
                <a:ext uri="{FF2B5EF4-FFF2-40B4-BE49-F238E27FC236}">
                  <a16:creationId xmlns="" xmlns:a16="http://schemas.microsoft.com/office/drawing/2014/main" id="{37FCEE6D-3B87-49AB-9176-519EED409F78}"/>
                </a:ext>
              </a:extLst>
            </p:cNvPr>
            <p:cNvSpPr/>
            <p:nvPr/>
          </p:nvSpPr>
          <p:spPr>
            <a:xfrm>
              <a:off x="659551" y="2236269"/>
              <a:ext cx="464735" cy="464735"/>
            </a:xfrm>
            <a:prstGeom prst="roundRect">
              <a:avLst>
                <a:gd name="adj" fmla="val 29120"/>
              </a:avLst>
            </a:prstGeom>
            <a:gradFill flip="none" rotWithShape="1">
              <a:gsLst>
                <a:gs pos="0">
                  <a:srgbClr val="B82834">
                    <a:shade val="30000"/>
                    <a:satMod val="115000"/>
                  </a:srgbClr>
                </a:gs>
                <a:gs pos="50000">
                  <a:srgbClr val="B82834">
                    <a:shade val="67500"/>
                    <a:satMod val="115000"/>
                  </a:srgbClr>
                </a:gs>
                <a:gs pos="100000">
                  <a:srgbClr val="B8283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12" name="Shape 1016">
            <a:extLst>
              <a:ext uri="{FF2B5EF4-FFF2-40B4-BE49-F238E27FC236}">
                <a16:creationId xmlns="" xmlns:a16="http://schemas.microsoft.com/office/drawing/2014/main" id="{C43E8038-3B55-435F-B002-4EA693B7B3BA}"/>
              </a:ext>
            </a:extLst>
          </p:cNvPr>
          <p:cNvSpPr/>
          <p:nvPr/>
        </p:nvSpPr>
        <p:spPr>
          <a:xfrm>
            <a:off x="363913" y="1332640"/>
            <a:ext cx="4072663" cy="35537"/>
          </a:xfrm>
          <a:prstGeom prst="roundRect">
            <a:avLst>
              <a:gd name="adj" fmla="val 285617"/>
            </a:avLst>
          </a:prstGeom>
          <a:solidFill>
            <a:srgbClr val="B82834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91827E8C-C519-4FB0-A437-8637496A68B4}"/>
              </a:ext>
            </a:extLst>
          </p:cNvPr>
          <p:cNvGrpSpPr/>
          <p:nvPr/>
        </p:nvGrpSpPr>
        <p:grpSpPr>
          <a:xfrm>
            <a:off x="363912" y="2404983"/>
            <a:ext cx="4796234" cy="807068"/>
            <a:chOff x="485215" y="3155703"/>
            <a:chExt cx="6394979" cy="1076091"/>
          </a:xfrm>
        </p:grpSpPr>
        <p:sp>
          <p:nvSpPr>
            <p:cNvPr id="14" name="Shape 1318">
              <a:extLst>
                <a:ext uri="{FF2B5EF4-FFF2-40B4-BE49-F238E27FC236}">
                  <a16:creationId xmlns="" xmlns:a16="http://schemas.microsoft.com/office/drawing/2014/main" id="{39C45F5F-97A2-418B-AFF6-AE2526714C90}"/>
                </a:ext>
              </a:extLst>
            </p:cNvPr>
            <p:cNvSpPr/>
            <p:nvPr/>
          </p:nvSpPr>
          <p:spPr>
            <a:xfrm>
              <a:off x="485215" y="3155703"/>
              <a:ext cx="6394979" cy="1076091"/>
            </a:xfrm>
            <a:prstGeom prst="roundRect">
              <a:avLst>
                <a:gd name="adj" fmla="val 14549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" name="Shape 1419">
              <a:extLst>
                <a:ext uri="{FF2B5EF4-FFF2-40B4-BE49-F238E27FC236}">
                  <a16:creationId xmlns="" xmlns:a16="http://schemas.microsoft.com/office/drawing/2014/main" id="{FC3863DF-D68B-4F5D-8327-96F2FB677188}"/>
                </a:ext>
              </a:extLst>
            </p:cNvPr>
            <p:cNvSpPr/>
            <p:nvPr/>
          </p:nvSpPr>
          <p:spPr>
            <a:xfrm>
              <a:off x="1183742" y="3178740"/>
              <a:ext cx="5581042" cy="1025922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Участие </a:t>
              </a: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онлайн-выставке </a:t>
              </a:r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Портала НМФО </a:t>
              </a:r>
            </a:p>
            <a:p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«Лучшие </a:t>
              </a: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дополнительные профессиональные программы повышения квалификации для первичного звена здравоохранения</a:t>
              </a:r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 (РНИМУ им. </a:t>
              </a:r>
              <a:r>
                <a:rPr lang="ru-RU" sz="1100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Н.И.Пирогова</a:t>
              </a:r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г</a:t>
              </a: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Москва)</a:t>
              </a:r>
            </a:p>
          </p:txBody>
        </p:sp>
        <p:sp>
          <p:nvSpPr>
            <p:cNvPr id="16" name="Shape 1520">
              <a:extLst>
                <a:ext uri="{FF2B5EF4-FFF2-40B4-BE49-F238E27FC236}">
                  <a16:creationId xmlns="" xmlns:a16="http://schemas.microsoft.com/office/drawing/2014/main" id="{580473C3-4A40-4F10-8DB2-B332AB12591E}"/>
                </a:ext>
              </a:extLst>
            </p:cNvPr>
            <p:cNvSpPr/>
            <p:nvPr/>
          </p:nvSpPr>
          <p:spPr>
            <a:xfrm>
              <a:off x="659550" y="3459331"/>
              <a:ext cx="464734" cy="464733"/>
            </a:xfrm>
            <a:prstGeom prst="roundRect">
              <a:avLst>
                <a:gd name="adj" fmla="val 29120"/>
              </a:avLst>
            </a:prstGeom>
            <a:gradFill flip="none" rotWithShape="1">
              <a:gsLst>
                <a:gs pos="0">
                  <a:srgbClr val="B82834">
                    <a:shade val="30000"/>
                    <a:satMod val="115000"/>
                  </a:srgbClr>
                </a:gs>
                <a:gs pos="50000">
                  <a:srgbClr val="B82834">
                    <a:shade val="67500"/>
                    <a:satMod val="115000"/>
                  </a:srgbClr>
                </a:gs>
                <a:gs pos="100000">
                  <a:srgbClr val="B8283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3A99E69D-C8E0-40FA-8755-246AC30E1727}"/>
              </a:ext>
            </a:extLst>
          </p:cNvPr>
          <p:cNvGrpSpPr/>
          <p:nvPr/>
        </p:nvGrpSpPr>
        <p:grpSpPr>
          <a:xfrm>
            <a:off x="374126" y="3330454"/>
            <a:ext cx="4796234" cy="697651"/>
            <a:chOff x="485216" y="4464529"/>
            <a:chExt cx="6394978" cy="930201"/>
          </a:xfrm>
        </p:grpSpPr>
        <p:sp>
          <p:nvSpPr>
            <p:cNvPr id="19" name="Shape 1826">
              <a:extLst>
                <a:ext uri="{FF2B5EF4-FFF2-40B4-BE49-F238E27FC236}">
                  <a16:creationId xmlns="" xmlns:a16="http://schemas.microsoft.com/office/drawing/2014/main" id="{ED6F89B1-AB57-4D7F-A34A-8E041512A437}"/>
                </a:ext>
              </a:extLst>
            </p:cNvPr>
            <p:cNvSpPr/>
            <p:nvPr/>
          </p:nvSpPr>
          <p:spPr>
            <a:xfrm>
              <a:off x="485216" y="4464529"/>
              <a:ext cx="6394978" cy="930201"/>
            </a:xfrm>
            <a:prstGeom prst="roundRect">
              <a:avLst>
                <a:gd name="adj" fmla="val 14549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0" name="Shape 1927">
              <a:extLst>
                <a:ext uri="{FF2B5EF4-FFF2-40B4-BE49-F238E27FC236}">
                  <a16:creationId xmlns="" xmlns:a16="http://schemas.microsoft.com/office/drawing/2014/main" id="{E5ADB297-2BD9-41C9-9E66-2053FDA71729}"/>
                </a:ext>
              </a:extLst>
            </p:cNvPr>
            <p:cNvSpPr/>
            <p:nvPr/>
          </p:nvSpPr>
          <p:spPr>
            <a:xfrm>
              <a:off x="1183741" y="4529388"/>
              <a:ext cx="5510021" cy="800218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1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Имиджевое</a:t>
              </a: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воздействие: Поздравления </a:t>
              </a:r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Новым годом, Днем Победы, 8 Марта, 23 Февраля, Днем медицинского работника, Днем знаний. </a:t>
              </a:r>
            </a:p>
          </p:txBody>
        </p:sp>
        <p:sp>
          <p:nvSpPr>
            <p:cNvPr id="21" name="Shape 2028">
              <a:extLst>
                <a:ext uri="{FF2B5EF4-FFF2-40B4-BE49-F238E27FC236}">
                  <a16:creationId xmlns="" xmlns:a16="http://schemas.microsoft.com/office/drawing/2014/main" id="{C80D4DA7-54F6-4684-89C7-1D96DB40F8D5}"/>
                </a:ext>
              </a:extLst>
            </p:cNvPr>
            <p:cNvSpPr/>
            <p:nvPr/>
          </p:nvSpPr>
          <p:spPr>
            <a:xfrm>
              <a:off x="659551" y="4697262"/>
              <a:ext cx="464734" cy="464734"/>
            </a:xfrm>
            <a:prstGeom prst="roundRect">
              <a:avLst>
                <a:gd name="adj" fmla="val 29120"/>
              </a:avLst>
            </a:prstGeom>
            <a:gradFill flip="none" rotWithShape="1">
              <a:gsLst>
                <a:gs pos="0">
                  <a:srgbClr val="B82834">
                    <a:shade val="30000"/>
                    <a:satMod val="115000"/>
                  </a:srgbClr>
                </a:gs>
                <a:gs pos="50000">
                  <a:srgbClr val="B82834">
                    <a:shade val="67500"/>
                    <a:satMod val="115000"/>
                  </a:srgbClr>
                </a:gs>
                <a:gs pos="100000">
                  <a:srgbClr val="B8283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23" name="Group 52">
            <a:extLst>
              <a:ext uri="{FF2B5EF4-FFF2-40B4-BE49-F238E27FC236}">
                <a16:creationId xmlns="" xmlns:a16="http://schemas.microsoft.com/office/drawing/2014/main" id="{19A7CD8F-CA4C-435A-BD04-C4D247CE5957}"/>
              </a:ext>
            </a:extLst>
          </p:cNvPr>
          <p:cNvGrpSpPr/>
          <p:nvPr/>
        </p:nvGrpSpPr>
        <p:grpSpPr>
          <a:xfrm>
            <a:off x="363911" y="4146508"/>
            <a:ext cx="4796234" cy="697652"/>
            <a:chOff x="485215" y="5383438"/>
            <a:chExt cx="6394978" cy="930202"/>
          </a:xfrm>
        </p:grpSpPr>
        <p:sp>
          <p:nvSpPr>
            <p:cNvPr id="24" name="Shape 2334">
              <a:extLst>
                <a:ext uri="{FF2B5EF4-FFF2-40B4-BE49-F238E27FC236}">
                  <a16:creationId xmlns="" xmlns:a16="http://schemas.microsoft.com/office/drawing/2014/main" id="{191C7754-9CAF-42A8-948D-21DB8EAE7A0F}"/>
                </a:ext>
              </a:extLst>
            </p:cNvPr>
            <p:cNvSpPr/>
            <p:nvPr/>
          </p:nvSpPr>
          <p:spPr>
            <a:xfrm>
              <a:off x="485215" y="5383438"/>
              <a:ext cx="6394978" cy="930202"/>
            </a:xfrm>
            <a:prstGeom prst="roundRect">
              <a:avLst>
                <a:gd name="adj" fmla="val 14549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5" name="Shape 2435">
              <a:extLst>
                <a:ext uri="{FF2B5EF4-FFF2-40B4-BE49-F238E27FC236}">
                  <a16:creationId xmlns="" xmlns:a16="http://schemas.microsoft.com/office/drawing/2014/main" id="{CD06DFFB-AC57-4E0C-A730-20E27219997E}"/>
                </a:ext>
              </a:extLst>
            </p:cNvPr>
            <p:cNvSpPr/>
            <p:nvPr/>
          </p:nvSpPr>
          <p:spPr>
            <a:xfrm>
              <a:off x="1183742" y="5561285"/>
              <a:ext cx="4731690" cy="574516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Разработка бренд-серий: ИПО-Просвещение, Ярмарка мастеров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hape 2536">
              <a:extLst>
                <a:ext uri="{FF2B5EF4-FFF2-40B4-BE49-F238E27FC236}">
                  <a16:creationId xmlns="" xmlns:a16="http://schemas.microsoft.com/office/drawing/2014/main" id="{BB697FAE-CC77-4201-B845-77CC0354A381}"/>
                </a:ext>
              </a:extLst>
            </p:cNvPr>
            <p:cNvSpPr/>
            <p:nvPr/>
          </p:nvSpPr>
          <p:spPr>
            <a:xfrm>
              <a:off x="659550" y="5616172"/>
              <a:ext cx="464734" cy="464734"/>
            </a:xfrm>
            <a:prstGeom prst="roundRect">
              <a:avLst>
                <a:gd name="adj" fmla="val 29120"/>
              </a:avLst>
            </a:prstGeom>
            <a:gradFill flip="none" rotWithShape="1">
              <a:gsLst>
                <a:gs pos="0">
                  <a:srgbClr val="B82834">
                    <a:shade val="30000"/>
                    <a:satMod val="115000"/>
                  </a:srgbClr>
                </a:gs>
                <a:gs pos="50000">
                  <a:srgbClr val="B82834">
                    <a:shade val="67500"/>
                    <a:satMod val="115000"/>
                  </a:srgbClr>
                </a:gs>
                <a:gs pos="100000">
                  <a:srgbClr val="B8283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368A734F-8CBD-4DC1-8DE9-19CC585525C0}"/>
              </a:ext>
            </a:extLst>
          </p:cNvPr>
          <p:cNvGrpSpPr/>
          <p:nvPr/>
        </p:nvGrpSpPr>
        <p:grpSpPr>
          <a:xfrm>
            <a:off x="5448064" y="1163307"/>
            <a:ext cx="3406034" cy="3775336"/>
            <a:chOff x="6864589" y="1602987"/>
            <a:chExt cx="4541378" cy="5033781"/>
          </a:xfrm>
        </p:grpSpPr>
        <p:pic>
          <p:nvPicPr>
            <p:cNvPr id="28" name="Picture 2">
              <a:extLst>
                <a:ext uri="{FF2B5EF4-FFF2-40B4-BE49-F238E27FC236}">
                  <a16:creationId xmlns="" xmlns:a16="http://schemas.microsoft.com/office/drawing/2014/main" id="{92F9B82B-D31F-4BE6-A42F-54A82590A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4447">
              <a:off x="6864589" y="1861431"/>
              <a:ext cx="3144022" cy="3200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4">
              <a:extLst>
                <a:ext uri="{FF2B5EF4-FFF2-40B4-BE49-F238E27FC236}">
                  <a16:creationId xmlns="" xmlns:a16="http://schemas.microsoft.com/office/drawing/2014/main" id="{18FD49CF-D5F3-4E5C-8314-2AA0EED2E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2905">
              <a:off x="8164709" y="3649133"/>
              <a:ext cx="3106729" cy="2987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5">
              <a:extLst>
                <a:ext uri="{FF2B5EF4-FFF2-40B4-BE49-F238E27FC236}">
                  <a16:creationId xmlns="" xmlns:a16="http://schemas.microsoft.com/office/drawing/2014/main" id="{6706A359-7EFF-495F-861D-7BB04C49D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60722">
              <a:off x="9116569" y="1602987"/>
              <a:ext cx="2289398" cy="3236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8" y="1737177"/>
            <a:ext cx="228600" cy="2286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" y="2694216"/>
            <a:ext cx="228600" cy="2286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3" y="3564880"/>
            <a:ext cx="228600" cy="2286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5" y="4266734"/>
            <a:ext cx="457200" cy="457200"/>
          </a:xfrm>
          <a:prstGeom prst="rect">
            <a:avLst/>
          </a:prstGeom>
        </p:spPr>
      </p:pic>
      <p:graphicFrame>
        <p:nvGraphicFramePr>
          <p:cNvPr id="38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856015"/>
              </p:ext>
            </p:extLst>
          </p:nvPr>
        </p:nvGraphicFramePr>
        <p:xfrm>
          <a:off x="163072" y="592617"/>
          <a:ext cx="8547004" cy="43433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13017"/>
                <a:gridCol w="1455504"/>
                <a:gridCol w="978483"/>
              </a:tblGrid>
              <a:tr h="429049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ru-RU" alt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Разработка и реализация плана мероприятий по продвижению бренда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«ИНСТИТУТ последипломного образования» - НООМАРКЕТИНГ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Соловьева И.А. Юрьева Е.А.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</a:tr>
            </a:tbl>
          </a:graphicData>
        </a:graphic>
      </p:graphicFrame>
      <p:pic>
        <p:nvPicPr>
          <p:cNvPr id="39" name="Picture 6" descr="Зеленая галочка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73" y="384290"/>
            <a:ext cx="637376" cy="6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6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30" y="842402"/>
            <a:ext cx="1296144" cy="570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pic>
        <p:nvPicPr>
          <p:cNvPr id="1029" name="Picture 5" descr="C:\Users\ParshikovaIV\Desktop\ФОТО\Зуков\IMG_0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0" y="837540"/>
            <a:ext cx="3780000" cy="252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rshikovaIV\Desktop\ФОТО\Макаренко\IMG_9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6056" y="842402"/>
            <a:ext cx="37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5AD2610-06B1-44EF-A687-A3B8846AB6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7" y="-4309446"/>
            <a:ext cx="564072" cy="9144000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823CD5E-1848-4E1B-9E6A-58F0063D79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4" y="1930"/>
            <a:ext cx="1940545" cy="493121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1B6510BF-C7E3-4E06-A63B-FA6C017BC98D}"/>
              </a:ext>
            </a:extLst>
          </p:cNvPr>
          <p:cNvSpPr txBox="1">
            <a:spLocks/>
          </p:cNvSpPr>
          <p:nvPr/>
        </p:nvSpPr>
        <p:spPr>
          <a:xfrm>
            <a:off x="8446347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12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F5930A1E-CE6E-48A4-942F-3F37CCFA43AA}"/>
              </a:ext>
            </a:extLst>
          </p:cNvPr>
          <p:cNvCxnSpPr/>
          <p:nvPr/>
        </p:nvCxnSpPr>
        <p:spPr>
          <a:xfrm>
            <a:off x="8604448" y="51471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xmlns="" id="{592BC4D4-D6F4-420C-82F3-3B86262869DF}"/>
              </a:ext>
            </a:extLst>
          </p:cNvPr>
          <p:cNvSpPr txBox="1">
            <a:spLocks/>
          </p:cNvSpPr>
          <p:nvPr/>
        </p:nvSpPr>
        <p:spPr>
          <a:xfrm>
            <a:off x="2225895" y="92246"/>
            <a:ext cx="6259246" cy="365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ru-RU" sz="900" b="1" kern="0" spc="3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588765187"/>
              </p:ext>
            </p:extLst>
          </p:nvPr>
        </p:nvGraphicFramePr>
        <p:xfrm>
          <a:off x="322750" y="3291830"/>
          <a:ext cx="3529170" cy="175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602454249"/>
              </p:ext>
            </p:extLst>
          </p:nvPr>
        </p:nvGraphicFramePr>
        <p:xfrm>
          <a:off x="5240496" y="3291830"/>
          <a:ext cx="3723992" cy="175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56203" y="842402"/>
            <a:ext cx="3031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29,8 </a:t>
            </a:r>
            <a:r>
              <a:rPr lang="ru-RU" b="1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%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b="1" dirty="0" smtClean="0">
                <a:solidFill>
                  <a:srgbClr val="FF1976"/>
                </a:solidFill>
                <a:latin typeface="Arial" pitchFamily="34" charset="0"/>
                <a:cs typeface="Arial" pitchFamily="34" charset="0"/>
              </a:rPr>
              <a:t>70,2 </a:t>
            </a:r>
            <a:r>
              <a:rPr lang="ru-RU" b="1" dirty="0" smtClean="0">
                <a:solidFill>
                  <a:srgbClr val="FF1976"/>
                </a:solidFill>
                <a:latin typeface="Arial" pitchFamily="34" charset="0"/>
                <a:cs typeface="Arial" pitchFamily="34" charset="0"/>
              </a:rPr>
              <a:t>%</a:t>
            </a:r>
            <a:endParaRPr lang="ru-RU" b="1" dirty="0">
              <a:solidFill>
                <a:srgbClr val="FF197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0402590">
            <a:off x="3276343" y="4545805"/>
            <a:ext cx="1008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Bad Script" pitchFamily="2" charset="0"/>
              </a:rPr>
              <a:t>3 183</a:t>
            </a:r>
            <a:endParaRPr lang="ru-RU" b="1" dirty="0">
              <a:solidFill>
                <a:srgbClr val="00B0F0"/>
              </a:solidFill>
              <a:latin typeface="Bad Script" pitchFamily="2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3194928" y="4298783"/>
            <a:ext cx="907822" cy="434366"/>
          </a:xfrm>
          <a:custGeom>
            <a:avLst/>
            <a:gdLst>
              <a:gd name="connsiteX0" fmla="*/ 0 w 907822"/>
              <a:gd name="connsiteY0" fmla="*/ 434366 h 434366"/>
              <a:gd name="connsiteX1" fmla="*/ 39471 w 907822"/>
              <a:gd name="connsiteY1" fmla="*/ 381739 h 434366"/>
              <a:gd name="connsiteX2" fmla="*/ 78941 w 907822"/>
              <a:gd name="connsiteY2" fmla="*/ 375160 h 434366"/>
              <a:gd name="connsiteX3" fmla="*/ 131568 w 907822"/>
              <a:gd name="connsiteY3" fmla="*/ 342268 h 434366"/>
              <a:gd name="connsiteX4" fmla="*/ 203931 w 907822"/>
              <a:gd name="connsiteY4" fmla="*/ 315955 h 434366"/>
              <a:gd name="connsiteX5" fmla="*/ 276294 w 907822"/>
              <a:gd name="connsiteY5" fmla="*/ 283063 h 434366"/>
              <a:gd name="connsiteX6" fmla="*/ 348656 w 907822"/>
              <a:gd name="connsiteY6" fmla="*/ 256749 h 434366"/>
              <a:gd name="connsiteX7" fmla="*/ 427597 w 907822"/>
              <a:gd name="connsiteY7" fmla="*/ 217278 h 434366"/>
              <a:gd name="connsiteX8" fmla="*/ 493381 w 907822"/>
              <a:gd name="connsiteY8" fmla="*/ 197543 h 434366"/>
              <a:gd name="connsiteX9" fmla="*/ 559166 w 907822"/>
              <a:gd name="connsiteY9" fmla="*/ 158073 h 434366"/>
              <a:gd name="connsiteX10" fmla="*/ 605214 w 907822"/>
              <a:gd name="connsiteY10" fmla="*/ 144916 h 434366"/>
              <a:gd name="connsiteX11" fmla="*/ 670999 w 907822"/>
              <a:gd name="connsiteY11" fmla="*/ 118602 h 434366"/>
              <a:gd name="connsiteX12" fmla="*/ 756518 w 907822"/>
              <a:gd name="connsiteY12" fmla="*/ 72553 h 434366"/>
              <a:gd name="connsiteX13" fmla="*/ 795989 w 907822"/>
              <a:gd name="connsiteY13" fmla="*/ 46239 h 434366"/>
              <a:gd name="connsiteX14" fmla="*/ 901243 w 907822"/>
              <a:gd name="connsiteY14" fmla="*/ 191 h 434366"/>
              <a:gd name="connsiteX15" fmla="*/ 907822 w 907822"/>
              <a:gd name="connsiteY15" fmla="*/ 191 h 43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07822" h="434366">
                <a:moveTo>
                  <a:pt x="0" y="434366"/>
                </a:moveTo>
                <a:cubicBezTo>
                  <a:pt x="13157" y="416824"/>
                  <a:pt x="21929" y="394896"/>
                  <a:pt x="39471" y="381739"/>
                </a:cubicBezTo>
                <a:cubicBezTo>
                  <a:pt x="50142" y="373736"/>
                  <a:pt x="66681" y="380414"/>
                  <a:pt x="78941" y="375160"/>
                </a:cubicBezTo>
                <a:cubicBezTo>
                  <a:pt x="97955" y="367011"/>
                  <a:pt x="112873" y="351124"/>
                  <a:pt x="131568" y="342268"/>
                </a:cubicBezTo>
                <a:cubicBezTo>
                  <a:pt x="154764" y="331281"/>
                  <a:pt x="180176" y="325673"/>
                  <a:pt x="203931" y="315955"/>
                </a:cubicBezTo>
                <a:cubicBezTo>
                  <a:pt x="228454" y="305923"/>
                  <a:pt x="251771" y="293095"/>
                  <a:pt x="276294" y="283063"/>
                </a:cubicBezTo>
                <a:cubicBezTo>
                  <a:pt x="300049" y="273345"/>
                  <a:pt x="325119" y="266983"/>
                  <a:pt x="348656" y="256749"/>
                </a:cubicBezTo>
                <a:cubicBezTo>
                  <a:pt x="375636" y="245018"/>
                  <a:pt x="400368" y="228417"/>
                  <a:pt x="427597" y="217278"/>
                </a:cubicBezTo>
                <a:cubicBezTo>
                  <a:pt x="448786" y="208610"/>
                  <a:pt x="472504" y="206938"/>
                  <a:pt x="493381" y="197543"/>
                </a:cubicBezTo>
                <a:cubicBezTo>
                  <a:pt x="516701" y="187049"/>
                  <a:pt x="536028" y="168962"/>
                  <a:pt x="559166" y="158073"/>
                </a:cubicBezTo>
                <a:cubicBezTo>
                  <a:pt x="573610" y="151276"/>
                  <a:pt x="590161" y="150229"/>
                  <a:pt x="605214" y="144916"/>
                </a:cubicBezTo>
                <a:cubicBezTo>
                  <a:pt x="627485" y="137056"/>
                  <a:pt x="649417" y="128194"/>
                  <a:pt x="670999" y="118602"/>
                </a:cubicBezTo>
                <a:cubicBezTo>
                  <a:pt x="702065" y="104795"/>
                  <a:pt x="728319" y="90498"/>
                  <a:pt x="756518" y="72553"/>
                </a:cubicBezTo>
                <a:cubicBezTo>
                  <a:pt x="769859" y="64064"/>
                  <a:pt x="782166" y="53918"/>
                  <a:pt x="795989" y="46239"/>
                </a:cubicBezTo>
                <a:cubicBezTo>
                  <a:pt x="844316" y="19391"/>
                  <a:pt x="858282" y="8783"/>
                  <a:pt x="901243" y="191"/>
                </a:cubicBezTo>
                <a:cubicBezTo>
                  <a:pt x="903393" y="-239"/>
                  <a:pt x="905629" y="191"/>
                  <a:pt x="907822" y="191"/>
                </a:cubicBezTo>
              </a:path>
            </a:pathLst>
          </a:custGeom>
          <a:noFill/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7804850" y="4200224"/>
            <a:ext cx="1079026" cy="690734"/>
          </a:xfrm>
          <a:custGeom>
            <a:avLst/>
            <a:gdLst>
              <a:gd name="connsiteX0" fmla="*/ 0 w 1079026"/>
              <a:gd name="connsiteY0" fmla="*/ 690734 h 690734"/>
              <a:gd name="connsiteX1" fmla="*/ 98676 w 1079026"/>
              <a:gd name="connsiteY1" fmla="*/ 559166 h 690734"/>
              <a:gd name="connsiteX2" fmla="*/ 197352 w 1079026"/>
              <a:gd name="connsiteY2" fmla="*/ 506539 h 690734"/>
              <a:gd name="connsiteX3" fmla="*/ 460489 w 1079026"/>
              <a:gd name="connsiteY3" fmla="*/ 348656 h 690734"/>
              <a:gd name="connsiteX4" fmla="*/ 611792 w 1079026"/>
              <a:gd name="connsiteY4" fmla="*/ 276294 h 690734"/>
              <a:gd name="connsiteX5" fmla="*/ 736782 w 1079026"/>
              <a:gd name="connsiteY5" fmla="*/ 203931 h 690734"/>
              <a:gd name="connsiteX6" fmla="*/ 920978 w 1079026"/>
              <a:gd name="connsiteY6" fmla="*/ 124990 h 690734"/>
              <a:gd name="connsiteX7" fmla="*/ 1032811 w 1079026"/>
              <a:gd name="connsiteY7" fmla="*/ 52628 h 690734"/>
              <a:gd name="connsiteX8" fmla="*/ 1052546 w 1079026"/>
              <a:gd name="connsiteY8" fmla="*/ 26314 h 690734"/>
              <a:gd name="connsiteX9" fmla="*/ 1078860 w 1079026"/>
              <a:gd name="connsiteY9" fmla="*/ 0 h 6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9026" h="690734">
                <a:moveTo>
                  <a:pt x="0" y="690734"/>
                </a:moveTo>
                <a:cubicBezTo>
                  <a:pt x="31338" y="637012"/>
                  <a:pt x="46668" y="595345"/>
                  <a:pt x="98676" y="559166"/>
                </a:cubicBezTo>
                <a:cubicBezTo>
                  <a:pt x="129277" y="537878"/>
                  <a:pt x="165131" y="525286"/>
                  <a:pt x="197352" y="506539"/>
                </a:cubicBezTo>
                <a:cubicBezTo>
                  <a:pt x="285766" y="455098"/>
                  <a:pt x="368210" y="392789"/>
                  <a:pt x="460489" y="348656"/>
                </a:cubicBezTo>
                <a:cubicBezTo>
                  <a:pt x="510923" y="324535"/>
                  <a:pt x="562269" y="302235"/>
                  <a:pt x="611792" y="276294"/>
                </a:cubicBezTo>
                <a:cubicBezTo>
                  <a:pt x="654438" y="253956"/>
                  <a:pt x="693478" y="224964"/>
                  <a:pt x="736782" y="203931"/>
                </a:cubicBezTo>
                <a:cubicBezTo>
                  <a:pt x="828310" y="159475"/>
                  <a:pt x="840927" y="177023"/>
                  <a:pt x="920978" y="124990"/>
                </a:cubicBezTo>
                <a:cubicBezTo>
                  <a:pt x="1065247" y="31214"/>
                  <a:pt x="882456" y="119451"/>
                  <a:pt x="1032811" y="52628"/>
                </a:cubicBezTo>
                <a:cubicBezTo>
                  <a:pt x="1039389" y="43857"/>
                  <a:pt x="1044221" y="33449"/>
                  <a:pt x="1052546" y="26314"/>
                </a:cubicBezTo>
                <a:cubicBezTo>
                  <a:pt x="1082783" y="397"/>
                  <a:pt x="1078860" y="27793"/>
                  <a:pt x="1078860" y="0"/>
                </a:cubicBezTo>
              </a:path>
            </a:pathLst>
          </a:custGeom>
          <a:noFill/>
          <a:ln>
            <a:solidFill>
              <a:srgbClr val="FF19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197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269747">
            <a:off x="8074182" y="4515967"/>
            <a:ext cx="1008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1976"/>
                </a:solidFill>
                <a:latin typeface="Bad Script" pitchFamily="2" charset="0"/>
              </a:rPr>
              <a:t>7506</a:t>
            </a:r>
            <a:endParaRPr lang="ru-RU" dirty="0">
              <a:solidFill>
                <a:srgbClr val="FF1976"/>
              </a:solidFill>
              <a:latin typeface="Bad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0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2CC9492-846C-4ADC-96C4-95E6C5DB3981}"/>
              </a:ext>
            </a:extLst>
          </p:cNvPr>
          <p:cNvSpPr/>
          <p:nvPr/>
        </p:nvSpPr>
        <p:spPr>
          <a:xfrm>
            <a:off x="45233" y="526437"/>
            <a:ext cx="9081569" cy="44378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13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325" y="3694336"/>
            <a:ext cx="1815654" cy="1341491"/>
          </a:xfrm>
          <a:prstGeom prst="rect">
            <a:avLst/>
          </a:prstGeom>
        </p:spPr>
      </p:pic>
      <p:graphicFrame>
        <p:nvGraphicFramePr>
          <p:cNvPr id="18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222583"/>
              </p:ext>
            </p:extLst>
          </p:nvPr>
        </p:nvGraphicFramePr>
        <p:xfrm>
          <a:off x="323528" y="597349"/>
          <a:ext cx="8547004" cy="53796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13017"/>
                <a:gridCol w="1455504"/>
                <a:gridCol w="978483"/>
              </a:tblGrid>
              <a:tr h="51625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Разработка онлайн-сервиса для слушателей системы ДПО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Юрьева Е.А.,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Титов К.А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7" r="1785" b="13899"/>
          <a:stretch/>
        </p:blipFill>
        <p:spPr bwMode="auto">
          <a:xfrm>
            <a:off x="340608" y="1192515"/>
            <a:ext cx="8479864" cy="381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211960" y="1563638"/>
            <a:ext cx="13681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Зеленая галочк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52" y="544591"/>
            <a:ext cx="637376" cy="6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6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низ 9"/>
          <p:cNvSpPr/>
          <p:nvPr/>
        </p:nvSpPr>
        <p:spPr>
          <a:xfrm>
            <a:off x="6974811" y="4266735"/>
            <a:ext cx="648072" cy="75328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5AD2610-06B1-44EF-A687-A3B8846AB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7" y="-4309446"/>
            <a:ext cx="564072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2BC4D4-D6F4-420C-82F3-3B86262869DF}"/>
              </a:ext>
            </a:extLst>
          </p:cNvPr>
          <p:cNvSpPr txBox="1">
            <a:spLocks/>
          </p:cNvSpPr>
          <p:nvPr/>
        </p:nvSpPr>
        <p:spPr>
          <a:xfrm>
            <a:off x="2225895" y="92246"/>
            <a:ext cx="6259246" cy="365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  <a:defRPr/>
            </a:pPr>
            <a:r>
              <a:rPr lang="ru-RU" sz="900" b="1" kern="0" spc="3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823CD5E-1848-4E1B-9E6A-58F0063D7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4" y="1930"/>
            <a:ext cx="1940545" cy="493121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1B6510BF-C7E3-4E06-A63B-FA6C017BC98D}"/>
              </a:ext>
            </a:extLst>
          </p:cNvPr>
          <p:cNvSpPr txBox="1">
            <a:spLocks/>
          </p:cNvSpPr>
          <p:nvPr/>
        </p:nvSpPr>
        <p:spPr>
          <a:xfrm>
            <a:off x="8446347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14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F5930A1E-CE6E-48A4-942F-3F37CCFA43AA}"/>
              </a:ext>
            </a:extLst>
          </p:cNvPr>
          <p:cNvCxnSpPr/>
          <p:nvPr/>
        </p:nvCxnSpPr>
        <p:spPr>
          <a:xfrm>
            <a:off x="8604448" y="51471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23"/>
          <p:cNvSpPr txBox="1">
            <a:spLocks/>
          </p:cNvSpPr>
          <p:nvPr/>
        </p:nvSpPr>
        <p:spPr>
          <a:xfrm>
            <a:off x="287791" y="841773"/>
            <a:ext cx="7713209" cy="658415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B82834"/>
                </a:solidFill>
                <a:latin typeface="+mn-lt"/>
                <a:ea typeface="+mn-ea"/>
                <a:cs typeface="+mn-cs"/>
              </a:rPr>
              <a:t>РАЗРАБОТКА ОНЛАЙН-СЕРВИСА ДЛЯ СЛУШАТЕЛЕЙ СИСТЕМЫ ДОПОЛНИТЕЛЬНОГО ОБРАЗОВАНИЯ</a:t>
            </a:r>
          </a:p>
        </p:txBody>
      </p:sp>
      <p:sp>
        <p:nvSpPr>
          <p:cNvPr id="9" name="Shape 1016">
            <a:extLst>
              <a:ext uri="{FF2B5EF4-FFF2-40B4-BE49-F238E27FC236}">
                <a16:creationId xmlns="" xmlns:a16="http://schemas.microsoft.com/office/drawing/2014/main" id="{C43E8038-3B55-435F-B002-4EA693B7B3BA}"/>
              </a:ext>
            </a:extLst>
          </p:cNvPr>
          <p:cNvSpPr/>
          <p:nvPr/>
        </p:nvSpPr>
        <p:spPr>
          <a:xfrm>
            <a:off x="363913" y="1332640"/>
            <a:ext cx="4072663" cy="35537"/>
          </a:xfrm>
          <a:prstGeom prst="roundRect">
            <a:avLst>
              <a:gd name="adj" fmla="val 285617"/>
            </a:avLst>
          </a:prstGeom>
          <a:solidFill>
            <a:srgbClr val="B82834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grpSp>
        <p:nvGrpSpPr>
          <p:cNvPr id="42" name="Группа 41"/>
          <p:cNvGrpSpPr/>
          <p:nvPr/>
        </p:nvGrpSpPr>
        <p:grpSpPr>
          <a:xfrm>
            <a:off x="5881977" y="1170980"/>
            <a:ext cx="2833740" cy="2299314"/>
            <a:chOff x="7840323" y="1013458"/>
            <a:chExt cx="3719393" cy="3065752"/>
          </a:xfrm>
        </p:grpSpPr>
        <p:sp>
          <p:nvSpPr>
            <p:cNvPr id="38" name="Shape 66">
              <a:extLst>
                <a:ext uri="{FF2B5EF4-FFF2-40B4-BE49-F238E27FC236}">
                  <a16:creationId xmlns="" xmlns:a16="http://schemas.microsoft.com/office/drawing/2014/main" id="{2D6ECBA1-D17E-40D7-83D5-47B072E08282}"/>
                </a:ext>
              </a:extLst>
            </p:cNvPr>
            <p:cNvSpPr/>
            <p:nvPr/>
          </p:nvSpPr>
          <p:spPr>
            <a:xfrm>
              <a:off x="7840323" y="1013458"/>
              <a:ext cx="3719393" cy="3065752"/>
            </a:xfrm>
            <a:prstGeom prst="roundRect">
              <a:avLst>
                <a:gd name="adj" fmla="val 14549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9" name="Shape 78">
              <a:extLst>
                <a:ext uri="{FF2B5EF4-FFF2-40B4-BE49-F238E27FC236}">
                  <a16:creationId xmlns="" xmlns:a16="http://schemas.microsoft.com/office/drawing/2014/main" id="{29549089-CBF0-4202-872C-B71B347374CA}"/>
                </a:ext>
              </a:extLst>
            </p:cNvPr>
            <p:cNvSpPr/>
            <p:nvPr/>
          </p:nvSpPr>
          <p:spPr>
            <a:xfrm>
              <a:off x="8444781" y="1219701"/>
              <a:ext cx="2642320" cy="2831544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Разработан личный кабинет администратора сайта ИПО для размещения и редактирования информации, управления заявками слушателей, формирования и анализа статистических данных и  оценки удовлетворенности потребителей образовательных услуг</a:t>
              </a:r>
            </a:p>
          </p:txBody>
        </p:sp>
        <p:sp>
          <p:nvSpPr>
            <p:cNvPr id="40" name="Shape 89">
              <a:extLst>
                <a:ext uri="{FF2B5EF4-FFF2-40B4-BE49-F238E27FC236}">
                  <a16:creationId xmlns="" xmlns:a16="http://schemas.microsoft.com/office/drawing/2014/main" id="{37FCEE6D-3B87-49AB-9176-519EED409F78}"/>
                </a:ext>
              </a:extLst>
            </p:cNvPr>
            <p:cNvSpPr/>
            <p:nvPr/>
          </p:nvSpPr>
          <p:spPr>
            <a:xfrm>
              <a:off x="7881585" y="2434341"/>
              <a:ext cx="499314" cy="464735"/>
            </a:xfrm>
            <a:prstGeom prst="roundRect">
              <a:avLst>
                <a:gd name="adj" fmla="val 29120"/>
              </a:avLst>
            </a:prstGeom>
            <a:gradFill flip="none" rotWithShape="1">
              <a:gsLst>
                <a:gs pos="0">
                  <a:srgbClr val="B82834">
                    <a:shade val="30000"/>
                    <a:satMod val="115000"/>
                  </a:srgbClr>
                </a:gs>
                <a:gs pos="50000">
                  <a:srgbClr val="B82834">
                    <a:shade val="67500"/>
                    <a:satMod val="115000"/>
                  </a:srgbClr>
                </a:gs>
                <a:gs pos="100000">
                  <a:srgbClr val="B8283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8842" y="2514308"/>
              <a:ext cx="304800" cy="304800"/>
            </a:xfrm>
            <a:prstGeom prst="rect">
              <a:avLst/>
            </a:prstGeom>
          </p:spPr>
        </p:pic>
      </p:grpSp>
      <p:sp>
        <p:nvSpPr>
          <p:cNvPr id="43" name="Shape 2435">
            <a:extLst>
              <a:ext uri="{FF2B5EF4-FFF2-40B4-BE49-F238E27FC236}">
                <a16:creationId xmlns="" xmlns:a16="http://schemas.microsoft.com/office/drawing/2014/main" id="{CD06DFFB-AC57-4E0C-A730-20E27219997E}"/>
              </a:ext>
            </a:extLst>
          </p:cNvPr>
          <p:cNvSpPr/>
          <p:nvPr/>
        </p:nvSpPr>
        <p:spPr>
          <a:xfrm>
            <a:off x="926787" y="4291434"/>
            <a:ext cx="3812819" cy="407804"/>
          </a:xfrm>
          <a:prstGeom prst="rect">
            <a:avLst/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Настроен сервис для оплаты образовательных услуг с помощью банковской карты</a:t>
            </a:r>
          </a:p>
        </p:txBody>
      </p:sp>
      <p:sp>
        <p:nvSpPr>
          <p:cNvPr id="44" name="Shape 2536">
            <a:extLst>
              <a:ext uri="{FF2B5EF4-FFF2-40B4-BE49-F238E27FC236}">
                <a16:creationId xmlns="" xmlns:a16="http://schemas.microsoft.com/office/drawing/2014/main" id="{BB697FAE-CC77-4201-B845-77CC0354A381}"/>
              </a:ext>
            </a:extLst>
          </p:cNvPr>
          <p:cNvSpPr/>
          <p:nvPr/>
        </p:nvSpPr>
        <p:spPr>
          <a:xfrm>
            <a:off x="504391" y="4321058"/>
            <a:ext cx="374485" cy="348551"/>
          </a:xfrm>
          <a:prstGeom prst="roundRect">
            <a:avLst>
              <a:gd name="adj" fmla="val 29120"/>
            </a:avLst>
          </a:prstGeom>
          <a:gradFill flip="none" rotWithShape="1">
            <a:gsLst>
              <a:gs pos="0">
                <a:srgbClr val="B82834">
                  <a:shade val="30000"/>
                  <a:satMod val="115000"/>
                </a:srgbClr>
              </a:gs>
              <a:gs pos="50000">
                <a:srgbClr val="B82834">
                  <a:shade val="67500"/>
                  <a:satMod val="115000"/>
                </a:srgbClr>
              </a:gs>
              <a:gs pos="100000">
                <a:srgbClr val="B8283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5" name="Shape 2641">
            <a:extLst>
              <a:ext uri="{FF2B5EF4-FFF2-40B4-BE49-F238E27FC236}">
                <a16:creationId xmlns="" xmlns:a16="http://schemas.microsoft.com/office/drawing/2014/main" id="{5D1C45A6-0997-4FC2-BE0F-7E297BBECE43}"/>
              </a:ext>
            </a:extLst>
          </p:cNvPr>
          <p:cNvSpPr>
            <a:spLocks noEditPoints="1"/>
          </p:cNvSpPr>
          <p:nvPr/>
        </p:nvSpPr>
        <p:spPr bwMode="auto">
          <a:xfrm>
            <a:off x="634452" y="4421517"/>
            <a:ext cx="106757" cy="138770"/>
          </a:xfrm>
          <a:custGeom>
            <a:avLst/>
            <a:gdLst>
              <a:gd name="T0" fmla="*/ 98 w 164"/>
              <a:gd name="T1" fmla="*/ 0 h 230"/>
              <a:gd name="T2" fmla="*/ 135 w 164"/>
              <a:gd name="T3" fmla="*/ 0 h 230"/>
              <a:gd name="T4" fmla="*/ 135 w 164"/>
              <a:gd name="T5" fmla="*/ 145 h 230"/>
              <a:gd name="T6" fmla="*/ 164 w 164"/>
              <a:gd name="T7" fmla="*/ 145 h 230"/>
              <a:gd name="T8" fmla="*/ 164 w 164"/>
              <a:gd name="T9" fmla="*/ 183 h 230"/>
              <a:gd name="T10" fmla="*/ 135 w 164"/>
              <a:gd name="T11" fmla="*/ 183 h 230"/>
              <a:gd name="T12" fmla="*/ 135 w 164"/>
              <a:gd name="T13" fmla="*/ 230 h 230"/>
              <a:gd name="T14" fmla="*/ 92 w 164"/>
              <a:gd name="T15" fmla="*/ 230 h 230"/>
              <a:gd name="T16" fmla="*/ 92 w 164"/>
              <a:gd name="T17" fmla="*/ 183 h 230"/>
              <a:gd name="T18" fmla="*/ 0 w 164"/>
              <a:gd name="T19" fmla="*/ 183 h 230"/>
              <a:gd name="T20" fmla="*/ 0 w 164"/>
              <a:gd name="T21" fmla="*/ 145 h 230"/>
              <a:gd name="T22" fmla="*/ 98 w 164"/>
              <a:gd name="T23" fmla="*/ 0 h 230"/>
              <a:gd name="T24" fmla="*/ 92 w 164"/>
              <a:gd name="T25" fmla="*/ 66 h 230"/>
              <a:gd name="T26" fmla="*/ 40 w 164"/>
              <a:gd name="T27" fmla="*/ 145 h 230"/>
              <a:gd name="T28" fmla="*/ 92 w 164"/>
              <a:gd name="T29" fmla="*/ 145 h 230"/>
              <a:gd name="T30" fmla="*/ 92 w 164"/>
              <a:gd name="T31" fmla="*/ 66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64" h="230">
                <a:moveTo>
                  <a:pt x="98" y="0"/>
                </a:moveTo>
                <a:lnTo>
                  <a:pt x="135" y="0"/>
                </a:lnTo>
                <a:lnTo>
                  <a:pt x="135" y="145"/>
                </a:lnTo>
                <a:lnTo>
                  <a:pt x="164" y="145"/>
                </a:lnTo>
                <a:lnTo>
                  <a:pt x="164" y="183"/>
                </a:lnTo>
                <a:lnTo>
                  <a:pt x="135" y="183"/>
                </a:lnTo>
                <a:lnTo>
                  <a:pt x="135" y="230"/>
                </a:lnTo>
                <a:lnTo>
                  <a:pt x="92" y="230"/>
                </a:lnTo>
                <a:lnTo>
                  <a:pt x="92" y="183"/>
                </a:lnTo>
                <a:lnTo>
                  <a:pt x="0" y="183"/>
                </a:lnTo>
                <a:lnTo>
                  <a:pt x="0" y="145"/>
                </a:lnTo>
                <a:lnTo>
                  <a:pt x="98" y="0"/>
                </a:lnTo>
                <a:close/>
                <a:moveTo>
                  <a:pt x="92" y="66"/>
                </a:moveTo>
                <a:lnTo>
                  <a:pt x="40" y="145"/>
                </a:lnTo>
                <a:lnTo>
                  <a:pt x="92" y="145"/>
                </a:lnTo>
                <a:lnTo>
                  <a:pt x="92" y="66"/>
                </a:lnTo>
                <a:close/>
              </a:path>
            </a:pathLst>
          </a:custGeom>
          <a:solidFill>
            <a:schemeClr val="bg1">
              <a:lumMod val="10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6" name="Group 52">
            <a:extLst>
              <a:ext uri="{FF2B5EF4-FFF2-40B4-BE49-F238E27FC236}">
                <a16:creationId xmlns="" xmlns:a16="http://schemas.microsoft.com/office/drawing/2014/main" id="{19A7CD8F-CA4C-435A-BD04-C4D247CE5957}"/>
              </a:ext>
            </a:extLst>
          </p:cNvPr>
          <p:cNvGrpSpPr/>
          <p:nvPr/>
        </p:nvGrpSpPr>
        <p:grpSpPr>
          <a:xfrm>
            <a:off x="363911" y="4146508"/>
            <a:ext cx="5153104" cy="697652"/>
            <a:chOff x="485215" y="5383438"/>
            <a:chExt cx="6394978" cy="930202"/>
          </a:xfrm>
        </p:grpSpPr>
        <p:sp>
          <p:nvSpPr>
            <p:cNvPr id="47" name="Shape 2334">
              <a:extLst>
                <a:ext uri="{FF2B5EF4-FFF2-40B4-BE49-F238E27FC236}">
                  <a16:creationId xmlns="" xmlns:a16="http://schemas.microsoft.com/office/drawing/2014/main" id="{191C7754-9CAF-42A8-948D-21DB8EAE7A0F}"/>
                </a:ext>
              </a:extLst>
            </p:cNvPr>
            <p:cNvSpPr/>
            <p:nvPr/>
          </p:nvSpPr>
          <p:spPr>
            <a:xfrm>
              <a:off x="485215" y="5383438"/>
              <a:ext cx="6394978" cy="930202"/>
            </a:xfrm>
            <a:prstGeom prst="roundRect">
              <a:avLst>
                <a:gd name="adj" fmla="val 14549"/>
              </a:avLst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8" name="Shape 2435">
              <a:extLst>
                <a:ext uri="{FF2B5EF4-FFF2-40B4-BE49-F238E27FC236}">
                  <a16:creationId xmlns="" xmlns:a16="http://schemas.microsoft.com/office/drawing/2014/main" id="{CD06DFFB-AC57-4E0C-A730-20E27219997E}"/>
                </a:ext>
              </a:extLst>
            </p:cNvPr>
            <p:cNvSpPr/>
            <p:nvPr/>
          </p:nvSpPr>
          <p:spPr>
            <a:xfrm>
              <a:off x="1183741" y="5561283"/>
              <a:ext cx="4731691" cy="574516"/>
            </a:xfrm>
            <a:prstGeom prst="rect">
              <a:avLst/>
            </a:prstGeom>
            <a:solidFill>
              <a:schemeClr val="accent1">
                <a:lumMod val="100000"/>
                <a:alpha val="0"/>
              </a:schemeClr>
            </a:soli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ru-RU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Настроен сервис для оплаты образовательных услуг с помощью банковской карты</a:t>
              </a:r>
            </a:p>
          </p:txBody>
        </p:sp>
        <p:sp>
          <p:nvSpPr>
            <p:cNvPr id="49" name="Shape 2536">
              <a:extLst>
                <a:ext uri="{FF2B5EF4-FFF2-40B4-BE49-F238E27FC236}">
                  <a16:creationId xmlns="" xmlns:a16="http://schemas.microsoft.com/office/drawing/2014/main" id="{BB697FAE-CC77-4201-B845-77CC0354A381}"/>
                </a:ext>
              </a:extLst>
            </p:cNvPr>
            <p:cNvSpPr/>
            <p:nvPr/>
          </p:nvSpPr>
          <p:spPr>
            <a:xfrm>
              <a:off x="659550" y="5616172"/>
              <a:ext cx="464734" cy="464734"/>
            </a:xfrm>
            <a:prstGeom prst="roundRect">
              <a:avLst>
                <a:gd name="adj" fmla="val 29120"/>
              </a:avLst>
            </a:prstGeom>
            <a:gradFill flip="none" rotWithShape="1">
              <a:gsLst>
                <a:gs pos="0">
                  <a:srgbClr val="B82834">
                    <a:shade val="30000"/>
                    <a:satMod val="115000"/>
                  </a:srgbClr>
                </a:gs>
                <a:gs pos="50000">
                  <a:srgbClr val="B82834">
                    <a:shade val="67500"/>
                    <a:satMod val="115000"/>
                  </a:srgbClr>
                </a:gs>
                <a:gs pos="100000">
                  <a:srgbClr val="B8283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solidFill>
                <a:schemeClr val="accent1">
                  <a:shade val="50000"/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4266735"/>
            <a:ext cx="457200" cy="457200"/>
          </a:xfrm>
          <a:prstGeom prst="rect">
            <a:avLst/>
          </a:prstGeom>
        </p:spPr>
      </p:pic>
      <p:sp>
        <p:nvSpPr>
          <p:cNvPr id="51" name="Shape 66">
            <a:extLst>
              <a:ext uri="{FF2B5EF4-FFF2-40B4-BE49-F238E27FC236}">
                <a16:creationId xmlns="" xmlns:a16="http://schemas.microsoft.com/office/drawing/2014/main" id="{2D6ECBA1-D17E-40D7-83D5-47B072E08282}"/>
              </a:ext>
            </a:extLst>
          </p:cNvPr>
          <p:cNvSpPr/>
          <p:nvPr/>
        </p:nvSpPr>
        <p:spPr>
          <a:xfrm>
            <a:off x="363909" y="1588929"/>
            <a:ext cx="5153105" cy="697651"/>
          </a:xfrm>
          <a:prstGeom prst="roundRect">
            <a:avLst>
              <a:gd name="adj" fmla="val 14549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2" name="Shape 78">
            <a:extLst>
              <a:ext uri="{FF2B5EF4-FFF2-40B4-BE49-F238E27FC236}">
                <a16:creationId xmlns="" xmlns:a16="http://schemas.microsoft.com/office/drawing/2014/main" id="{29549089-CBF0-4202-872C-B71B347374CA}"/>
              </a:ext>
            </a:extLst>
          </p:cNvPr>
          <p:cNvSpPr/>
          <p:nvPr/>
        </p:nvSpPr>
        <p:spPr>
          <a:xfrm>
            <a:off x="926787" y="1623425"/>
            <a:ext cx="4497230" cy="577081"/>
          </a:xfrm>
          <a:prstGeom prst="rect">
            <a:avLst/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содержит основную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информацию о деятельности института последипломного образования 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перечень дополнительных профессиональных программ</a:t>
            </a:r>
          </a:p>
        </p:txBody>
      </p:sp>
      <p:sp>
        <p:nvSpPr>
          <p:cNvPr id="53" name="Shape 89">
            <a:extLst>
              <a:ext uri="{FF2B5EF4-FFF2-40B4-BE49-F238E27FC236}">
                <a16:creationId xmlns="" xmlns:a16="http://schemas.microsoft.com/office/drawing/2014/main" id="{37FCEE6D-3B87-49AB-9176-519EED409F78}"/>
              </a:ext>
            </a:extLst>
          </p:cNvPr>
          <p:cNvSpPr/>
          <p:nvPr/>
        </p:nvSpPr>
        <p:spPr>
          <a:xfrm>
            <a:off x="504390" y="1677202"/>
            <a:ext cx="374486" cy="348551"/>
          </a:xfrm>
          <a:prstGeom prst="roundRect">
            <a:avLst>
              <a:gd name="adj" fmla="val 29120"/>
            </a:avLst>
          </a:prstGeom>
          <a:gradFill flip="none" rotWithShape="1">
            <a:gsLst>
              <a:gs pos="0">
                <a:srgbClr val="B82834">
                  <a:shade val="30000"/>
                  <a:satMod val="115000"/>
                </a:srgbClr>
              </a:gs>
              <a:gs pos="50000">
                <a:srgbClr val="B82834">
                  <a:shade val="67500"/>
                  <a:satMod val="115000"/>
                </a:srgbClr>
              </a:gs>
              <a:gs pos="100000">
                <a:srgbClr val="B8283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4" name="Shape 1318">
            <a:extLst>
              <a:ext uri="{FF2B5EF4-FFF2-40B4-BE49-F238E27FC236}">
                <a16:creationId xmlns="" xmlns:a16="http://schemas.microsoft.com/office/drawing/2014/main" id="{39C45F5F-97A2-418B-AFF6-AE2526714C90}"/>
              </a:ext>
            </a:extLst>
          </p:cNvPr>
          <p:cNvSpPr/>
          <p:nvPr/>
        </p:nvSpPr>
        <p:spPr>
          <a:xfrm>
            <a:off x="363911" y="2404983"/>
            <a:ext cx="5153105" cy="807068"/>
          </a:xfrm>
          <a:prstGeom prst="roundRect">
            <a:avLst>
              <a:gd name="adj" fmla="val 14549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5" name="Shape 1419">
            <a:extLst>
              <a:ext uri="{FF2B5EF4-FFF2-40B4-BE49-F238E27FC236}">
                <a16:creationId xmlns="" xmlns:a16="http://schemas.microsoft.com/office/drawing/2014/main" id="{FC3863DF-D68B-4F5D-8327-96F2FB677188}"/>
              </a:ext>
            </a:extLst>
          </p:cNvPr>
          <p:cNvSpPr/>
          <p:nvPr/>
        </p:nvSpPr>
        <p:spPr>
          <a:xfrm>
            <a:off x="926788" y="2433802"/>
            <a:ext cx="4497230" cy="746358"/>
          </a:xfrm>
          <a:prstGeom prst="rect">
            <a:avLst/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единая база пользователей (единая точка входа) для всех сайтов (</a:t>
            </a:r>
            <a:r>
              <a:rPr lang="ru-RU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КрасГМУ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ДО, ИПО) и импорт данных слушателей внебюджетных дистанционных программ ДПО в единую базу пользователей</a:t>
            </a:r>
          </a:p>
        </p:txBody>
      </p:sp>
      <p:sp>
        <p:nvSpPr>
          <p:cNvPr id="56" name="Shape 1520">
            <a:extLst>
              <a:ext uri="{FF2B5EF4-FFF2-40B4-BE49-F238E27FC236}">
                <a16:creationId xmlns="" xmlns:a16="http://schemas.microsoft.com/office/drawing/2014/main" id="{580473C3-4A40-4F10-8DB2-B332AB12591E}"/>
              </a:ext>
            </a:extLst>
          </p:cNvPr>
          <p:cNvSpPr/>
          <p:nvPr/>
        </p:nvSpPr>
        <p:spPr>
          <a:xfrm>
            <a:off x="504392" y="2632704"/>
            <a:ext cx="374485" cy="348550"/>
          </a:xfrm>
          <a:prstGeom prst="roundRect">
            <a:avLst>
              <a:gd name="adj" fmla="val 29120"/>
            </a:avLst>
          </a:prstGeom>
          <a:gradFill flip="none" rotWithShape="1">
            <a:gsLst>
              <a:gs pos="0">
                <a:srgbClr val="B82834">
                  <a:shade val="30000"/>
                  <a:satMod val="115000"/>
                </a:srgbClr>
              </a:gs>
              <a:gs pos="50000">
                <a:srgbClr val="B82834">
                  <a:shade val="67500"/>
                  <a:satMod val="115000"/>
                </a:srgbClr>
              </a:gs>
              <a:gs pos="100000">
                <a:srgbClr val="B8283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7" name="Shape 1826">
            <a:extLst>
              <a:ext uri="{FF2B5EF4-FFF2-40B4-BE49-F238E27FC236}">
                <a16:creationId xmlns="" xmlns:a16="http://schemas.microsoft.com/office/drawing/2014/main" id="{ED6F89B1-AB57-4D7F-A34A-8E041512A437}"/>
              </a:ext>
            </a:extLst>
          </p:cNvPr>
          <p:cNvSpPr/>
          <p:nvPr/>
        </p:nvSpPr>
        <p:spPr>
          <a:xfrm>
            <a:off x="363911" y="3330454"/>
            <a:ext cx="5153104" cy="697651"/>
          </a:xfrm>
          <a:prstGeom prst="roundRect">
            <a:avLst>
              <a:gd name="adj" fmla="val 14549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8" name="Shape 1927">
            <a:extLst>
              <a:ext uri="{FF2B5EF4-FFF2-40B4-BE49-F238E27FC236}">
                <a16:creationId xmlns="" xmlns:a16="http://schemas.microsoft.com/office/drawing/2014/main" id="{E5ADB297-2BD9-41C9-9E66-2053FDA71729}"/>
              </a:ext>
            </a:extLst>
          </p:cNvPr>
          <p:cNvSpPr/>
          <p:nvPr/>
        </p:nvSpPr>
        <p:spPr>
          <a:xfrm>
            <a:off x="926785" y="3475278"/>
            <a:ext cx="4440002" cy="407804"/>
          </a:xfrm>
          <a:prstGeom prst="rect">
            <a:avLst/>
          </a:prstGeom>
          <a:solidFill>
            <a:schemeClr val="accent1">
              <a:lumMod val="100000"/>
              <a:alpha val="0"/>
            </a:schemeClr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Активирована система личного кабинета слушателя для записи на программы, представленные на сайте ИПО</a:t>
            </a:r>
          </a:p>
        </p:txBody>
      </p:sp>
      <p:sp>
        <p:nvSpPr>
          <p:cNvPr id="59" name="Shape 2028">
            <a:extLst>
              <a:ext uri="{FF2B5EF4-FFF2-40B4-BE49-F238E27FC236}">
                <a16:creationId xmlns="" xmlns:a16="http://schemas.microsoft.com/office/drawing/2014/main" id="{C80D4DA7-54F6-4684-89C7-1D96DB40F8D5}"/>
              </a:ext>
            </a:extLst>
          </p:cNvPr>
          <p:cNvSpPr/>
          <p:nvPr/>
        </p:nvSpPr>
        <p:spPr>
          <a:xfrm>
            <a:off x="504391" y="3505003"/>
            <a:ext cx="374485" cy="348551"/>
          </a:xfrm>
          <a:prstGeom prst="roundRect">
            <a:avLst>
              <a:gd name="adj" fmla="val 29120"/>
            </a:avLst>
          </a:prstGeom>
          <a:gradFill flip="none" rotWithShape="1">
            <a:gsLst>
              <a:gs pos="0">
                <a:srgbClr val="B82834">
                  <a:shade val="30000"/>
                  <a:satMod val="115000"/>
                </a:srgbClr>
              </a:gs>
              <a:gs pos="50000">
                <a:srgbClr val="B82834">
                  <a:shade val="67500"/>
                  <a:satMod val="115000"/>
                </a:srgbClr>
              </a:gs>
              <a:gs pos="100000">
                <a:srgbClr val="B82834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5" y="1737177"/>
            <a:ext cx="228600" cy="228600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30" y="2692678"/>
            <a:ext cx="228600" cy="228600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5" y="3564206"/>
            <a:ext cx="228600" cy="228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98864" y="3573450"/>
            <a:ext cx="3056401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Результаты </a:t>
            </a:r>
          </a:p>
          <a:p>
            <a:pPr algn="ctr"/>
            <a:r>
              <a:rPr lang="ru-RU" dirty="0" smtClean="0"/>
              <a:t>«</a:t>
            </a:r>
            <a:r>
              <a:rPr lang="en-US" dirty="0" smtClean="0"/>
              <a:t>crash-</a:t>
            </a:r>
            <a:r>
              <a:rPr lang="ru-RU" dirty="0" smtClean="0"/>
              <a:t>теста»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9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9CE29F1-E6EA-4C5C-9CA1-76775004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5" y="-4309445"/>
            <a:ext cx="564073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714FB4-1374-458E-A208-7AD6C3B4BCAC}"/>
              </a:ext>
            </a:extLst>
          </p:cNvPr>
          <p:cNvSpPr txBox="1">
            <a:spLocks/>
          </p:cNvSpPr>
          <p:nvPr/>
        </p:nvSpPr>
        <p:spPr>
          <a:xfrm>
            <a:off x="2225894" y="92245"/>
            <a:ext cx="6259246" cy="3657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ru-RU" sz="800" b="1" kern="0" spc="3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F0B6B4-DBA5-4FD8-B4B5-BA7746C1D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473251C9-A5D8-471B-966A-CF13C154CEE4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7F2D2EE9-9209-44EF-8AF1-25046CFFF035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15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622" y="736658"/>
            <a:ext cx="1627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B82834"/>
                </a:solidFill>
                <a:latin typeface="Arial" pitchFamily="34" charset="0"/>
                <a:cs typeface="Arial" pitchFamily="34" charset="0"/>
              </a:rPr>
              <a:t>Тестирование работы сайта ИПО </a:t>
            </a:r>
            <a:r>
              <a:rPr lang="ru-RU" sz="1600" dirty="0" err="1" smtClean="0">
                <a:solidFill>
                  <a:srgbClr val="B82834"/>
                </a:solidFill>
                <a:latin typeface="Arial" pitchFamily="34" charset="0"/>
                <a:cs typeface="Arial" pitchFamily="34" charset="0"/>
              </a:rPr>
              <a:t>КрасГМУ</a:t>
            </a:r>
            <a:endParaRPr lang="ru-RU" sz="1600" dirty="0">
              <a:solidFill>
                <a:srgbClr val="B8283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" descr="Диаграмма ответов в Формах. Вопрос: Как вы оцениваете дизайн нашего сайта?. Количество ответов: 40 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106012"/>
              </p:ext>
            </p:extLst>
          </p:nvPr>
        </p:nvGraphicFramePr>
        <p:xfrm>
          <a:off x="1834168" y="544592"/>
          <a:ext cx="7042698" cy="135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990704"/>
              </p:ext>
            </p:extLst>
          </p:nvPr>
        </p:nvGraphicFramePr>
        <p:xfrm>
          <a:off x="1979712" y="1779662"/>
          <a:ext cx="6800814" cy="4648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33469"/>
                <a:gridCol w="1133469"/>
                <a:gridCol w="1133469"/>
                <a:gridCol w="1133469"/>
                <a:gridCol w="1133469"/>
                <a:gridCol w="1133469"/>
              </a:tblGrid>
              <a:tr h="370840">
                <a:tc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ru-RU" sz="1000" u="none" strike="noStrike" dirty="0" smtClean="0">
                          <a:effectLst/>
                        </a:rPr>
                        <a:t>На</a:t>
                      </a:r>
                      <a:r>
                        <a:rPr lang="ru-RU" sz="10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effectLst/>
                        </a:rPr>
                        <a:t>сайте авторизовалось </a:t>
                      </a:r>
                    </a:p>
                    <a:p>
                      <a:pPr algn="ctr" fontAlgn="ctr">
                        <a:buClr>
                          <a:srgbClr val="000000"/>
                        </a:buClr>
                        <a:buSzPts val="1100"/>
                        <a:buFont typeface="Calibri"/>
                        <a:buChar char="Н"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ru-RU" sz="1000" u="none" strike="noStrike" dirty="0" smtClean="0">
                          <a:effectLst/>
                        </a:rPr>
                        <a:t>Заполняли личный кабинет</a:t>
                      </a:r>
                    </a:p>
                    <a:p>
                      <a:pPr algn="ctr" fontAlgn="ctr">
                        <a:buClr>
                          <a:srgbClr val="000000"/>
                        </a:buClr>
                        <a:buSzPts val="1100"/>
                        <a:buFont typeface="Calibri"/>
                        <a:buChar char="З"/>
                      </a:pP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ru-RU" sz="1000" u="none" strike="noStrike" dirty="0" smtClean="0">
                          <a:effectLst/>
                        </a:rPr>
                        <a:t>Приступили к оформлению заявок на «Тестовый курс»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ru-RU" sz="1000" u="none" strike="noStrike" dirty="0" smtClean="0">
                          <a:effectLst/>
                        </a:rPr>
                        <a:t>Завершили оформление заявки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ru-RU" sz="1000" u="none" strike="noStrike" dirty="0" smtClean="0">
                          <a:effectLst/>
                        </a:rPr>
                        <a:t>В курс зашли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Clr>
                          <a:srgbClr val="000000"/>
                        </a:buClr>
                        <a:buSzPts val="1100"/>
                        <a:buFont typeface="Calibri"/>
                        <a:buNone/>
                      </a:pPr>
                      <a:r>
                        <a:rPr lang="ru-RU" sz="1000" u="none" strike="noStrike" dirty="0" smtClean="0">
                          <a:effectLst/>
                        </a:rPr>
                        <a:t>Успешно освоили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1496064101"/>
              </p:ext>
            </p:extLst>
          </p:nvPr>
        </p:nvGraphicFramePr>
        <p:xfrm>
          <a:off x="155574" y="2427734"/>
          <a:ext cx="261622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211833552"/>
              </p:ext>
            </p:extLst>
          </p:nvPr>
        </p:nvGraphicFramePr>
        <p:xfrm>
          <a:off x="2987824" y="2427734"/>
          <a:ext cx="288032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50357793"/>
              </p:ext>
            </p:extLst>
          </p:nvPr>
        </p:nvGraphicFramePr>
        <p:xfrm>
          <a:off x="6156176" y="2427734"/>
          <a:ext cx="2808312" cy="2352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046026" y="451266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Сколько времени у вас ушло на заполнение личного кабинета на нашем сайте?</a:t>
            </a:r>
          </a:p>
          <a:p>
            <a:pPr algn="ctr"/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893401" y="4686487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Насколько сложно ориентироваться на нашем сайте</a:t>
            </a:r>
            <a:r>
              <a:rPr lang="ru-RU" sz="1200" b="1" dirty="0" smtClean="0"/>
              <a:t>?</a:t>
            </a:r>
            <a:endParaRPr lang="ru-R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07975" y="450742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Как вы оцениваете дизайн нашего сайта?</a:t>
            </a:r>
          </a:p>
          <a:p>
            <a:pPr algn="ctr"/>
            <a:endParaRPr lang="ru-R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55575" y="2139702"/>
            <a:ext cx="3895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АНКЕТИРОВАНИЕ: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533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9CE29F1-E6EA-4C5C-9CA1-76775004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5" y="-4309445"/>
            <a:ext cx="564073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714FB4-1374-458E-A208-7AD6C3B4BCAC}"/>
              </a:ext>
            </a:extLst>
          </p:cNvPr>
          <p:cNvSpPr txBox="1">
            <a:spLocks/>
          </p:cNvSpPr>
          <p:nvPr/>
        </p:nvSpPr>
        <p:spPr>
          <a:xfrm>
            <a:off x="2225894" y="92245"/>
            <a:ext cx="6259246" cy="3657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ru-RU" sz="800" b="1" kern="0" spc="3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F0B6B4-DBA5-4FD8-B4B5-BA7746C1D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473251C9-A5D8-471B-966A-CF13C154CEE4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7F2D2EE9-9209-44EF-8AF1-25046CFFF035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16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736331"/>
            <a:ext cx="3636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B82834"/>
                </a:solidFill>
                <a:latin typeface="Arial" pitchFamily="34" charset="0"/>
                <a:cs typeface="Arial" pitchFamily="34" charset="0"/>
              </a:rPr>
              <a:t>Комментарии пользователей</a:t>
            </a:r>
            <a:endParaRPr lang="ru-RU" sz="2000" dirty="0">
              <a:solidFill>
                <a:srgbClr val="B8283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" descr="Диаграмма ответов в Формах. Вопрос: Как вы оцениваете дизайн нашего сайта?. Количество ответов: 40 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136441"/>
            <a:ext cx="856895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100" dirty="0"/>
              <a:t>Пришлось искать сканы документов, но если они загружены на компьютер, то время на оформление займет не более 15 </a:t>
            </a:r>
            <a:r>
              <a:rPr lang="ru-RU" sz="1100" dirty="0" smtClean="0"/>
              <a:t>минут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1100" dirty="0"/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ЛОГИЧНЫЙ И ПРОСТОЙ ИНТЕРФЕЙС, ЗАВИСЛА НЕМНОГО В БЛОКЕ ПОДАЧИ ЗАЯВКИ, МЕСТО РАБОТЫ,НАВЕРНОЕ СЛЕДУЕТ ТОЖЕ КРАСНОЙ СНЕЖИНКОЙ ОТМЕТИТЬ, КАК ОБЯЗАТЕЛЬНОЕ ДЛЯ ЗАПОЛНЕНИЯ.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/>
              <a:t>Дизайн красивый, фото удачные, регистрация быстрая, молодцы!</a:t>
            </a:r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Без комментариев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solidFill>
                  <a:srgbClr val="BE1104"/>
                </a:solidFill>
              </a:rPr>
              <a:t>У меня не запросили согласие на обработку персональных данных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/>
              <a:t>Нет полей для внесения данных о ученой степени и ученого звания. Не увидел сходу поля для внесения данных по аккредитации. Нет поля для внесения данных для последнего повышения квалификации (может оно и не нужно?). </a:t>
            </a:r>
            <a:endParaRPr lang="ru-RU" sz="1100" dirty="0" smtClean="0"/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0070C0"/>
                </a:solidFill>
              </a:rPr>
              <a:t>В </a:t>
            </a:r>
            <a:r>
              <a:rPr lang="ru-RU" sz="1100" dirty="0">
                <a:solidFill>
                  <a:srgbClr val="0070C0"/>
                </a:solidFill>
              </a:rPr>
              <a:t>целом сервис получился очень дружелюбным</a:t>
            </a:r>
            <a:r>
              <a:rPr lang="ru-RU" sz="1100" dirty="0" smtClean="0">
                <a:solidFill>
                  <a:srgbClr val="0070C0"/>
                </a:solidFill>
              </a:rPr>
              <a:t>.</a:t>
            </a:r>
          </a:p>
          <a:p>
            <a:pPr marL="171450" indent="-171450" algn="r">
              <a:buFont typeface="Arial" pitchFamily="34" charset="0"/>
              <a:buChar char="•"/>
            </a:pPr>
            <a:endParaRPr lang="ru-RU" sz="1100" dirty="0">
              <a:solidFill>
                <a:srgbClr val="0070C0"/>
              </a:solidFill>
            </a:endParaRPr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Самая </a:t>
            </a:r>
            <a:r>
              <a:rPr lang="ru-RU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большая проблема - найти дома документы и сделать скан 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:)</a:t>
            </a:r>
          </a:p>
          <a:p>
            <a:pPr marL="171450" indent="-171450" algn="r">
              <a:buFont typeface="Arial" pitchFamily="34" charset="0"/>
              <a:buChar char="•"/>
            </a:pP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BE1104"/>
                </a:solidFill>
              </a:rPr>
              <a:t>Не </a:t>
            </a:r>
            <a:r>
              <a:rPr lang="ru-RU" sz="1100" dirty="0">
                <a:solidFill>
                  <a:srgbClr val="BE1104"/>
                </a:solidFill>
              </a:rPr>
              <a:t>работает кнопка "Добавить ещё" в анкете в разделе "Место </a:t>
            </a:r>
            <a:r>
              <a:rPr lang="ru-RU" sz="1100" dirty="0" smtClean="0">
                <a:solidFill>
                  <a:srgbClr val="BE1104"/>
                </a:solidFill>
              </a:rPr>
              <a:t>работы«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1100" dirty="0">
              <a:solidFill>
                <a:srgbClr val="BE1104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BE1104"/>
                </a:solidFill>
              </a:rPr>
              <a:t>Нужно </a:t>
            </a:r>
            <a:r>
              <a:rPr lang="ru-RU" sz="1100" dirty="0">
                <a:solidFill>
                  <a:srgbClr val="BE1104"/>
                </a:solidFill>
              </a:rPr>
              <a:t>вводить много информации, которая уже есть в базе данных - отнимает время. Не очень удобная навигация по сайту.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1100" dirty="0"/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>
                <a:solidFill>
                  <a:srgbClr val="0070C0"/>
                </a:solidFill>
              </a:rPr>
              <a:t>Все нормально прошло, система работает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11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BE1104"/>
                </a:solidFill>
              </a:rPr>
              <a:t>Несколько </a:t>
            </a:r>
            <a:r>
              <a:rPr lang="ru-RU" sz="1100" dirty="0" err="1">
                <a:solidFill>
                  <a:srgbClr val="BE1104"/>
                </a:solidFill>
              </a:rPr>
              <a:t>скучкован</a:t>
            </a:r>
            <a:r>
              <a:rPr lang="ru-RU" sz="1100" dirty="0">
                <a:solidFill>
                  <a:srgbClr val="BE1104"/>
                </a:solidFill>
              </a:rPr>
              <a:t> модуль загрузки документов и данных в личном кабинете, работа сразу в вертикали и горизонтали. Оставить что-то одно</a:t>
            </a:r>
            <a:r>
              <a:rPr lang="ru-RU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94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9CE29F1-E6EA-4C5C-9CA1-76775004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5" y="-4309445"/>
            <a:ext cx="564073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3714FB4-1374-458E-A208-7AD6C3B4BCAC}"/>
              </a:ext>
            </a:extLst>
          </p:cNvPr>
          <p:cNvSpPr txBox="1">
            <a:spLocks/>
          </p:cNvSpPr>
          <p:nvPr/>
        </p:nvSpPr>
        <p:spPr>
          <a:xfrm>
            <a:off x="2225894" y="92245"/>
            <a:ext cx="6259246" cy="3657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ru-RU" sz="800" b="1" kern="0" spc="3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0F0B6B4-DBA5-4FD8-B4B5-BA7746C1D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473251C9-A5D8-471B-966A-CF13C154CEE4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7F2D2EE9-9209-44EF-8AF1-25046CFFF035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736331"/>
            <a:ext cx="2595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B82834"/>
                </a:solidFill>
                <a:latin typeface="Arial" pitchFamily="34" charset="0"/>
                <a:cs typeface="Arial" pitchFamily="34" charset="0"/>
              </a:rPr>
              <a:t>Что будет без ИПО?</a:t>
            </a:r>
          </a:p>
        </p:txBody>
      </p:sp>
      <p:sp>
        <p:nvSpPr>
          <p:cNvPr id="9" name="AutoShape 2" descr="Диаграмма ответов в Формах. Вопрос: Как вы оцениваете дизайн нашего сайта?. Количество ответов: 40 ответов.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43744" y="1136441"/>
            <a:ext cx="85767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/>
              <a:t>…. </a:t>
            </a:r>
            <a:r>
              <a:rPr lang="ru-RU" sz="1100" dirty="0">
                <a:solidFill>
                  <a:srgbClr val="7030A0"/>
                </a:solidFill>
              </a:rPr>
              <a:t>И свой уровень подготовки специалистов ИПО подтверждало и подтверждает уже на протяжении более шестидесяти лет. </a:t>
            </a:r>
            <a:r>
              <a:rPr lang="ru-RU" sz="1100" dirty="0"/>
              <a:t>Что будет со здравоохранением края в будущем, когда у врачей появилась возможность повышать квалификацию в коммерческих образовательных </a:t>
            </a:r>
            <a:r>
              <a:rPr lang="ru-RU" sz="1100" dirty="0" smtClean="0"/>
              <a:t>организациях…</a:t>
            </a:r>
            <a:endParaRPr lang="ru-RU" sz="1100" dirty="0"/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</a:rPr>
              <a:t>Крах системы здравоохранения. </a:t>
            </a:r>
            <a:r>
              <a:rPr lang="ru-RU" sz="1100" dirty="0" smtClean="0"/>
              <a:t>…</a:t>
            </a:r>
            <a:endParaRPr lang="ru-RU" sz="11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solidFill>
                  <a:srgbClr val="7030A0"/>
                </a:solidFill>
              </a:rPr>
              <a:t>БЕЗ САЙТА ИПО МОЖНО ЗАБЛУДИТЬСЯ В СТРУКТУРЕ САЙТА </a:t>
            </a:r>
            <a:r>
              <a:rPr lang="ru-RU" sz="1100" dirty="0" smtClean="0">
                <a:solidFill>
                  <a:srgbClr val="7030A0"/>
                </a:solidFill>
              </a:rPr>
              <a:t>КРАСГМУ!</a:t>
            </a:r>
            <a:endParaRPr lang="ru-RU" sz="1100" dirty="0">
              <a:solidFill>
                <a:srgbClr val="7030A0"/>
              </a:solidFill>
            </a:endParaRPr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</a:rPr>
              <a:t>Без ИПО, как без кота - жизнь не та!!!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/>
              <a:t>без постоянного обучения - врач не будет владеть современными знаниями и умениями</a:t>
            </a:r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</a:rPr>
              <a:t>плохо будет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/>
              <a:t>Без ИПО система дополнительного образования развалится.</a:t>
            </a:r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</a:rPr>
              <a:t>Без ИПО будет плохо:(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 smtClean="0">
                <a:solidFill>
                  <a:srgbClr val="7030A0"/>
                </a:solidFill>
              </a:rPr>
              <a:t>надо </a:t>
            </a:r>
            <a:r>
              <a:rPr lang="ru-RU" sz="1400" b="1" dirty="0">
                <a:solidFill>
                  <a:srgbClr val="7030A0"/>
                </a:solidFill>
              </a:rPr>
              <a:t>чтобы </a:t>
            </a:r>
            <a:r>
              <a:rPr lang="ru-RU" sz="1400" b="1" dirty="0" smtClean="0">
                <a:solidFill>
                  <a:srgbClr val="7030A0"/>
                </a:solidFill>
              </a:rPr>
              <a:t>был!</a:t>
            </a:r>
            <a:endParaRPr lang="ru-RU" sz="1400" b="1" dirty="0">
              <a:solidFill>
                <a:srgbClr val="7030A0"/>
              </a:solidFill>
            </a:endParaRPr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 smtClean="0">
                <a:solidFill>
                  <a:srgbClr val="FF0000"/>
                </a:solidFill>
              </a:rPr>
              <a:t>Пропадем</a:t>
            </a:r>
            <a:endParaRPr lang="ru-RU" sz="1100" dirty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/>
              <a:t>Снижение качества обучения специалистов</a:t>
            </a:r>
          </a:p>
          <a:p>
            <a:pPr marL="171450" indent="-171450" algn="r">
              <a:buFont typeface="Arial" pitchFamily="34" charset="0"/>
              <a:buChar char="•"/>
            </a:pPr>
            <a:r>
              <a:rPr lang="ru-RU" sz="1100" dirty="0">
                <a:solidFill>
                  <a:srgbClr val="FF0000"/>
                </a:solidFill>
              </a:rPr>
              <a:t>развал и коррупция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solidFill>
                  <a:srgbClr val="7030A0"/>
                </a:solidFill>
              </a:rPr>
              <a:t>Дефицит информации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4587974"/>
            <a:ext cx="33843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ВЫВОДЫ – ПОЗЖЕ….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6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8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3586929"/>
              </p:ext>
            </p:extLst>
          </p:nvPr>
        </p:nvGraphicFramePr>
        <p:xfrm>
          <a:off x="370506" y="510903"/>
          <a:ext cx="8547004" cy="33265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641654"/>
                <a:gridCol w="1926867"/>
                <a:gridCol w="978483"/>
              </a:tblGrid>
              <a:tr h="332656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Внедрение гибридного обучения специалистов в ИПО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Юрьева Е.А., </a:t>
                      </a: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Кустова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Т.В.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75656" y="293179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Рабочая тетрадь курсанта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38716"/>
            <a:ext cx="4464496" cy="31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44"/>
          <a:stretch/>
        </p:blipFill>
        <p:spPr bwMode="auto">
          <a:xfrm>
            <a:off x="5626780" y="1078808"/>
            <a:ext cx="3295545" cy="3748901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Зеленая галочк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52" y="276147"/>
            <a:ext cx="637376" cy="6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6302"/>
            <a:ext cx="4464496" cy="31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0974"/>
            <a:ext cx="4464496" cy="31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86" y="1740306"/>
            <a:ext cx="4464496" cy="31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044" y="1959898"/>
            <a:ext cx="2644725" cy="107926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2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19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8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600294"/>
              </p:ext>
            </p:extLst>
          </p:nvPr>
        </p:nvGraphicFramePr>
        <p:xfrm>
          <a:off x="298499" y="546675"/>
          <a:ext cx="8547004" cy="56395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13017"/>
                <a:gridCol w="1455504"/>
                <a:gridCol w="978483"/>
              </a:tblGrid>
              <a:tr h="563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Актуализация программ ДПО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Кустова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Т.В. Харитонова Е.В. 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</a:tr>
            </a:tbl>
          </a:graphicData>
        </a:graphic>
      </p:graphicFrame>
      <p:pic>
        <p:nvPicPr>
          <p:cNvPr id="13" name="Picture 6" descr="Зеленая галочк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09966"/>
            <a:ext cx="637376" cy="6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242229"/>
              </p:ext>
            </p:extLst>
          </p:nvPr>
        </p:nvGraphicFramePr>
        <p:xfrm>
          <a:off x="312832" y="1275606"/>
          <a:ext cx="8579648" cy="254000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44912"/>
                <a:gridCol w="2144912"/>
                <a:gridCol w="2144912"/>
                <a:gridCol w="21449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Вид программы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Разработано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Актуализировано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Итого 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Профессиональная переподготовка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Повышение квалификации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203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 в том числе дистанционных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46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57</a:t>
                      </a:r>
                      <a:endParaRPr lang="ru-RU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/>
                        <a:t>103</a:t>
                      </a:r>
                      <a:endParaRPr lang="ru-RU" sz="1400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243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2CC9492-846C-4ADC-96C4-95E6C5DB3981}"/>
              </a:ext>
            </a:extLst>
          </p:cNvPr>
          <p:cNvSpPr/>
          <p:nvPr/>
        </p:nvSpPr>
        <p:spPr>
          <a:xfrm>
            <a:off x="0" y="699542"/>
            <a:ext cx="9144000" cy="44378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5" y="-4309445"/>
            <a:ext cx="564073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8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75374" y="639204"/>
            <a:ext cx="8082533" cy="1092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последипломного образования сегодня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88139"/>
              </p:ext>
            </p:extLst>
          </p:nvPr>
        </p:nvGraphicFramePr>
        <p:xfrm>
          <a:off x="98781" y="967346"/>
          <a:ext cx="9015930" cy="3578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8768"/>
                <a:gridCol w="5577162"/>
              </a:tblGrid>
              <a:tr h="891213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Реализация программ подготовки кадров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высшей квалификации в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ординатуре (47 специальностей)</a:t>
                      </a:r>
                    </a:p>
                    <a:p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564</a:t>
                      </a:r>
                      <a:r>
                        <a:rPr lang="ru-RU" sz="16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600" b="0" dirty="0" smtClean="0">
                          <a:latin typeface="Arial" pitchFamily="34" charset="0"/>
                          <a:cs typeface="Arial" pitchFamily="34" charset="0"/>
                        </a:rPr>
                        <a:t>обучающихся</a:t>
                      </a: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бюджет – 337 человек, доля целевого –</a:t>
                      </a:r>
                      <a:r>
                        <a:rPr lang="ru-RU" sz="1100" baseline="0" dirty="0" smtClean="0">
                          <a:latin typeface="Arial" pitchFamily="34" charset="0"/>
                          <a:cs typeface="Arial" pitchFamily="34" charset="0"/>
                        </a:rPr>
                        <a:t> 75,3%</a:t>
                      </a:r>
                      <a:r>
                        <a:rPr lang="ru-RU" sz="110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defRPr/>
                      </a:pP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99FF"/>
                          </a:solidFill>
                          <a:latin typeface="Arial" pitchFamily="34" charset="0"/>
                          <a:cs typeface="Arial" pitchFamily="34" charset="0"/>
                        </a:rPr>
                        <a:t>34,7%  </a:t>
                      </a:r>
                      <a:r>
                        <a:rPr lang="ru-RU" sz="1600" b="1" dirty="0" smtClean="0">
                          <a:latin typeface="Arial" pitchFamily="34" charset="0"/>
                          <a:cs typeface="Arial" pitchFamily="34" charset="0"/>
                        </a:rPr>
                        <a:t>                                  </a:t>
                      </a:r>
                      <a:r>
                        <a:rPr lang="ru-RU" sz="1600" b="1" dirty="0" smtClean="0">
                          <a:solidFill>
                            <a:srgbClr val="FF1976"/>
                          </a:solidFill>
                          <a:latin typeface="Arial" pitchFamily="34" charset="0"/>
                          <a:cs typeface="Arial" pitchFamily="34" charset="0"/>
                        </a:rPr>
                        <a:t>65,3%</a:t>
                      </a:r>
                      <a:endParaRPr lang="ru-RU" sz="1600" b="1" dirty="0">
                        <a:solidFill>
                          <a:srgbClr val="FF1976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  <a:tr h="80836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2. Организация и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проведение приемной кампании для поступающих в ординатуру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 smtClean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100% </a:t>
                      </a:r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- выполнение КЦП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  <a:tr h="835313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3. Организация содействия трудоустройству выпускников 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Более </a:t>
                      </a: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  <a:r>
                        <a:rPr lang="ru-RU" sz="1600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новых кадровых партнеров</a:t>
                      </a:r>
                      <a:b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 сотрудничеству с университетом.</a:t>
                      </a:r>
                      <a:endParaRPr lang="ru-RU" sz="16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Участники карьерных событий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ru-RU" sz="1600" b="1" kern="1200" baseline="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обучающихся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  <a:tr h="83531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4. Организация обучения специалистов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здравоохранения 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(с выдачей документов об образовании и квалификации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и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внесением сведений в ФИС ФРДО)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8593</a:t>
                      </a:r>
                      <a:r>
                        <a:rPr lang="ru-RU" sz="1600" kern="12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слушателей,</a:t>
                      </a:r>
                    </a:p>
                    <a:p>
                      <a:pPr algn="ctr" rtl="0" eaLnBrk="1" latinLnBrk="0" hangingPunct="1"/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из них:  на бюджетной основе  -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3538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algn="just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на договорной основе  -  </a:t>
                      </a:r>
                      <a:r>
                        <a:rPr lang="ru-RU" sz="16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5055 </a:t>
                      </a:r>
                      <a:r>
                        <a:rPr lang="ru-RU" sz="11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(из них </a:t>
                      </a:r>
                      <a:r>
                        <a:rPr lang="ru-RU" sz="11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1801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 по </a:t>
                      </a:r>
                      <a:r>
                        <a:rPr lang="ru-RU" sz="11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образ.сертиф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  <a:endParaRPr lang="ru-RU" sz="1600" dirty="0">
                        <a:effectLst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42637"/>
            <a:ext cx="1296144" cy="5705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8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20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graphicFrame>
        <p:nvGraphicFramePr>
          <p:cNvPr id="18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747505"/>
              </p:ext>
            </p:extLst>
          </p:nvPr>
        </p:nvGraphicFramePr>
        <p:xfrm>
          <a:off x="201460" y="557850"/>
          <a:ext cx="8547004" cy="65378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13017"/>
                <a:gridCol w="1455504"/>
                <a:gridCol w="978483"/>
              </a:tblGrid>
              <a:tr h="573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Разработка и реализация плана мероприятий по переходу на систему ФГОС 3++ (дискретной) ординатуры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Соловьева И.А. Юрьева Е.А. 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</a:tr>
            </a:tbl>
          </a:graphicData>
        </a:graphic>
      </p:graphicFrame>
      <p:sp>
        <p:nvSpPr>
          <p:cNvPr id="15" name="TextBox 12"/>
          <p:cNvSpPr txBox="1"/>
          <p:nvPr/>
        </p:nvSpPr>
        <p:spPr>
          <a:xfrm>
            <a:off x="224106" y="1347614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</a:rPr>
              <a:t>17 новых </a:t>
            </a:r>
            <a:r>
              <a:rPr lang="ru-RU" sz="1400" dirty="0">
                <a:solidFill>
                  <a:srgbClr val="C00000"/>
                </a:solidFill>
                <a:latin typeface="Arial Black" pitchFamily="34" charset="0"/>
              </a:rPr>
              <a:t>ФГОС ВО 3++ по программам </a:t>
            </a:r>
            <a:r>
              <a:rPr lang="ru-RU" sz="1400" dirty="0" smtClean="0">
                <a:solidFill>
                  <a:srgbClr val="C00000"/>
                </a:solidFill>
                <a:latin typeface="Arial Black" pitchFamily="34" charset="0"/>
              </a:rPr>
              <a:t>ординатуры</a:t>
            </a:r>
            <a:endParaRPr lang="ru-RU" sz="1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6" name="Picture 6" descr="Зеленая галочк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152" y="544591"/>
            <a:ext cx="637376" cy="6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6" t="17587" r="22339" b="14437"/>
          <a:stretch/>
        </p:blipFill>
        <p:spPr bwMode="auto">
          <a:xfrm>
            <a:off x="129685" y="1779662"/>
            <a:ext cx="3163298" cy="2989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0" t="14650" r="22538" b="14386"/>
          <a:stretch/>
        </p:blipFill>
        <p:spPr bwMode="auto">
          <a:xfrm>
            <a:off x="3563888" y="1923678"/>
            <a:ext cx="2815563" cy="308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2896939" y="4741939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300192" y="4763091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95" y="1920630"/>
            <a:ext cx="1740323" cy="3090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14767" y="4087774"/>
            <a:ext cx="170077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Приемная кампания - 2023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2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2021-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2988" r="1317" b="5849"/>
          <a:stretch/>
        </p:blipFill>
        <p:spPr bwMode="auto">
          <a:xfrm>
            <a:off x="107504" y="1203598"/>
            <a:ext cx="5857998" cy="305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" r="1685" b="14340"/>
          <a:stretch/>
        </p:blipFill>
        <p:spPr bwMode="auto">
          <a:xfrm>
            <a:off x="1835696" y="1707654"/>
            <a:ext cx="684912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" t="3004" r="1550" b="9617"/>
          <a:stretch/>
        </p:blipFill>
        <p:spPr bwMode="auto">
          <a:xfrm>
            <a:off x="5315260" y="1203598"/>
            <a:ext cx="3721236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653289"/>
            <a:ext cx="4584700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9492915"/>
              </p:ext>
            </p:extLst>
          </p:nvPr>
        </p:nvGraphicFramePr>
        <p:xfrm>
          <a:off x="107504" y="564428"/>
          <a:ext cx="8856984" cy="49529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334722"/>
                <a:gridCol w="1508292"/>
                <a:gridCol w="1013970"/>
              </a:tblGrid>
              <a:tr h="4753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Разработка онлайн-сервиса для первичной специализированной аккредитации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Кустова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Т.В. Титов К.А.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</a:tr>
            </a:tbl>
          </a:graphicData>
        </a:graphic>
      </p:graphicFrame>
      <p:pic>
        <p:nvPicPr>
          <p:cNvPr id="16" name="Picture 6" descr="Зеленая галочк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58" y="417970"/>
            <a:ext cx="652870" cy="6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82176" y="4440510"/>
            <a:ext cx="2454320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85 %  - доля заявок в системе ПСА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4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8446346" y="51470"/>
            <a:ext cx="668365" cy="685188"/>
            <a:chOff x="8446346" y="51470"/>
            <a:chExt cx="668365" cy="685188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="" xmlns:a16="http://schemas.microsoft.com/office/drawing/2014/main" id="{0390503A-D736-4812-AE7C-081473EAAC75}"/>
                </a:ext>
              </a:extLst>
            </p:cNvPr>
            <p:cNvCxnSpPr/>
            <p:nvPr/>
          </p:nvCxnSpPr>
          <p:spPr>
            <a:xfrm>
              <a:off x="8604448" y="51470"/>
              <a:ext cx="0" cy="49312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одзаголовок 2">
              <a:extLst>
                <a:ext uri="{FF2B5EF4-FFF2-40B4-BE49-F238E27FC236}">
                  <a16:creationId xmlns="" xmlns:a16="http://schemas.microsoft.com/office/drawing/2014/main" id="{8DD9B9FD-22C0-43FA-97B7-D539E43F8FAC}"/>
                </a:ext>
              </a:extLst>
            </p:cNvPr>
            <p:cNvSpPr txBox="1">
              <a:spLocks/>
            </p:cNvSpPr>
            <p:nvPr/>
          </p:nvSpPr>
          <p:spPr>
            <a:xfrm>
              <a:off x="8446346" y="51470"/>
              <a:ext cx="668365" cy="68518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ru-RU" sz="3000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22</a:t>
              </a:r>
              <a:endParaRPr lang="ru-RU" sz="3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75374" y="639204"/>
            <a:ext cx="8082533" cy="1092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ТОП-Проблемы в ДПО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F73C675-A1DB-4BB6-9D93-E100E01FD297}"/>
              </a:ext>
            </a:extLst>
          </p:cNvPr>
          <p:cNvSpPr txBox="1"/>
          <p:nvPr/>
        </p:nvSpPr>
        <p:spPr>
          <a:xfrm>
            <a:off x="142682" y="1059582"/>
            <a:ext cx="90815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 Снижение дохода</a:t>
            </a:r>
            <a:endParaRPr lang="ru-RU" sz="16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Переориентированный спрос на ДПП  -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«чем короче - тем лучше…дешевле… быстрее…»</a:t>
            </a:r>
          </a:p>
          <a:p>
            <a:pPr marL="285750" indent="-285750">
              <a:buFontTx/>
              <a:buChar char="-"/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Невостребованность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ДПП в традиционных форматах 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F73C675-A1DB-4BB6-9D93-E100E01FD297}"/>
              </a:ext>
            </a:extLst>
          </p:cNvPr>
          <p:cNvSpPr txBox="1"/>
          <p:nvPr/>
        </p:nvSpPr>
        <p:spPr>
          <a:xfrm>
            <a:off x="106122" y="2211710"/>
            <a:ext cx="8756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«Дикий» рынок</a:t>
            </a:r>
            <a:endParaRPr lang="ru-RU" sz="1600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Ярмарка «несуществующих» специальностей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«Условный» демпинг в ОО негосударственного сектора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«недостойных предложений»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F73C675-A1DB-4BB6-9D93-E100E01FD297}"/>
              </a:ext>
            </a:extLst>
          </p:cNvPr>
          <p:cNvSpPr txBox="1"/>
          <p:nvPr/>
        </p:nvSpPr>
        <p:spPr>
          <a:xfrm>
            <a:off x="106122" y="3461518"/>
            <a:ext cx="89303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 Необеспеченность «заявочным числом» слушателей </a:t>
            </a:r>
          </a:p>
          <a:p>
            <a:r>
              <a:rPr lang="ru-RU" sz="1600" dirty="0" smtClean="0">
                <a:latin typeface="Arial" pitchFamily="34" charset="0"/>
                <a:cs typeface="Arial" panose="020B0604020202020204" pitchFamily="34" charset="0"/>
              </a:rPr>
              <a:t>-  Недостаточное число врачей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с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соответствтующей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первичной послевузовской специализацией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Персонализация заявок в рамках государственного задания усложняет реализацию проекта «Параллельное ДПО» 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9339" y="1469295"/>
            <a:ext cx="1907157" cy="21852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Совещание директоров ИПО </a:t>
            </a:r>
          </a:p>
          <a:p>
            <a:r>
              <a:rPr lang="ru-RU" sz="1200" i="1" dirty="0" smtClean="0"/>
              <a:t>(</a:t>
            </a:r>
            <a:r>
              <a:rPr lang="en-US" sz="1200" i="1" dirty="0" smtClean="0"/>
              <a:t>II</a:t>
            </a:r>
            <a:r>
              <a:rPr lang="ru-RU" sz="1200" i="1" dirty="0" smtClean="0"/>
              <a:t> Всероссийская </a:t>
            </a:r>
            <a:r>
              <a:rPr lang="ru-RU" sz="1200" i="1" dirty="0"/>
              <a:t>конференция   с международным участием</a:t>
            </a:r>
          </a:p>
          <a:p>
            <a:r>
              <a:rPr lang="ru-RU" sz="1200" i="1" dirty="0" smtClean="0">
                <a:solidFill>
                  <a:srgbClr val="C00000"/>
                </a:solidFill>
              </a:rPr>
              <a:t>«Профессиональное </a:t>
            </a:r>
            <a:r>
              <a:rPr lang="ru-RU" sz="1200" i="1" dirty="0">
                <a:solidFill>
                  <a:srgbClr val="C00000"/>
                </a:solidFill>
              </a:rPr>
              <a:t>совершенствование работников здравоохранения — путь к здоровью </a:t>
            </a:r>
            <a:r>
              <a:rPr lang="ru-RU" sz="1200" i="1" dirty="0" smtClean="0">
                <a:solidFill>
                  <a:srgbClr val="C00000"/>
                </a:solidFill>
              </a:rPr>
              <a:t>нации»)</a:t>
            </a:r>
            <a:endParaRPr lang="ru-RU" sz="1200" i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56" y="3531472"/>
            <a:ext cx="649610" cy="61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6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19" y="672885"/>
            <a:ext cx="4933142" cy="286122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5AD2610-06B1-44EF-A687-A3B8846AB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94246" y="-4294246"/>
            <a:ext cx="555527" cy="9144017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23CD5E-1848-4E1B-9E6A-58F0063D7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8" y="876"/>
            <a:ext cx="1940544" cy="459634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11151321"/>
              </p:ext>
            </p:extLst>
          </p:nvPr>
        </p:nvGraphicFramePr>
        <p:xfrm>
          <a:off x="1979712" y="915566"/>
          <a:ext cx="5256584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H="1" flipV="1">
            <a:off x="0" y="555527"/>
            <a:ext cx="4464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ИПО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КАЛИПСИС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26817" y="2024943"/>
            <a:ext cx="2377840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НЕГАТИВНЫЕ ПОСЛЕДСТВИЯ НЕУПРАВЛЯЕМЫХ ИЗМЕНЕНИЙ В СИСТЕМЕ ДПО</a:t>
            </a:r>
          </a:p>
          <a:p>
            <a:pPr algn="ctr">
              <a:lnSpc>
                <a:spcPct val="150000"/>
              </a:lnSpc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КАЖДОГО ЭЛЕМЕНТА ЭКОСИСТЕМЫ РЕГИОНАЛЬНОГО ЗДРАВООХРАНЕНИЯ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 txBox="1">
            <a:spLocks/>
          </p:cNvSpPr>
          <p:nvPr/>
        </p:nvSpPr>
        <p:spPr>
          <a:xfrm>
            <a:off x="2225894" y="92245"/>
            <a:ext cx="6259246" cy="3657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  <a:endParaRPr lang="ru-RU" sz="800" b="1" kern="0" dirty="0">
              <a:ln w="1143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8446346" y="51470"/>
            <a:ext cx="668365" cy="685188"/>
            <a:chOff x="8446346" y="51470"/>
            <a:chExt cx="668365" cy="685188"/>
          </a:xfrm>
        </p:grpSpPr>
        <p:cxnSp>
          <p:nvCxnSpPr>
            <p:cNvPr id="21" name="Прямая соединительная линия 20">
              <a:extLst>
                <a:ext uri="{FF2B5EF4-FFF2-40B4-BE49-F238E27FC236}">
                  <a16:creationId xmlns="" xmlns:a16="http://schemas.microsoft.com/office/drawing/2014/main" id="{0390503A-D736-4812-AE7C-081473EAAC75}"/>
                </a:ext>
              </a:extLst>
            </p:cNvPr>
            <p:cNvCxnSpPr/>
            <p:nvPr/>
          </p:nvCxnSpPr>
          <p:spPr>
            <a:xfrm>
              <a:off x="8604448" y="51470"/>
              <a:ext cx="0" cy="49312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одзаголовок 2">
              <a:extLst>
                <a:ext uri="{FF2B5EF4-FFF2-40B4-BE49-F238E27FC236}">
                  <a16:creationId xmlns="" xmlns:a16="http://schemas.microsoft.com/office/drawing/2014/main" id="{8DD9B9FD-22C0-43FA-97B7-D539E43F8FAC}"/>
                </a:ext>
              </a:extLst>
            </p:cNvPr>
            <p:cNvSpPr txBox="1">
              <a:spLocks/>
            </p:cNvSpPr>
            <p:nvPr/>
          </p:nvSpPr>
          <p:spPr>
            <a:xfrm>
              <a:off x="8446346" y="51470"/>
              <a:ext cx="668365" cy="685188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ru-RU" sz="3000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23</a:t>
              </a:r>
              <a:endParaRPr lang="ru-RU" sz="3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6" name="Овал 5"/>
          <p:cNvSpPr/>
          <p:nvPr/>
        </p:nvSpPr>
        <p:spPr>
          <a:xfrm>
            <a:off x="2083337" y="3631332"/>
            <a:ext cx="5158241" cy="1512168"/>
          </a:xfrm>
          <a:prstGeom prst="ellipse">
            <a:avLst/>
          </a:prstGeom>
          <a:noFill/>
          <a:ln w="57150">
            <a:solidFill>
              <a:srgbClr val="BE110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1107810" y="1113803"/>
            <a:ext cx="144016" cy="360040"/>
          </a:xfrm>
          <a:prstGeom prst="downArrow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7912098" y="808214"/>
            <a:ext cx="908345" cy="387540"/>
          </a:xfrm>
          <a:custGeom>
            <a:avLst/>
            <a:gdLst>
              <a:gd name="connsiteX0" fmla="*/ 8013 w 908345"/>
              <a:gd name="connsiteY0" fmla="*/ 387540 h 387540"/>
              <a:gd name="connsiteX1" fmla="*/ 15047 w 908345"/>
              <a:gd name="connsiteY1" fmla="*/ 282032 h 387540"/>
              <a:gd name="connsiteX2" fmla="*/ 36148 w 908345"/>
              <a:gd name="connsiteY2" fmla="*/ 260931 h 387540"/>
              <a:gd name="connsiteX3" fmla="*/ 71317 w 908345"/>
              <a:gd name="connsiteY3" fmla="*/ 232795 h 387540"/>
              <a:gd name="connsiteX4" fmla="*/ 127588 w 908345"/>
              <a:gd name="connsiteY4" fmla="*/ 225761 h 387540"/>
              <a:gd name="connsiteX5" fmla="*/ 254197 w 908345"/>
              <a:gd name="connsiteY5" fmla="*/ 190592 h 387540"/>
              <a:gd name="connsiteX6" fmla="*/ 430044 w 908345"/>
              <a:gd name="connsiteY6" fmla="*/ 197626 h 387540"/>
              <a:gd name="connsiteX7" fmla="*/ 472247 w 908345"/>
              <a:gd name="connsiteY7" fmla="*/ 211694 h 387540"/>
              <a:gd name="connsiteX8" fmla="*/ 493348 w 908345"/>
              <a:gd name="connsiteY8" fmla="*/ 225761 h 387540"/>
              <a:gd name="connsiteX9" fmla="*/ 542585 w 908345"/>
              <a:gd name="connsiteY9" fmla="*/ 232795 h 387540"/>
              <a:gd name="connsiteX10" fmla="*/ 655127 w 908345"/>
              <a:gd name="connsiteY10" fmla="*/ 225761 h 387540"/>
              <a:gd name="connsiteX11" fmla="*/ 697330 w 908345"/>
              <a:gd name="connsiteY11" fmla="*/ 176524 h 387540"/>
              <a:gd name="connsiteX12" fmla="*/ 718431 w 908345"/>
              <a:gd name="connsiteY12" fmla="*/ 120254 h 387540"/>
              <a:gd name="connsiteX13" fmla="*/ 746567 w 908345"/>
              <a:gd name="connsiteY13" fmla="*/ 63983 h 387540"/>
              <a:gd name="connsiteX14" fmla="*/ 753600 w 908345"/>
              <a:gd name="connsiteY14" fmla="*/ 42881 h 387540"/>
              <a:gd name="connsiteX15" fmla="*/ 774702 w 908345"/>
              <a:gd name="connsiteY15" fmla="*/ 28814 h 387540"/>
              <a:gd name="connsiteX16" fmla="*/ 781736 w 908345"/>
              <a:gd name="connsiteY16" fmla="*/ 7712 h 387540"/>
              <a:gd name="connsiteX17" fmla="*/ 802837 w 908345"/>
              <a:gd name="connsiteY17" fmla="*/ 678 h 387540"/>
              <a:gd name="connsiteX18" fmla="*/ 908345 w 908345"/>
              <a:gd name="connsiteY18" fmla="*/ 14746 h 38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08345" h="387540">
                <a:moveTo>
                  <a:pt x="8013" y="387540"/>
                </a:moveTo>
                <a:cubicBezTo>
                  <a:pt x="-1119" y="341881"/>
                  <a:pt x="-6548" y="338181"/>
                  <a:pt x="15047" y="282032"/>
                </a:cubicBezTo>
                <a:cubicBezTo>
                  <a:pt x="18618" y="272748"/>
                  <a:pt x="28662" y="267481"/>
                  <a:pt x="36148" y="260931"/>
                </a:cubicBezTo>
                <a:cubicBezTo>
                  <a:pt x="47446" y="251045"/>
                  <a:pt x="57305" y="238184"/>
                  <a:pt x="71317" y="232795"/>
                </a:cubicBezTo>
                <a:cubicBezTo>
                  <a:pt x="88960" y="226009"/>
                  <a:pt x="108831" y="228106"/>
                  <a:pt x="127588" y="225761"/>
                </a:cubicBezTo>
                <a:cubicBezTo>
                  <a:pt x="168939" y="210255"/>
                  <a:pt x="208745" y="191891"/>
                  <a:pt x="254197" y="190592"/>
                </a:cubicBezTo>
                <a:cubicBezTo>
                  <a:pt x="312836" y="188917"/>
                  <a:pt x="371428" y="195281"/>
                  <a:pt x="430044" y="197626"/>
                </a:cubicBezTo>
                <a:cubicBezTo>
                  <a:pt x="444112" y="202315"/>
                  <a:pt x="459909" y="203469"/>
                  <a:pt x="472247" y="211694"/>
                </a:cubicBezTo>
                <a:cubicBezTo>
                  <a:pt x="479281" y="216383"/>
                  <a:pt x="485251" y="223332"/>
                  <a:pt x="493348" y="225761"/>
                </a:cubicBezTo>
                <a:cubicBezTo>
                  <a:pt x="509228" y="230525"/>
                  <a:pt x="526173" y="230450"/>
                  <a:pt x="542585" y="232795"/>
                </a:cubicBezTo>
                <a:cubicBezTo>
                  <a:pt x="580099" y="230450"/>
                  <a:pt x="618662" y="234877"/>
                  <a:pt x="655127" y="225761"/>
                </a:cubicBezTo>
                <a:cubicBezTo>
                  <a:pt x="665016" y="223289"/>
                  <a:pt x="691345" y="188494"/>
                  <a:pt x="697330" y="176524"/>
                </a:cubicBezTo>
                <a:cubicBezTo>
                  <a:pt x="747213" y="76755"/>
                  <a:pt x="687989" y="187225"/>
                  <a:pt x="718431" y="120254"/>
                </a:cubicBezTo>
                <a:cubicBezTo>
                  <a:pt x="727109" y="101163"/>
                  <a:pt x="739936" y="83878"/>
                  <a:pt x="746567" y="63983"/>
                </a:cubicBezTo>
                <a:cubicBezTo>
                  <a:pt x="748911" y="56949"/>
                  <a:pt x="748968" y="48671"/>
                  <a:pt x="753600" y="42881"/>
                </a:cubicBezTo>
                <a:cubicBezTo>
                  <a:pt x="758881" y="36280"/>
                  <a:pt x="767668" y="33503"/>
                  <a:pt x="774702" y="28814"/>
                </a:cubicBezTo>
                <a:cubicBezTo>
                  <a:pt x="777047" y="21780"/>
                  <a:pt x="776493" y="12955"/>
                  <a:pt x="781736" y="7712"/>
                </a:cubicBezTo>
                <a:cubicBezTo>
                  <a:pt x="786979" y="2469"/>
                  <a:pt x="795423" y="678"/>
                  <a:pt x="802837" y="678"/>
                </a:cubicBezTo>
                <a:cubicBezTo>
                  <a:pt x="884632" y="678"/>
                  <a:pt x="869485" y="-4684"/>
                  <a:pt x="908345" y="1474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6091311" y="1280160"/>
            <a:ext cx="1800664" cy="1343465"/>
          </a:xfrm>
          <a:custGeom>
            <a:avLst/>
            <a:gdLst>
              <a:gd name="connsiteX0" fmla="*/ 1800664 w 1800664"/>
              <a:gd name="connsiteY0" fmla="*/ 0 h 1343465"/>
              <a:gd name="connsiteX1" fmla="*/ 1709224 w 1800664"/>
              <a:gd name="connsiteY1" fmla="*/ 56271 h 1343465"/>
              <a:gd name="connsiteX2" fmla="*/ 1638886 w 1800664"/>
              <a:gd name="connsiteY2" fmla="*/ 91440 h 1343465"/>
              <a:gd name="connsiteX3" fmla="*/ 1603717 w 1800664"/>
              <a:gd name="connsiteY3" fmla="*/ 112542 h 1343465"/>
              <a:gd name="connsiteX4" fmla="*/ 1540412 w 1800664"/>
              <a:gd name="connsiteY4" fmla="*/ 133643 h 1343465"/>
              <a:gd name="connsiteX5" fmla="*/ 1364566 w 1800664"/>
              <a:gd name="connsiteY5" fmla="*/ 126609 h 1343465"/>
              <a:gd name="connsiteX6" fmla="*/ 1336431 w 1800664"/>
              <a:gd name="connsiteY6" fmla="*/ 119575 h 1343465"/>
              <a:gd name="connsiteX7" fmla="*/ 1195754 w 1800664"/>
              <a:gd name="connsiteY7" fmla="*/ 126609 h 1343465"/>
              <a:gd name="connsiteX8" fmla="*/ 1174652 w 1800664"/>
              <a:gd name="connsiteY8" fmla="*/ 140677 h 1343465"/>
              <a:gd name="connsiteX9" fmla="*/ 1104314 w 1800664"/>
              <a:gd name="connsiteY9" fmla="*/ 196948 h 1343465"/>
              <a:gd name="connsiteX10" fmla="*/ 1041009 w 1800664"/>
              <a:gd name="connsiteY10" fmla="*/ 260252 h 1343465"/>
              <a:gd name="connsiteX11" fmla="*/ 1005840 w 1800664"/>
              <a:gd name="connsiteY11" fmla="*/ 316523 h 1343465"/>
              <a:gd name="connsiteX12" fmla="*/ 942535 w 1800664"/>
              <a:gd name="connsiteY12" fmla="*/ 393895 h 1343465"/>
              <a:gd name="connsiteX13" fmla="*/ 935501 w 1800664"/>
              <a:gd name="connsiteY13" fmla="*/ 611945 h 1343465"/>
              <a:gd name="connsiteX14" fmla="*/ 949569 w 1800664"/>
              <a:gd name="connsiteY14" fmla="*/ 633046 h 1343465"/>
              <a:gd name="connsiteX15" fmla="*/ 963637 w 1800664"/>
              <a:gd name="connsiteY15" fmla="*/ 696351 h 1343465"/>
              <a:gd name="connsiteX16" fmla="*/ 977704 w 1800664"/>
              <a:gd name="connsiteY16" fmla="*/ 717452 h 1343465"/>
              <a:gd name="connsiteX17" fmla="*/ 998806 w 1800664"/>
              <a:gd name="connsiteY17" fmla="*/ 759655 h 1343465"/>
              <a:gd name="connsiteX18" fmla="*/ 970671 w 1800664"/>
              <a:gd name="connsiteY18" fmla="*/ 787791 h 1343465"/>
              <a:gd name="connsiteX19" fmla="*/ 851095 w 1800664"/>
              <a:gd name="connsiteY19" fmla="*/ 808892 h 1343465"/>
              <a:gd name="connsiteX20" fmla="*/ 766689 w 1800664"/>
              <a:gd name="connsiteY20" fmla="*/ 822960 h 1343465"/>
              <a:gd name="connsiteX21" fmla="*/ 309489 w 1800664"/>
              <a:gd name="connsiteY21" fmla="*/ 829994 h 1343465"/>
              <a:gd name="connsiteX22" fmla="*/ 288387 w 1800664"/>
              <a:gd name="connsiteY22" fmla="*/ 858129 h 1343465"/>
              <a:gd name="connsiteX23" fmla="*/ 281354 w 1800664"/>
              <a:gd name="connsiteY23" fmla="*/ 879231 h 1343465"/>
              <a:gd name="connsiteX24" fmla="*/ 260252 w 1800664"/>
              <a:gd name="connsiteY24" fmla="*/ 900332 h 1343465"/>
              <a:gd name="connsiteX25" fmla="*/ 253218 w 1800664"/>
              <a:gd name="connsiteY25" fmla="*/ 1048043 h 1343465"/>
              <a:gd name="connsiteX26" fmla="*/ 246184 w 1800664"/>
              <a:gd name="connsiteY26" fmla="*/ 1076178 h 1343465"/>
              <a:gd name="connsiteX27" fmla="*/ 225083 w 1800664"/>
              <a:gd name="connsiteY27" fmla="*/ 1104314 h 1343465"/>
              <a:gd name="connsiteX28" fmla="*/ 218049 w 1800664"/>
              <a:gd name="connsiteY28" fmla="*/ 1125415 h 1343465"/>
              <a:gd name="connsiteX29" fmla="*/ 161778 w 1800664"/>
              <a:gd name="connsiteY29" fmla="*/ 1153551 h 1343465"/>
              <a:gd name="connsiteX30" fmla="*/ 140677 w 1800664"/>
              <a:gd name="connsiteY30" fmla="*/ 1167618 h 1343465"/>
              <a:gd name="connsiteX31" fmla="*/ 119575 w 1800664"/>
              <a:gd name="connsiteY31" fmla="*/ 1188720 h 1343465"/>
              <a:gd name="connsiteX32" fmla="*/ 98474 w 1800664"/>
              <a:gd name="connsiteY32" fmla="*/ 1195754 h 1343465"/>
              <a:gd name="connsiteX33" fmla="*/ 63304 w 1800664"/>
              <a:gd name="connsiteY33" fmla="*/ 1266092 h 1343465"/>
              <a:gd name="connsiteX34" fmla="*/ 49237 w 1800664"/>
              <a:gd name="connsiteY34" fmla="*/ 1287194 h 1343465"/>
              <a:gd name="connsiteX35" fmla="*/ 7034 w 1800664"/>
              <a:gd name="connsiteY35" fmla="*/ 1322363 h 1343465"/>
              <a:gd name="connsiteX36" fmla="*/ 0 w 1800664"/>
              <a:gd name="connsiteY36" fmla="*/ 1343465 h 134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800664" h="1343465">
                <a:moveTo>
                  <a:pt x="1800664" y="0"/>
                </a:moveTo>
                <a:cubicBezTo>
                  <a:pt x="1720210" y="32182"/>
                  <a:pt x="1819263" y="-10975"/>
                  <a:pt x="1709224" y="56271"/>
                </a:cubicBezTo>
                <a:cubicBezTo>
                  <a:pt x="1686857" y="69940"/>
                  <a:pt x="1661364" y="77953"/>
                  <a:pt x="1638886" y="91440"/>
                </a:cubicBezTo>
                <a:cubicBezTo>
                  <a:pt x="1627163" y="98474"/>
                  <a:pt x="1616283" y="107157"/>
                  <a:pt x="1603717" y="112542"/>
                </a:cubicBezTo>
                <a:cubicBezTo>
                  <a:pt x="1583272" y="121304"/>
                  <a:pt x="1540412" y="133643"/>
                  <a:pt x="1540412" y="133643"/>
                </a:cubicBezTo>
                <a:cubicBezTo>
                  <a:pt x="1481797" y="131298"/>
                  <a:pt x="1423089" y="130645"/>
                  <a:pt x="1364566" y="126609"/>
                </a:cubicBezTo>
                <a:cubicBezTo>
                  <a:pt x="1354922" y="125944"/>
                  <a:pt x="1346098" y="119575"/>
                  <a:pt x="1336431" y="119575"/>
                </a:cubicBezTo>
                <a:cubicBezTo>
                  <a:pt x="1289480" y="119575"/>
                  <a:pt x="1242646" y="124264"/>
                  <a:pt x="1195754" y="126609"/>
                </a:cubicBezTo>
                <a:cubicBezTo>
                  <a:pt x="1188720" y="131298"/>
                  <a:pt x="1181531" y="135763"/>
                  <a:pt x="1174652" y="140677"/>
                </a:cubicBezTo>
                <a:cubicBezTo>
                  <a:pt x="1153805" y="155568"/>
                  <a:pt x="1121255" y="181137"/>
                  <a:pt x="1104314" y="196948"/>
                </a:cubicBezTo>
                <a:cubicBezTo>
                  <a:pt x="1082498" y="217310"/>
                  <a:pt x="1056825" y="234946"/>
                  <a:pt x="1041009" y="260252"/>
                </a:cubicBezTo>
                <a:cubicBezTo>
                  <a:pt x="1029286" y="279009"/>
                  <a:pt x="1018961" y="298716"/>
                  <a:pt x="1005840" y="316523"/>
                </a:cubicBezTo>
                <a:cubicBezTo>
                  <a:pt x="986073" y="343350"/>
                  <a:pt x="942535" y="393895"/>
                  <a:pt x="942535" y="393895"/>
                </a:cubicBezTo>
                <a:cubicBezTo>
                  <a:pt x="918567" y="489766"/>
                  <a:pt x="918717" y="466489"/>
                  <a:pt x="935501" y="611945"/>
                </a:cubicBezTo>
                <a:cubicBezTo>
                  <a:pt x="936470" y="620343"/>
                  <a:pt x="944880" y="626012"/>
                  <a:pt x="949569" y="633046"/>
                </a:cubicBezTo>
                <a:cubicBezTo>
                  <a:pt x="954258" y="654148"/>
                  <a:pt x="956801" y="675844"/>
                  <a:pt x="963637" y="696351"/>
                </a:cubicBezTo>
                <a:cubicBezTo>
                  <a:pt x="966310" y="704371"/>
                  <a:pt x="973924" y="709891"/>
                  <a:pt x="977704" y="717452"/>
                </a:cubicBezTo>
                <a:cubicBezTo>
                  <a:pt x="1006820" y="775686"/>
                  <a:pt x="958496" y="699193"/>
                  <a:pt x="998806" y="759655"/>
                </a:cubicBezTo>
                <a:cubicBezTo>
                  <a:pt x="989428" y="769034"/>
                  <a:pt x="982534" y="781860"/>
                  <a:pt x="970671" y="787791"/>
                </a:cubicBezTo>
                <a:cubicBezTo>
                  <a:pt x="940934" y="802660"/>
                  <a:pt x="881859" y="804497"/>
                  <a:pt x="851095" y="808892"/>
                </a:cubicBezTo>
                <a:cubicBezTo>
                  <a:pt x="822858" y="812926"/>
                  <a:pt x="795191" y="821850"/>
                  <a:pt x="766689" y="822960"/>
                </a:cubicBezTo>
                <a:cubicBezTo>
                  <a:pt x="614387" y="828894"/>
                  <a:pt x="461889" y="827649"/>
                  <a:pt x="309489" y="829994"/>
                </a:cubicBezTo>
                <a:cubicBezTo>
                  <a:pt x="302455" y="839372"/>
                  <a:pt x="294203" y="847950"/>
                  <a:pt x="288387" y="858129"/>
                </a:cubicBezTo>
                <a:cubicBezTo>
                  <a:pt x="284708" y="864567"/>
                  <a:pt x="285467" y="873062"/>
                  <a:pt x="281354" y="879231"/>
                </a:cubicBezTo>
                <a:cubicBezTo>
                  <a:pt x="275836" y="887508"/>
                  <a:pt x="267286" y="893298"/>
                  <a:pt x="260252" y="900332"/>
                </a:cubicBezTo>
                <a:cubicBezTo>
                  <a:pt x="257907" y="949569"/>
                  <a:pt x="257149" y="998907"/>
                  <a:pt x="253218" y="1048043"/>
                </a:cubicBezTo>
                <a:cubicBezTo>
                  <a:pt x="252447" y="1057679"/>
                  <a:pt x="250507" y="1067532"/>
                  <a:pt x="246184" y="1076178"/>
                </a:cubicBezTo>
                <a:cubicBezTo>
                  <a:pt x="240941" y="1086664"/>
                  <a:pt x="232117" y="1094935"/>
                  <a:pt x="225083" y="1104314"/>
                </a:cubicBezTo>
                <a:cubicBezTo>
                  <a:pt x="222738" y="1111348"/>
                  <a:pt x="222795" y="1119719"/>
                  <a:pt x="218049" y="1125415"/>
                </a:cubicBezTo>
                <a:cubicBezTo>
                  <a:pt x="199170" y="1148070"/>
                  <a:pt x="187277" y="1147176"/>
                  <a:pt x="161778" y="1153551"/>
                </a:cubicBezTo>
                <a:cubicBezTo>
                  <a:pt x="154744" y="1158240"/>
                  <a:pt x="147171" y="1162206"/>
                  <a:pt x="140677" y="1167618"/>
                </a:cubicBezTo>
                <a:cubicBezTo>
                  <a:pt x="133035" y="1173986"/>
                  <a:pt x="127852" y="1183202"/>
                  <a:pt x="119575" y="1188720"/>
                </a:cubicBezTo>
                <a:cubicBezTo>
                  <a:pt x="113406" y="1192833"/>
                  <a:pt x="105508" y="1193409"/>
                  <a:pt x="98474" y="1195754"/>
                </a:cubicBezTo>
                <a:cubicBezTo>
                  <a:pt x="87339" y="1240293"/>
                  <a:pt x="96803" y="1215843"/>
                  <a:pt x="63304" y="1266092"/>
                </a:cubicBezTo>
                <a:cubicBezTo>
                  <a:pt x="58615" y="1273126"/>
                  <a:pt x="56271" y="1282505"/>
                  <a:pt x="49237" y="1287194"/>
                </a:cubicBezTo>
                <a:cubicBezTo>
                  <a:pt x="19859" y="1306780"/>
                  <a:pt x="34113" y="1295284"/>
                  <a:pt x="7034" y="1322363"/>
                </a:cubicBezTo>
                <a:lnTo>
                  <a:pt x="0" y="1343465"/>
                </a:ln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530719" y="1287194"/>
            <a:ext cx="1727021" cy="3094892"/>
          </a:xfrm>
          <a:custGeom>
            <a:avLst/>
            <a:gdLst>
              <a:gd name="connsiteX0" fmla="*/ 1354223 w 1727021"/>
              <a:gd name="connsiteY0" fmla="*/ 0 h 3094892"/>
              <a:gd name="connsiteX1" fmla="*/ 1410493 w 1727021"/>
              <a:gd name="connsiteY1" fmla="*/ 28135 h 3094892"/>
              <a:gd name="connsiteX2" fmla="*/ 1431595 w 1727021"/>
              <a:gd name="connsiteY2" fmla="*/ 49237 h 3094892"/>
              <a:gd name="connsiteX3" fmla="*/ 1480832 w 1727021"/>
              <a:gd name="connsiteY3" fmla="*/ 84406 h 3094892"/>
              <a:gd name="connsiteX4" fmla="*/ 1523035 w 1727021"/>
              <a:gd name="connsiteY4" fmla="*/ 126609 h 3094892"/>
              <a:gd name="connsiteX5" fmla="*/ 1551170 w 1727021"/>
              <a:gd name="connsiteY5" fmla="*/ 154744 h 3094892"/>
              <a:gd name="connsiteX6" fmla="*/ 1572272 w 1727021"/>
              <a:gd name="connsiteY6" fmla="*/ 175846 h 3094892"/>
              <a:gd name="connsiteX7" fmla="*/ 1593373 w 1727021"/>
              <a:gd name="connsiteY7" fmla="*/ 203981 h 3094892"/>
              <a:gd name="connsiteX8" fmla="*/ 1628543 w 1727021"/>
              <a:gd name="connsiteY8" fmla="*/ 246184 h 3094892"/>
              <a:gd name="connsiteX9" fmla="*/ 1642610 w 1727021"/>
              <a:gd name="connsiteY9" fmla="*/ 274320 h 3094892"/>
              <a:gd name="connsiteX10" fmla="*/ 1670746 w 1727021"/>
              <a:gd name="connsiteY10" fmla="*/ 316523 h 3094892"/>
              <a:gd name="connsiteX11" fmla="*/ 1698881 w 1727021"/>
              <a:gd name="connsiteY11" fmla="*/ 400929 h 3094892"/>
              <a:gd name="connsiteX12" fmla="*/ 1712949 w 1727021"/>
              <a:gd name="connsiteY12" fmla="*/ 429064 h 3094892"/>
              <a:gd name="connsiteX13" fmla="*/ 1727016 w 1727021"/>
              <a:gd name="connsiteY13" fmla="*/ 541606 h 3094892"/>
              <a:gd name="connsiteX14" fmla="*/ 1712949 w 1727021"/>
              <a:gd name="connsiteY14" fmla="*/ 851095 h 3094892"/>
              <a:gd name="connsiteX15" fmla="*/ 1684813 w 1727021"/>
              <a:gd name="connsiteY15" fmla="*/ 893298 h 3094892"/>
              <a:gd name="connsiteX16" fmla="*/ 1614475 w 1727021"/>
              <a:gd name="connsiteY16" fmla="*/ 956603 h 3094892"/>
              <a:gd name="connsiteX17" fmla="*/ 1516001 w 1727021"/>
              <a:gd name="connsiteY17" fmla="*/ 1026941 h 3094892"/>
              <a:gd name="connsiteX18" fmla="*/ 1431595 w 1727021"/>
              <a:gd name="connsiteY18" fmla="*/ 1076178 h 3094892"/>
              <a:gd name="connsiteX19" fmla="*/ 1403459 w 1727021"/>
              <a:gd name="connsiteY19" fmla="*/ 1090246 h 3094892"/>
              <a:gd name="connsiteX20" fmla="*/ 1347189 w 1727021"/>
              <a:gd name="connsiteY20" fmla="*/ 1125415 h 3094892"/>
              <a:gd name="connsiteX21" fmla="*/ 1297952 w 1727021"/>
              <a:gd name="connsiteY21" fmla="*/ 1139483 h 3094892"/>
              <a:gd name="connsiteX22" fmla="*/ 1185410 w 1727021"/>
              <a:gd name="connsiteY22" fmla="*/ 1188720 h 3094892"/>
              <a:gd name="connsiteX23" fmla="*/ 1072869 w 1727021"/>
              <a:gd name="connsiteY23" fmla="*/ 1252024 h 3094892"/>
              <a:gd name="connsiteX24" fmla="*/ 1030666 w 1727021"/>
              <a:gd name="connsiteY24" fmla="*/ 1266092 h 3094892"/>
              <a:gd name="connsiteX25" fmla="*/ 967361 w 1727021"/>
              <a:gd name="connsiteY25" fmla="*/ 1301261 h 3094892"/>
              <a:gd name="connsiteX26" fmla="*/ 946259 w 1727021"/>
              <a:gd name="connsiteY26" fmla="*/ 1308295 h 3094892"/>
              <a:gd name="connsiteX27" fmla="*/ 911090 w 1727021"/>
              <a:gd name="connsiteY27" fmla="*/ 1350498 h 3094892"/>
              <a:gd name="connsiteX28" fmla="*/ 918124 w 1727021"/>
              <a:gd name="connsiteY28" fmla="*/ 1441938 h 3094892"/>
              <a:gd name="connsiteX29" fmla="*/ 1030666 w 1727021"/>
              <a:gd name="connsiteY29" fmla="*/ 1575581 h 3094892"/>
              <a:gd name="connsiteX30" fmla="*/ 1079903 w 1727021"/>
              <a:gd name="connsiteY30" fmla="*/ 1624818 h 3094892"/>
              <a:gd name="connsiteX31" fmla="*/ 1101004 w 1727021"/>
              <a:gd name="connsiteY31" fmla="*/ 1652954 h 3094892"/>
              <a:gd name="connsiteX32" fmla="*/ 1115072 w 1727021"/>
              <a:gd name="connsiteY32" fmla="*/ 1674055 h 3094892"/>
              <a:gd name="connsiteX33" fmla="*/ 1093970 w 1727021"/>
              <a:gd name="connsiteY33" fmla="*/ 1793631 h 3094892"/>
              <a:gd name="connsiteX34" fmla="*/ 1023632 w 1727021"/>
              <a:gd name="connsiteY34" fmla="*/ 1814732 h 3094892"/>
              <a:gd name="connsiteX35" fmla="*/ 967361 w 1727021"/>
              <a:gd name="connsiteY35" fmla="*/ 1828800 h 3094892"/>
              <a:gd name="connsiteX36" fmla="*/ 911090 w 1727021"/>
              <a:gd name="connsiteY36" fmla="*/ 1849901 h 3094892"/>
              <a:gd name="connsiteX37" fmla="*/ 763379 w 1727021"/>
              <a:gd name="connsiteY37" fmla="*/ 1856935 h 3094892"/>
              <a:gd name="connsiteX38" fmla="*/ 678973 w 1727021"/>
              <a:gd name="connsiteY38" fmla="*/ 1871003 h 3094892"/>
              <a:gd name="connsiteX39" fmla="*/ 622703 w 1727021"/>
              <a:gd name="connsiteY39" fmla="*/ 1885071 h 3094892"/>
              <a:gd name="connsiteX40" fmla="*/ 453890 w 1727021"/>
              <a:gd name="connsiteY40" fmla="*/ 1899138 h 3094892"/>
              <a:gd name="connsiteX41" fmla="*/ 327281 w 1727021"/>
              <a:gd name="connsiteY41" fmla="*/ 1913206 h 3094892"/>
              <a:gd name="connsiteX42" fmla="*/ 228807 w 1727021"/>
              <a:gd name="connsiteY42" fmla="*/ 1927274 h 3094892"/>
              <a:gd name="connsiteX43" fmla="*/ 172536 w 1727021"/>
              <a:gd name="connsiteY43" fmla="*/ 1948375 h 3094892"/>
              <a:gd name="connsiteX44" fmla="*/ 137367 w 1727021"/>
              <a:gd name="connsiteY44" fmla="*/ 1962443 h 3094892"/>
              <a:gd name="connsiteX45" fmla="*/ 123299 w 1727021"/>
              <a:gd name="connsiteY45" fmla="*/ 1990578 h 3094892"/>
              <a:gd name="connsiteX46" fmla="*/ 130333 w 1727021"/>
              <a:gd name="connsiteY46" fmla="*/ 2173458 h 3094892"/>
              <a:gd name="connsiteX47" fmla="*/ 186604 w 1727021"/>
              <a:gd name="connsiteY47" fmla="*/ 2257864 h 3094892"/>
              <a:gd name="connsiteX48" fmla="*/ 313213 w 1727021"/>
              <a:gd name="connsiteY48" fmla="*/ 2370406 h 3094892"/>
              <a:gd name="connsiteX49" fmla="*/ 390586 w 1727021"/>
              <a:gd name="connsiteY49" fmla="*/ 2412609 h 3094892"/>
              <a:gd name="connsiteX50" fmla="*/ 418721 w 1727021"/>
              <a:gd name="connsiteY50" fmla="*/ 2440744 h 3094892"/>
              <a:gd name="connsiteX51" fmla="*/ 482026 w 1727021"/>
              <a:gd name="connsiteY51" fmla="*/ 2489981 h 3094892"/>
              <a:gd name="connsiteX52" fmla="*/ 510161 w 1727021"/>
              <a:gd name="connsiteY52" fmla="*/ 2525151 h 3094892"/>
              <a:gd name="connsiteX53" fmla="*/ 524229 w 1727021"/>
              <a:gd name="connsiteY53" fmla="*/ 2553286 h 3094892"/>
              <a:gd name="connsiteX54" fmla="*/ 545330 w 1727021"/>
              <a:gd name="connsiteY54" fmla="*/ 2588455 h 3094892"/>
              <a:gd name="connsiteX55" fmla="*/ 538296 w 1727021"/>
              <a:gd name="connsiteY55" fmla="*/ 2644726 h 3094892"/>
              <a:gd name="connsiteX56" fmla="*/ 510161 w 1727021"/>
              <a:gd name="connsiteY56" fmla="*/ 2651760 h 3094892"/>
              <a:gd name="connsiteX57" fmla="*/ 467958 w 1727021"/>
              <a:gd name="connsiteY57" fmla="*/ 2658794 h 3094892"/>
              <a:gd name="connsiteX58" fmla="*/ 397619 w 1727021"/>
              <a:gd name="connsiteY58" fmla="*/ 2672861 h 3094892"/>
              <a:gd name="connsiteX59" fmla="*/ 355416 w 1727021"/>
              <a:gd name="connsiteY59" fmla="*/ 2693963 h 3094892"/>
              <a:gd name="connsiteX60" fmla="*/ 306179 w 1727021"/>
              <a:gd name="connsiteY60" fmla="*/ 2700997 h 3094892"/>
              <a:gd name="connsiteX61" fmla="*/ 263976 w 1727021"/>
              <a:gd name="connsiteY61" fmla="*/ 2715064 h 3094892"/>
              <a:gd name="connsiteX62" fmla="*/ 228807 w 1727021"/>
              <a:gd name="connsiteY62" fmla="*/ 2722098 h 3094892"/>
              <a:gd name="connsiteX63" fmla="*/ 109232 w 1727021"/>
              <a:gd name="connsiteY63" fmla="*/ 2764301 h 3094892"/>
              <a:gd name="connsiteX64" fmla="*/ 38893 w 1727021"/>
              <a:gd name="connsiteY64" fmla="*/ 2785403 h 3094892"/>
              <a:gd name="connsiteX65" fmla="*/ 17792 w 1727021"/>
              <a:gd name="connsiteY65" fmla="*/ 2799471 h 3094892"/>
              <a:gd name="connsiteX66" fmla="*/ 17792 w 1727021"/>
              <a:gd name="connsiteY66" fmla="*/ 3017520 h 3094892"/>
              <a:gd name="connsiteX67" fmla="*/ 38893 w 1727021"/>
              <a:gd name="connsiteY67" fmla="*/ 3038621 h 3094892"/>
              <a:gd name="connsiteX68" fmla="*/ 52961 w 1727021"/>
              <a:gd name="connsiteY68" fmla="*/ 3059723 h 3094892"/>
              <a:gd name="connsiteX69" fmla="*/ 52961 w 1727021"/>
              <a:gd name="connsiteY69" fmla="*/ 3094892 h 309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727021" h="3094892">
                <a:moveTo>
                  <a:pt x="1354223" y="0"/>
                </a:moveTo>
                <a:cubicBezTo>
                  <a:pt x="1372980" y="9378"/>
                  <a:pt x="1392801" y="16876"/>
                  <a:pt x="1410493" y="28135"/>
                </a:cubicBezTo>
                <a:cubicBezTo>
                  <a:pt x="1418885" y="33476"/>
                  <a:pt x="1423953" y="42869"/>
                  <a:pt x="1431595" y="49237"/>
                </a:cubicBezTo>
                <a:cubicBezTo>
                  <a:pt x="1482974" y="92053"/>
                  <a:pt x="1417470" y="27380"/>
                  <a:pt x="1480832" y="84406"/>
                </a:cubicBezTo>
                <a:cubicBezTo>
                  <a:pt x="1495620" y="97715"/>
                  <a:pt x="1508967" y="112541"/>
                  <a:pt x="1523035" y="126609"/>
                </a:cubicBezTo>
                <a:lnTo>
                  <a:pt x="1551170" y="154744"/>
                </a:lnTo>
                <a:cubicBezTo>
                  <a:pt x="1558204" y="161778"/>
                  <a:pt x="1566303" y="167888"/>
                  <a:pt x="1572272" y="175846"/>
                </a:cubicBezTo>
                <a:cubicBezTo>
                  <a:pt x="1579306" y="185224"/>
                  <a:pt x="1586050" y="194827"/>
                  <a:pt x="1593373" y="203981"/>
                </a:cubicBezTo>
                <a:cubicBezTo>
                  <a:pt x="1604813" y="218280"/>
                  <a:pt x="1618042" y="231182"/>
                  <a:pt x="1628543" y="246184"/>
                </a:cubicBezTo>
                <a:cubicBezTo>
                  <a:pt x="1634556" y="254774"/>
                  <a:pt x="1637215" y="265329"/>
                  <a:pt x="1642610" y="274320"/>
                </a:cubicBezTo>
                <a:cubicBezTo>
                  <a:pt x="1651309" y="288818"/>
                  <a:pt x="1662047" y="302025"/>
                  <a:pt x="1670746" y="316523"/>
                </a:cubicBezTo>
                <a:cubicBezTo>
                  <a:pt x="1694536" y="356173"/>
                  <a:pt x="1680285" y="345141"/>
                  <a:pt x="1698881" y="400929"/>
                </a:cubicBezTo>
                <a:cubicBezTo>
                  <a:pt x="1702197" y="410876"/>
                  <a:pt x="1708260" y="419686"/>
                  <a:pt x="1712949" y="429064"/>
                </a:cubicBezTo>
                <a:cubicBezTo>
                  <a:pt x="1715833" y="449255"/>
                  <a:pt x="1727312" y="525937"/>
                  <a:pt x="1727016" y="541606"/>
                </a:cubicBezTo>
                <a:cubicBezTo>
                  <a:pt x="1725068" y="644857"/>
                  <a:pt x="1725253" y="748561"/>
                  <a:pt x="1712949" y="851095"/>
                </a:cubicBezTo>
                <a:cubicBezTo>
                  <a:pt x="1710935" y="867882"/>
                  <a:pt x="1695637" y="880309"/>
                  <a:pt x="1684813" y="893298"/>
                </a:cubicBezTo>
                <a:cubicBezTo>
                  <a:pt x="1597532" y="998036"/>
                  <a:pt x="1697718" y="887233"/>
                  <a:pt x="1614475" y="956603"/>
                </a:cubicBezTo>
                <a:cubicBezTo>
                  <a:pt x="1527141" y="1029382"/>
                  <a:pt x="1606167" y="988300"/>
                  <a:pt x="1516001" y="1026941"/>
                </a:cubicBezTo>
                <a:cubicBezTo>
                  <a:pt x="1477581" y="1065361"/>
                  <a:pt x="1506288" y="1041705"/>
                  <a:pt x="1431595" y="1076178"/>
                </a:cubicBezTo>
                <a:cubicBezTo>
                  <a:pt x="1422074" y="1080572"/>
                  <a:pt x="1412516" y="1084963"/>
                  <a:pt x="1403459" y="1090246"/>
                </a:cubicBezTo>
                <a:cubicBezTo>
                  <a:pt x="1384353" y="1101391"/>
                  <a:pt x="1367233" y="1116061"/>
                  <a:pt x="1347189" y="1125415"/>
                </a:cubicBezTo>
                <a:cubicBezTo>
                  <a:pt x="1331721" y="1132633"/>
                  <a:pt x="1313847" y="1133263"/>
                  <a:pt x="1297952" y="1139483"/>
                </a:cubicBezTo>
                <a:cubicBezTo>
                  <a:pt x="1259820" y="1154404"/>
                  <a:pt x="1221099" y="1168645"/>
                  <a:pt x="1185410" y="1188720"/>
                </a:cubicBezTo>
                <a:cubicBezTo>
                  <a:pt x="1147896" y="1209821"/>
                  <a:pt x="1113701" y="1238413"/>
                  <a:pt x="1072869" y="1252024"/>
                </a:cubicBezTo>
                <a:cubicBezTo>
                  <a:pt x="1058801" y="1256713"/>
                  <a:pt x="1044354" y="1260389"/>
                  <a:pt x="1030666" y="1266092"/>
                </a:cubicBezTo>
                <a:cubicBezTo>
                  <a:pt x="903435" y="1319106"/>
                  <a:pt x="1043187" y="1263350"/>
                  <a:pt x="967361" y="1301261"/>
                </a:cubicBezTo>
                <a:cubicBezTo>
                  <a:pt x="960729" y="1304577"/>
                  <a:pt x="953293" y="1305950"/>
                  <a:pt x="946259" y="1308295"/>
                </a:cubicBezTo>
                <a:cubicBezTo>
                  <a:pt x="941459" y="1313095"/>
                  <a:pt x="911743" y="1340055"/>
                  <a:pt x="911090" y="1350498"/>
                </a:cubicBezTo>
                <a:cubicBezTo>
                  <a:pt x="909183" y="1381009"/>
                  <a:pt x="908081" y="1413065"/>
                  <a:pt x="918124" y="1441938"/>
                </a:cubicBezTo>
                <a:cubicBezTo>
                  <a:pt x="937744" y="1498344"/>
                  <a:pt x="995850" y="1532059"/>
                  <a:pt x="1030666" y="1575581"/>
                </a:cubicBezTo>
                <a:cubicBezTo>
                  <a:pt x="1064082" y="1617352"/>
                  <a:pt x="1046309" y="1602424"/>
                  <a:pt x="1079903" y="1624818"/>
                </a:cubicBezTo>
                <a:cubicBezTo>
                  <a:pt x="1086937" y="1634197"/>
                  <a:pt x="1094190" y="1643414"/>
                  <a:pt x="1101004" y="1652954"/>
                </a:cubicBezTo>
                <a:cubicBezTo>
                  <a:pt x="1105917" y="1659833"/>
                  <a:pt x="1115494" y="1665612"/>
                  <a:pt x="1115072" y="1674055"/>
                </a:cubicBezTo>
                <a:cubicBezTo>
                  <a:pt x="1113051" y="1714479"/>
                  <a:pt x="1109677" y="1756328"/>
                  <a:pt x="1093970" y="1793631"/>
                </a:cubicBezTo>
                <a:cubicBezTo>
                  <a:pt x="1089598" y="1804014"/>
                  <a:pt x="1031510" y="1812914"/>
                  <a:pt x="1023632" y="1814732"/>
                </a:cubicBezTo>
                <a:cubicBezTo>
                  <a:pt x="1004793" y="1819080"/>
                  <a:pt x="985815" y="1823033"/>
                  <a:pt x="967361" y="1828800"/>
                </a:cubicBezTo>
                <a:cubicBezTo>
                  <a:pt x="948240" y="1834775"/>
                  <a:pt x="930935" y="1847164"/>
                  <a:pt x="911090" y="1849901"/>
                </a:cubicBezTo>
                <a:cubicBezTo>
                  <a:pt x="862260" y="1856636"/>
                  <a:pt x="812616" y="1854590"/>
                  <a:pt x="763379" y="1856935"/>
                </a:cubicBezTo>
                <a:cubicBezTo>
                  <a:pt x="735244" y="1861624"/>
                  <a:pt x="706943" y="1865409"/>
                  <a:pt x="678973" y="1871003"/>
                </a:cubicBezTo>
                <a:cubicBezTo>
                  <a:pt x="660015" y="1874795"/>
                  <a:pt x="641774" y="1881893"/>
                  <a:pt x="622703" y="1885071"/>
                </a:cubicBezTo>
                <a:cubicBezTo>
                  <a:pt x="587148" y="1890997"/>
                  <a:pt x="481557" y="1896544"/>
                  <a:pt x="453890" y="1899138"/>
                </a:cubicBezTo>
                <a:cubicBezTo>
                  <a:pt x="411613" y="1903102"/>
                  <a:pt x="369484" y="1908517"/>
                  <a:pt x="327281" y="1913206"/>
                </a:cubicBezTo>
                <a:cubicBezTo>
                  <a:pt x="263165" y="1929236"/>
                  <a:pt x="340748" y="1911282"/>
                  <a:pt x="228807" y="1927274"/>
                </a:cubicBezTo>
                <a:cubicBezTo>
                  <a:pt x="197866" y="1931694"/>
                  <a:pt x="201328" y="1935579"/>
                  <a:pt x="172536" y="1948375"/>
                </a:cubicBezTo>
                <a:cubicBezTo>
                  <a:pt x="160998" y="1953503"/>
                  <a:pt x="149090" y="1957754"/>
                  <a:pt x="137367" y="1962443"/>
                </a:cubicBezTo>
                <a:cubicBezTo>
                  <a:pt x="132678" y="1971821"/>
                  <a:pt x="123648" y="1980098"/>
                  <a:pt x="123299" y="1990578"/>
                </a:cubicBezTo>
                <a:cubicBezTo>
                  <a:pt x="121267" y="2051549"/>
                  <a:pt x="122766" y="2112924"/>
                  <a:pt x="130333" y="2173458"/>
                </a:cubicBezTo>
                <a:cubicBezTo>
                  <a:pt x="133574" y="2199382"/>
                  <a:pt x="171697" y="2241601"/>
                  <a:pt x="186604" y="2257864"/>
                </a:cubicBezTo>
                <a:cubicBezTo>
                  <a:pt x="216356" y="2290321"/>
                  <a:pt x="284117" y="2352948"/>
                  <a:pt x="313213" y="2370406"/>
                </a:cubicBezTo>
                <a:cubicBezTo>
                  <a:pt x="361870" y="2399600"/>
                  <a:pt x="336155" y="2385394"/>
                  <a:pt x="390586" y="2412609"/>
                </a:cubicBezTo>
                <a:cubicBezTo>
                  <a:pt x="399964" y="2421987"/>
                  <a:pt x="408596" y="2432177"/>
                  <a:pt x="418721" y="2440744"/>
                </a:cubicBezTo>
                <a:cubicBezTo>
                  <a:pt x="439129" y="2458012"/>
                  <a:pt x="465326" y="2469106"/>
                  <a:pt x="482026" y="2489981"/>
                </a:cubicBezTo>
                <a:cubicBezTo>
                  <a:pt x="491404" y="2501704"/>
                  <a:pt x="501833" y="2512659"/>
                  <a:pt x="510161" y="2525151"/>
                </a:cubicBezTo>
                <a:cubicBezTo>
                  <a:pt x="515977" y="2533875"/>
                  <a:pt x="519137" y="2544120"/>
                  <a:pt x="524229" y="2553286"/>
                </a:cubicBezTo>
                <a:cubicBezTo>
                  <a:pt x="530868" y="2565237"/>
                  <a:pt x="538296" y="2576732"/>
                  <a:pt x="545330" y="2588455"/>
                </a:cubicBezTo>
                <a:cubicBezTo>
                  <a:pt x="542985" y="2607212"/>
                  <a:pt x="547476" y="2628202"/>
                  <a:pt x="538296" y="2644726"/>
                </a:cubicBezTo>
                <a:cubicBezTo>
                  <a:pt x="533601" y="2653176"/>
                  <a:pt x="519640" y="2649864"/>
                  <a:pt x="510161" y="2651760"/>
                </a:cubicBezTo>
                <a:cubicBezTo>
                  <a:pt x="496176" y="2654557"/>
                  <a:pt x="481975" y="2656166"/>
                  <a:pt x="467958" y="2658794"/>
                </a:cubicBezTo>
                <a:cubicBezTo>
                  <a:pt x="444457" y="2663200"/>
                  <a:pt x="421065" y="2668172"/>
                  <a:pt x="397619" y="2672861"/>
                </a:cubicBezTo>
                <a:cubicBezTo>
                  <a:pt x="383551" y="2679895"/>
                  <a:pt x="370449" y="2689337"/>
                  <a:pt x="355416" y="2693963"/>
                </a:cubicBezTo>
                <a:cubicBezTo>
                  <a:pt x="339570" y="2698839"/>
                  <a:pt x="322333" y="2697269"/>
                  <a:pt x="306179" y="2700997"/>
                </a:cubicBezTo>
                <a:cubicBezTo>
                  <a:pt x="291730" y="2704331"/>
                  <a:pt x="278282" y="2711162"/>
                  <a:pt x="263976" y="2715064"/>
                </a:cubicBezTo>
                <a:cubicBezTo>
                  <a:pt x="252442" y="2718210"/>
                  <a:pt x="240199" y="2718473"/>
                  <a:pt x="228807" y="2722098"/>
                </a:cubicBezTo>
                <a:cubicBezTo>
                  <a:pt x="188529" y="2734914"/>
                  <a:pt x="150679" y="2756011"/>
                  <a:pt x="109232" y="2764301"/>
                </a:cubicBezTo>
                <a:cubicBezTo>
                  <a:pt x="76286" y="2770890"/>
                  <a:pt x="69739" y="2769980"/>
                  <a:pt x="38893" y="2785403"/>
                </a:cubicBezTo>
                <a:cubicBezTo>
                  <a:pt x="31332" y="2789184"/>
                  <a:pt x="24826" y="2794782"/>
                  <a:pt x="17792" y="2799471"/>
                </a:cubicBezTo>
                <a:cubicBezTo>
                  <a:pt x="-8465" y="2878237"/>
                  <a:pt x="-3255" y="2854405"/>
                  <a:pt x="17792" y="3017520"/>
                </a:cubicBezTo>
                <a:cubicBezTo>
                  <a:pt x="19065" y="3027385"/>
                  <a:pt x="32525" y="3030979"/>
                  <a:pt x="38893" y="3038621"/>
                </a:cubicBezTo>
                <a:cubicBezTo>
                  <a:pt x="44305" y="3045115"/>
                  <a:pt x="50911" y="3051522"/>
                  <a:pt x="52961" y="3059723"/>
                </a:cubicBezTo>
                <a:cubicBezTo>
                  <a:pt x="55804" y="3071096"/>
                  <a:pt x="52961" y="3083169"/>
                  <a:pt x="52961" y="3094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1828800" y="1195754"/>
            <a:ext cx="2511083" cy="3010486"/>
          </a:xfrm>
          <a:custGeom>
            <a:avLst/>
            <a:gdLst>
              <a:gd name="connsiteX0" fmla="*/ 0 w 2511083"/>
              <a:gd name="connsiteY0" fmla="*/ 0 h 3010486"/>
              <a:gd name="connsiteX1" fmla="*/ 35169 w 2511083"/>
              <a:gd name="connsiteY1" fmla="*/ 49237 h 3010486"/>
              <a:gd name="connsiteX2" fmla="*/ 49237 w 2511083"/>
              <a:gd name="connsiteY2" fmla="*/ 105508 h 3010486"/>
              <a:gd name="connsiteX3" fmla="*/ 70338 w 2511083"/>
              <a:gd name="connsiteY3" fmla="*/ 154744 h 3010486"/>
              <a:gd name="connsiteX4" fmla="*/ 105508 w 2511083"/>
              <a:gd name="connsiteY4" fmla="*/ 309489 h 3010486"/>
              <a:gd name="connsiteX5" fmla="*/ 119575 w 2511083"/>
              <a:gd name="connsiteY5" fmla="*/ 379828 h 3010486"/>
              <a:gd name="connsiteX6" fmla="*/ 147711 w 2511083"/>
              <a:gd name="connsiteY6" fmla="*/ 457200 h 3010486"/>
              <a:gd name="connsiteX7" fmla="*/ 161778 w 2511083"/>
              <a:gd name="connsiteY7" fmla="*/ 527538 h 3010486"/>
              <a:gd name="connsiteX8" fmla="*/ 225083 w 2511083"/>
              <a:gd name="connsiteY8" fmla="*/ 759655 h 3010486"/>
              <a:gd name="connsiteX9" fmla="*/ 253218 w 2511083"/>
              <a:gd name="connsiteY9" fmla="*/ 808892 h 3010486"/>
              <a:gd name="connsiteX10" fmla="*/ 386862 w 2511083"/>
              <a:gd name="connsiteY10" fmla="*/ 963637 h 3010486"/>
              <a:gd name="connsiteX11" fmla="*/ 450166 w 2511083"/>
              <a:gd name="connsiteY11" fmla="*/ 998806 h 3010486"/>
              <a:gd name="connsiteX12" fmla="*/ 689317 w 2511083"/>
              <a:gd name="connsiteY12" fmla="*/ 1111348 h 3010486"/>
              <a:gd name="connsiteX13" fmla="*/ 879231 w 2511083"/>
              <a:gd name="connsiteY13" fmla="*/ 1181686 h 3010486"/>
              <a:gd name="connsiteX14" fmla="*/ 963637 w 2511083"/>
              <a:gd name="connsiteY14" fmla="*/ 1188720 h 3010486"/>
              <a:gd name="connsiteX15" fmla="*/ 1026942 w 2511083"/>
              <a:gd name="connsiteY15" fmla="*/ 1202788 h 3010486"/>
              <a:gd name="connsiteX16" fmla="*/ 1055077 w 2511083"/>
              <a:gd name="connsiteY16" fmla="*/ 1209821 h 3010486"/>
              <a:gd name="connsiteX17" fmla="*/ 1076178 w 2511083"/>
              <a:gd name="connsiteY17" fmla="*/ 1223889 h 3010486"/>
              <a:gd name="connsiteX18" fmla="*/ 1062111 w 2511083"/>
              <a:gd name="connsiteY18" fmla="*/ 1427871 h 3010486"/>
              <a:gd name="connsiteX19" fmla="*/ 1048043 w 2511083"/>
              <a:gd name="connsiteY19" fmla="*/ 1470074 h 3010486"/>
              <a:gd name="connsiteX20" fmla="*/ 1012874 w 2511083"/>
              <a:gd name="connsiteY20" fmla="*/ 1554480 h 3010486"/>
              <a:gd name="connsiteX21" fmla="*/ 991772 w 2511083"/>
              <a:gd name="connsiteY21" fmla="*/ 1575581 h 3010486"/>
              <a:gd name="connsiteX22" fmla="*/ 984738 w 2511083"/>
              <a:gd name="connsiteY22" fmla="*/ 1617784 h 3010486"/>
              <a:gd name="connsiteX23" fmla="*/ 963637 w 2511083"/>
              <a:gd name="connsiteY23" fmla="*/ 1638886 h 3010486"/>
              <a:gd name="connsiteX24" fmla="*/ 949569 w 2511083"/>
              <a:gd name="connsiteY24" fmla="*/ 1674055 h 3010486"/>
              <a:gd name="connsiteX25" fmla="*/ 942535 w 2511083"/>
              <a:gd name="connsiteY25" fmla="*/ 1716258 h 3010486"/>
              <a:gd name="connsiteX26" fmla="*/ 928468 w 2511083"/>
              <a:gd name="connsiteY26" fmla="*/ 1758461 h 3010486"/>
              <a:gd name="connsiteX27" fmla="*/ 935502 w 2511083"/>
              <a:gd name="connsiteY27" fmla="*/ 1920240 h 3010486"/>
              <a:gd name="connsiteX28" fmla="*/ 963637 w 2511083"/>
              <a:gd name="connsiteY28" fmla="*/ 1962443 h 3010486"/>
              <a:gd name="connsiteX29" fmla="*/ 1097280 w 2511083"/>
              <a:gd name="connsiteY29" fmla="*/ 2074984 h 3010486"/>
              <a:gd name="connsiteX30" fmla="*/ 1181686 w 2511083"/>
              <a:gd name="connsiteY30" fmla="*/ 2145323 h 3010486"/>
              <a:gd name="connsiteX31" fmla="*/ 1448972 w 2511083"/>
              <a:gd name="connsiteY31" fmla="*/ 2300068 h 3010486"/>
              <a:gd name="connsiteX32" fmla="*/ 1652954 w 2511083"/>
              <a:gd name="connsiteY32" fmla="*/ 2377440 h 3010486"/>
              <a:gd name="connsiteX33" fmla="*/ 1828800 w 2511083"/>
              <a:gd name="connsiteY33" fmla="*/ 2454812 h 3010486"/>
              <a:gd name="connsiteX34" fmla="*/ 2018714 w 2511083"/>
              <a:gd name="connsiteY34" fmla="*/ 2504049 h 3010486"/>
              <a:gd name="connsiteX35" fmla="*/ 2145323 w 2511083"/>
              <a:gd name="connsiteY35" fmla="*/ 2546252 h 3010486"/>
              <a:gd name="connsiteX36" fmla="*/ 2236763 w 2511083"/>
              <a:gd name="connsiteY36" fmla="*/ 2567354 h 3010486"/>
              <a:gd name="connsiteX37" fmla="*/ 2314135 w 2511083"/>
              <a:gd name="connsiteY37" fmla="*/ 2595489 h 3010486"/>
              <a:gd name="connsiteX38" fmla="*/ 2363372 w 2511083"/>
              <a:gd name="connsiteY38" fmla="*/ 2609557 h 3010486"/>
              <a:gd name="connsiteX39" fmla="*/ 2384474 w 2511083"/>
              <a:gd name="connsiteY39" fmla="*/ 2623624 h 3010486"/>
              <a:gd name="connsiteX40" fmla="*/ 2391508 w 2511083"/>
              <a:gd name="connsiteY40" fmla="*/ 2771335 h 3010486"/>
              <a:gd name="connsiteX41" fmla="*/ 2398542 w 2511083"/>
              <a:gd name="connsiteY41" fmla="*/ 2912012 h 3010486"/>
              <a:gd name="connsiteX42" fmla="*/ 2405575 w 2511083"/>
              <a:gd name="connsiteY42" fmla="*/ 2933114 h 3010486"/>
              <a:gd name="connsiteX43" fmla="*/ 2419643 w 2511083"/>
              <a:gd name="connsiteY43" fmla="*/ 2954215 h 3010486"/>
              <a:gd name="connsiteX44" fmla="*/ 2426677 w 2511083"/>
              <a:gd name="connsiteY44" fmla="*/ 2975317 h 3010486"/>
              <a:gd name="connsiteX45" fmla="*/ 2475914 w 2511083"/>
              <a:gd name="connsiteY45" fmla="*/ 3010486 h 3010486"/>
              <a:gd name="connsiteX46" fmla="*/ 2511083 w 2511083"/>
              <a:gd name="connsiteY46" fmla="*/ 2989384 h 301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511083" h="3010486">
                <a:moveTo>
                  <a:pt x="0" y="0"/>
                </a:moveTo>
                <a:cubicBezTo>
                  <a:pt x="11723" y="16412"/>
                  <a:pt x="26640" y="30960"/>
                  <a:pt x="35169" y="49237"/>
                </a:cubicBezTo>
                <a:cubicBezTo>
                  <a:pt x="43345" y="66757"/>
                  <a:pt x="43123" y="87166"/>
                  <a:pt x="49237" y="105508"/>
                </a:cubicBezTo>
                <a:cubicBezTo>
                  <a:pt x="54883" y="122447"/>
                  <a:pt x="63304" y="138332"/>
                  <a:pt x="70338" y="154744"/>
                </a:cubicBezTo>
                <a:cubicBezTo>
                  <a:pt x="83300" y="284360"/>
                  <a:pt x="66174" y="165263"/>
                  <a:pt x="105508" y="309489"/>
                </a:cubicBezTo>
                <a:cubicBezTo>
                  <a:pt x="111799" y="332557"/>
                  <a:pt x="113006" y="356837"/>
                  <a:pt x="119575" y="379828"/>
                </a:cubicBezTo>
                <a:cubicBezTo>
                  <a:pt x="127114" y="406215"/>
                  <a:pt x="140172" y="430813"/>
                  <a:pt x="147711" y="457200"/>
                </a:cubicBezTo>
                <a:cubicBezTo>
                  <a:pt x="154280" y="480190"/>
                  <a:pt x="156511" y="504215"/>
                  <a:pt x="161778" y="527538"/>
                </a:cubicBezTo>
                <a:cubicBezTo>
                  <a:pt x="176209" y="591448"/>
                  <a:pt x="197120" y="693242"/>
                  <a:pt x="225083" y="759655"/>
                </a:cubicBezTo>
                <a:cubicBezTo>
                  <a:pt x="232418" y="777077"/>
                  <a:pt x="242733" y="793164"/>
                  <a:pt x="253218" y="808892"/>
                </a:cubicBezTo>
                <a:cubicBezTo>
                  <a:pt x="292100" y="867215"/>
                  <a:pt x="331364" y="919238"/>
                  <a:pt x="386862" y="963637"/>
                </a:cubicBezTo>
                <a:cubicBezTo>
                  <a:pt x="405711" y="978717"/>
                  <a:pt x="429546" y="986255"/>
                  <a:pt x="450166" y="998806"/>
                </a:cubicBezTo>
                <a:cubicBezTo>
                  <a:pt x="631529" y="1109201"/>
                  <a:pt x="459484" y="1023471"/>
                  <a:pt x="689317" y="1111348"/>
                </a:cubicBezTo>
                <a:cubicBezTo>
                  <a:pt x="766445" y="1140838"/>
                  <a:pt x="798894" y="1165619"/>
                  <a:pt x="879231" y="1181686"/>
                </a:cubicBezTo>
                <a:cubicBezTo>
                  <a:pt x="906916" y="1187223"/>
                  <a:pt x="935502" y="1186375"/>
                  <a:pt x="963637" y="1188720"/>
                </a:cubicBezTo>
                <a:lnTo>
                  <a:pt x="1026942" y="1202788"/>
                </a:lnTo>
                <a:cubicBezTo>
                  <a:pt x="1036361" y="1204962"/>
                  <a:pt x="1046192" y="1206013"/>
                  <a:pt x="1055077" y="1209821"/>
                </a:cubicBezTo>
                <a:cubicBezTo>
                  <a:pt x="1062847" y="1213151"/>
                  <a:pt x="1069144" y="1219200"/>
                  <a:pt x="1076178" y="1223889"/>
                </a:cubicBezTo>
                <a:cubicBezTo>
                  <a:pt x="1053624" y="1336673"/>
                  <a:pt x="1090734" y="1141643"/>
                  <a:pt x="1062111" y="1427871"/>
                </a:cubicBezTo>
                <a:cubicBezTo>
                  <a:pt x="1060635" y="1442626"/>
                  <a:pt x="1052304" y="1455871"/>
                  <a:pt x="1048043" y="1470074"/>
                </a:cubicBezTo>
                <a:cubicBezTo>
                  <a:pt x="1034977" y="1513627"/>
                  <a:pt x="1047384" y="1500250"/>
                  <a:pt x="1012874" y="1554480"/>
                </a:cubicBezTo>
                <a:cubicBezTo>
                  <a:pt x="1007533" y="1562872"/>
                  <a:pt x="998806" y="1568547"/>
                  <a:pt x="991772" y="1575581"/>
                </a:cubicBezTo>
                <a:cubicBezTo>
                  <a:pt x="989427" y="1589649"/>
                  <a:pt x="990530" y="1604751"/>
                  <a:pt x="984738" y="1617784"/>
                </a:cubicBezTo>
                <a:cubicBezTo>
                  <a:pt x="980698" y="1626874"/>
                  <a:pt x="968909" y="1630451"/>
                  <a:pt x="963637" y="1638886"/>
                </a:cubicBezTo>
                <a:cubicBezTo>
                  <a:pt x="956945" y="1649593"/>
                  <a:pt x="954258" y="1662332"/>
                  <a:pt x="949569" y="1674055"/>
                </a:cubicBezTo>
                <a:cubicBezTo>
                  <a:pt x="947224" y="1688123"/>
                  <a:pt x="945994" y="1702422"/>
                  <a:pt x="942535" y="1716258"/>
                </a:cubicBezTo>
                <a:cubicBezTo>
                  <a:pt x="938939" y="1730644"/>
                  <a:pt x="928468" y="1758461"/>
                  <a:pt x="928468" y="1758461"/>
                </a:cubicBezTo>
                <a:cubicBezTo>
                  <a:pt x="917489" y="1824331"/>
                  <a:pt x="912301" y="1831301"/>
                  <a:pt x="935502" y="1920240"/>
                </a:cubicBezTo>
                <a:cubicBezTo>
                  <a:pt x="939770" y="1936600"/>
                  <a:pt x="952634" y="1949606"/>
                  <a:pt x="963637" y="1962443"/>
                </a:cubicBezTo>
                <a:cubicBezTo>
                  <a:pt x="1020098" y="2028314"/>
                  <a:pt x="1025336" y="2018680"/>
                  <a:pt x="1097280" y="2074984"/>
                </a:cubicBezTo>
                <a:cubicBezTo>
                  <a:pt x="1126122" y="2097556"/>
                  <a:pt x="1151819" y="2124127"/>
                  <a:pt x="1181686" y="2145323"/>
                </a:cubicBezTo>
                <a:cubicBezTo>
                  <a:pt x="1245760" y="2190795"/>
                  <a:pt x="1375840" y="2268073"/>
                  <a:pt x="1448972" y="2300068"/>
                </a:cubicBezTo>
                <a:cubicBezTo>
                  <a:pt x="1515596" y="2329216"/>
                  <a:pt x="1585608" y="2350003"/>
                  <a:pt x="1652954" y="2377440"/>
                </a:cubicBezTo>
                <a:cubicBezTo>
                  <a:pt x="1712260" y="2401601"/>
                  <a:pt x="1768285" y="2433864"/>
                  <a:pt x="1828800" y="2454812"/>
                </a:cubicBezTo>
                <a:cubicBezTo>
                  <a:pt x="1890600" y="2476204"/>
                  <a:pt x="1955886" y="2485899"/>
                  <a:pt x="2018714" y="2504049"/>
                </a:cubicBezTo>
                <a:cubicBezTo>
                  <a:pt x="2061452" y="2516396"/>
                  <a:pt x="2102601" y="2533849"/>
                  <a:pt x="2145323" y="2546252"/>
                </a:cubicBezTo>
                <a:cubicBezTo>
                  <a:pt x="2175364" y="2554974"/>
                  <a:pt x="2206733" y="2558595"/>
                  <a:pt x="2236763" y="2567354"/>
                </a:cubicBezTo>
                <a:cubicBezTo>
                  <a:pt x="2263108" y="2575038"/>
                  <a:pt x="2288100" y="2586811"/>
                  <a:pt x="2314135" y="2595489"/>
                </a:cubicBezTo>
                <a:cubicBezTo>
                  <a:pt x="2330328" y="2600887"/>
                  <a:pt x="2346960" y="2604868"/>
                  <a:pt x="2363372" y="2609557"/>
                </a:cubicBezTo>
                <a:cubicBezTo>
                  <a:pt x="2370406" y="2614246"/>
                  <a:pt x="2378496" y="2617646"/>
                  <a:pt x="2384474" y="2623624"/>
                </a:cubicBezTo>
                <a:cubicBezTo>
                  <a:pt x="2422975" y="2662124"/>
                  <a:pt x="2394075" y="2725137"/>
                  <a:pt x="2391508" y="2771335"/>
                </a:cubicBezTo>
                <a:cubicBezTo>
                  <a:pt x="2393853" y="2818227"/>
                  <a:pt x="2394475" y="2865238"/>
                  <a:pt x="2398542" y="2912012"/>
                </a:cubicBezTo>
                <a:cubicBezTo>
                  <a:pt x="2399184" y="2919399"/>
                  <a:pt x="2402259" y="2926482"/>
                  <a:pt x="2405575" y="2933114"/>
                </a:cubicBezTo>
                <a:cubicBezTo>
                  <a:pt x="2409355" y="2940675"/>
                  <a:pt x="2414954" y="2947181"/>
                  <a:pt x="2419643" y="2954215"/>
                </a:cubicBezTo>
                <a:cubicBezTo>
                  <a:pt x="2421988" y="2961249"/>
                  <a:pt x="2421930" y="2969621"/>
                  <a:pt x="2426677" y="2975317"/>
                </a:cubicBezTo>
                <a:cubicBezTo>
                  <a:pt x="2432129" y="2981860"/>
                  <a:pt x="2466293" y="3004072"/>
                  <a:pt x="2475914" y="3010486"/>
                </a:cubicBezTo>
                <a:cubicBezTo>
                  <a:pt x="2503306" y="3001355"/>
                  <a:pt x="2491772" y="3008695"/>
                  <a:pt x="2511083" y="2989384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1681089" y="1076178"/>
            <a:ext cx="4206240" cy="3362179"/>
          </a:xfrm>
          <a:custGeom>
            <a:avLst/>
            <a:gdLst>
              <a:gd name="connsiteX0" fmla="*/ 0 w 4206240"/>
              <a:gd name="connsiteY0" fmla="*/ 0 h 3362179"/>
              <a:gd name="connsiteX1" fmla="*/ 126609 w 4206240"/>
              <a:gd name="connsiteY1" fmla="*/ 63305 h 3362179"/>
              <a:gd name="connsiteX2" fmla="*/ 175846 w 4206240"/>
              <a:gd name="connsiteY2" fmla="*/ 98474 h 3362179"/>
              <a:gd name="connsiteX3" fmla="*/ 386862 w 4206240"/>
              <a:gd name="connsiteY3" fmla="*/ 161779 h 3362179"/>
              <a:gd name="connsiteX4" fmla="*/ 464234 w 4206240"/>
              <a:gd name="connsiteY4" fmla="*/ 189914 h 3362179"/>
              <a:gd name="connsiteX5" fmla="*/ 534573 w 4206240"/>
              <a:gd name="connsiteY5" fmla="*/ 196948 h 3362179"/>
              <a:gd name="connsiteX6" fmla="*/ 590843 w 4206240"/>
              <a:gd name="connsiteY6" fmla="*/ 203982 h 3362179"/>
              <a:gd name="connsiteX7" fmla="*/ 703385 w 4206240"/>
              <a:gd name="connsiteY7" fmla="*/ 232117 h 3362179"/>
              <a:gd name="connsiteX8" fmla="*/ 865163 w 4206240"/>
              <a:gd name="connsiteY8" fmla="*/ 246185 h 3362179"/>
              <a:gd name="connsiteX9" fmla="*/ 907366 w 4206240"/>
              <a:gd name="connsiteY9" fmla="*/ 260253 h 3362179"/>
              <a:gd name="connsiteX10" fmla="*/ 949569 w 4206240"/>
              <a:gd name="connsiteY10" fmla="*/ 267287 h 3362179"/>
              <a:gd name="connsiteX11" fmla="*/ 977705 w 4206240"/>
              <a:gd name="connsiteY11" fmla="*/ 274320 h 3362179"/>
              <a:gd name="connsiteX12" fmla="*/ 1026942 w 4206240"/>
              <a:gd name="connsiteY12" fmla="*/ 309490 h 3362179"/>
              <a:gd name="connsiteX13" fmla="*/ 1083213 w 4206240"/>
              <a:gd name="connsiteY13" fmla="*/ 344659 h 3362179"/>
              <a:gd name="connsiteX14" fmla="*/ 1174653 w 4206240"/>
              <a:gd name="connsiteY14" fmla="*/ 414997 h 3362179"/>
              <a:gd name="connsiteX15" fmla="*/ 1216856 w 4206240"/>
              <a:gd name="connsiteY15" fmla="*/ 436099 h 3362179"/>
              <a:gd name="connsiteX16" fmla="*/ 1244991 w 4206240"/>
              <a:gd name="connsiteY16" fmla="*/ 471268 h 3362179"/>
              <a:gd name="connsiteX17" fmla="*/ 1266093 w 4206240"/>
              <a:gd name="connsiteY17" fmla="*/ 485336 h 3362179"/>
              <a:gd name="connsiteX18" fmla="*/ 1287194 w 4206240"/>
              <a:gd name="connsiteY18" fmla="*/ 520505 h 3362179"/>
              <a:gd name="connsiteX19" fmla="*/ 1280160 w 4206240"/>
              <a:gd name="connsiteY19" fmla="*/ 724487 h 3362179"/>
              <a:gd name="connsiteX20" fmla="*/ 1294228 w 4206240"/>
              <a:gd name="connsiteY20" fmla="*/ 921434 h 3362179"/>
              <a:gd name="connsiteX21" fmla="*/ 1315329 w 4206240"/>
              <a:gd name="connsiteY21" fmla="*/ 935502 h 3362179"/>
              <a:gd name="connsiteX22" fmla="*/ 1392702 w 4206240"/>
              <a:gd name="connsiteY22" fmla="*/ 984739 h 3362179"/>
              <a:gd name="connsiteX23" fmla="*/ 1533379 w 4206240"/>
              <a:gd name="connsiteY23" fmla="*/ 1026942 h 3362179"/>
              <a:gd name="connsiteX24" fmla="*/ 1737360 w 4206240"/>
              <a:gd name="connsiteY24" fmla="*/ 1076179 h 3362179"/>
              <a:gd name="connsiteX25" fmla="*/ 1885071 w 4206240"/>
              <a:gd name="connsiteY25" fmla="*/ 1111348 h 3362179"/>
              <a:gd name="connsiteX26" fmla="*/ 2089053 w 4206240"/>
              <a:gd name="connsiteY26" fmla="*/ 1132450 h 3362179"/>
              <a:gd name="connsiteX27" fmla="*/ 2271933 w 4206240"/>
              <a:gd name="connsiteY27" fmla="*/ 1167619 h 3362179"/>
              <a:gd name="connsiteX28" fmla="*/ 2975317 w 4206240"/>
              <a:gd name="connsiteY28" fmla="*/ 1181687 h 3362179"/>
              <a:gd name="connsiteX29" fmla="*/ 3390314 w 4206240"/>
              <a:gd name="connsiteY29" fmla="*/ 1216856 h 3362179"/>
              <a:gd name="connsiteX30" fmla="*/ 3453619 w 4206240"/>
              <a:gd name="connsiteY30" fmla="*/ 1223890 h 3362179"/>
              <a:gd name="connsiteX31" fmla="*/ 3509889 w 4206240"/>
              <a:gd name="connsiteY31" fmla="*/ 1237957 h 3362179"/>
              <a:gd name="connsiteX32" fmla="*/ 3495822 w 4206240"/>
              <a:gd name="connsiteY32" fmla="*/ 1315330 h 3362179"/>
              <a:gd name="connsiteX33" fmla="*/ 3488788 w 4206240"/>
              <a:gd name="connsiteY33" fmla="*/ 1364567 h 3362179"/>
              <a:gd name="connsiteX34" fmla="*/ 3502856 w 4206240"/>
              <a:gd name="connsiteY34" fmla="*/ 1730327 h 3362179"/>
              <a:gd name="connsiteX35" fmla="*/ 3538025 w 4206240"/>
              <a:gd name="connsiteY35" fmla="*/ 1758462 h 3362179"/>
              <a:gd name="connsiteX36" fmla="*/ 3601329 w 4206240"/>
              <a:gd name="connsiteY36" fmla="*/ 1793631 h 3362179"/>
              <a:gd name="connsiteX37" fmla="*/ 3657600 w 4206240"/>
              <a:gd name="connsiteY37" fmla="*/ 1807699 h 3362179"/>
              <a:gd name="connsiteX38" fmla="*/ 3706837 w 4206240"/>
              <a:gd name="connsiteY38" fmla="*/ 1835834 h 3362179"/>
              <a:gd name="connsiteX39" fmla="*/ 3791243 w 4206240"/>
              <a:gd name="connsiteY39" fmla="*/ 1849902 h 3362179"/>
              <a:gd name="connsiteX40" fmla="*/ 3847514 w 4206240"/>
              <a:gd name="connsiteY40" fmla="*/ 1878037 h 3362179"/>
              <a:gd name="connsiteX41" fmla="*/ 3875649 w 4206240"/>
              <a:gd name="connsiteY41" fmla="*/ 1885071 h 3362179"/>
              <a:gd name="connsiteX42" fmla="*/ 3938954 w 4206240"/>
              <a:gd name="connsiteY42" fmla="*/ 1899139 h 3362179"/>
              <a:gd name="connsiteX43" fmla="*/ 4009293 w 4206240"/>
              <a:gd name="connsiteY43" fmla="*/ 1927274 h 3362179"/>
              <a:gd name="connsiteX44" fmla="*/ 4037428 w 4206240"/>
              <a:gd name="connsiteY44" fmla="*/ 1955410 h 3362179"/>
              <a:gd name="connsiteX45" fmla="*/ 4093699 w 4206240"/>
              <a:gd name="connsiteY45" fmla="*/ 1983545 h 3362179"/>
              <a:gd name="connsiteX46" fmla="*/ 4100733 w 4206240"/>
              <a:gd name="connsiteY46" fmla="*/ 2187527 h 3362179"/>
              <a:gd name="connsiteX47" fmla="*/ 4093699 w 4206240"/>
              <a:gd name="connsiteY47" fmla="*/ 2215662 h 3362179"/>
              <a:gd name="connsiteX48" fmla="*/ 4065563 w 4206240"/>
              <a:gd name="connsiteY48" fmla="*/ 2257865 h 3362179"/>
              <a:gd name="connsiteX49" fmla="*/ 4037428 w 4206240"/>
              <a:gd name="connsiteY49" fmla="*/ 2335237 h 3362179"/>
              <a:gd name="connsiteX50" fmla="*/ 4023360 w 4206240"/>
              <a:gd name="connsiteY50" fmla="*/ 2356339 h 3362179"/>
              <a:gd name="connsiteX51" fmla="*/ 3988191 w 4206240"/>
              <a:gd name="connsiteY51" fmla="*/ 2405576 h 3362179"/>
              <a:gd name="connsiteX52" fmla="*/ 3953022 w 4206240"/>
              <a:gd name="connsiteY52" fmla="*/ 2475914 h 3362179"/>
              <a:gd name="connsiteX53" fmla="*/ 3910819 w 4206240"/>
              <a:gd name="connsiteY53" fmla="*/ 2525151 h 3362179"/>
              <a:gd name="connsiteX54" fmla="*/ 3903785 w 4206240"/>
              <a:gd name="connsiteY54" fmla="*/ 2553287 h 3362179"/>
              <a:gd name="connsiteX55" fmla="*/ 3889717 w 4206240"/>
              <a:gd name="connsiteY55" fmla="*/ 2581422 h 3362179"/>
              <a:gd name="connsiteX56" fmla="*/ 3882683 w 4206240"/>
              <a:gd name="connsiteY56" fmla="*/ 2623625 h 3362179"/>
              <a:gd name="connsiteX57" fmla="*/ 3889717 w 4206240"/>
              <a:gd name="connsiteY57" fmla="*/ 2743200 h 3362179"/>
              <a:gd name="connsiteX58" fmla="*/ 3945988 w 4206240"/>
              <a:gd name="connsiteY58" fmla="*/ 2806505 h 3362179"/>
              <a:gd name="connsiteX59" fmla="*/ 3974123 w 4206240"/>
              <a:gd name="connsiteY59" fmla="*/ 2834640 h 3362179"/>
              <a:gd name="connsiteX60" fmla="*/ 4009293 w 4206240"/>
              <a:gd name="connsiteY60" fmla="*/ 2855742 h 3362179"/>
              <a:gd name="connsiteX61" fmla="*/ 4058529 w 4206240"/>
              <a:gd name="connsiteY61" fmla="*/ 2890911 h 3362179"/>
              <a:gd name="connsiteX62" fmla="*/ 4079631 w 4206240"/>
              <a:gd name="connsiteY62" fmla="*/ 2904979 h 3362179"/>
              <a:gd name="connsiteX63" fmla="*/ 4121834 w 4206240"/>
              <a:gd name="connsiteY63" fmla="*/ 2947182 h 3362179"/>
              <a:gd name="connsiteX64" fmla="*/ 4135902 w 4206240"/>
              <a:gd name="connsiteY64" fmla="*/ 2968284 h 3362179"/>
              <a:gd name="connsiteX65" fmla="*/ 4142936 w 4206240"/>
              <a:gd name="connsiteY65" fmla="*/ 2996419 h 3362179"/>
              <a:gd name="connsiteX66" fmla="*/ 4121834 w 4206240"/>
              <a:gd name="connsiteY66" fmla="*/ 3151164 h 3362179"/>
              <a:gd name="connsiteX67" fmla="*/ 4114800 w 4206240"/>
              <a:gd name="connsiteY67" fmla="*/ 3172265 h 3362179"/>
              <a:gd name="connsiteX68" fmla="*/ 4107766 w 4206240"/>
              <a:gd name="connsiteY68" fmla="*/ 3200400 h 3362179"/>
              <a:gd name="connsiteX69" fmla="*/ 4121834 w 4206240"/>
              <a:gd name="connsiteY69" fmla="*/ 3291840 h 3362179"/>
              <a:gd name="connsiteX70" fmla="*/ 4164037 w 4206240"/>
              <a:gd name="connsiteY70" fmla="*/ 3334044 h 3362179"/>
              <a:gd name="connsiteX71" fmla="*/ 4206240 w 4206240"/>
              <a:gd name="connsiteY71" fmla="*/ 3362179 h 336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206240" h="3362179">
                <a:moveTo>
                  <a:pt x="0" y="0"/>
                </a:moveTo>
                <a:cubicBezTo>
                  <a:pt x="42203" y="21102"/>
                  <a:pt x="88213" y="35880"/>
                  <a:pt x="126609" y="63305"/>
                </a:cubicBezTo>
                <a:cubicBezTo>
                  <a:pt x="143021" y="75028"/>
                  <a:pt x="157385" y="90351"/>
                  <a:pt x="175846" y="98474"/>
                </a:cubicBezTo>
                <a:cubicBezTo>
                  <a:pt x="287167" y="147455"/>
                  <a:pt x="287202" y="131447"/>
                  <a:pt x="386862" y="161779"/>
                </a:cubicBezTo>
                <a:cubicBezTo>
                  <a:pt x="413116" y="169769"/>
                  <a:pt x="437537" y="183558"/>
                  <a:pt x="464234" y="189914"/>
                </a:cubicBezTo>
                <a:cubicBezTo>
                  <a:pt x="487157" y="195372"/>
                  <a:pt x="511154" y="194346"/>
                  <a:pt x="534573" y="196948"/>
                </a:cubicBezTo>
                <a:cubicBezTo>
                  <a:pt x="553360" y="199035"/>
                  <a:pt x="572086" y="201637"/>
                  <a:pt x="590843" y="203982"/>
                </a:cubicBezTo>
                <a:cubicBezTo>
                  <a:pt x="652323" y="224476"/>
                  <a:pt x="645211" y="226300"/>
                  <a:pt x="703385" y="232117"/>
                </a:cubicBezTo>
                <a:cubicBezTo>
                  <a:pt x="757246" y="237503"/>
                  <a:pt x="865163" y="246185"/>
                  <a:pt x="865163" y="246185"/>
                </a:cubicBezTo>
                <a:cubicBezTo>
                  <a:pt x="879231" y="250874"/>
                  <a:pt x="892980" y="256656"/>
                  <a:pt x="907366" y="260253"/>
                </a:cubicBezTo>
                <a:cubicBezTo>
                  <a:pt x="921202" y="263712"/>
                  <a:pt x="935584" y="264490"/>
                  <a:pt x="949569" y="267287"/>
                </a:cubicBezTo>
                <a:cubicBezTo>
                  <a:pt x="959049" y="269183"/>
                  <a:pt x="968326" y="271976"/>
                  <a:pt x="977705" y="274320"/>
                </a:cubicBezTo>
                <a:cubicBezTo>
                  <a:pt x="998342" y="289798"/>
                  <a:pt x="1006370" y="296633"/>
                  <a:pt x="1026942" y="309490"/>
                </a:cubicBezTo>
                <a:cubicBezTo>
                  <a:pt x="1038108" y="316468"/>
                  <a:pt x="1070061" y="334430"/>
                  <a:pt x="1083213" y="344659"/>
                </a:cubicBezTo>
                <a:cubicBezTo>
                  <a:pt x="1125186" y="377305"/>
                  <a:pt x="1127834" y="386185"/>
                  <a:pt x="1174653" y="414997"/>
                </a:cubicBezTo>
                <a:cubicBezTo>
                  <a:pt x="1188048" y="423240"/>
                  <a:pt x="1202788" y="429065"/>
                  <a:pt x="1216856" y="436099"/>
                </a:cubicBezTo>
                <a:cubicBezTo>
                  <a:pt x="1226234" y="447822"/>
                  <a:pt x="1234375" y="460652"/>
                  <a:pt x="1244991" y="471268"/>
                </a:cubicBezTo>
                <a:cubicBezTo>
                  <a:pt x="1250969" y="477246"/>
                  <a:pt x="1260591" y="478917"/>
                  <a:pt x="1266093" y="485336"/>
                </a:cubicBezTo>
                <a:cubicBezTo>
                  <a:pt x="1274990" y="495716"/>
                  <a:pt x="1280160" y="508782"/>
                  <a:pt x="1287194" y="520505"/>
                </a:cubicBezTo>
                <a:cubicBezTo>
                  <a:pt x="1307159" y="640293"/>
                  <a:pt x="1280160" y="456681"/>
                  <a:pt x="1280160" y="724487"/>
                </a:cubicBezTo>
                <a:cubicBezTo>
                  <a:pt x="1280160" y="790303"/>
                  <a:pt x="1283408" y="856513"/>
                  <a:pt x="1294228" y="921434"/>
                </a:cubicBezTo>
                <a:cubicBezTo>
                  <a:pt x="1295618" y="929773"/>
                  <a:pt x="1308450" y="930588"/>
                  <a:pt x="1315329" y="935502"/>
                </a:cubicBezTo>
                <a:cubicBezTo>
                  <a:pt x="1349235" y="959721"/>
                  <a:pt x="1348366" y="964050"/>
                  <a:pt x="1392702" y="984739"/>
                </a:cubicBezTo>
                <a:cubicBezTo>
                  <a:pt x="1446683" y="1009930"/>
                  <a:pt x="1472166" y="1009802"/>
                  <a:pt x="1533379" y="1026942"/>
                </a:cubicBezTo>
                <a:cubicBezTo>
                  <a:pt x="1770945" y="1093461"/>
                  <a:pt x="1462246" y="1016695"/>
                  <a:pt x="1737360" y="1076179"/>
                </a:cubicBezTo>
                <a:cubicBezTo>
                  <a:pt x="1786830" y="1086875"/>
                  <a:pt x="1835093" y="1103352"/>
                  <a:pt x="1885071" y="1111348"/>
                </a:cubicBezTo>
                <a:cubicBezTo>
                  <a:pt x="1952569" y="1122148"/>
                  <a:pt x="2021408" y="1122611"/>
                  <a:pt x="2089053" y="1132450"/>
                </a:cubicBezTo>
                <a:cubicBezTo>
                  <a:pt x="2150484" y="1141385"/>
                  <a:pt x="2209952" y="1164176"/>
                  <a:pt x="2271933" y="1167619"/>
                </a:cubicBezTo>
                <a:cubicBezTo>
                  <a:pt x="2506080" y="1180627"/>
                  <a:pt x="2740856" y="1176998"/>
                  <a:pt x="2975317" y="1181687"/>
                </a:cubicBezTo>
                <a:cubicBezTo>
                  <a:pt x="3423564" y="1203031"/>
                  <a:pt x="3127509" y="1176424"/>
                  <a:pt x="3390314" y="1216856"/>
                </a:cubicBezTo>
                <a:cubicBezTo>
                  <a:pt x="3411299" y="1220084"/>
                  <a:pt x="3432601" y="1220887"/>
                  <a:pt x="3453619" y="1223890"/>
                </a:cubicBezTo>
                <a:cubicBezTo>
                  <a:pt x="3483323" y="1228134"/>
                  <a:pt x="3485344" y="1229776"/>
                  <a:pt x="3509889" y="1237957"/>
                </a:cubicBezTo>
                <a:cubicBezTo>
                  <a:pt x="3524666" y="1282288"/>
                  <a:pt x="3515722" y="1240704"/>
                  <a:pt x="3495822" y="1315330"/>
                </a:cubicBezTo>
                <a:cubicBezTo>
                  <a:pt x="3491550" y="1331349"/>
                  <a:pt x="3491133" y="1348155"/>
                  <a:pt x="3488788" y="1364567"/>
                </a:cubicBezTo>
                <a:cubicBezTo>
                  <a:pt x="3493477" y="1486487"/>
                  <a:pt x="3487722" y="1609259"/>
                  <a:pt x="3502856" y="1730327"/>
                </a:cubicBezTo>
                <a:cubicBezTo>
                  <a:pt x="3504718" y="1745224"/>
                  <a:pt x="3525726" y="1749853"/>
                  <a:pt x="3538025" y="1758462"/>
                </a:cubicBezTo>
                <a:cubicBezTo>
                  <a:pt x="3546224" y="1764201"/>
                  <a:pt x="3588546" y="1789370"/>
                  <a:pt x="3601329" y="1793631"/>
                </a:cubicBezTo>
                <a:cubicBezTo>
                  <a:pt x="3619671" y="1799745"/>
                  <a:pt x="3638843" y="1803010"/>
                  <a:pt x="3657600" y="1807699"/>
                </a:cubicBezTo>
                <a:cubicBezTo>
                  <a:pt x="3674012" y="1817077"/>
                  <a:pt x="3689388" y="1828564"/>
                  <a:pt x="3706837" y="1835834"/>
                </a:cubicBezTo>
                <a:cubicBezTo>
                  <a:pt x="3717570" y="1840306"/>
                  <a:pt x="3786602" y="1849239"/>
                  <a:pt x="3791243" y="1849902"/>
                </a:cubicBezTo>
                <a:cubicBezTo>
                  <a:pt x="3810000" y="1859280"/>
                  <a:pt x="3828156" y="1869971"/>
                  <a:pt x="3847514" y="1878037"/>
                </a:cubicBezTo>
                <a:cubicBezTo>
                  <a:pt x="3856437" y="1881755"/>
                  <a:pt x="3866212" y="1882974"/>
                  <a:pt x="3875649" y="1885071"/>
                </a:cubicBezTo>
                <a:cubicBezTo>
                  <a:pt x="3884421" y="1887020"/>
                  <a:pt x="3928231" y="1894850"/>
                  <a:pt x="3938954" y="1899139"/>
                </a:cubicBezTo>
                <a:cubicBezTo>
                  <a:pt x="4023701" y="1933038"/>
                  <a:pt x="3945063" y="1911217"/>
                  <a:pt x="4009293" y="1927274"/>
                </a:cubicBezTo>
                <a:cubicBezTo>
                  <a:pt x="4018671" y="1936653"/>
                  <a:pt x="4025834" y="1948969"/>
                  <a:pt x="4037428" y="1955410"/>
                </a:cubicBezTo>
                <a:cubicBezTo>
                  <a:pt x="4118296" y="2000338"/>
                  <a:pt x="4034235" y="1924084"/>
                  <a:pt x="4093699" y="1983545"/>
                </a:cubicBezTo>
                <a:cubicBezTo>
                  <a:pt x="4116139" y="2084532"/>
                  <a:pt x="4112779" y="2042964"/>
                  <a:pt x="4100733" y="2187527"/>
                </a:cubicBezTo>
                <a:cubicBezTo>
                  <a:pt x="4099930" y="2197161"/>
                  <a:pt x="4098022" y="2207016"/>
                  <a:pt x="4093699" y="2215662"/>
                </a:cubicBezTo>
                <a:cubicBezTo>
                  <a:pt x="4086138" y="2230784"/>
                  <a:pt x="4074942" y="2243797"/>
                  <a:pt x="4065563" y="2257865"/>
                </a:cubicBezTo>
                <a:cubicBezTo>
                  <a:pt x="4056446" y="2294331"/>
                  <a:pt x="4058185" y="2293723"/>
                  <a:pt x="4037428" y="2335237"/>
                </a:cubicBezTo>
                <a:cubicBezTo>
                  <a:pt x="4033647" y="2342798"/>
                  <a:pt x="4028274" y="2349460"/>
                  <a:pt x="4023360" y="2356339"/>
                </a:cubicBezTo>
                <a:cubicBezTo>
                  <a:pt x="4018050" y="2363773"/>
                  <a:pt x="3993717" y="2394525"/>
                  <a:pt x="3988191" y="2405576"/>
                </a:cubicBezTo>
                <a:cubicBezTo>
                  <a:pt x="3969239" y="2443480"/>
                  <a:pt x="3980410" y="2440701"/>
                  <a:pt x="3953022" y="2475914"/>
                </a:cubicBezTo>
                <a:cubicBezTo>
                  <a:pt x="3873429" y="2578248"/>
                  <a:pt x="3961229" y="2449534"/>
                  <a:pt x="3910819" y="2525151"/>
                </a:cubicBezTo>
                <a:cubicBezTo>
                  <a:pt x="3908474" y="2534530"/>
                  <a:pt x="3907179" y="2544235"/>
                  <a:pt x="3903785" y="2553287"/>
                </a:cubicBezTo>
                <a:cubicBezTo>
                  <a:pt x="3900103" y="2563105"/>
                  <a:pt x="3892730" y="2571379"/>
                  <a:pt x="3889717" y="2581422"/>
                </a:cubicBezTo>
                <a:cubicBezTo>
                  <a:pt x="3885619" y="2595082"/>
                  <a:pt x="3885028" y="2609557"/>
                  <a:pt x="3882683" y="2623625"/>
                </a:cubicBezTo>
                <a:cubicBezTo>
                  <a:pt x="3885028" y="2663483"/>
                  <a:pt x="3880033" y="2704465"/>
                  <a:pt x="3889717" y="2743200"/>
                </a:cubicBezTo>
                <a:cubicBezTo>
                  <a:pt x="3902118" y="2792805"/>
                  <a:pt x="3919707" y="2783978"/>
                  <a:pt x="3945988" y="2806505"/>
                </a:cubicBezTo>
                <a:cubicBezTo>
                  <a:pt x="3956058" y="2815136"/>
                  <a:pt x="3963654" y="2826497"/>
                  <a:pt x="3974123" y="2834640"/>
                </a:cubicBezTo>
                <a:cubicBezTo>
                  <a:pt x="3984915" y="2843034"/>
                  <a:pt x="3997700" y="2848496"/>
                  <a:pt x="4009293" y="2855742"/>
                </a:cubicBezTo>
                <a:cubicBezTo>
                  <a:pt x="4035806" y="2872313"/>
                  <a:pt x="4029652" y="2870285"/>
                  <a:pt x="4058529" y="2890911"/>
                </a:cubicBezTo>
                <a:cubicBezTo>
                  <a:pt x="4065408" y="2895825"/>
                  <a:pt x="4072597" y="2900290"/>
                  <a:pt x="4079631" y="2904979"/>
                </a:cubicBezTo>
                <a:cubicBezTo>
                  <a:pt x="4112787" y="2954710"/>
                  <a:pt x="4069484" y="2894831"/>
                  <a:pt x="4121834" y="2947182"/>
                </a:cubicBezTo>
                <a:cubicBezTo>
                  <a:pt x="4127812" y="2953160"/>
                  <a:pt x="4131213" y="2961250"/>
                  <a:pt x="4135902" y="2968284"/>
                </a:cubicBezTo>
                <a:cubicBezTo>
                  <a:pt x="4138247" y="2977662"/>
                  <a:pt x="4143396" y="2986763"/>
                  <a:pt x="4142936" y="2996419"/>
                </a:cubicBezTo>
                <a:cubicBezTo>
                  <a:pt x="4141786" y="3020573"/>
                  <a:pt x="4132474" y="3108603"/>
                  <a:pt x="4121834" y="3151164"/>
                </a:cubicBezTo>
                <a:cubicBezTo>
                  <a:pt x="4120036" y="3158357"/>
                  <a:pt x="4116837" y="3165136"/>
                  <a:pt x="4114800" y="3172265"/>
                </a:cubicBezTo>
                <a:cubicBezTo>
                  <a:pt x="4112144" y="3181560"/>
                  <a:pt x="4110111" y="3191022"/>
                  <a:pt x="4107766" y="3200400"/>
                </a:cubicBezTo>
                <a:cubicBezTo>
                  <a:pt x="4112455" y="3230880"/>
                  <a:pt x="4109867" y="3263418"/>
                  <a:pt x="4121834" y="3291840"/>
                </a:cubicBezTo>
                <a:cubicBezTo>
                  <a:pt x="4129554" y="3310176"/>
                  <a:pt x="4148753" y="3321308"/>
                  <a:pt x="4164037" y="3334044"/>
                </a:cubicBezTo>
                <a:cubicBezTo>
                  <a:pt x="4177025" y="3344868"/>
                  <a:pt x="4206240" y="3362179"/>
                  <a:pt x="4206240" y="3362179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419046" y="984738"/>
            <a:ext cx="7486997" cy="2876844"/>
          </a:xfrm>
          <a:custGeom>
            <a:avLst/>
            <a:gdLst>
              <a:gd name="connsiteX0" fmla="*/ 7486997 w 7486997"/>
              <a:gd name="connsiteY0" fmla="*/ 386862 h 2876844"/>
              <a:gd name="connsiteX1" fmla="*/ 7437760 w 7486997"/>
              <a:gd name="connsiteY1" fmla="*/ 344659 h 2876844"/>
              <a:gd name="connsiteX2" fmla="*/ 7388523 w 7486997"/>
              <a:gd name="connsiteY2" fmla="*/ 316524 h 2876844"/>
              <a:gd name="connsiteX3" fmla="*/ 7360388 w 7486997"/>
              <a:gd name="connsiteY3" fmla="*/ 295422 h 2876844"/>
              <a:gd name="connsiteX4" fmla="*/ 7339286 w 7486997"/>
              <a:gd name="connsiteY4" fmla="*/ 288388 h 2876844"/>
              <a:gd name="connsiteX5" fmla="*/ 7283016 w 7486997"/>
              <a:gd name="connsiteY5" fmla="*/ 267287 h 2876844"/>
              <a:gd name="connsiteX6" fmla="*/ 7233779 w 7486997"/>
              <a:gd name="connsiteY6" fmla="*/ 246185 h 2876844"/>
              <a:gd name="connsiteX7" fmla="*/ 7184542 w 7486997"/>
              <a:gd name="connsiteY7" fmla="*/ 225084 h 2876844"/>
              <a:gd name="connsiteX8" fmla="*/ 7043865 w 7486997"/>
              <a:gd name="connsiteY8" fmla="*/ 211016 h 2876844"/>
              <a:gd name="connsiteX9" fmla="*/ 6445988 w 7486997"/>
              <a:gd name="connsiteY9" fmla="*/ 182880 h 2876844"/>
              <a:gd name="connsiteX10" fmla="*/ 6234972 w 7486997"/>
              <a:gd name="connsiteY10" fmla="*/ 147711 h 2876844"/>
              <a:gd name="connsiteX11" fmla="*/ 6009889 w 7486997"/>
              <a:gd name="connsiteY11" fmla="*/ 119576 h 2876844"/>
              <a:gd name="connsiteX12" fmla="*/ 5897348 w 7486997"/>
              <a:gd name="connsiteY12" fmla="*/ 112542 h 2876844"/>
              <a:gd name="connsiteX13" fmla="*/ 5158794 w 7486997"/>
              <a:gd name="connsiteY13" fmla="*/ 105508 h 2876844"/>
              <a:gd name="connsiteX14" fmla="*/ 5032185 w 7486997"/>
              <a:gd name="connsiteY14" fmla="*/ 77373 h 2876844"/>
              <a:gd name="connsiteX15" fmla="*/ 4842271 w 7486997"/>
              <a:gd name="connsiteY15" fmla="*/ 56271 h 2876844"/>
              <a:gd name="connsiteX16" fmla="*/ 4821169 w 7486997"/>
              <a:gd name="connsiteY16" fmla="*/ 42204 h 2876844"/>
              <a:gd name="connsiteX17" fmla="*/ 4800068 w 7486997"/>
              <a:gd name="connsiteY17" fmla="*/ 35170 h 2876844"/>
              <a:gd name="connsiteX18" fmla="*/ 4778966 w 7486997"/>
              <a:gd name="connsiteY18" fmla="*/ 14068 h 2876844"/>
              <a:gd name="connsiteX19" fmla="*/ 4729729 w 7486997"/>
              <a:gd name="connsiteY19" fmla="*/ 0 h 2876844"/>
              <a:gd name="connsiteX20" fmla="*/ 4307699 w 7486997"/>
              <a:gd name="connsiteY20" fmla="*/ 21102 h 2876844"/>
              <a:gd name="connsiteX21" fmla="*/ 4159988 w 7486997"/>
              <a:gd name="connsiteY21" fmla="*/ 126610 h 2876844"/>
              <a:gd name="connsiteX22" fmla="*/ 4061514 w 7486997"/>
              <a:gd name="connsiteY22" fmla="*/ 196948 h 2876844"/>
              <a:gd name="connsiteX23" fmla="*/ 4033379 w 7486997"/>
              <a:gd name="connsiteY23" fmla="*/ 232117 h 2876844"/>
              <a:gd name="connsiteX24" fmla="*/ 3991176 w 7486997"/>
              <a:gd name="connsiteY24" fmla="*/ 260253 h 2876844"/>
              <a:gd name="connsiteX25" fmla="*/ 3913803 w 7486997"/>
              <a:gd name="connsiteY25" fmla="*/ 351693 h 2876844"/>
              <a:gd name="connsiteX26" fmla="*/ 3885668 w 7486997"/>
              <a:gd name="connsiteY26" fmla="*/ 386862 h 2876844"/>
              <a:gd name="connsiteX27" fmla="*/ 3864566 w 7486997"/>
              <a:gd name="connsiteY27" fmla="*/ 422031 h 2876844"/>
              <a:gd name="connsiteX28" fmla="*/ 3829397 w 7486997"/>
              <a:gd name="connsiteY28" fmla="*/ 492370 h 2876844"/>
              <a:gd name="connsiteX29" fmla="*/ 3773126 w 7486997"/>
              <a:gd name="connsiteY29" fmla="*/ 569742 h 2876844"/>
              <a:gd name="connsiteX30" fmla="*/ 3716856 w 7486997"/>
              <a:gd name="connsiteY30" fmla="*/ 654148 h 2876844"/>
              <a:gd name="connsiteX31" fmla="*/ 3688720 w 7486997"/>
              <a:gd name="connsiteY31" fmla="*/ 689317 h 2876844"/>
              <a:gd name="connsiteX32" fmla="*/ 3653551 w 7486997"/>
              <a:gd name="connsiteY32" fmla="*/ 710419 h 2876844"/>
              <a:gd name="connsiteX33" fmla="*/ 3611348 w 7486997"/>
              <a:gd name="connsiteY33" fmla="*/ 745588 h 2876844"/>
              <a:gd name="connsiteX34" fmla="*/ 3491772 w 7486997"/>
              <a:gd name="connsiteY34" fmla="*/ 787791 h 2876844"/>
              <a:gd name="connsiteX35" fmla="*/ 3400332 w 7486997"/>
              <a:gd name="connsiteY35" fmla="*/ 829994 h 2876844"/>
              <a:gd name="connsiteX36" fmla="*/ 3315926 w 7486997"/>
              <a:gd name="connsiteY36" fmla="*/ 844062 h 2876844"/>
              <a:gd name="connsiteX37" fmla="*/ 3210419 w 7486997"/>
              <a:gd name="connsiteY37" fmla="*/ 872197 h 2876844"/>
              <a:gd name="connsiteX38" fmla="*/ 2957200 w 7486997"/>
              <a:gd name="connsiteY38" fmla="*/ 893299 h 2876844"/>
              <a:gd name="connsiteX39" fmla="*/ 2267883 w 7486997"/>
              <a:gd name="connsiteY39" fmla="*/ 872197 h 2876844"/>
              <a:gd name="connsiteX40" fmla="*/ 2190511 w 7486997"/>
              <a:gd name="connsiteY40" fmla="*/ 865164 h 2876844"/>
              <a:gd name="connsiteX41" fmla="*/ 1979496 w 7486997"/>
              <a:gd name="connsiteY41" fmla="*/ 808893 h 2876844"/>
              <a:gd name="connsiteX42" fmla="*/ 1958394 w 7486997"/>
              <a:gd name="connsiteY42" fmla="*/ 801859 h 2876844"/>
              <a:gd name="connsiteX43" fmla="*/ 1817717 w 7486997"/>
              <a:gd name="connsiteY43" fmla="*/ 851096 h 2876844"/>
              <a:gd name="connsiteX44" fmla="*/ 1803649 w 7486997"/>
              <a:gd name="connsiteY44" fmla="*/ 879231 h 2876844"/>
              <a:gd name="connsiteX45" fmla="*/ 1719243 w 7486997"/>
              <a:gd name="connsiteY45" fmla="*/ 984739 h 2876844"/>
              <a:gd name="connsiteX46" fmla="*/ 1684074 w 7486997"/>
              <a:gd name="connsiteY46" fmla="*/ 1026942 h 2876844"/>
              <a:gd name="connsiteX47" fmla="*/ 1606702 w 7486997"/>
              <a:gd name="connsiteY47" fmla="*/ 1146517 h 2876844"/>
              <a:gd name="connsiteX48" fmla="*/ 1585600 w 7486997"/>
              <a:gd name="connsiteY48" fmla="*/ 1174653 h 2876844"/>
              <a:gd name="connsiteX49" fmla="*/ 1522296 w 7486997"/>
              <a:gd name="connsiteY49" fmla="*/ 1280160 h 2876844"/>
              <a:gd name="connsiteX50" fmla="*/ 1508228 w 7486997"/>
              <a:gd name="connsiteY50" fmla="*/ 1322364 h 2876844"/>
              <a:gd name="connsiteX51" fmla="*/ 1480092 w 7486997"/>
              <a:gd name="connsiteY51" fmla="*/ 1364567 h 2876844"/>
              <a:gd name="connsiteX52" fmla="*/ 1458991 w 7486997"/>
              <a:gd name="connsiteY52" fmla="*/ 1399736 h 2876844"/>
              <a:gd name="connsiteX53" fmla="*/ 1430856 w 7486997"/>
              <a:gd name="connsiteY53" fmla="*/ 1441939 h 2876844"/>
              <a:gd name="connsiteX54" fmla="*/ 1416788 w 7486997"/>
              <a:gd name="connsiteY54" fmla="*/ 1484142 h 2876844"/>
              <a:gd name="connsiteX55" fmla="*/ 1388652 w 7486997"/>
              <a:gd name="connsiteY55" fmla="*/ 1526345 h 2876844"/>
              <a:gd name="connsiteX56" fmla="*/ 1353483 w 7486997"/>
              <a:gd name="connsiteY56" fmla="*/ 1582616 h 2876844"/>
              <a:gd name="connsiteX57" fmla="*/ 1339416 w 7486997"/>
              <a:gd name="connsiteY57" fmla="*/ 1624819 h 2876844"/>
              <a:gd name="connsiteX58" fmla="*/ 1318314 w 7486997"/>
              <a:gd name="connsiteY58" fmla="*/ 1674056 h 2876844"/>
              <a:gd name="connsiteX59" fmla="*/ 1311280 w 7486997"/>
              <a:gd name="connsiteY59" fmla="*/ 1709225 h 2876844"/>
              <a:gd name="connsiteX60" fmla="*/ 1255009 w 7486997"/>
              <a:gd name="connsiteY60" fmla="*/ 1751428 h 2876844"/>
              <a:gd name="connsiteX61" fmla="*/ 1191705 w 7486997"/>
              <a:gd name="connsiteY61" fmla="*/ 1786597 h 2876844"/>
              <a:gd name="connsiteX62" fmla="*/ 1114332 w 7486997"/>
              <a:gd name="connsiteY62" fmla="*/ 1807699 h 2876844"/>
              <a:gd name="connsiteX63" fmla="*/ 1079163 w 7486997"/>
              <a:gd name="connsiteY63" fmla="*/ 1814733 h 2876844"/>
              <a:gd name="connsiteX64" fmla="*/ 1022892 w 7486997"/>
              <a:gd name="connsiteY64" fmla="*/ 1828800 h 2876844"/>
              <a:gd name="connsiteX65" fmla="*/ 1001791 w 7486997"/>
              <a:gd name="connsiteY65" fmla="*/ 1849902 h 2876844"/>
              <a:gd name="connsiteX66" fmla="*/ 966622 w 7486997"/>
              <a:gd name="connsiteY66" fmla="*/ 1856936 h 2876844"/>
              <a:gd name="connsiteX67" fmla="*/ 938486 w 7486997"/>
              <a:gd name="connsiteY67" fmla="*/ 1863970 h 2876844"/>
              <a:gd name="connsiteX68" fmla="*/ 903317 w 7486997"/>
              <a:gd name="connsiteY68" fmla="*/ 1885071 h 2876844"/>
              <a:gd name="connsiteX69" fmla="*/ 882216 w 7486997"/>
              <a:gd name="connsiteY69" fmla="*/ 1892105 h 2876844"/>
              <a:gd name="connsiteX70" fmla="*/ 861114 w 7486997"/>
              <a:gd name="connsiteY70" fmla="*/ 1934308 h 2876844"/>
              <a:gd name="connsiteX71" fmla="*/ 847046 w 7486997"/>
              <a:gd name="connsiteY71" fmla="*/ 1962444 h 2876844"/>
              <a:gd name="connsiteX72" fmla="*/ 861114 w 7486997"/>
              <a:gd name="connsiteY72" fmla="*/ 2152357 h 2876844"/>
              <a:gd name="connsiteX73" fmla="*/ 875182 w 7486997"/>
              <a:gd name="connsiteY73" fmla="*/ 2180493 h 2876844"/>
              <a:gd name="connsiteX74" fmla="*/ 868148 w 7486997"/>
              <a:gd name="connsiteY74" fmla="*/ 2307102 h 2876844"/>
              <a:gd name="connsiteX75" fmla="*/ 840012 w 7486997"/>
              <a:gd name="connsiteY75" fmla="*/ 2328204 h 2876844"/>
              <a:gd name="connsiteX76" fmla="*/ 797809 w 7486997"/>
              <a:gd name="connsiteY76" fmla="*/ 2370407 h 2876844"/>
              <a:gd name="connsiteX77" fmla="*/ 699336 w 7486997"/>
              <a:gd name="connsiteY77" fmla="*/ 2447779 h 2876844"/>
              <a:gd name="connsiteX78" fmla="*/ 628997 w 7486997"/>
              <a:gd name="connsiteY78" fmla="*/ 2482948 h 2876844"/>
              <a:gd name="connsiteX79" fmla="*/ 516456 w 7486997"/>
              <a:gd name="connsiteY79" fmla="*/ 2532185 h 2876844"/>
              <a:gd name="connsiteX80" fmla="*/ 467219 w 7486997"/>
              <a:gd name="connsiteY80" fmla="*/ 2546253 h 2876844"/>
              <a:gd name="connsiteX81" fmla="*/ 389846 w 7486997"/>
              <a:gd name="connsiteY81" fmla="*/ 2581422 h 2876844"/>
              <a:gd name="connsiteX82" fmla="*/ 333576 w 7486997"/>
              <a:gd name="connsiteY82" fmla="*/ 2602524 h 2876844"/>
              <a:gd name="connsiteX83" fmla="*/ 291372 w 7486997"/>
              <a:gd name="connsiteY83" fmla="*/ 2623625 h 2876844"/>
              <a:gd name="connsiteX84" fmla="*/ 164763 w 7486997"/>
              <a:gd name="connsiteY84" fmla="*/ 2679896 h 2876844"/>
              <a:gd name="connsiteX85" fmla="*/ 31120 w 7486997"/>
              <a:gd name="connsiteY85" fmla="*/ 2764302 h 2876844"/>
              <a:gd name="connsiteX86" fmla="*/ 10019 w 7486997"/>
              <a:gd name="connsiteY86" fmla="*/ 2785404 h 2876844"/>
              <a:gd name="connsiteX87" fmla="*/ 10019 w 7486997"/>
              <a:gd name="connsiteY87" fmla="*/ 2862776 h 2876844"/>
              <a:gd name="connsiteX88" fmla="*/ 31120 w 7486997"/>
              <a:gd name="connsiteY88" fmla="*/ 2869810 h 2876844"/>
              <a:gd name="connsiteX89" fmla="*/ 45188 w 7486997"/>
              <a:gd name="connsiteY89" fmla="*/ 2876844 h 287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486997" h="2876844">
                <a:moveTo>
                  <a:pt x="7486997" y="386862"/>
                </a:moveTo>
                <a:cubicBezTo>
                  <a:pt x="7413334" y="294782"/>
                  <a:pt x="7493302" y="381688"/>
                  <a:pt x="7437760" y="344659"/>
                </a:cubicBezTo>
                <a:cubicBezTo>
                  <a:pt x="7387475" y="311135"/>
                  <a:pt x="7448029" y="331398"/>
                  <a:pt x="7388523" y="316524"/>
                </a:cubicBezTo>
                <a:cubicBezTo>
                  <a:pt x="7379145" y="309490"/>
                  <a:pt x="7370566" y="301238"/>
                  <a:pt x="7360388" y="295422"/>
                </a:cubicBezTo>
                <a:cubicBezTo>
                  <a:pt x="7353950" y="291743"/>
                  <a:pt x="7346101" y="291309"/>
                  <a:pt x="7339286" y="288388"/>
                </a:cubicBezTo>
                <a:cubicBezTo>
                  <a:pt x="7287793" y="266319"/>
                  <a:pt x="7334886" y="280253"/>
                  <a:pt x="7283016" y="267287"/>
                </a:cubicBezTo>
                <a:cubicBezTo>
                  <a:pt x="7241956" y="239914"/>
                  <a:pt x="7283740" y="264352"/>
                  <a:pt x="7233779" y="246185"/>
                </a:cubicBezTo>
                <a:cubicBezTo>
                  <a:pt x="7216998" y="240083"/>
                  <a:pt x="7201323" y="231186"/>
                  <a:pt x="7184542" y="225084"/>
                </a:cubicBezTo>
                <a:cubicBezTo>
                  <a:pt x="7144318" y="210457"/>
                  <a:pt x="7071277" y="212729"/>
                  <a:pt x="7043865" y="211016"/>
                </a:cubicBezTo>
                <a:cubicBezTo>
                  <a:pt x="6806995" y="151797"/>
                  <a:pt x="7057321" y="210050"/>
                  <a:pt x="6445988" y="182880"/>
                </a:cubicBezTo>
                <a:cubicBezTo>
                  <a:pt x="6422488" y="181836"/>
                  <a:pt x="6243245" y="149004"/>
                  <a:pt x="6234972" y="147711"/>
                </a:cubicBezTo>
                <a:cubicBezTo>
                  <a:pt x="6196660" y="141725"/>
                  <a:pt x="6043695" y="122649"/>
                  <a:pt x="6009889" y="119576"/>
                </a:cubicBezTo>
                <a:cubicBezTo>
                  <a:pt x="5972457" y="116173"/>
                  <a:pt x="5934930" y="113163"/>
                  <a:pt x="5897348" y="112542"/>
                </a:cubicBezTo>
                <a:lnTo>
                  <a:pt x="5158794" y="105508"/>
                </a:lnTo>
                <a:cubicBezTo>
                  <a:pt x="5115411" y="94662"/>
                  <a:pt x="5076017" y="82431"/>
                  <a:pt x="5032185" y="77373"/>
                </a:cubicBezTo>
                <a:cubicBezTo>
                  <a:pt x="4786993" y="49081"/>
                  <a:pt x="4969125" y="74393"/>
                  <a:pt x="4842271" y="56271"/>
                </a:cubicBezTo>
                <a:cubicBezTo>
                  <a:pt x="4835237" y="51582"/>
                  <a:pt x="4828730" y="45985"/>
                  <a:pt x="4821169" y="42204"/>
                </a:cubicBezTo>
                <a:cubicBezTo>
                  <a:pt x="4814538" y="38888"/>
                  <a:pt x="4806237" y="39283"/>
                  <a:pt x="4800068" y="35170"/>
                </a:cubicBezTo>
                <a:cubicBezTo>
                  <a:pt x="4791791" y="29652"/>
                  <a:pt x="4787243" y="19586"/>
                  <a:pt x="4778966" y="14068"/>
                </a:cubicBezTo>
                <a:cubicBezTo>
                  <a:pt x="4772911" y="10031"/>
                  <a:pt x="4733482" y="938"/>
                  <a:pt x="4729729" y="0"/>
                </a:cubicBezTo>
                <a:cubicBezTo>
                  <a:pt x="4589052" y="7034"/>
                  <a:pt x="4447811" y="6679"/>
                  <a:pt x="4307699" y="21102"/>
                </a:cubicBezTo>
                <a:cubicBezTo>
                  <a:pt x="4262533" y="25751"/>
                  <a:pt x="4178299" y="114403"/>
                  <a:pt x="4159988" y="126610"/>
                </a:cubicBezTo>
                <a:cubicBezTo>
                  <a:pt x="4131830" y="145382"/>
                  <a:pt x="4084780" y="175621"/>
                  <a:pt x="4061514" y="196948"/>
                </a:cubicBezTo>
                <a:cubicBezTo>
                  <a:pt x="4050447" y="207092"/>
                  <a:pt x="4044538" y="222074"/>
                  <a:pt x="4033379" y="232117"/>
                </a:cubicBezTo>
                <a:cubicBezTo>
                  <a:pt x="4020812" y="243428"/>
                  <a:pt x="4003131" y="248298"/>
                  <a:pt x="3991176" y="260253"/>
                </a:cubicBezTo>
                <a:cubicBezTo>
                  <a:pt x="3962943" y="288486"/>
                  <a:pt x="3939364" y="321020"/>
                  <a:pt x="3913803" y="351693"/>
                </a:cubicBezTo>
                <a:cubicBezTo>
                  <a:pt x="3904192" y="363226"/>
                  <a:pt x="3893392" y="373989"/>
                  <a:pt x="3885668" y="386862"/>
                </a:cubicBezTo>
                <a:cubicBezTo>
                  <a:pt x="3878634" y="398585"/>
                  <a:pt x="3870680" y="409803"/>
                  <a:pt x="3864566" y="422031"/>
                </a:cubicBezTo>
                <a:cubicBezTo>
                  <a:pt x="3837781" y="475601"/>
                  <a:pt x="3865268" y="440194"/>
                  <a:pt x="3829397" y="492370"/>
                </a:cubicBezTo>
                <a:cubicBezTo>
                  <a:pt x="3811330" y="518649"/>
                  <a:pt x="3790815" y="543208"/>
                  <a:pt x="3773126" y="569742"/>
                </a:cubicBezTo>
                <a:cubicBezTo>
                  <a:pt x="3754369" y="597877"/>
                  <a:pt x="3737980" y="627744"/>
                  <a:pt x="3716856" y="654148"/>
                </a:cubicBezTo>
                <a:cubicBezTo>
                  <a:pt x="3707477" y="665871"/>
                  <a:pt x="3699941" y="679343"/>
                  <a:pt x="3688720" y="689317"/>
                </a:cubicBezTo>
                <a:cubicBezTo>
                  <a:pt x="3678502" y="698400"/>
                  <a:pt x="3664607" y="702378"/>
                  <a:pt x="3653551" y="710419"/>
                </a:cubicBezTo>
                <a:cubicBezTo>
                  <a:pt x="3638741" y="721190"/>
                  <a:pt x="3627308" y="736610"/>
                  <a:pt x="3611348" y="745588"/>
                </a:cubicBezTo>
                <a:cubicBezTo>
                  <a:pt x="3534845" y="788621"/>
                  <a:pt x="3558744" y="761003"/>
                  <a:pt x="3491772" y="787791"/>
                </a:cubicBezTo>
                <a:cubicBezTo>
                  <a:pt x="3460603" y="800258"/>
                  <a:pt x="3432305" y="819763"/>
                  <a:pt x="3400332" y="829994"/>
                </a:cubicBezTo>
                <a:cubicBezTo>
                  <a:pt x="3373166" y="838687"/>
                  <a:pt x="3343770" y="837874"/>
                  <a:pt x="3315926" y="844062"/>
                </a:cubicBezTo>
                <a:cubicBezTo>
                  <a:pt x="3280395" y="851958"/>
                  <a:pt x="3246110" y="865059"/>
                  <a:pt x="3210419" y="872197"/>
                </a:cubicBezTo>
                <a:cubicBezTo>
                  <a:pt x="3123585" y="889564"/>
                  <a:pt x="3046527" y="889045"/>
                  <a:pt x="2957200" y="893299"/>
                </a:cubicBezTo>
                <a:lnTo>
                  <a:pt x="2267883" y="872197"/>
                </a:lnTo>
                <a:cubicBezTo>
                  <a:pt x="2242003" y="871247"/>
                  <a:pt x="2215586" y="871635"/>
                  <a:pt x="2190511" y="865164"/>
                </a:cubicBezTo>
                <a:cubicBezTo>
                  <a:pt x="1932829" y="798666"/>
                  <a:pt x="2144214" y="825365"/>
                  <a:pt x="1979496" y="808893"/>
                </a:cubicBezTo>
                <a:cubicBezTo>
                  <a:pt x="1972462" y="806548"/>
                  <a:pt x="1965798" y="801469"/>
                  <a:pt x="1958394" y="801859"/>
                </a:cubicBezTo>
                <a:cubicBezTo>
                  <a:pt x="1859836" y="807046"/>
                  <a:pt x="1858000" y="790671"/>
                  <a:pt x="1817717" y="851096"/>
                </a:cubicBezTo>
                <a:cubicBezTo>
                  <a:pt x="1811901" y="859820"/>
                  <a:pt x="1809869" y="870790"/>
                  <a:pt x="1803649" y="879231"/>
                </a:cubicBezTo>
                <a:cubicBezTo>
                  <a:pt x="1776932" y="915490"/>
                  <a:pt x="1747581" y="949733"/>
                  <a:pt x="1719243" y="984739"/>
                </a:cubicBezTo>
                <a:cubicBezTo>
                  <a:pt x="1707721" y="998972"/>
                  <a:pt x="1694022" y="1011568"/>
                  <a:pt x="1684074" y="1026942"/>
                </a:cubicBezTo>
                <a:cubicBezTo>
                  <a:pt x="1658283" y="1066800"/>
                  <a:pt x="1635187" y="1108537"/>
                  <a:pt x="1606702" y="1146517"/>
                </a:cubicBezTo>
                <a:cubicBezTo>
                  <a:pt x="1599668" y="1155896"/>
                  <a:pt x="1591632" y="1164600"/>
                  <a:pt x="1585600" y="1174653"/>
                </a:cubicBezTo>
                <a:cubicBezTo>
                  <a:pt x="1513874" y="1294197"/>
                  <a:pt x="1570565" y="1215801"/>
                  <a:pt x="1522296" y="1280160"/>
                </a:cubicBezTo>
                <a:cubicBezTo>
                  <a:pt x="1517607" y="1294228"/>
                  <a:pt x="1514860" y="1309101"/>
                  <a:pt x="1508228" y="1322364"/>
                </a:cubicBezTo>
                <a:cubicBezTo>
                  <a:pt x="1500667" y="1337486"/>
                  <a:pt x="1489169" y="1350303"/>
                  <a:pt x="1480092" y="1364567"/>
                </a:cubicBezTo>
                <a:cubicBezTo>
                  <a:pt x="1472752" y="1376101"/>
                  <a:pt x="1466331" y="1388202"/>
                  <a:pt x="1458991" y="1399736"/>
                </a:cubicBezTo>
                <a:cubicBezTo>
                  <a:pt x="1449914" y="1414000"/>
                  <a:pt x="1438417" y="1426817"/>
                  <a:pt x="1430856" y="1441939"/>
                </a:cubicBezTo>
                <a:cubicBezTo>
                  <a:pt x="1424224" y="1455202"/>
                  <a:pt x="1423420" y="1470879"/>
                  <a:pt x="1416788" y="1484142"/>
                </a:cubicBezTo>
                <a:cubicBezTo>
                  <a:pt x="1409227" y="1499264"/>
                  <a:pt x="1397351" y="1511847"/>
                  <a:pt x="1388652" y="1526345"/>
                </a:cubicBezTo>
                <a:cubicBezTo>
                  <a:pt x="1350028" y="1590719"/>
                  <a:pt x="1402472" y="1517298"/>
                  <a:pt x="1353483" y="1582616"/>
                </a:cubicBezTo>
                <a:cubicBezTo>
                  <a:pt x="1348794" y="1596684"/>
                  <a:pt x="1344923" y="1611051"/>
                  <a:pt x="1339416" y="1624819"/>
                </a:cubicBezTo>
                <a:cubicBezTo>
                  <a:pt x="1325993" y="1658376"/>
                  <a:pt x="1325863" y="1643862"/>
                  <a:pt x="1318314" y="1674056"/>
                </a:cubicBezTo>
                <a:cubicBezTo>
                  <a:pt x="1315414" y="1685654"/>
                  <a:pt x="1316626" y="1698532"/>
                  <a:pt x="1311280" y="1709225"/>
                </a:cubicBezTo>
                <a:cubicBezTo>
                  <a:pt x="1301309" y="1729167"/>
                  <a:pt x="1270125" y="1740091"/>
                  <a:pt x="1255009" y="1751428"/>
                </a:cubicBezTo>
                <a:cubicBezTo>
                  <a:pt x="1217459" y="1779590"/>
                  <a:pt x="1252235" y="1774491"/>
                  <a:pt x="1191705" y="1786597"/>
                </a:cubicBezTo>
                <a:cubicBezTo>
                  <a:pt x="1106022" y="1803734"/>
                  <a:pt x="1212498" y="1780926"/>
                  <a:pt x="1114332" y="1807699"/>
                </a:cubicBezTo>
                <a:cubicBezTo>
                  <a:pt x="1102798" y="1810845"/>
                  <a:pt x="1090812" y="1812045"/>
                  <a:pt x="1079163" y="1814733"/>
                </a:cubicBezTo>
                <a:cubicBezTo>
                  <a:pt x="1060324" y="1819080"/>
                  <a:pt x="1022892" y="1828800"/>
                  <a:pt x="1022892" y="1828800"/>
                </a:cubicBezTo>
                <a:cubicBezTo>
                  <a:pt x="1015858" y="1835834"/>
                  <a:pt x="1010688" y="1845453"/>
                  <a:pt x="1001791" y="1849902"/>
                </a:cubicBezTo>
                <a:cubicBezTo>
                  <a:pt x="991098" y="1855249"/>
                  <a:pt x="978292" y="1854343"/>
                  <a:pt x="966622" y="1856936"/>
                </a:cubicBezTo>
                <a:cubicBezTo>
                  <a:pt x="957185" y="1859033"/>
                  <a:pt x="947865" y="1861625"/>
                  <a:pt x="938486" y="1863970"/>
                </a:cubicBezTo>
                <a:cubicBezTo>
                  <a:pt x="926763" y="1871004"/>
                  <a:pt x="915545" y="1878957"/>
                  <a:pt x="903317" y="1885071"/>
                </a:cubicBezTo>
                <a:cubicBezTo>
                  <a:pt x="896686" y="1888387"/>
                  <a:pt x="888005" y="1887473"/>
                  <a:pt x="882216" y="1892105"/>
                </a:cubicBezTo>
                <a:cubicBezTo>
                  <a:pt x="867523" y="1903859"/>
                  <a:pt x="867762" y="1918795"/>
                  <a:pt x="861114" y="1934308"/>
                </a:cubicBezTo>
                <a:cubicBezTo>
                  <a:pt x="856983" y="1943946"/>
                  <a:pt x="851735" y="1953065"/>
                  <a:pt x="847046" y="1962444"/>
                </a:cubicBezTo>
                <a:cubicBezTo>
                  <a:pt x="848582" y="1999318"/>
                  <a:pt x="837034" y="2096171"/>
                  <a:pt x="861114" y="2152357"/>
                </a:cubicBezTo>
                <a:cubicBezTo>
                  <a:pt x="865245" y="2161995"/>
                  <a:pt x="870493" y="2171114"/>
                  <a:pt x="875182" y="2180493"/>
                </a:cubicBezTo>
                <a:cubicBezTo>
                  <a:pt x="872837" y="2222696"/>
                  <a:pt x="877938" y="2265983"/>
                  <a:pt x="868148" y="2307102"/>
                </a:cubicBezTo>
                <a:cubicBezTo>
                  <a:pt x="865433" y="2318507"/>
                  <a:pt x="848726" y="2320362"/>
                  <a:pt x="840012" y="2328204"/>
                </a:cubicBezTo>
                <a:cubicBezTo>
                  <a:pt x="825224" y="2341513"/>
                  <a:pt x="811877" y="2356339"/>
                  <a:pt x="797809" y="2370407"/>
                </a:cubicBezTo>
                <a:cubicBezTo>
                  <a:pt x="766269" y="2401947"/>
                  <a:pt x="745925" y="2424485"/>
                  <a:pt x="699336" y="2447779"/>
                </a:cubicBezTo>
                <a:cubicBezTo>
                  <a:pt x="675890" y="2459502"/>
                  <a:pt x="652798" y="2471963"/>
                  <a:pt x="628997" y="2482948"/>
                </a:cubicBezTo>
                <a:cubicBezTo>
                  <a:pt x="591819" y="2500107"/>
                  <a:pt x="555827" y="2520936"/>
                  <a:pt x="516456" y="2532185"/>
                </a:cubicBezTo>
                <a:cubicBezTo>
                  <a:pt x="500044" y="2536874"/>
                  <a:pt x="483128" y="2540066"/>
                  <a:pt x="467219" y="2546253"/>
                </a:cubicBezTo>
                <a:cubicBezTo>
                  <a:pt x="440815" y="2556521"/>
                  <a:pt x="415956" y="2570428"/>
                  <a:pt x="389846" y="2581422"/>
                </a:cubicBezTo>
                <a:cubicBezTo>
                  <a:pt x="371384" y="2589196"/>
                  <a:pt x="351989" y="2594633"/>
                  <a:pt x="333576" y="2602524"/>
                </a:cubicBezTo>
                <a:cubicBezTo>
                  <a:pt x="319119" y="2608720"/>
                  <a:pt x="305670" y="2617072"/>
                  <a:pt x="291372" y="2623625"/>
                </a:cubicBezTo>
                <a:cubicBezTo>
                  <a:pt x="249388" y="2642867"/>
                  <a:pt x="204365" y="2656135"/>
                  <a:pt x="164763" y="2679896"/>
                </a:cubicBezTo>
                <a:cubicBezTo>
                  <a:pt x="138053" y="2695922"/>
                  <a:pt x="66670" y="2733830"/>
                  <a:pt x="31120" y="2764302"/>
                </a:cubicBezTo>
                <a:cubicBezTo>
                  <a:pt x="23567" y="2770776"/>
                  <a:pt x="17053" y="2778370"/>
                  <a:pt x="10019" y="2785404"/>
                </a:cubicBezTo>
                <a:cubicBezTo>
                  <a:pt x="424" y="2814188"/>
                  <a:pt x="-6646" y="2825280"/>
                  <a:pt x="10019" y="2862776"/>
                </a:cubicBezTo>
                <a:cubicBezTo>
                  <a:pt x="13030" y="2869551"/>
                  <a:pt x="24236" y="2867056"/>
                  <a:pt x="31120" y="2869810"/>
                </a:cubicBezTo>
                <a:cubicBezTo>
                  <a:pt x="35988" y="2871757"/>
                  <a:pt x="40499" y="2874499"/>
                  <a:pt x="45188" y="2876844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70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9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24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251520" y="639205"/>
            <a:ext cx="8784976" cy="4923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РЕШЕНИЯ УЧЕНОГО СОВЕТА ОТ 15.03.2023: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6" name="Group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7708944"/>
              </p:ext>
            </p:extLst>
          </p:nvPr>
        </p:nvGraphicFramePr>
        <p:xfrm>
          <a:off x="300424" y="1131591"/>
          <a:ext cx="8547004" cy="269896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855752"/>
                <a:gridCol w="1656184"/>
                <a:gridCol w="1035068"/>
              </a:tblGrid>
              <a:tr h="680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Разработка и реализация плана мероприятий ИПО-ПРОСВЕЩЕНИЕ</a:t>
                      </a:r>
                    </a:p>
                    <a:p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Соловьева И.А. Юрьева Е.А.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Май 2023</a:t>
                      </a:r>
                    </a:p>
                  </a:txBody>
                  <a:tcPr marL="91443" marR="91443" marT="34286" marB="34286" horzOverflow="overflow"/>
                </a:tc>
              </a:tr>
              <a:tr h="516257"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Совершенствование и продвижение онлайн-сервиса для слушателей системы ДПО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>
                      <a:lvl1pPr marL="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algn="l" defTabSz="914400" rtl="0" eaLnBrk="0" latin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 sz="18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AC956E"/>
                        </a:buClr>
                        <a:buFont typeface="Arial" charset="0"/>
                        <a:defRPr sz="16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808DA9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algn="l" defTabSz="914400" rtl="0" eaLnBrk="0" latinLnBrk="0" hangingPunct="0">
                        <a:spcBef>
                          <a:spcPct val="20000"/>
                        </a:spcBef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algn="l" defTabSz="914400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424E5B"/>
                        </a:buClr>
                        <a:buFont typeface="Arial" charset="0"/>
                        <a:defRPr sz="1400" kern="12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Юрьева Е.А.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Титов К.А.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Декабрь 2023</a:t>
                      </a:r>
                    </a:p>
                  </a:txBody>
                  <a:tcPr marL="91443" marR="91443" marT="34286" marB="34286" horzOverflow="overflow"/>
                </a:tc>
              </a:tr>
              <a:tr h="516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Каталогизация дополнительных профессиональных программ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Овчинникова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С.А. 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Июнь 2023</a:t>
                      </a:r>
                    </a:p>
                  </a:txBody>
                  <a:tcPr marL="91443" marR="91443" marT="34286" marB="34286" horzOverflow="overflow"/>
                </a:tc>
              </a:tr>
              <a:tr h="7210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Разработка и продвижение обучающих программ для населения 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Соловьева И.А. Юрьева Е.А.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Кустова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Т.В. </a:t>
                      </a:r>
                    </a:p>
                  </a:txBody>
                  <a:tcPr marL="91443" marR="91443" marT="34286" marB="34286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Сентябрь 2023</a:t>
                      </a:r>
                    </a:p>
                  </a:txBody>
                  <a:tcPr marL="91443" marR="91443" marT="34286" marB="34286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40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5279E09-F8E8-4D5A-B2F8-06BBFAECCA01}"/>
              </a:ext>
            </a:extLst>
          </p:cNvPr>
          <p:cNvSpPr/>
          <p:nvPr/>
        </p:nvSpPr>
        <p:spPr>
          <a:xfrm>
            <a:off x="0" y="0"/>
            <a:ext cx="9144000" cy="901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B9E4AD-72F8-475C-A727-FDCA0A5CF703}"/>
              </a:ext>
            </a:extLst>
          </p:cNvPr>
          <p:cNvSpPr txBox="1"/>
          <p:nvPr/>
        </p:nvSpPr>
        <p:spPr>
          <a:xfrm>
            <a:off x="314459" y="243046"/>
            <a:ext cx="6071695" cy="6601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>
              <a:lnSpc>
                <a:spcPct val="120000"/>
              </a:lnSpc>
            </a:pPr>
            <a:r>
              <a:rPr lang="ru-RU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«КРАСНОЯРСКИЙ ГОСУДАРСТВЕННЫЙ МЕДИЦИНСКИЙ УНИВЕРСИТЕТ ИМЕНИ ПРОФЕССОРА В.Ф. ВОЙНО-ЯСЕНЕЦКОГО» </a:t>
            </a:r>
          </a:p>
          <a:p>
            <a:pPr>
              <a:lnSpc>
                <a:spcPct val="120000"/>
              </a:lnSpc>
            </a:pPr>
            <a:r>
              <a:rPr lang="ru-RU" sz="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ЗДРАВООХРАНЕНИЯ РОССИЙСКОЙ ФЕДЕРАЦИИ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9" r="1"/>
          <a:stretch/>
        </p:blipFill>
        <p:spPr>
          <a:xfrm rot="16200000" flipV="1">
            <a:off x="2000250" y="-1942619"/>
            <a:ext cx="5143500" cy="9144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314459" y="2189135"/>
            <a:ext cx="8829542" cy="2985362"/>
            <a:chOff x="419278" y="2918846"/>
            <a:chExt cx="11772723" cy="3980483"/>
          </a:xfrm>
        </p:grpSpPr>
        <p:pic>
          <p:nvPicPr>
            <p:cNvPr id="27" name="Рисунок 26">
              <a:extLst>
                <a:ext uri="{FF2B5EF4-FFF2-40B4-BE49-F238E27FC236}">
                  <a16:creationId xmlns="" xmlns:a16="http://schemas.microsoft.com/office/drawing/2014/main" id="{8A6AD1D5-4FCE-4435-BD23-0C88F5794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5297" b="44482"/>
            <a:stretch/>
          </p:blipFill>
          <p:spPr>
            <a:xfrm>
              <a:off x="1839133" y="2918846"/>
              <a:ext cx="10352868" cy="398048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34FCA8CA-0A2C-4CD6-9CC1-765323BCA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78" y="5302929"/>
              <a:ext cx="4514400" cy="1147174"/>
            </a:xfrm>
            <a:prstGeom prst="rect">
              <a:avLst/>
            </a:prstGeom>
          </p:spPr>
        </p:pic>
        <p:sp>
          <p:nvSpPr>
            <p:cNvPr id="28" name="Подзаголовок 2">
              <a:extLst>
                <a:ext uri="{FF2B5EF4-FFF2-40B4-BE49-F238E27FC236}">
                  <a16:creationId xmlns="" xmlns:a16="http://schemas.microsoft.com/office/drawing/2014/main" id="{60F77279-DD59-4D86-861E-48ECD781AF13}"/>
                </a:ext>
              </a:extLst>
            </p:cNvPr>
            <p:cNvSpPr txBox="1">
              <a:spLocks/>
            </p:cNvSpPr>
            <p:nvPr/>
          </p:nvSpPr>
          <p:spPr>
            <a:xfrm>
              <a:off x="7920204" y="5406725"/>
              <a:ext cx="4214528" cy="14512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ru-RU" sz="1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НОВАЯ СТУПЕНЬ</a:t>
              </a:r>
              <a:br>
                <a:rPr lang="ru-RU" sz="1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ПРОФЕССИОНАЛЬНОГО </a:t>
              </a:r>
              <a:br>
                <a:rPr lang="ru-RU" sz="1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48765" y="1219221"/>
            <a:ext cx="79972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Bad Script" pitchFamily="2" charset="0"/>
              </a:rPr>
              <a:t>Благодарим за внимание и время! </a:t>
            </a:r>
          </a:p>
          <a:p>
            <a:endParaRPr lang="ru-RU" sz="3600" b="1" dirty="0" smtClean="0">
              <a:solidFill>
                <a:schemeClr val="bg1"/>
              </a:solidFill>
              <a:latin typeface="Bad Script" pitchFamily="2" charset="0"/>
            </a:endParaRPr>
          </a:p>
          <a:p>
            <a:r>
              <a:rPr lang="ru-RU" sz="3600" b="1" dirty="0" smtClean="0">
                <a:solidFill>
                  <a:schemeClr val="bg1"/>
                </a:solidFill>
                <a:latin typeface="Bad Script" pitchFamily="2" charset="0"/>
              </a:rPr>
              <a:t>искренне ваш,</a:t>
            </a:r>
            <a:endParaRPr lang="ru-RU" sz="3600" b="1" dirty="0">
              <a:solidFill>
                <a:schemeClr val="bg1"/>
              </a:solidFill>
              <a:latin typeface="Bad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5" y="-4309445"/>
            <a:ext cx="564073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8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3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75374" y="639204"/>
            <a:ext cx="8082533" cy="1092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последипломного образования сегодня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380917"/>
              </p:ext>
            </p:extLst>
          </p:nvPr>
        </p:nvGraphicFramePr>
        <p:xfrm>
          <a:off x="98781" y="908713"/>
          <a:ext cx="9015930" cy="41890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8768"/>
                <a:gridCol w="5577162"/>
              </a:tblGrid>
              <a:tr h="1312351">
                <a:tc>
                  <a:txBody>
                    <a:bodyPr/>
                    <a:lstStyle/>
                    <a:p>
                      <a:pPr marL="0" indent="0" algn="l">
                        <a:buNone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5. Соответствие показателей системным требованиям к кадровому обеспечению образовательной деятельности в ИПО </a:t>
                      </a:r>
                    </a:p>
                    <a:p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ru-RU" sz="12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Ставок</a:t>
                      </a:r>
                      <a:r>
                        <a:rPr lang="ru-RU" sz="1200" b="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ППС                                                           -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59,85 </a:t>
                      </a:r>
                      <a:r>
                        <a:rPr lang="ru-RU" sz="1200" b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ст.</a:t>
                      </a:r>
                      <a:endParaRPr lang="ru-RU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defRPr/>
                      </a:pP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Физических лиц                                                    - 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145</a:t>
                      </a: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 человек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Укомплектованность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baseline="0" dirty="0" err="1" smtClean="0">
                          <a:latin typeface="Arial" pitchFamily="34" charset="0"/>
                          <a:cs typeface="Arial" pitchFamily="34" charset="0"/>
                        </a:rPr>
                        <a:t>физ.лицами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                      -  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97,4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%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Укомплектованность штатными сотрудниками  - 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73,8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 %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Доля лиц с ученой степенью                               -  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81,4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Доля внешних совместителей – медицинских </a:t>
                      </a:r>
                    </a:p>
                    <a:p>
                      <a:pPr algn="just">
                        <a:defRPr/>
                      </a:pP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работников                                                             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 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r>
                        <a:rPr lang="ru-RU" sz="1200" b="0" baseline="0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lang="ru-RU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  <a:tr h="14902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6. Реализация Программ дополнительного профессионального образования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Учебно-производственный план ИПО интегрирован в систему НМФО России </a:t>
                      </a: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Высшее образование  –  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641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программа:</a:t>
                      </a:r>
                      <a:endParaRPr lang="ru-RU" sz="1200" b="1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ПП -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программ </a:t>
                      </a:r>
                      <a:endParaRPr lang="ru-RU" sz="12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ПК - </a:t>
                      </a:r>
                      <a:r>
                        <a:rPr lang="ru-RU" sz="1200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596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программ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(175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очных и  421 дистанционных)</a:t>
                      </a:r>
                    </a:p>
                    <a:p>
                      <a:pPr marL="0" indent="0" algn="ctr" rtl="0" eaLnBrk="1" latinLnBrk="0" hangingPunct="1">
                        <a:buFontTx/>
                        <a:buNone/>
                      </a:pPr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indent="0" algn="ctr" rtl="0" eaLnBrk="1" latinLnBrk="0" hangingPunct="1">
                        <a:buFontTx/>
                        <a:buNone/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Среднее специальное образование – </a:t>
                      </a: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программ</a:t>
                      </a:r>
                    </a:p>
                    <a:p>
                      <a:pPr marL="0" indent="0" algn="ctr" rtl="0" eaLnBrk="1" latinLnBrk="0" hangingPunct="1">
                        <a:buFontTx/>
                        <a:buNone/>
                      </a:pPr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(20 очных и  17 дистанционных)</a:t>
                      </a:r>
                    </a:p>
                    <a:p>
                      <a:pPr marL="0" indent="0" algn="ctr" rtl="0" eaLnBrk="1" latinLnBrk="0" hangingPunct="1">
                        <a:buFontTx/>
                        <a:buNone/>
                      </a:pPr>
                      <a:endParaRPr lang="ru-RU" sz="1200" b="0" kern="1200" dirty="0" smtClean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285750" indent="-285750" algn="ctr" rtl="0" eaLnBrk="1" latinLnBrk="0" hangingPunct="1">
                        <a:buFontTx/>
                        <a:buChar char="-"/>
                      </a:pPr>
                      <a:r>
                        <a:rPr lang="ru-RU" sz="1200" b="1" kern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604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программы (89,1%) </a:t>
                      </a:r>
                    </a:p>
                  </a:txBody>
                  <a:tcPr marT="34290" marB="34290"/>
                </a:tc>
              </a:tr>
              <a:tr h="56521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7. Неформальное образование НМФО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аккредитованных  образовательных мероприятий </a:t>
                      </a:r>
                    </a:p>
                    <a:p>
                      <a:pPr algn="ctr" rtl="0" eaLnBrk="1" latinLnBrk="0" hangingPunct="1"/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серии «Ярмарка мастеров»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  <a:tr h="74344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8. Межведомственные и учебно-методические мероприятия</a:t>
                      </a:r>
                      <a:r>
                        <a:rPr lang="ru-RU" sz="1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для населения </a:t>
                      </a:r>
                      <a:r>
                        <a:rPr lang="ru-RU" sz="1200" dirty="0" err="1" smtClean="0">
                          <a:latin typeface="Arial" pitchFamily="34" charset="0"/>
                          <a:cs typeface="Arial" pitchFamily="34" charset="0"/>
                        </a:rPr>
                        <a:t>г.Красноярска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 и Красноярского края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«</a:t>
                      </a: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ИПО – ПРОСВЕЩЕНИЕ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» :</a:t>
                      </a:r>
                    </a:p>
                    <a:p>
                      <a:pPr algn="ctr" rtl="0" eaLnBrk="1" latinLnBrk="0" hangingPunct="1"/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ru-RU" sz="120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мероприятий</a:t>
                      </a:r>
                      <a:r>
                        <a:rPr lang="ru-RU" sz="12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для школьников и студентов других вузов</a:t>
                      </a:r>
                    </a:p>
                    <a:p>
                      <a:pPr algn="ctr" rtl="0" eaLnBrk="1" latinLnBrk="0" hangingPunct="1"/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ru-RU" sz="12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мероприятия для работников промышленных предприятий</a:t>
                      </a:r>
                      <a:endParaRPr lang="ru-RU" sz="12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136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0" y="700088"/>
            <a:ext cx="9144000" cy="44370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9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50" b="2"/>
          <a:stretch>
            <a:fillRect/>
          </a:stretch>
        </p:blipFill>
        <p:spPr bwMode="auto">
          <a:xfrm>
            <a:off x="0" y="-19050"/>
            <a:ext cx="914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675" y="92075"/>
            <a:ext cx="6259513" cy="366713"/>
          </a:xfrm>
        </p:spPr>
        <p:txBody>
          <a:bodyPr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8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410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75"/>
            <a:ext cx="19399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>
            <a:extLst>
              <a:ext uri="{FF2B5EF4-FFF2-40B4-BE49-F238E27FC236}"/>
            </a:extLst>
          </p:cNvPr>
          <p:cNvCxnSpPr/>
          <p:nvPr/>
        </p:nvCxnSpPr>
        <p:spPr>
          <a:xfrm>
            <a:off x="8604250" y="50800"/>
            <a:ext cx="0" cy="49371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8447088" y="50800"/>
            <a:ext cx="668337" cy="68580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4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104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3795713"/>
            <a:ext cx="18161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Подзаголовок 2"/>
          <p:cNvSpPr txBox="1">
            <a:spLocks/>
          </p:cNvSpPr>
          <p:nvPr/>
        </p:nvSpPr>
        <p:spPr bwMode="auto">
          <a:xfrm>
            <a:off x="74613" y="639763"/>
            <a:ext cx="808355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000"/>
              </a:spcBef>
              <a:buFont typeface="Arial" charset="0"/>
              <a:buNone/>
            </a:pPr>
            <a:r>
              <a:rPr lang="en-US" sz="2400">
                <a:solidFill>
                  <a:srgbClr val="C00000"/>
                </a:solidFill>
                <a:latin typeface="Arial" charset="0"/>
              </a:rPr>
              <a:t>I - </a:t>
            </a:r>
            <a:r>
              <a:rPr lang="ru-RU" sz="2400">
                <a:solidFill>
                  <a:srgbClr val="C00000"/>
                </a:solidFill>
                <a:latin typeface="Arial" charset="0"/>
              </a:rPr>
              <a:t>Дополнительное профессиональное образование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1137" y="3507854"/>
            <a:ext cx="3384177" cy="9848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Всего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8593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человек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7237 в 2021 году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955661"/>
              </p:ext>
            </p:extLst>
          </p:nvPr>
        </p:nvGraphicFramePr>
        <p:xfrm>
          <a:off x="107950" y="1185863"/>
          <a:ext cx="4702175" cy="3835404"/>
        </p:xfrm>
        <a:graphic>
          <a:graphicData uri="http://schemas.openxmlformats.org/drawingml/2006/table">
            <a:tbl>
              <a:tblPr/>
              <a:tblGrid>
                <a:gridCol w="692956"/>
                <a:gridCol w="912668"/>
                <a:gridCol w="924891"/>
                <a:gridCol w="1085830"/>
                <a:gridCol w="1085830"/>
              </a:tblGrid>
              <a:tr h="412674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Год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Число слушателей, обучающихся за счет средств бюджета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Число слушателей  на внебюджетной основе 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306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Факт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Выполнение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плана в ч/ч (%) 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Courier New" pitchFamily="49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>
                          <a:solidFill>
                            <a:srgbClr val="7F7F7F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В </a:t>
                      </a:r>
                      <a:r>
                        <a:rPr kumimoji="0" lang="ru-RU" alt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т.ч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. для Красноярского края</a:t>
                      </a:r>
                    </a:p>
                  </a:txBody>
                  <a:tcPr marL="51442" marR="51442" marT="0" marB="0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028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2022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3538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3219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5055</a:t>
                      </a:r>
                      <a:endParaRPr lang="ru-RU" sz="1600" b="1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8621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2021</a:t>
                      </a:r>
                      <a:endParaRPr lang="ru-RU" sz="14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3354</a:t>
                      </a:r>
                      <a:endParaRPr lang="ru-RU" sz="14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i="0" u="none" strike="noStrike" dirty="0" smtClean="0"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3052</a:t>
                      </a:r>
                      <a:endParaRPr lang="ru-RU" sz="14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3883</a:t>
                      </a:r>
                      <a:endParaRPr lang="ru-RU" sz="14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041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2020</a:t>
                      </a:r>
                      <a:endParaRPr lang="ru-RU" sz="11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2288</a:t>
                      </a:r>
                      <a:endParaRPr lang="ru-RU" sz="11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i="0" u="none" strike="noStrike" dirty="0" smtClean="0"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1986</a:t>
                      </a:r>
                      <a:endParaRPr lang="ru-RU" sz="11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0" u="none" strike="noStrike" kern="120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5414</a:t>
                      </a:r>
                      <a:endParaRPr lang="ru-RU" sz="11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38" marR="51438" marT="7143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2019</a:t>
                      </a: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2384</a:t>
                      </a: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b="0" i="0" u="none" strike="noStrike" dirty="0" smtClean="0"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kumimoji="0" lang="ru-RU" alt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2218</a:t>
                      </a: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5502</a:t>
                      </a:r>
                    </a:p>
                  </a:txBody>
                  <a:tcPr marL="51442" marR="51442" marT="0" marB="0" anchor="ctr" horzOverflow="overflow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676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2018</a:t>
                      </a:r>
                      <a:endParaRPr lang="ru-RU" sz="8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3886</a:t>
                      </a:r>
                      <a:endParaRPr lang="ru-RU" sz="8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i="0" u="none" strike="noStrike" dirty="0" smtClean="0"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lang="ru-RU" sz="8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3613</a:t>
                      </a:r>
                      <a:endParaRPr lang="ru-RU" sz="8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2827</a:t>
                      </a:r>
                      <a:endParaRPr lang="ru-RU" sz="800" b="0" i="0" u="none" strike="noStrike" dirty="0">
                        <a:solidFill>
                          <a:srgbClr val="00B050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676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2017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3416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i="0" u="none" strike="noStrike" dirty="0" smtClean="0"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3125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2433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676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2016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3651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i="0" u="none" strike="noStrike" dirty="0" smtClean="0"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3395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2084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173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2015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3686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i="0" u="none" strike="noStrike" dirty="0" smtClean="0"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3307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2643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87"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8497B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2014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8497B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4008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800" b="0" i="0" u="none" strike="noStrike" dirty="0" smtClean="0">
                          <a:effectLst/>
                          <a:latin typeface="+mj-lt"/>
                          <a:cs typeface="Arial" pitchFamily="34" charset="0"/>
                        </a:rPr>
                        <a:t>100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>
                          <a:ln>
                            <a:noFill/>
                          </a:ln>
                          <a:solidFill>
                            <a:srgbClr val="8497B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3850</a:t>
                      </a:r>
                      <a:endParaRPr lang="ru-RU" sz="800" b="0" i="0" u="none" strike="noStrike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base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i="0" u="none" strike="noStrike" kern="1200" baseline="0" dirty="0">
                          <a:ln>
                            <a:noFill/>
                          </a:ln>
                          <a:solidFill>
                            <a:srgbClr val="8497B0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2163</a:t>
                      </a:r>
                      <a:endParaRPr lang="ru-RU" sz="800" b="0" i="0" u="none" strike="noStrike" dirty="0"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51440" marR="51440" marT="5357" marB="0" anchor="ctr">
                    <a:lnL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84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77" name="TextBox 15"/>
          <p:cNvSpPr txBox="1">
            <a:spLocks noChangeArrowheads="1"/>
          </p:cNvSpPr>
          <p:nvPr/>
        </p:nvSpPr>
        <p:spPr bwMode="auto">
          <a:xfrm>
            <a:off x="5003800" y="1924050"/>
            <a:ext cx="4038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Специалистов с ВПО – 97,4%</a:t>
            </a:r>
          </a:p>
          <a:p>
            <a:pPr eaLnBrk="1" hangingPunct="1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Специалистов  с СПО –  2,6%</a:t>
            </a:r>
          </a:p>
          <a:p>
            <a:pPr eaLnBrk="1" hangingPunct="1"/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  <a:p>
            <a:pPr eaLnBrk="1" hangingPunct="1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 91% объема </a:t>
            </a:r>
            <a:r>
              <a:rPr lang="ru-RU" dirty="0" err="1">
                <a:solidFill>
                  <a:srgbClr val="C00000"/>
                </a:solidFill>
                <a:latin typeface="Arial Black" pitchFamily="34" charset="0"/>
              </a:rPr>
              <a:t>Гос.задания</a:t>
            </a:r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  - для Красноярского края </a:t>
            </a:r>
          </a:p>
        </p:txBody>
      </p:sp>
    </p:spTree>
    <p:extLst>
      <p:ext uri="{BB962C8B-B14F-4D97-AF65-F5344CB8AC3E}">
        <p14:creationId xmlns:p14="http://schemas.microsoft.com/office/powerpoint/2010/main" val="420822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2CC9492-846C-4ADC-96C4-95E6C5DB3981}"/>
              </a:ext>
            </a:extLst>
          </p:cNvPr>
          <p:cNvSpPr/>
          <p:nvPr/>
        </p:nvSpPr>
        <p:spPr>
          <a:xfrm>
            <a:off x="5722" y="677583"/>
            <a:ext cx="9144000" cy="4437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8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5722" y="677583"/>
            <a:ext cx="8082533" cy="3483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бюджетного финансирования Д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</a:p>
        </p:txBody>
      </p:sp>
      <p:sp>
        <p:nvSpPr>
          <p:cNvPr id="1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42837" y="2787774"/>
            <a:ext cx="8082533" cy="34837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внебюджетных доходов Д</a:t>
            </a:r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296119"/>
              </p:ext>
            </p:extLst>
          </p:nvPr>
        </p:nvGraphicFramePr>
        <p:xfrm>
          <a:off x="179512" y="915566"/>
          <a:ext cx="842493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21559"/>
              </p:ext>
            </p:extLst>
          </p:nvPr>
        </p:nvGraphicFramePr>
        <p:xfrm>
          <a:off x="683564" y="2139702"/>
          <a:ext cx="75233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332"/>
                <a:gridCol w="752332"/>
                <a:gridCol w="752332"/>
                <a:gridCol w="752332"/>
                <a:gridCol w="752332"/>
                <a:gridCol w="752332"/>
                <a:gridCol w="752332"/>
                <a:gridCol w="752332"/>
                <a:gridCol w="752332"/>
                <a:gridCol w="7523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2013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2014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2015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2016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2017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2018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2019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2020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2021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2022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2578972"/>
              </p:ext>
            </p:extLst>
          </p:nvPr>
        </p:nvGraphicFramePr>
        <p:xfrm>
          <a:off x="179512" y="3136144"/>
          <a:ext cx="8424936" cy="1955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21559"/>
              </p:ext>
            </p:extLst>
          </p:nvPr>
        </p:nvGraphicFramePr>
        <p:xfrm>
          <a:off x="683564" y="4587974"/>
          <a:ext cx="75233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332"/>
                <a:gridCol w="752332"/>
                <a:gridCol w="752332"/>
                <a:gridCol w="752332"/>
                <a:gridCol w="752332"/>
                <a:gridCol w="752332"/>
                <a:gridCol w="752332"/>
                <a:gridCol w="752332"/>
                <a:gridCol w="752332"/>
                <a:gridCol w="7523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2013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2014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2015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2016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2017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2018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2019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2020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2021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n>
                            <a:noFill/>
                          </a:ln>
                        </a:rPr>
                        <a:t>2022</a:t>
                      </a:r>
                      <a:endParaRPr lang="ru-RU" dirty="0">
                        <a:ln>
                          <a:noFill/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2CC9492-846C-4ADC-96C4-95E6C5DB3981}"/>
              </a:ext>
            </a:extLst>
          </p:cNvPr>
          <p:cNvSpPr/>
          <p:nvPr/>
        </p:nvSpPr>
        <p:spPr>
          <a:xfrm>
            <a:off x="2" y="736658"/>
            <a:ext cx="9144000" cy="44007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313794" y="-4333274"/>
            <a:ext cx="516415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8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107504" y="496933"/>
            <a:ext cx="8082533" cy="1092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внебюджетных доходов в 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</a:p>
          <a:p>
            <a:pPr algn="l">
              <a:lnSpc>
                <a:spcPct val="70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(по очным программам  -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14,6 </a:t>
            </a:r>
            <a:r>
              <a:rPr lang="ru-RU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77464" y="3363838"/>
            <a:ext cx="4071305" cy="14196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/>
              <a:t>-  1238 чел.  - коммерческие договора</a:t>
            </a:r>
          </a:p>
          <a:p>
            <a:pPr algn="l">
              <a:buFontTx/>
              <a:buChar char="-"/>
            </a:pPr>
            <a:r>
              <a:rPr lang="ru-RU" sz="1400" dirty="0" smtClean="0"/>
              <a:t> 180 чел. – образовательные сертификаты</a:t>
            </a:r>
          </a:p>
          <a:p>
            <a:pPr algn="l">
              <a:buFontTx/>
              <a:buChar char="-"/>
            </a:pPr>
            <a:endParaRPr lang="ru-RU" sz="1400" dirty="0"/>
          </a:p>
          <a:p>
            <a:pPr algn="r">
              <a:buFontTx/>
              <a:buChar char="-"/>
            </a:pP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средняя производительность ставки – 436 </a:t>
            </a:r>
            <a:r>
              <a:rPr lang="ru-RU" sz="1200" dirty="0" err="1" smtClean="0">
                <a:solidFill>
                  <a:schemeClr val="accent3">
                    <a:lumMod val="75000"/>
                  </a:schemeClr>
                </a:solidFill>
              </a:rPr>
              <a:t>тыс.руб</a:t>
            </a:r>
            <a:r>
              <a:rPr lang="ru-RU" sz="1200" dirty="0" smtClean="0">
                <a:solidFill>
                  <a:schemeClr val="accent3">
                    <a:lumMod val="75000"/>
                  </a:schemeClr>
                </a:solidFill>
              </a:rPr>
              <a:t>./год</a:t>
            </a:r>
          </a:p>
          <a:p>
            <a:pPr algn="r">
              <a:buFontTx/>
              <a:buChar char="-"/>
            </a:pPr>
            <a:r>
              <a:rPr lang="ru-RU" sz="1200" b="1" dirty="0" smtClean="0">
                <a:solidFill>
                  <a:srgbClr val="FF0000"/>
                </a:solidFill>
              </a:rPr>
              <a:t> без дохода  - 5 кафедр </a:t>
            </a:r>
            <a:endParaRPr lang="ru-RU" sz="1200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Диаграмма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382903"/>
              </p:ext>
            </p:extLst>
          </p:nvPr>
        </p:nvGraphicFramePr>
        <p:xfrm>
          <a:off x="3347864" y="789404"/>
          <a:ext cx="5734770" cy="42952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12226"/>
              </p:ext>
            </p:extLst>
          </p:nvPr>
        </p:nvGraphicFramePr>
        <p:xfrm>
          <a:off x="323528" y="1203598"/>
          <a:ext cx="2736304" cy="205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TextBox 1"/>
          <p:cNvSpPr txBox="1"/>
          <p:nvPr/>
        </p:nvSpPr>
        <p:spPr>
          <a:xfrm>
            <a:off x="5076056" y="1707654"/>
            <a:ext cx="468041" cy="4154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 smtClean="0"/>
              <a:t>ОС – 17 %</a:t>
            </a:r>
            <a:endParaRPr lang="ru-RU" sz="1050" b="1" dirty="0"/>
          </a:p>
        </p:txBody>
      </p:sp>
      <p:sp>
        <p:nvSpPr>
          <p:cNvPr id="19" name="TextBox 1"/>
          <p:cNvSpPr txBox="1"/>
          <p:nvPr/>
        </p:nvSpPr>
        <p:spPr>
          <a:xfrm>
            <a:off x="6012160" y="1293244"/>
            <a:ext cx="468041" cy="4154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 smtClean="0"/>
              <a:t>ОС </a:t>
            </a:r>
            <a:r>
              <a:rPr lang="ru-RU" sz="1050" dirty="0" smtClean="0"/>
              <a:t>– </a:t>
            </a:r>
            <a:r>
              <a:rPr lang="ru-RU" sz="1050" b="1" dirty="0" smtClean="0"/>
              <a:t>15</a:t>
            </a:r>
            <a:r>
              <a:rPr lang="ru-RU" sz="1050" dirty="0" smtClean="0"/>
              <a:t> %</a:t>
            </a:r>
            <a:endParaRPr lang="ru-RU" sz="1050" dirty="0"/>
          </a:p>
        </p:txBody>
      </p:sp>
      <p:sp>
        <p:nvSpPr>
          <p:cNvPr id="23" name="TextBox 1"/>
          <p:cNvSpPr txBox="1"/>
          <p:nvPr/>
        </p:nvSpPr>
        <p:spPr>
          <a:xfrm>
            <a:off x="7236296" y="1915398"/>
            <a:ext cx="468041" cy="4154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 smtClean="0"/>
              <a:t>ОС – 92 %</a:t>
            </a:r>
            <a:endParaRPr lang="ru-RU" sz="1050" b="1" dirty="0"/>
          </a:p>
        </p:txBody>
      </p:sp>
      <p:sp>
        <p:nvSpPr>
          <p:cNvPr id="24" name="TextBox 1"/>
          <p:cNvSpPr txBox="1"/>
          <p:nvPr/>
        </p:nvSpPr>
        <p:spPr>
          <a:xfrm>
            <a:off x="7380312" y="2427734"/>
            <a:ext cx="468041" cy="4154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 smtClean="0"/>
              <a:t>ОС – 57 %</a:t>
            </a:r>
            <a:endParaRPr lang="ru-RU" sz="105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827584" y="1500989"/>
            <a:ext cx="864096" cy="22948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2CC9492-846C-4ADC-96C4-95E6C5DB3981}"/>
              </a:ext>
            </a:extLst>
          </p:cNvPr>
          <p:cNvSpPr/>
          <p:nvPr/>
        </p:nvSpPr>
        <p:spPr>
          <a:xfrm>
            <a:off x="2" y="633658"/>
            <a:ext cx="9144000" cy="44378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5" y="-4309445"/>
            <a:ext cx="564073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800" b="1" kern="0" spc="30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2022 - </a:t>
            </a:r>
            <a:r>
              <a:rPr lang="ru-RU" sz="800" b="1" kern="0" dirty="0" smtClean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75374" y="544591"/>
            <a:ext cx="8082533" cy="6364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внебюджетных доходов в 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</a:p>
          <a:p>
            <a:pPr algn="l">
              <a:lnSpc>
                <a:spcPct val="70000"/>
              </a:lnSpc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(по дистанционным программам –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10,3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млн.руб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4552681"/>
              </p:ext>
            </p:extLst>
          </p:nvPr>
        </p:nvGraphicFramePr>
        <p:xfrm>
          <a:off x="251520" y="1213474"/>
          <a:ext cx="2952328" cy="2241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TextBox 1"/>
          <p:cNvSpPr txBox="1"/>
          <p:nvPr/>
        </p:nvSpPr>
        <p:spPr>
          <a:xfrm>
            <a:off x="77465" y="3651870"/>
            <a:ext cx="3632530" cy="7098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dirty="0" smtClean="0"/>
              <a:t>-  694 чел.  - коммерческие договора</a:t>
            </a:r>
          </a:p>
          <a:p>
            <a:pPr algn="l">
              <a:buFontTx/>
              <a:buChar char="-"/>
            </a:pPr>
            <a:r>
              <a:rPr lang="ru-RU" sz="1400" dirty="0" smtClean="0"/>
              <a:t> 1621 чел. – образовательные сертификаты</a:t>
            </a:r>
          </a:p>
          <a:p>
            <a:pPr algn="l">
              <a:buFontTx/>
              <a:buChar char="-"/>
            </a:pPr>
            <a:endParaRPr lang="ru-RU" sz="1400" dirty="0"/>
          </a:p>
          <a:p>
            <a:pPr algn="l">
              <a:buFontTx/>
              <a:buChar char="-"/>
            </a:pPr>
            <a:endParaRPr lang="ru-RU" sz="1400" dirty="0" smtClean="0"/>
          </a:p>
          <a:p>
            <a:pPr algn="r"/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endParaRPr lang="ru-RU" sz="1400" b="1" dirty="0">
              <a:solidFill>
                <a:srgbClr val="FF0000"/>
              </a:solidFill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9904649"/>
              </p:ext>
            </p:extLst>
          </p:nvPr>
        </p:nvGraphicFramePr>
        <p:xfrm>
          <a:off x="1928066" y="1160333"/>
          <a:ext cx="7219528" cy="4002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00630" y="4431624"/>
            <a:ext cx="3509365" cy="6771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«Предотвращенные» расходы по обучению ППС  </a:t>
            </a:r>
            <a:r>
              <a:rPr lang="ru-RU" sz="2000" b="1" dirty="0" smtClean="0"/>
              <a:t>- 7,2 млн. </a:t>
            </a:r>
            <a:endParaRPr lang="ru-RU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899592" y="2427734"/>
            <a:ext cx="720080" cy="15790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2CC9492-846C-4ADC-96C4-95E6C5DB3981}"/>
              </a:ext>
            </a:extLst>
          </p:cNvPr>
          <p:cNvSpPr/>
          <p:nvPr/>
        </p:nvSpPr>
        <p:spPr>
          <a:xfrm>
            <a:off x="0" y="544591"/>
            <a:ext cx="9144000" cy="4592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6" y="-4309450"/>
            <a:ext cx="564073" cy="9144007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800" b="1" kern="0" spc="3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57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75374" y="639204"/>
            <a:ext cx="8082533" cy="1092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стоимость очных программ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258962610"/>
              </p:ext>
            </p:extLst>
          </p:nvPr>
        </p:nvGraphicFramePr>
        <p:xfrm>
          <a:off x="53752" y="987575"/>
          <a:ext cx="9036496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604183" y="3912572"/>
            <a:ext cx="3002295" cy="4078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50" dirty="0">
                <a:latin typeface="Arial" pitchFamily="34" charset="0"/>
                <a:cs typeface="Arial" pitchFamily="34" charset="0"/>
              </a:rPr>
              <a:t>Средняя стоимость курсов в России</a:t>
            </a:r>
          </a:p>
          <a:p>
            <a:pPr algn="ctr"/>
            <a:r>
              <a:rPr lang="ru-RU" sz="10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19466 (ПК) и 59372 (ПП) руб.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96247" y="3912471"/>
            <a:ext cx="3059444" cy="4078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50" dirty="0">
                <a:latin typeface="Arial" pitchFamily="34" charset="0"/>
                <a:cs typeface="Arial" pitchFamily="34" charset="0"/>
              </a:rPr>
              <a:t>Средняя стоимость курсов в СФО</a:t>
            </a:r>
          </a:p>
          <a:p>
            <a:pPr algn="ctr"/>
            <a:r>
              <a:rPr lang="ru-RU" sz="10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19600 (ПК) и 58550 (ПП) руб.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069" y="3958737"/>
            <a:ext cx="102611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2021 год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04182" y="3389497"/>
            <a:ext cx="3002295" cy="4078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50" dirty="0">
                <a:latin typeface="Arial" pitchFamily="34" charset="0"/>
                <a:cs typeface="Arial" pitchFamily="34" charset="0"/>
              </a:rPr>
              <a:t>Средняя стоимость курсов в России</a:t>
            </a:r>
          </a:p>
          <a:p>
            <a:pPr algn="ctr"/>
            <a:r>
              <a:rPr lang="ru-RU" sz="10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19296 (ПК) и 58254 (ПП) руб.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6247" y="3408516"/>
            <a:ext cx="3059444" cy="4078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50" dirty="0">
                <a:latin typeface="Arial" pitchFamily="34" charset="0"/>
                <a:cs typeface="Arial" pitchFamily="34" charset="0"/>
              </a:rPr>
              <a:t>Средняя стоимость курсов в СФО</a:t>
            </a:r>
          </a:p>
          <a:p>
            <a:pPr algn="ctr"/>
            <a:r>
              <a:rPr lang="ru-RU" sz="10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18650 (ПК) и 56650 (ПП)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4072" y="3454681"/>
            <a:ext cx="102611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2020 год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8405" y="4450497"/>
            <a:ext cx="3002295" cy="4078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50" dirty="0">
                <a:latin typeface="Arial" pitchFamily="34" charset="0"/>
                <a:cs typeface="Arial" pitchFamily="34" charset="0"/>
              </a:rPr>
              <a:t>Средняя стоимость курсов в России</a:t>
            </a:r>
          </a:p>
          <a:p>
            <a:pPr algn="ctr"/>
            <a:r>
              <a:rPr lang="ru-RU" sz="10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20510 (ПК) и 61317 (ПП) руб.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90469" y="4450396"/>
            <a:ext cx="3059444" cy="407804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050" dirty="0">
                <a:latin typeface="Arial" pitchFamily="34" charset="0"/>
                <a:cs typeface="Arial" pitchFamily="34" charset="0"/>
              </a:rPr>
              <a:t>Средняя стоимость курсов в СФО</a:t>
            </a:r>
          </a:p>
          <a:p>
            <a:pPr algn="ctr"/>
            <a:r>
              <a:rPr lang="ru-RU" sz="105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19900 (ПК) и 61000 (ПП) руб.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2291" y="4496662"/>
            <a:ext cx="1026114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u-RU" sz="1400" dirty="0">
                <a:latin typeface="Arial" pitchFamily="34" charset="0"/>
                <a:cs typeface="Arial" pitchFamily="34" charset="0"/>
              </a:rPr>
              <a:t>2022 год</a:t>
            </a:r>
          </a:p>
        </p:txBody>
      </p:sp>
    </p:spTree>
    <p:extLst>
      <p:ext uri="{BB962C8B-B14F-4D97-AF65-F5344CB8AC3E}">
        <p14:creationId xmlns:p14="http://schemas.microsoft.com/office/powerpoint/2010/main" val="299433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F2CC9492-846C-4ADC-96C4-95E6C5DB3981}"/>
              </a:ext>
            </a:extLst>
          </p:cNvPr>
          <p:cNvSpPr/>
          <p:nvPr/>
        </p:nvSpPr>
        <p:spPr>
          <a:xfrm>
            <a:off x="0" y="544591"/>
            <a:ext cx="9144000" cy="4592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378889E-228B-4668-A82E-9A0257E2E7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0" r="1"/>
          <a:stretch/>
        </p:blipFill>
        <p:spPr>
          <a:xfrm rot="16200000" flipV="1">
            <a:off x="4289965" y="-4309445"/>
            <a:ext cx="564073" cy="9144000"/>
          </a:xfrm>
          <a:prstGeom prst="rect">
            <a:avLst/>
          </a:prstGeom>
          <a:ln>
            <a:noFill/>
          </a:ln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C76491B-142F-4304-9999-AB3E0D256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25894" y="92245"/>
            <a:ext cx="6259246" cy="365749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ru-RU" sz="800" b="1" kern="0" spc="30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2022- </a:t>
            </a:r>
            <a:r>
              <a:rPr lang="ru-RU" sz="800" b="1" kern="0" dirty="0">
                <a:ln w="1143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ИТОГИ  ДЕЯТЕЛЬНОСТИ ИНСТИТУТА ПОСЛЕДИПЛОМНОГО ОБРАЗОВАНИЯ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2B89FBA-58FC-4592-841E-E7B2A82B1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12"/>
            <a:ext cx="1940545" cy="49312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0390503A-D736-4812-AE7C-081473EAAC75}"/>
              </a:ext>
            </a:extLst>
          </p:cNvPr>
          <p:cNvCxnSpPr/>
          <p:nvPr/>
        </p:nvCxnSpPr>
        <p:spPr>
          <a:xfrm>
            <a:off x="8604448" y="51470"/>
            <a:ext cx="0" cy="49312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>
            <a:extLst>
              <a:ext uri="{FF2B5EF4-FFF2-40B4-BE49-F238E27FC236}">
                <a16:creationId xmlns="" xmlns:a16="http://schemas.microsoft.com/office/drawing/2014/main" id="{8DD9B9FD-22C0-43FA-97B7-D539E43F8FAC}"/>
              </a:ext>
            </a:extLst>
          </p:cNvPr>
          <p:cNvSpPr txBox="1">
            <a:spLocks/>
          </p:cNvSpPr>
          <p:nvPr/>
        </p:nvSpPr>
        <p:spPr>
          <a:xfrm>
            <a:off x="8446346" y="51470"/>
            <a:ext cx="668365" cy="6851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sz="30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9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A921871-A4E8-41BC-80DC-BA1711B6DB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74" y="3795885"/>
            <a:ext cx="1815654" cy="1341491"/>
          </a:xfrm>
          <a:prstGeom prst="rect">
            <a:avLst/>
          </a:prstGeom>
        </p:spPr>
      </p:pic>
      <p:sp>
        <p:nvSpPr>
          <p:cNvPr id="26" name="Подзаголовок 2">
            <a:extLst>
              <a:ext uri="{FF2B5EF4-FFF2-40B4-BE49-F238E27FC236}">
                <a16:creationId xmlns="" xmlns:a16="http://schemas.microsoft.com/office/drawing/2014/main" id="{C5FA1E4B-9550-477F-93C1-789B2950C0DB}"/>
              </a:ext>
            </a:extLst>
          </p:cNvPr>
          <p:cNvSpPr txBox="1">
            <a:spLocks/>
          </p:cNvSpPr>
          <p:nvPr/>
        </p:nvSpPr>
        <p:spPr>
          <a:xfrm>
            <a:off x="75374" y="639204"/>
            <a:ext cx="8082533" cy="10920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стоимость дистанционных программ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6249" y="4041094"/>
            <a:ext cx="3755518" cy="40242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Средняя стоимость курсов ДО в России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3623 руб.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97379" y="4041094"/>
            <a:ext cx="3059444" cy="40242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Средняя стоимость курсов ДО в СФО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4002 руб.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0135" y="4103515"/>
            <a:ext cx="1026114" cy="258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2021 год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76869" y="3462554"/>
            <a:ext cx="3755519" cy="40242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Средняя стоимость курсов ДО в России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4499 руб.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97379" y="3464936"/>
            <a:ext cx="3059444" cy="40242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Средняя стоимость курсов ДО в СФО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4028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8395" y="3527356"/>
            <a:ext cx="1026114" cy="258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2020 год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30204436"/>
              </p:ext>
            </p:extLst>
          </p:nvPr>
        </p:nvGraphicFramePr>
        <p:xfrm>
          <a:off x="107505" y="915566"/>
          <a:ext cx="892899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596249" y="4595258"/>
            <a:ext cx="3755518" cy="43088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Средняя стоимость курсов ДО в России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4706 руб.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97379" y="4595258"/>
            <a:ext cx="3059444" cy="43088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Средняя стоимость курсов ДО в СФО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4028 руб.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0135" y="4657679"/>
            <a:ext cx="1026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2022 год</a:t>
            </a:r>
          </a:p>
        </p:txBody>
      </p:sp>
    </p:spTree>
    <p:extLst>
      <p:ext uri="{BB962C8B-B14F-4D97-AF65-F5344CB8AC3E}">
        <p14:creationId xmlns:p14="http://schemas.microsoft.com/office/powerpoint/2010/main" val="31395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5717</TotalTime>
  <Words>2083</Words>
  <Application>Microsoft Office PowerPoint</Application>
  <PresentationFormat>Экран (16:9)</PresentationFormat>
  <Paragraphs>465</Paragraphs>
  <Slides>25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ЮрьеваЕА</dc:creator>
  <cp:lastModifiedBy>Юрьева</cp:lastModifiedBy>
  <cp:revision>156</cp:revision>
  <cp:lastPrinted>2023-03-15T01:27:51Z</cp:lastPrinted>
  <dcterms:created xsi:type="dcterms:W3CDTF">2021-03-23T06:20:19Z</dcterms:created>
  <dcterms:modified xsi:type="dcterms:W3CDTF">2023-03-15T01:31:53Z</dcterms:modified>
</cp:coreProperties>
</file>