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42" r:id="rId2"/>
    <p:sldId id="448" r:id="rId3"/>
    <p:sldId id="454" r:id="rId4"/>
    <p:sldId id="460" r:id="rId5"/>
    <p:sldId id="455" r:id="rId6"/>
    <p:sldId id="456" r:id="rId7"/>
    <p:sldId id="457" r:id="rId8"/>
    <p:sldId id="459" r:id="rId9"/>
    <p:sldId id="463" r:id="rId10"/>
    <p:sldId id="368" r:id="rId11"/>
    <p:sldId id="382" r:id="rId12"/>
    <p:sldId id="384" r:id="rId13"/>
    <p:sldId id="383" r:id="rId14"/>
    <p:sldId id="462" r:id="rId15"/>
    <p:sldId id="414" r:id="rId16"/>
    <p:sldId id="415" r:id="rId17"/>
    <p:sldId id="416" r:id="rId18"/>
    <p:sldId id="464" r:id="rId19"/>
    <p:sldId id="465" r:id="rId20"/>
    <p:sldId id="466" r:id="rId21"/>
    <p:sldId id="418" r:id="rId22"/>
    <p:sldId id="447" r:id="rId23"/>
    <p:sldId id="419" r:id="rId24"/>
    <p:sldId id="421" r:id="rId25"/>
    <p:sldId id="426" r:id="rId26"/>
    <p:sldId id="425" r:id="rId27"/>
    <p:sldId id="341" r:id="rId28"/>
    <p:sldId id="451" r:id="rId29"/>
    <p:sldId id="436" r:id="rId30"/>
    <p:sldId id="440" r:id="rId31"/>
    <p:sldId id="438" r:id="rId32"/>
    <p:sldId id="439" r:id="rId33"/>
    <p:sldId id="469" r:id="rId34"/>
    <p:sldId id="435" r:id="rId35"/>
    <p:sldId id="468" r:id="rId36"/>
    <p:sldId id="33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1" autoAdjust="0"/>
    <p:restoredTop sz="93714" autoAdjust="0"/>
  </p:normalViewPr>
  <p:slideViewPr>
    <p:cSldViewPr>
      <p:cViewPr>
        <p:scale>
          <a:sx n="66" d="100"/>
          <a:sy n="66" d="100"/>
        </p:scale>
        <p:origin x="-3078" y="-10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68256215164116"/>
          <c:y val="0.20795812024694504"/>
          <c:w val="0.79664413823272151"/>
          <c:h val="0.50611987643300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2018год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-1.3888888888888913E-3"/>
                  <c:y val="6.75103631065257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Институт Стоматологии</c:v>
                </c:pt>
                <c:pt idx="1">
                  <c:v>Педиатрический факультет</c:v>
                </c:pt>
                <c:pt idx="2">
                  <c:v>Лечебный факультет</c:v>
                </c:pt>
                <c:pt idx="3">
                  <c:v>МПФФ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42944"/>
        <c:axId val="215639168"/>
      </c:barChart>
      <c:catAx>
        <c:axId val="3144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639168"/>
        <c:crosses val="autoZero"/>
        <c:auto val="1"/>
        <c:lblAlgn val="ctr"/>
        <c:lblOffset val="100"/>
        <c:noMultiLvlLbl val="0"/>
      </c:catAx>
      <c:valAx>
        <c:axId val="215639168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44294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3398257099884965"/>
          <c:y val="0.80409068124249139"/>
          <c:w val="0.12830609130319384"/>
          <c:h val="0.127139810774595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89898145107767"/>
          <c:y val="0.10004142119405368"/>
          <c:w val="0.70221041691745412"/>
          <c:h val="0.823380545858176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Составляющие успеха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CDF-4BD8-9BC3-96A55460785B}"/>
              </c:ext>
            </c:extLst>
          </c:dPt>
          <c:dPt>
            <c:idx val="1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DF-4BD8-9BC3-96A55460785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CDF-4BD8-9BC3-96A5546078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DF-4BD8-9BC3-96A55460785B}"/>
              </c:ext>
            </c:extLst>
          </c:dPt>
          <c:dLbls>
            <c:dLbl>
              <c:idx val="0"/>
              <c:layout>
                <c:manualLayout>
                  <c:x val="-0.18062377657642173"/>
                  <c:y val="0.226376432559940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CDF-4BD8-9BC3-96A55460785B}"/>
                </c:ext>
              </c:extLst>
            </c:dLbl>
            <c:dLbl>
              <c:idx val="1"/>
              <c:layout>
                <c:manualLayout>
                  <c:x val="5.8710200535230777E-3"/>
                  <c:y val="-0.182899143641754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CDF-4BD8-9BC3-96A55460785B}"/>
                </c:ext>
              </c:extLst>
            </c:dLbl>
            <c:dLbl>
              <c:idx val="2"/>
              <c:layout>
                <c:manualLayout>
                  <c:x val="0.13947344222654839"/>
                  <c:y val="8.12455844489835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CDF-4BD8-9BC3-96A55460785B}"/>
                </c:ext>
              </c:extLst>
            </c:dLbl>
            <c:dLbl>
              <c:idx val="3"/>
              <c:layout>
                <c:manualLayout>
                  <c:x val="-1.6043469673812417E-2"/>
                  <c:y val="3.05024047201686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DF-4BD8-9BC3-96A5546078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Справка КО (НР для асп.)</c:v>
                </c:pt>
                <c:pt idx="1">
                  <c:v>ООП (УП + РПД + ФОСы)</c:v>
                </c:pt>
                <c:pt idx="2">
                  <c:v>ЭИОС</c:v>
                </c:pt>
                <c:pt idx="3">
                  <c:v>Все остальное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DF-4BD8-9BC3-96A554607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F3EAA-3668-4C26-9386-12D1644AA6A3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4118E-398C-47A5-803A-EDB48B9C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8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9734C1-8FE7-4683-9978-4BC48A1B9343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0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809 – на аккредитацию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9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Отчислен курс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0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07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Пересчитать</a:t>
            </a:r>
            <a:r>
              <a:rPr lang="ru-RU" baseline="0" dirty="0" smtClean="0"/>
              <a:t> данные за 6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4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B4559-5131-4593-BA61-4FEDF57064B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95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Гриф фиро проверить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7F0C83-25F2-452B-B452-8921034DF76A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Поощрены</a:t>
            </a:r>
            <a:r>
              <a:rPr lang="ru-RU" baseline="0" dirty="0" smtClean="0"/>
              <a:t> денежными премиями и дипломами авторы 24 учебных пособий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5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3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1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1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35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4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6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3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9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3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0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E3FF-3FC9-4A93-B1C0-23A4706DC808}" type="datetimeFigureOut">
              <a:rPr lang="ru-RU" smtClean="0"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0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2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microsoft.com/office/2007/relationships/hdphoto" Target="../media/hdphoto10.wdp"/><Relationship Id="rId3" Type="http://schemas.openxmlformats.org/officeDocument/2006/relationships/image" Target="../media/image81.png"/><Relationship Id="rId21" Type="http://schemas.openxmlformats.org/officeDocument/2006/relationships/image" Target="../media/image96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12" Type="http://schemas.microsoft.com/office/2007/relationships/hdphoto" Target="../media/hdphoto1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e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401240" y="139155"/>
            <a:ext cx="7087766" cy="1484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об учебно-методической работе за 2018 год</a:t>
            </a:r>
            <a:b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 работе ЦКМС</a:t>
            </a: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88" y="5983288"/>
            <a:ext cx="7572375" cy="874712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13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b="1" dirty="0" smtClean="0">
                <a:solidFill>
                  <a:srgbClr val="C00000"/>
                </a:solidFill>
                <a:cs typeface="Calibri" pitchFamily="34" charset="0"/>
              </a:rPr>
              <a:t>Проректор по учебной работе, профессор Никулина С. Ю.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2200" dirty="0" smtClean="0">
              <a:solidFill>
                <a:srgbClr val="C00000"/>
              </a:solidFill>
              <a:cs typeface="Calibri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dirty="0" smtClean="0">
                <a:solidFill>
                  <a:srgbClr val="C00000"/>
                </a:solidFill>
                <a:cs typeface="Calibri" pitchFamily="34" charset="0"/>
              </a:rPr>
              <a:t>Ученый совет, 19 декабря 2018г.</a:t>
            </a:r>
          </a:p>
        </p:txBody>
      </p:sp>
      <p:pic>
        <p:nvPicPr>
          <p:cNvPr id="7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116632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rukovodstve.ru/wp-content/uploads/2016/08/15324-6-gosudarstvenno-chastno_ru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72816"/>
            <a:ext cx="7733431" cy="3968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 rot="775339">
            <a:off x="2983017" y="4050497"/>
            <a:ext cx="506556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500" dirty="0" smtClean="0"/>
              <a:t>Профессор</a:t>
            </a:r>
            <a:endParaRPr lang="ru-RU" sz="500" dirty="0"/>
          </a:p>
        </p:txBody>
      </p:sp>
      <p:pic>
        <p:nvPicPr>
          <p:cNvPr id="8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090">
            <a:off x="2632984" y="3816047"/>
            <a:ext cx="395218" cy="3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476" y="649958"/>
            <a:ext cx="8397587" cy="517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В 2018 году совместно  с кафедрами, управлением информационной и корпоративной политики и отделом 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информатизации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созданы: </a:t>
            </a:r>
            <a:b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171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800" b="1" dirty="0" err="1" smtClean="0">
                <a:solidFill>
                  <a:srgbClr val="FF0000"/>
                </a:solidFill>
              </a:rPr>
              <a:t>видеолекция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(всего 1102)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099907"/>
            <a:ext cx="72326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0 </a:t>
            </a:r>
            <a:r>
              <a:rPr lang="ru-RU" altLang="ru-RU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видеоуроков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практических 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навыков (всего 364)</a:t>
            </a:r>
            <a:endParaRPr lang="ru-RU" sz="25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" y="1956568"/>
            <a:ext cx="2929264" cy="1648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95" y="1935236"/>
            <a:ext cx="2983547" cy="1685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59" y="1935235"/>
            <a:ext cx="2753630" cy="168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" y="4884936"/>
            <a:ext cx="2905981" cy="1640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20" y="4875411"/>
            <a:ext cx="2920993" cy="164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6" y="4875411"/>
            <a:ext cx="2932307" cy="164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" y="116633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76152" y="145986"/>
            <a:ext cx="8145714" cy="618718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</a:rPr>
              <a:t>Учебные олимпиады, проведенные в 2018 году</a:t>
            </a:r>
            <a:endParaRPr lang="ru-RU" altLang="ru-RU" sz="4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753280" y="764703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Учебно- воспитательная олимпиада «Роль философии в жизни человечества» (20.11.2018 г.)</a:t>
            </a:r>
          </a:p>
        </p:txBody>
      </p:sp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>
            <a:off x="5543306" y="762873"/>
            <a:ext cx="2952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9-я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внутривузовская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студенческая олимпиада по хирургии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(23-24.11.2018 г.)</a:t>
            </a:r>
            <a:endParaRPr lang="ru-RU" altLang="ru-RU" sz="1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-21569" y="1043624"/>
            <a:ext cx="2908300" cy="914400"/>
          </a:xfrm>
        </p:spPr>
        <p:txBody>
          <a:bodyPr rtlCol="0">
            <a:normAutofit lnSpcReduction="10000"/>
          </a:bodyPr>
          <a:lstStyle/>
          <a:p>
            <a:pPr marL="0" indent="0" algn="ctr">
              <a:buNone/>
            </a:pPr>
            <a:r>
              <a:rPr lang="ru-RU" sz="12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Межкафедральная</a:t>
            </a:r>
            <a:r>
              <a:rPr 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внутривузовская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олимпиада по медицинской реабилитации и профилактической  педиатрии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13.01.2018 г.</a:t>
            </a:r>
            <a:r>
              <a:rPr lang="ru-RU" alt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100" b="1" dirty="0">
              <a:solidFill>
                <a:srgbClr val="262673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0" y="4037360"/>
            <a:ext cx="2974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2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Внутривузовская</a:t>
            </a:r>
            <a:r>
              <a:rPr 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учебная олимпиада «Равнение на педиатрию! Посвящение в клиницисты – 2018»</a:t>
            </a:r>
            <a:b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(07.11 .2018 г.)</a:t>
            </a:r>
            <a:endParaRPr lang="ru-RU" altLang="ru-RU" sz="1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Прямоугольник 9"/>
          <p:cNvSpPr>
            <a:spLocks noChangeArrowheads="1"/>
          </p:cNvSpPr>
          <p:nvPr/>
        </p:nvSpPr>
        <p:spPr bwMode="auto">
          <a:xfrm>
            <a:off x="2022061" y="4588879"/>
            <a:ext cx="29527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Олимпиада по </a:t>
            </a:r>
            <a:r>
              <a:rPr lang="ru-RU" altLang="ru-RU" sz="12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Эндодонтии</a:t>
            </a:r>
            <a:endParaRPr lang="ru-RU" altLang="ru-RU" sz="1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497378" y="4452858"/>
            <a:ext cx="2524488" cy="43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200" b="1" dirty="0">
                <a:solidFill>
                  <a:schemeClr val="tx2"/>
                </a:solidFill>
              </a:rPr>
              <a:t>Открытая олимпиада по физике 15-17 мая 2018 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69907"/>
            <a:ext cx="2211799" cy="1728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69907"/>
            <a:ext cx="1180521" cy="175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Прямоугольник 9"/>
          <p:cNvSpPr>
            <a:spLocks noChangeArrowheads="1"/>
          </p:cNvSpPr>
          <p:nvPr/>
        </p:nvSpPr>
        <p:spPr bwMode="auto">
          <a:xfrm>
            <a:off x="4687370" y="4328260"/>
            <a:ext cx="17450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Олимпиада «Эстетическая стоматология»</a:t>
            </a:r>
          </a:p>
        </p:txBody>
      </p:sp>
      <p:pic>
        <p:nvPicPr>
          <p:cNvPr id="22" name="Рисунок 21"/>
          <p:cNvPicPr/>
          <p:nvPr/>
        </p:nvPicPr>
        <p:blipFill rotWithShape="1">
          <a:blip r:embed="rId4"/>
          <a:srcRect l="10340" t="20456" r="23369" b="15645"/>
          <a:stretch/>
        </p:blipFill>
        <p:spPr>
          <a:xfrm>
            <a:off x="6444208" y="4969908"/>
            <a:ext cx="2604007" cy="180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r="17600" b="11879"/>
          <a:stretch/>
        </p:blipFill>
        <p:spPr bwMode="auto">
          <a:xfrm>
            <a:off x="5742728" y="1534725"/>
            <a:ext cx="2638343" cy="1655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9005"/>
          <a:stretch/>
        </p:blipFill>
        <p:spPr bwMode="auto">
          <a:xfrm>
            <a:off x="112144" y="4969907"/>
            <a:ext cx="2222310" cy="1728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" y="116633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t="7547" r="16211" b="-55"/>
          <a:stretch/>
        </p:blipFill>
        <p:spPr bwMode="auto">
          <a:xfrm>
            <a:off x="247719" y="2070455"/>
            <a:ext cx="2479217" cy="1836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52" y="1434385"/>
            <a:ext cx="2089259" cy="156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79" y="2642863"/>
            <a:ext cx="2506382" cy="1714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54533" y="3490302"/>
            <a:ext cx="2793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Учебная олимпиада по профилактике туберкулеза « Ко Дню борьбы с туберкулезом» </a:t>
            </a:r>
            <a:r>
              <a:rPr 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24.03.2018 г.)</a:t>
            </a:r>
          </a:p>
        </p:txBody>
      </p:sp>
    </p:spTree>
    <p:extLst>
      <p:ext uri="{BB962C8B-B14F-4D97-AF65-F5344CB8AC3E}">
        <p14:creationId xmlns:p14="http://schemas.microsoft.com/office/powerpoint/2010/main" val="12748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6428"/>
            <a:ext cx="7560840" cy="1368152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Количество учебных олимпиад, проведенных в 2018 году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6502397"/>
              </p:ext>
            </p:extLst>
          </p:nvPr>
        </p:nvGraphicFramePr>
        <p:xfrm>
          <a:off x="293643" y="2348905"/>
          <a:ext cx="8412541" cy="47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30344" y="2708920"/>
            <a:ext cx="370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ФАКУЛЬТЕТСКИЕ ОЛИМПИАДЫ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550" y="1644580"/>
            <a:ext cx="56051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МЕЖВУЗОВСКИЕ </a:t>
            </a:r>
            <a:r>
              <a:rPr lang="ru-RU" sz="2400" b="1" dirty="0">
                <a:solidFill>
                  <a:srgbClr val="002060"/>
                </a:solidFill>
              </a:rPr>
              <a:t>ОЛИМПИАДЫ –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МЕЖФАКУЛЬТЕТСКИЕ ОЛИМПИАДЫ – </a:t>
            </a:r>
            <a:r>
              <a:rPr lang="ru-RU" sz="2400" b="1" dirty="0" smtClean="0">
                <a:solidFill>
                  <a:srgbClr val="FF0000"/>
                </a:solidFill>
              </a:rPr>
              <a:t>15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367736" y="300137"/>
            <a:ext cx="6995120" cy="91206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</a:rPr>
              <a:t>Открытые лекции</a:t>
            </a:r>
            <a:r>
              <a:rPr lang="ru-RU" altLang="ru-RU" sz="3600" b="1" dirty="0">
                <a:solidFill>
                  <a:srgbClr val="C00000"/>
                </a:solidFill>
              </a:rPr>
              <a:t>,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 практические занятия и мастер-классы</a:t>
            </a:r>
            <a:br>
              <a:rPr lang="ru-RU" altLang="ru-RU" sz="3600" b="1" dirty="0" smtClean="0">
                <a:solidFill>
                  <a:srgbClr val="C00000"/>
                </a:solidFill>
              </a:rPr>
            </a:br>
            <a:r>
              <a:rPr lang="ru-RU" altLang="ru-RU" sz="3600" b="1" dirty="0" smtClean="0">
                <a:solidFill>
                  <a:srgbClr val="C00000"/>
                </a:solidFill>
              </a:rPr>
              <a:t>Лекции визит-профессоров</a:t>
            </a:r>
          </a:p>
        </p:txBody>
      </p:sp>
      <p:pic>
        <p:nvPicPr>
          <p:cNvPr id="10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" y="27509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" y="4212679"/>
            <a:ext cx="3683980" cy="252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73" y="4212680"/>
            <a:ext cx="4285793" cy="2528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09465" y="1907561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Открытые лекции – </a:t>
            </a:r>
            <a:r>
              <a:rPr lang="ru-RU" sz="2400" b="1" dirty="0" smtClean="0">
                <a:solidFill>
                  <a:srgbClr val="C00000"/>
                </a:solidFill>
              </a:rPr>
              <a:t>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Открытые занятия – </a:t>
            </a:r>
            <a:r>
              <a:rPr lang="ru-RU" sz="2400" b="1" dirty="0">
                <a:solidFill>
                  <a:srgbClr val="C00000"/>
                </a:solidFill>
              </a:rPr>
              <a:t>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Лекции визит-профессоров – </a:t>
            </a:r>
            <a:r>
              <a:rPr lang="ru-RU" sz="2400" b="1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648541"/>
            <a:ext cx="2969538" cy="2352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971600" y="347924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>
                <a:solidFill>
                  <a:srgbClr val="002060"/>
                </a:solidFill>
              </a:rPr>
              <a:t>Визит делегации фармацевтического факультета университета г. </a:t>
            </a:r>
            <a:r>
              <a:rPr lang="ru-RU" sz="1400" dirty="0" err="1">
                <a:solidFill>
                  <a:srgbClr val="002060"/>
                </a:solidFill>
              </a:rPr>
              <a:t>Канадзавы</a:t>
            </a:r>
            <a:r>
              <a:rPr lang="ru-RU" sz="1400" dirty="0">
                <a:solidFill>
                  <a:srgbClr val="002060"/>
                </a:solidFill>
              </a:rPr>
              <a:t> (Япония)</a:t>
            </a:r>
          </a:p>
        </p:txBody>
      </p:sp>
    </p:spTree>
    <p:extLst>
      <p:ext uri="{BB962C8B-B14F-4D97-AF65-F5344CB8AC3E}">
        <p14:creationId xmlns:p14="http://schemas.microsoft.com/office/powerpoint/2010/main" val="12353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07" y="27021"/>
            <a:ext cx="8229600" cy="6878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Всероссийские студенческие олимпиады</a:t>
            </a:r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4" y="4428539"/>
            <a:ext cx="1617260" cy="23421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12" y="4428539"/>
            <a:ext cx="3020708" cy="23421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62" y="1917956"/>
            <a:ext cx="2754134" cy="23722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70" y="4404830"/>
            <a:ext cx="3343118" cy="23658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/>
          <a:stretch/>
        </p:blipFill>
        <p:spPr bwMode="auto">
          <a:xfrm>
            <a:off x="388300" y="1447240"/>
            <a:ext cx="4745173" cy="23502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79512" y="3801823"/>
            <a:ext cx="5328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</a:t>
            </a:r>
            <a:r>
              <a:rPr lang="ru-RU" alt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Евразийская международная олимпиада по неврологии </a:t>
            </a:r>
            <a:r>
              <a:rPr lang="en-US" alt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(III</a:t>
            </a:r>
            <a:r>
              <a:rPr lang="ru-RU" alt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место)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5743" y="742041"/>
            <a:ext cx="5328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Всероссийский конкурс практических навыков «Неотложка» </a:t>
            </a:r>
            <a:r>
              <a:rPr lang="en-US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(I</a:t>
            </a:r>
            <a:r>
              <a:rPr lang="ru-RU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место)</a:t>
            </a:r>
            <a:endParaRPr lang="ru-RU" altLang="ru-RU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5089930" y="698499"/>
            <a:ext cx="40105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ru-RU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Международная олимпиада по хирургической стоматологии и челюстно-лицевой хирургии</a:t>
            </a:r>
            <a:endParaRPr lang="en-US" altLang="ru-RU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(III </a:t>
            </a:r>
            <a:r>
              <a:rPr lang="ru-RU" alt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место)</a:t>
            </a:r>
            <a:endParaRPr lang="ru-RU" altLang="ru-RU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10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KozhatkinaJV\Desktop\Отчет о работе ЦКМС за 2012-13\РП ШМП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75157"/>
            <a:ext cx="2227146" cy="313774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Прямоугольник 1"/>
          <p:cNvSpPr>
            <a:spLocks noChangeArrowheads="1"/>
          </p:cNvSpPr>
          <p:nvPr/>
        </p:nvSpPr>
        <p:spPr bwMode="auto">
          <a:xfrm>
            <a:off x="361998" y="1780812"/>
            <a:ext cx="8525380" cy="23206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За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8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лет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 работы «Школы молодого преподавателя</a:t>
            </a: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»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246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сотрудников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повысили свое педагогическое мастерство.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В 2018 </a:t>
            </a:r>
            <a:r>
              <a:rPr lang="ru-RU" altLang="ru-RU" sz="2400" b="1" smtClean="0">
                <a:solidFill>
                  <a:srgbClr val="374C81"/>
                </a:solidFill>
                <a:latin typeface="Calibri" pitchFamily="34" charset="0"/>
              </a:rPr>
              <a:t>году </a:t>
            </a:r>
            <a:r>
              <a:rPr lang="ru-RU" altLang="ru-RU" sz="2800" b="1" smtClean="0">
                <a:solidFill>
                  <a:srgbClr val="FF0000"/>
                </a:solidFill>
                <a:latin typeface="Calibri" pitchFamily="34" charset="0"/>
              </a:rPr>
              <a:t>14</a:t>
            </a:r>
            <a:r>
              <a:rPr lang="ru-RU" altLang="ru-RU" sz="2400" b="1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сотрудников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КрасГМУ получили свидетельства об окончании цикла. </a:t>
            </a: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464668" y="87883"/>
            <a:ext cx="7679332" cy="1508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Под эгидой ЦКМС и НОЦ «Педагогика» работает </a:t>
            </a:r>
            <a:b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«Школа молодого преподавателя»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64005"/>
            <a:ext cx="4536398" cy="2695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116632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6" y="5345546"/>
            <a:ext cx="1326009" cy="124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19796" y="160338"/>
            <a:ext cx="7956376" cy="147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cap="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В 2018 году </a:t>
            </a:r>
            <a:r>
              <a:rPr lang="ru-RU" sz="2600" b="1" cap="all" dirty="0">
                <a:solidFill>
                  <a:srgbClr val="C00000"/>
                </a:solidFill>
                <a:latin typeface="Calibri" panose="020F0502020204030204" pitchFamily="34" charset="0"/>
              </a:rPr>
              <a:t>зарегистрировано</a:t>
            </a:r>
            <a:r>
              <a:rPr lang="ru-RU" sz="2600" b="1" cap="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ru-RU" b="1" cap="all" dirty="0" smtClean="0">
                <a:solidFill>
                  <a:srgbClr val="FF0000"/>
                </a:solidFill>
                <a:latin typeface="Calibri" panose="020F0502020204030204" pitchFamily="34" charset="0"/>
              </a:rPr>
              <a:t>2623</a:t>
            </a:r>
            <a:r>
              <a:rPr lang="ru-RU" sz="2400" b="1" cap="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факта 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>повышения квалификации 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ППС </a:t>
            </a:r>
            <a:r>
              <a:rPr lang="ru-RU" sz="2400" cap="all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КрасГМУ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b="1" cap="all" dirty="0" smtClean="0">
                <a:solidFill>
                  <a:srgbClr val="FF0000"/>
                </a:solidFill>
                <a:latin typeface="Calibri" panose="020F0502020204030204" pitchFamily="34" charset="0"/>
              </a:rPr>
              <a:t>883 </a:t>
            </a:r>
            <a:r>
              <a:rPr lang="ru-RU" sz="2400" b="1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сотрудника - 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ППС 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>прошли повышение квалификации в ИПО </a:t>
            </a:r>
            <a:r>
              <a:rPr lang="ru-RU" sz="2400" cap="all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КрасГМУ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sz="13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(включая </a:t>
            </a:r>
            <a:r>
              <a:rPr lang="ru-RU" sz="1300" b="1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фармацевтический колледж</a:t>
            </a:r>
            <a:r>
              <a:rPr lang="ru-RU" sz="13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  <a:endParaRPr lang="ru-RU" sz="1300" dirty="0"/>
          </a:p>
        </p:txBody>
      </p:sp>
      <p:pic>
        <p:nvPicPr>
          <p:cNvPr id="6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116631"/>
            <a:ext cx="936105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" t="23434" r="13636" b="3232"/>
          <a:stretch/>
        </p:blipFill>
        <p:spPr>
          <a:xfrm>
            <a:off x="4694684" y="2287129"/>
            <a:ext cx="2266156" cy="277910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4" b="5455"/>
          <a:stretch/>
        </p:blipFill>
        <p:spPr>
          <a:xfrm>
            <a:off x="1971144" y="2287129"/>
            <a:ext cx="2581458" cy="277910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26010" y="5253583"/>
            <a:ext cx="772266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</a:rPr>
              <a:t>«Оказание первой помощи педагогическими работниками» - 16 час;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</a:rPr>
              <a:t>«Информационно - коммуникационные технологии в учебной и проектной деятельности преподавателя» - 36 час.;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rgbClr val="002060"/>
                </a:solidFill>
              </a:rPr>
              <a:t>«Развитие педагогической компетентности преподавателя в современном медицинском» - 16 час.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4" name="AutoShape 4" descr="https://directchoiceincblog.files.wordpress.com/2016/05/thinkstockphotos-496201306.jpg?w=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8621" y="1761229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495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участников</a:t>
            </a:r>
            <a:endParaRPr lang="ru-RU" altLang="ru-RU" sz="20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пленарных заседания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6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секций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15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мастер-классов</a:t>
            </a:r>
            <a:endParaRPr lang="ru-RU" altLang="ru-RU" sz="20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круглых стола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000" b="1" kern="0" dirty="0" smtClean="0">
                <a:solidFill>
                  <a:srgbClr val="FF0000"/>
                </a:solidFill>
                <a:cs typeface="Arial" charset="0"/>
              </a:rPr>
              <a:t>68</a:t>
            </a:r>
            <a:r>
              <a:rPr lang="ru-RU" altLang="ru-RU" sz="20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докладов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0" y="4077072"/>
            <a:ext cx="9144000" cy="6924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1900" b="1" kern="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Делегаты </a:t>
            </a: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из Великобритании, Москвы, Санкт-Петербурга, Рязани, Воронежа, Оренбурга, Перми, Екатеринбурга, </a:t>
            </a:r>
            <a:r>
              <a:rPr lang="ru-RU" altLang="ru-RU" sz="1900" b="1" kern="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Барнаула, </a:t>
            </a: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Омска, Томска,</a:t>
            </a:r>
            <a:r>
              <a:rPr lang="ru-RU" altLang="ru-RU" sz="1900" b="1" kern="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Новосибирска, </a:t>
            </a:r>
            <a:r>
              <a:rPr lang="ru-RU" altLang="ru-RU" sz="1900" b="1" kern="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Красноярска, Дивногорска, </a:t>
            </a: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Иркутска, Читы  </a:t>
            </a:r>
            <a:endParaRPr lang="ru-RU" altLang="ru-RU" sz="1900" b="1" kern="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altLang="ru-RU" sz="1900" b="1" kern="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116632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Левковская\Диск Д_новое\Документы\Документы\Конференция Вузовская Педагогика_2018\Таблички для призидиума\Вкладыши в подставк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11644" r="8274" b="73213"/>
          <a:stretch/>
        </p:blipFill>
        <p:spPr bwMode="auto">
          <a:xfrm>
            <a:off x="1615480" y="102246"/>
            <a:ext cx="7385298" cy="14596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/>
          <a:stretch/>
        </p:blipFill>
        <p:spPr>
          <a:xfrm>
            <a:off x="4788974" y="1722319"/>
            <a:ext cx="4211804" cy="22624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97" y="4769480"/>
            <a:ext cx="2741805" cy="18278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91" y="4769479"/>
            <a:ext cx="2741807" cy="18278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9480"/>
            <a:ext cx="2741806" cy="18278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4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55421"/>
            <a:ext cx="4392489" cy="3575745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0"/>
          <a:stretch/>
        </p:blipFill>
        <p:spPr bwMode="auto">
          <a:xfrm>
            <a:off x="2969823" y="1343994"/>
            <a:ext cx="4513912" cy="13943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63272" cy="672792"/>
          </a:xfrm>
        </p:spPr>
        <p:txBody>
          <a:bodyPr>
            <a:noAutofit/>
          </a:bodyPr>
          <a:lstStyle/>
          <a:p>
            <a:r>
              <a:rPr lang="ru-RU" sz="2600" b="1" cap="all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Электронные модули на сайте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66F3-CD8F-4080-8B23-98D0B2EB94A2}" type="slidenum">
              <a:rPr lang="ru-RU" smtClean="0"/>
              <a:t>18</a:t>
            </a:fld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" y="4365104"/>
            <a:ext cx="5949504" cy="222694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28519"/>
            <a:ext cx="4072458" cy="3703392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474285" y="530120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932040" y="5661248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54" y="866032"/>
            <a:ext cx="2289709" cy="100389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9823" y="1484784"/>
            <a:ext cx="1170129" cy="1258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1880" y="1609982"/>
            <a:ext cx="432048" cy="1008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84" y="3230320"/>
            <a:ext cx="2287520" cy="33388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639816" y="332656"/>
            <a:ext cx="3995936" cy="800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РЕСЕРТИФИКАЦИЯ СМК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1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32" y="2072188"/>
            <a:ext cx="2240024" cy="31683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28142" y="344850"/>
            <a:ext cx="3981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В 2018 ГОДУ ИЗДАНЫ </a:t>
            </a:r>
            <a:r>
              <a:rPr lang="ru-RU" sz="2400" b="1" dirty="0" smtClean="0">
                <a:solidFill>
                  <a:srgbClr val="C00000"/>
                </a:solidFill>
              </a:rPr>
              <a:t>СТАНДАРТЫ СИСТЕМЫ МЕНЕДЖМЕНТА КАЧЕСТВА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(СТО СМК)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354807" y="3689295"/>
            <a:ext cx="1972072" cy="28803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1" y="2045339"/>
            <a:ext cx="2205637" cy="32403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4" t="14478" r="28750" b="7709"/>
          <a:stretch/>
        </p:blipFill>
        <p:spPr bwMode="auto">
          <a:xfrm>
            <a:off x="1214515" y="2969127"/>
            <a:ext cx="1982998" cy="29102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78296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Студенческий контингент по программам ВО</a:t>
            </a:r>
            <a:br>
              <a:rPr lang="ru-RU" sz="2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ru-RU" sz="2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на 01.12.2018 г.</a:t>
            </a:r>
            <a:br>
              <a:rPr lang="ru-RU" sz="26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endParaRPr lang="ru-RU" sz="2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06722"/>
              </p:ext>
            </p:extLst>
          </p:nvPr>
        </p:nvGraphicFramePr>
        <p:xfrm>
          <a:off x="59880" y="1052736"/>
          <a:ext cx="9036495" cy="53577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12710"/>
                <a:gridCol w="1044376"/>
                <a:gridCol w="881609"/>
                <a:gridCol w="734674"/>
                <a:gridCol w="766743"/>
                <a:gridCol w="702605"/>
                <a:gridCol w="665547"/>
                <a:gridCol w="720080"/>
                <a:gridCol w="648072"/>
                <a:gridCol w="648072"/>
                <a:gridCol w="1212007"/>
              </a:tblGrid>
              <a:tr h="2071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 Курс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             Специальность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Лечебное дело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Педиатрия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Стоматология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Фармация (очное)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Фармация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ru-RU" sz="1800" dirty="0">
                          <a:effectLst/>
                        </a:rPr>
                        <a:t>очно-заочное)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Медицинская кибернетика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Клиническая психология (очное)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Клиническая </a:t>
                      </a:r>
                      <a:r>
                        <a:rPr lang="ru-RU" sz="1800" dirty="0" smtClean="0">
                          <a:effectLst/>
                        </a:rPr>
                        <a:t>психология 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ru-RU" sz="1400" dirty="0" smtClean="0">
                          <a:effectLst/>
                        </a:rPr>
                        <a:t>о/з)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Менеджмент (магистратура)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 курсам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vert="vert27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210/228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107/102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16/70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16/30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10/9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0/28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359/475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200/231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99/87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16/60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14/37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10/8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339/455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222/221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103/113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18/67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20/15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0/32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15/7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378/481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239/208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122/87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20/58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20/25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0/38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15/7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0/17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416/454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235/193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118/67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23/60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4/53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14/15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0/28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394/438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414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 курс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186/213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122/76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0/20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0/32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310/341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  <a:tr h="798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ИТОГО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1294/1294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671/532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93/315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70/125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4/127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64/66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0/154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0/21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0/6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2196/2644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39" marR="57639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06" y="6445126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ИТОГО: </a:t>
            </a:r>
            <a:r>
              <a:rPr lang="ru-RU" b="1" dirty="0" smtClean="0">
                <a:solidFill>
                  <a:srgbClr val="C00000"/>
                </a:solidFill>
              </a:rPr>
              <a:t>4840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студентов ВО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504" y="1052736"/>
            <a:ext cx="936104" cy="2016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6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48432"/>
            <a:ext cx="4649921" cy="1217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Проанализированы </a:t>
            </a:r>
            <a:r>
              <a:rPr lang="ru-RU" altLang="ru-RU" sz="3600" b="1" dirty="0">
                <a:solidFill>
                  <a:srgbClr val="C00000"/>
                </a:solidFill>
                <a:ea typeface="+mn-ea"/>
                <a:cs typeface="+mn-cs"/>
              </a:rPr>
              <a:t>результаты внутреннего аудита </a:t>
            </a: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кафедр 2018 года</a:t>
            </a:r>
            <a:endParaRPr lang="ru-RU" altLang="ru-RU" sz="36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62468" name="Объект 2"/>
          <p:cNvSpPr>
            <a:spLocks noGrp="1"/>
          </p:cNvSpPr>
          <p:nvPr>
            <p:ph idx="1"/>
          </p:nvPr>
        </p:nvSpPr>
        <p:spPr>
          <a:xfrm>
            <a:off x="161305" y="2348880"/>
            <a:ext cx="8785225" cy="449255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74C81"/>
                </a:solidFill>
                <a:cs typeface="Arial" charset="0"/>
              </a:rPr>
              <a:t>Приказ № 141 </a:t>
            </a:r>
            <a:r>
              <a:rPr lang="ru-RU" altLang="ru-RU" sz="2800" b="1" dirty="0" err="1">
                <a:solidFill>
                  <a:srgbClr val="374C81"/>
                </a:solidFill>
                <a:cs typeface="Arial" charset="0"/>
              </a:rPr>
              <a:t>осн</a:t>
            </a:r>
            <a:r>
              <a:rPr lang="ru-RU" altLang="ru-RU" sz="2800" b="1" dirty="0">
                <a:solidFill>
                  <a:srgbClr val="374C81"/>
                </a:solidFill>
                <a:cs typeface="Arial" charset="0"/>
              </a:rPr>
              <a:t>. от 07 марта 2018 года</a:t>
            </a:r>
          </a:p>
          <a:p>
            <a:pPr>
              <a:buFont typeface="Arial" charset="0"/>
              <a:buNone/>
            </a:pPr>
            <a:r>
              <a:rPr lang="ru-RU" sz="2400" dirty="0">
                <a:solidFill>
                  <a:schemeClr val="tx2"/>
                </a:solidFill>
                <a:latin typeface="Arial" charset="0"/>
              </a:rPr>
              <a:t>     «О проведении внутреннего аудита на кафедрах ФГБОУ ВО </a:t>
            </a:r>
            <a:r>
              <a:rPr lang="ru-RU" sz="2400" dirty="0" err="1">
                <a:solidFill>
                  <a:schemeClr val="tx2"/>
                </a:solidFill>
                <a:latin typeface="Arial" charset="0"/>
              </a:rPr>
              <a:t>КрасГМУ</a:t>
            </a:r>
            <a:r>
              <a:rPr lang="ru-RU" sz="2400" dirty="0">
                <a:solidFill>
                  <a:schemeClr val="tx2"/>
                </a:solidFill>
                <a:latin typeface="Arial" charset="0"/>
              </a:rPr>
              <a:t> им. проф. В.Ф. </a:t>
            </a:r>
            <a:r>
              <a:rPr lang="ru-RU" sz="2400" dirty="0" err="1">
                <a:solidFill>
                  <a:schemeClr val="tx2"/>
                </a:solidFill>
                <a:latin typeface="Arial" charset="0"/>
              </a:rPr>
              <a:t>Войно-Ясенецкого</a:t>
            </a:r>
            <a:r>
              <a:rPr lang="ru-RU" sz="2400" dirty="0">
                <a:solidFill>
                  <a:schemeClr val="tx2"/>
                </a:solidFill>
                <a:latin typeface="Arial" charset="0"/>
              </a:rPr>
              <a:t> Минздрава России»;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374C81"/>
              </a:solidFill>
              <a:cs typeface="Arial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</a:rPr>
              <a:t>Результат  100% показали 63 структурных подразделения 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</a:rPr>
              <a:t>(в 2017г. – 72):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400" b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Лечебный факультет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21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кафедра (из 22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);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Педиатрический факульт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ет 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11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 (из 13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);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Медико-психолого-фармацевтический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  факультет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7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 (из 10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);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Институт стоматологии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2 </a:t>
            </a:r>
            <a:r>
              <a:rPr lang="ru-RU" altLang="ru-RU" sz="2400" dirty="0">
                <a:solidFill>
                  <a:schemeClr val="tx2"/>
                </a:solidFill>
                <a:cs typeface="Arial" charset="0"/>
              </a:rPr>
              <a:t>кафедры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(из 5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);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Институт последипломного образования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12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 (из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13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)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;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Фармацевтический колледж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10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(3 отделения и 7 ЦМК из 10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).</a:t>
            </a:r>
            <a:endParaRPr lang="ru-RU" altLang="ru-RU" sz="2400" dirty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60000"/>
              </a:lnSpc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8924"/>
          <a:stretch/>
        </p:blipFill>
        <p:spPr>
          <a:xfrm>
            <a:off x="110231" y="68608"/>
            <a:ext cx="1219849" cy="1202085"/>
          </a:xfrm>
          <a:prstGeom prst="rect">
            <a:avLst/>
          </a:prstGeom>
        </p:spPr>
      </p:pic>
      <p:pic>
        <p:nvPicPr>
          <p:cNvPr id="45058" name="Picture 2" descr="https://www.cuinsight.com/wp-content/uploads/2015/10/bigstock-audit-financial-company-tax-in-98214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11" y="289223"/>
            <a:ext cx="3096344" cy="1548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125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50379"/>
            <a:ext cx="7964487" cy="193357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В течение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2018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года проведено </a:t>
            </a:r>
            <a:b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 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7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заседаний  Центрального    координационного методического совета</a:t>
            </a:r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53305" r="27940" b="7069"/>
          <a:stretch>
            <a:fillRect/>
          </a:stretch>
        </p:blipFill>
        <p:spPr bwMode="auto">
          <a:xfrm>
            <a:off x="323528" y="260648"/>
            <a:ext cx="120921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0"/>
            <a:ext cx="7128792" cy="4550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292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72" y="620688"/>
            <a:ext cx="8856984" cy="15450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Внесены </a:t>
            </a:r>
            <a:r>
              <a:rPr lang="ru-RU" b="1" dirty="0">
                <a:solidFill>
                  <a:srgbClr val="002060"/>
                </a:solidFill>
              </a:rPr>
              <a:t>изменения и дополнения и </a:t>
            </a:r>
            <a:r>
              <a:rPr lang="ru-RU" b="1" dirty="0" smtClean="0">
                <a:solidFill>
                  <a:srgbClr val="002060"/>
                </a:solidFill>
              </a:rPr>
              <a:t>утверждены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3800" b="1" dirty="0" smtClean="0">
                <a:solidFill>
                  <a:srgbClr val="C00000"/>
                </a:solidFill>
              </a:rPr>
              <a:t>22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учебных </a:t>
            </a:r>
            <a:r>
              <a:rPr lang="ru-RU" b="1" dirty="0" smtClean="0">
                <a:solidFill>
                  <a:srgbClr val="002060"/>
                </a:solidFill>
              </a:rPr>
              <a:t>плана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в том </a:t>
            </a:r>
            <a:r>
              <a:rPr lang="ru-RU" dirty="0" smtClean="0">
                <a:solidFill>
                  <a:srgbClr val="002060"/>
                </a:solidFill>
              </a:rPr>
              <a:t>числе: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100" dirty="0" smtClean="0">
                <a:solidFill>
                  <a:srgbClr val="002060"/>
                </a:solidFill>
              </a:rPr>
              <a:t>по </a:t>
            </a:r>
            <a:r>
              <a:rPr lang="ru-RU" sz="3100" dirty="0">
                <a:solidFill>
                  <a:srgbClr val="002060"/>
                </a:solidFill>
              </a:rPr>
              <a:t>годам </a:t>
            </a:r>
            <a:r>
              <a:rPr lang="ru-RU" sz="3100" dirty="0" smtClean="0">
                <a:solidFill>
                  <a:srgbClr val="002060"/>
                </a:solidFill>
              </a:rPr>
              <a:t>набора, по </a:t>
            </a:r>
            <a:r>
              <a:rPr lang="ru-RU" sz="3100" dirty="0">
                <a:solidFill>
                  <a:srgbClr val="002060"/>
                </a:solidFill>
              </a:rPr>
              <a:t>всем специальностям и направлениям </a:t>
            </a:r>
            <a:r>
              <a:rPr lang="ru-RU" sz="3100" dirty="0" smtClean="0">
                <a:solidFill>
                  <a:srgbClr val="002060"/>
                </a:solidFill>
              </a:rPr>
              <a:t>подготовки, очной </a:t>
            </a:r>
            <a:r>
              <a:rPr lang="ru-RU" sz="3100" dirty="0">
                <a:solidFill>
                  <a:srgbClr val="002060"/>
                </a:solidFill>
              </a:rPr>
              <a:t>и заочной форм </a:t>
            </a:r>
            <a:r>
              <a:rPr lang="ru-RU" sz="3100" dirty="0" smtClean="0">
                <a:solidFill>
                  <a:srgbClr val="002060"/>
                </a:solidFill>
              </a:rPr>
              <a:t>обучения.</a:t>
            </a:r>
            <a:endParaRPr lang="ru-RU" sz="31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1199"/>
            <a:ext cx="3677550" cy="198182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372" y="5373216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Проверены, отредактированы в электронном модуле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786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рабочих программ дисциплин (модулей) и практик по </a:t>
            </a:r>
            <a:r>
              <a:rPr lang="ru-RU" sz="2800" b="1" dirty="0">
                <a:solidFill>
                  <a:srgbClr val="C00000"/>
                </a:solidFill>
              </a:rPr>
              <a:t>6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специальностям и </a:t>
            </a:r>
            <a:r>
              <a:rPr lang="ru-RU" sz="2800" b="1" dirty="0" smtClean="0">
                <a:solidFill>
                  <a:srgbClr val="C00000"/>
                </a:solidFill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направлению подготовки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89845"/>
            <a:ext cx="2511571" cy="269842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92100" y="312738"/>
            <a:ext cx="8543925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За отчетный год гриф ЦКМС</a:t>
            </a:r>
            <a:b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 получили учебно-методические издания: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140021" y="1522768"/>
            <a:ext cx="8497068" cy="2712037"/>
          </a:xfrm>
          <a:ln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29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учебных </a:t>
            </a:r>
            <a:r>
              <a:rPr lang="ru-RU" altLang="ru-RU" sz="1800" dirty="0">
                <a:solidFill>
                  <a:srgbClr val="002060"/>
                </a:solidFill>
                <a:cs typeface="Times New Roman" pitchFamily="18" charset="0"/>
              </a:rPr>
              <a:t>пособий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ru-RU" altLang="ru-RU" sz="1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14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рабочих программ ДПО;</a:t>
            </a:r>
            <a:r>
              <a:rPr lang="ru-RU" altLang="ru-RU" sz="1800" u="sng" dirty="0" smtClean="0">
                <a:solidFill>
                  <a:srgbClr val="002060"/>
                </a:solidFill>
                <a:cs typeface="Times New Roman" pitchFamily="18" charset="0"/>
              </a:rPr>
              <a:t>  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14 </a:t>
            </a:r>
            <a:r>
              <a:rPr lang="ru-RU" altLang="ru-RU" sz="1800" dirty="0" smtClean="0">
                <a:solidFill>
                  <a:srgbClr val="002060"/>
                </a:solidFill>
              </a:rPr>
              <a:t>учебно-методических пособий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методическое пособие;</a:t>
            </a:r>
            <a:endParaRPr lang="ru-RU" altLang="ru-RU" sz="1800" dirty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73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учебно-методических комплекса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79388" algn="l"/>
                <a:tab pos="457200" algn="l"/>
              </a:tabLst>
              <a:defRPr/>
            </a:pPr>
            <a:r>
              <a:rPr lang="ru-RU" altLang="ru-RU" sz="1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     дистанционного обучения;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cs typeface="Times New Roman" pitchFamily="18" charset="0"/>
              </a:rPr>
              <a:t>24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методических рекомендаций  и указаний;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>
                <a:solidFill>
                  <a:srgbClr val="FF0000"/>
                </a:solidFill>
                <a:cs typeface="Times New Roman" pitchFamily="18" charset="0"/>
              </a:rPr>
              <a:t>3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электронных  учебных пособия;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1800" b="1" dirty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 наглядное учебное пособие;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endParaRPr lang="ru-RU" altLang="ru-RU" sz="18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179388" algn="l"/>
                <a:tab pos="457200" algn="l"/>
              </a:tabLst>
              <a:defRPr/>
            </a:pPr>
            <a:endParaRPr lang="ru-RU" altLang="ru-RU" sz="1800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endParaRPr lang="ru-RU" altLang="ru-RU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55976" y="4869160"/>
            <a:ext cx="4636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b="1" dirty="0" smtClean="0">
                <a:solidFill>
                  <a:srgbClr val="FF0000"/>
                </a:solidFill>
                <a:cs typeface="Times New Roman" pitchFamily="18" charset="0"/>
              </a:rPr>
              <a:t>19 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дневников производственных практик;</a:t>
            </a:r>
            <a:endParaRPr lang="ru-RU" dirty="0" smtClean="0">
              <a:solidFill>
                <a:srgbClr val="002060"/>
              </a:solidFill>
            </a:endParaRP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b="1" dirty="0" smtClean="0">
                <a:solidFill>
                  <a:srgbClr val="FF0000"/>
                </a:solidFill>
              </a:rPr>
              <a:t>1 </a:t>
            </a:r>
            <a:r>
              <a:rPr lang="ru-RU" dirty="0" smtClean="0">
                <a:solidFill>
                  <a:srgbClr val="002060"/>
                </a:solidFill>
              </a:rPr>
              <a:t>руководство;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1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 практикум;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1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 задачник;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b="1" dirty="0" smtClean="0">
                <a:solidFill>
                  <a:srgbClr val="FF0000"/>
                </a:solidFill>
                <a:cs typeface="Times New Roman" pitchFamily="18" charset="0"/>
              </a:rPr>
              <a:t>6 </a:t>
            </a:r>
            <a:r>
              <a:rPr lang="ru-RU" altLang="ru-RU" dirty="0" smtClean="0">
                <a:solidFill>
                  <a:srgbClr val="002060"/>
                </a:solidFill>
                <a:cs typeface="Times New Roman" pitchFamily="18" charset="0"/>
              </a:rPr>
              <a:t>педагогических технологий;</a:t>
            </a:r>
            <a:endParaRPr lang="ru-RU" altLang="ru-RU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атлас.</a:t>
            </a:r>
            <a:endParaRPr lang="ru-RU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53305" r="27940" b="7069"/>
          <a:stretch>
            <a:fillRect/>
          </a:stretch>
        </p:blipFill>
        <p:spPr bwMode="auto">
          <a:xfrm>
            <a:off x="107504" y="70813"/>
            <a:ext cx="1224136" cy="109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600399" cy="3186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ÐÐ°ÑÑÐ¸Ð½ÐºÐ¸ Ð¿Ð¾ Ð·Ð°Ð¿ÑÐ¾ÑÑ e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ÐÐ°ÑÑÐ¸Ð½ÐºÐ¸ Ð¿Ð¾ Ð·Ð°Ð¿ÑÐ¾ÑÑ e book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ÐÐ°ÑÑÐ¸Ð½ÐºÐ¸ Ð¿Ð¾ Ð·Ð°Ð¿ÑÐ¾ÑÑ e book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ÐÐ°ÑÑÐ¸Ð½ÐºÐ¸ Ð¿Ð¾ Ð·Ð°Ð¿ÑÐ¾ÑÑ e book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ÐÐ°ÑÑÐ¸Ð½ÐºÐ¸ Ð¿Ð¾ Ð·Ð°Ð¿ÑÐ¾ÑÑ e book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2" y="4234805"/>
            <a:ext cx="430928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Заголовок 2"/>
          <p:cNvSpPr>
            <a:spLocks noGrp="1"/>
          </p:cNvSpPr>
          <p:nvPr>
            <p:ph type="title"/>
          </p:nvPr>
        </p:nvSpPr>
        <p:spPr>
          <a:xfrm>
            <a:off x="1259631" y="116632"/>
            <a:ext cx="7804821" cy="1688231"/>
          </a:xfrm>
        </p:spPr>
        <p:txBody>
          <a:bodyPr rtlCol="0" anchor="t">
            <a:noAutofit/>
          </a:bodyPr>
          <a:lstStyle/>
          <a:p>
            <a:pPr>
              <a:defRPr/>
            </a:pPr>
            <a:r>
              <a:rPr lang="ru-RU" alt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Экспертиза учебных пособий в Координационном совете </a:t>
            </a:r>
            <a:r>
              <a:rPr lang="ru-RU" altLang="ru-RU" sz="2700" b="1" dirty="0">
                <a:solidFill>
                  <a:srgbClr val="C00000"/>
                </a:solidFill>
                <a:ea typeface="+mn-ea"/>
                <a:cs typeface="+mn-cs"/>
              </a:rPr>
              <a:t>по области образования </a:t>
            </a:r>
            <a:r>
              <a:rPr lang="ru-RU" alt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«Здравоохранение </a:t>
            </a:r>
            <a:r>
              <a:rPr lang="ru-RU" altLang="ru-RU" sz="2700" b="1" dirty="0">
                <a:solidFill>
                  <a:srgbClr val="C00000"/>
                </a:solidFill>
                <a:ea typeface="+mn-ea"/>
                <a:cs typeface="+mn-cs"/>
              </a:rPr>
              <a:t>и медицинские </a:t>
            </a:r>
            <a:r>
              <a:rPr lang="ru-RU" alt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науки»</a:t>
            </a:r>
            <a:br>
              <a:rPr lang="ru-RU" altLang="ru-RU" sz="27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2700" b="1" dirty="0" smtClean="0">
                <a:solidFill>
                  <a:srgbClr val="C00000"/>
                </a:solidFill>
                <a:ea typeface="+mn-ea"/>
                <a:cs typeface="+mn-cs"/>
              </a:rPr>
              <a:t> в 2018 году </a:t>
            </a:r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>
          <a:xfrm>
            <a:off x="375237" y="2060848"/>
            <a:ext cx="8668917" cy="3059862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>
                <a:solidFill>
                  <a:srgbClr val="FF0000"/>
                </a:solidFill>
              </a:rPr>
              <a:t>8</a:t>
            </a:r>
            <a:r>
              <a:rPr lang="ru-RU" altLang="ru-RU" sz="2400" b="1" dirty="0">
                <a:solidFill>
                  <a:srgbClr val="C00000"/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учебных пособий направлены на 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экспертизу:</a:t>
            </a:r>
            <a:endParaRPr lang="ru-RU" altLang="ru-RU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ru-RU" altLang="ru-RU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cs typeface="Times New Roman" pitchFamily="18" charset="0"/>
              </a:rPr>
              <a:t>учебным 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пособиям присвоен </a:t>
            </a:r>
            <a:r>
              <a:rPr lang="ru-RU" altLang="ru-RU" sz="2400" dirty="0" smtClean="0">
                <a:solidFill>
                  <a:srgbClr val="262673"/>
                </a:solidFill>
                <a:cs typeface="Times New Roman" pitchFamily="18" charset="0"/>
              </a:rPr>
              <a:t>Гриф </a:t>
            </a:r>
            <a:r>
              <a:rPr lang="ru-RU" altLang="ru-RU" sz="1800" dirty="0" smtClean="0">
                <a:solidFill>
                  <a:srgbClr val="262673"/>
                </a:solidFill>
                <a:cs typeface="Times New Roman" pitchFamily="18" charset="0"/>
              </a:rPr>
              <a:t>«</a:t>
            </a:r>
            <a:r>
              <a:rPr lang="ru-RU" altLang="ru-RU" sz="1800" dirty="0">
                <a:solidFill>
                  <a:srgbClr val="002060"/>
                </a:solidFill>
                <a:cs typeface="Times New Roman" pitchFamily="18" charset="0"/>
              </a:rPr>
              <a:t>рекомендовано Координационным советом по области образования «Здравоохранение и медицинские науки»» </a:t>
            </a:r>
            <a:r>
              <a:rPr lang="ru-RU" altLang="ru-RU" sz="18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ru-RU" altLang="ru-RU" sz="180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ru-RU" altLang="ru-RU" sz="2400" dirty="0" smtClean="0">
                <a:solidFill>
                  <a:srgbClr val="002060"/>
                </a:solidFill>
                <a:cs typeface="Times New Roman" pitchFamily="18" charset="0"/>
              </a:rPr>
              <a:t> находятся на экспертизе. </a:t>
            </a:r>
            <a:endParaRPr lang="ru-RU" altLang="ru-RU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2000" b="1" dirty="0" smtClean="0">
              <a:solidFill>
                <a:srgbClr val="262673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2000" b="1" dirty="0" smtClean="0">
              <a:solidFill>
                <a:srgbClr val="C00000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53305" r="27940" b="7069"/>
          <a:stretch>
            <a:fillRect/>
          </a:stretch>
        </p:blipFill>
        <p:spPr bwMode="auto">
          <a:xfrm>
            <a:off x="35099" y="116632"/>
            <a:ext cx="137044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19302" r="48207" b="11164"/>
          <a:stretch/>
        </p:blipFill>
        <p:spPr bwMode="auto">
          <a:xfrm>
            <a:off x="267519" y="3861048"/>
            <a:ext cx="2148817" cy="281569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t="19600" r="47800" b="11896"/>
          <a:stretch/>
        </p:blipFill>
        <p:spPr bwMode="auto">
          <a:xfrm>
            <a:off x="4597524" y="3861048"/>
            <a:ext cx="2148817" cy="281569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570" r="47667" b="10281"/>
          <a:stretch/>
        </p:blipFill>
        <p:spPr bwMode="auto">
          <a:xfrm>
            <a:off x="2611358" y="3861048"/>
            <a:ext cx="1812588" cy="281569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19318" r="48000" b="10281"/>
          <a:stretch/>
        </p:blipFill>
        <p:spPr bwMode="auto">
          <a:xfrm>
            <a:off x="6925261" y="3861048"/>
            <a:ext cx="2034417" cy="2857872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9" y="59482"/>
            <a:ext cx="9042927" cy="576064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ПОДВЕДЕНЫ ИТОГИ КОНКУРСА «ЛУЧШЕЕ </a:t>
            </a:r>
            <a:r>
              <a:rPr lang="ru-RU" sz="2300" b="1" dirty="0">
                <a:solidFill>
                  <a:srgbClr val="C00000"/>
                </a:solidFill>
                <a:cs typeface="Times New Roman" panose="02020603050405020304" pitchFamily="18" charset="0"/>
              </a:rPr>
              <a:t>УЧЕБНОЕ ПОСОБИЕ ГОДА</a:t>
            </a:r>
            <a:r>
              <a:rPr lang="ru-RU" sz="23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»</a:t>
            </a:r>
            <a:endParaRPr lang="ru-RU" sz="2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40" y="575497"/>
            <a:ext cx="8928992" cy="318427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НОМИНАЦИИ: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>
                <a:cs typeface="Times New Roman" panose="02020603050405020304" pitchFamily="18" charset="0"/>
              </a:rPr>
              <a:t>Лучшее печатное учебное пособие по теоретическим дисциплинам»;</a:t>
            </a:r>
          </a:p>
          <a:p>
            <a:pPr algn="just"/>
            <a:r>
              <a:rPr lang="ru-RU" dirty="0">
                <a:cs typeface="Times New Roman" panose="02020603050405020304" pitchFamily="18" charset="0"/>
              </a:rPr>
              <a:t>«Лучшее печатное учебное пособие по клиническим дисциплинам»;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>
                <a:cs typeface="Times New Roman" panose="02020603050405020304" pitchFamily="18" charset="0"/>
              </a:rPr>
              <a:t>Лучшее образовательное электронное издание по клиническим дисциплинам»;</a:t>
            </a:r>
          </a:p>
          <a:p>
            <a:pPr algn="just"/>
            <a:r>
              <a:rPr lang="ru-RU" dirty="0">
                <a:cs typeface="Times New Roman" panose="02020603050405020304" pitchFamily="18" charset="0"/>
              </a:rPr>
              <a:t>«Лучший учебно-методический комплекс для дистанционного обучения по  программам высшего образования»; </a:t>
            </a:r>
          </a:p>
          <a:p>
            <a:pPr algn="just"/>
            <a:r>
              <a:rPr lang="ru-RU" dirty="0">
                <a:cs typeface="Times New Roman" panose="02020603050405020304" pitchFamily="18" charset="0"/>
              </a:rPr>
              <a:t>«Лучший учебно-методический комплекс для дистанционного обучения по  программам дополнительного профессионального образования»; 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«</a:t>
            </a:r>
            <a:r>
              <a:rPr lang="ru-RU" dirty="0">
                <a:cs typeface="Times New Roman" panose="02020603050405020304" pitchFamily="18" charset="0"/>
              </a:rPr>
              <a:t>Лучшее печатное учебное пособие Фармацевтического колледжа».</a:t>
            </a:r>
            <a:endParaRPr lang="ru-RU" dirty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14341" r="47600" b="14192"/>
          <a:stretch/>
        </p:blipFill>
        <p:spPr bwMode="auto">
          <a:xfrm>
            <a:off x="52290" y="3581113"/>
            <a:ext cx="1095040" cy="1650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200" r="48466" b="12178"/>
          <a:stretch/>
        </p:blipFill>
        <p:spPr bwMode="auto">
          <a:xfrm>
            <a:off x="4631432" y="3581114"/>
            <a:ext cx="1141681" cy="166089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9556" r="47933" b="10637"/>
          <a:stretch/>
        </p:blipFill>
        <p:spPr bwMode="auto">
          <a:xfrm>
            <a:off x="2312318" y="3591230"/>
            <a:ext cx="1121164" cy="1650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4622" r="40134" b="12201"/>
          <a:stretch/>
        </p:blipFill>
        <p:spPr bwMode="auto">
          <a:xfrm>
            <a:off x="42460" y="5283610"/>
            <a:ext cx="1035647" cy="152976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3" t="14696" r="46667" b="13956"/>
          <a:stretch/>
        </p:blipFill>
        <p:spPr bwMode="auto">
          <a:xfrm>
            <a:off x="3340621" y="5283609"/>
            <a:ext cx="1097773" cy="152976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17303" r="40666" b="13837"/>
          <a:stretch/>
        </p:blipFill>
        <p:spPr bwMode="auto">
          <a:xfrm>
            <a:off x="6915419" y="3576991"/>
            <a:ext cx="1082832" cy="165489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570" r="47667" b="10281"/>
          <a:stretch/>
        </p:blipFill>
        <p:spPr bwMode="auto">
          <a:xfrm>
            <a:off x="8039051" y="3591230"/>
            <a:ext cx="1056166" cy="164065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t="19318" r="49575" b="10281"/>
          <a:stretch/>
        </p:blipFill>
        <p:spPr bwMode="auto">
          <a:xfrm>
            <a:off x="1169715" y="3581113"/>
            <a:ext cx="1106760" cy="1650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20148" r="41133" b="10519"/>
          <a:stretch/>
        </p:blipFill>
        <p:spPr bwMode="auto">
          <a:xfrm>
            <a:off x="5799928" y="3581113"/>
            <a:ext cx="1064261" cy="1650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7" t="20311" r="47800" b="11541"/>
          <a:stretch/>
        </p:blipFill>
        <p:spPr bwMode="auto">
          <a:xfrm>
            <a:off x="3460254" y="3591230"/>
            <a:ext cx="1142622" cy="1650773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23228" r="37067" b="15023"/>
          <a:stretch/>
        </p:blipFill>
        <p:spPr bwMode="auto">
          <a:xfrm>
            <a:off x="4488249" y="5537397"/>
            <a:ext cx="1244505" cy="1042848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14222" r="48400" b="19052"/>
          <a:stretch/>
        </p:blipFill>
        <p:spPr bwMode="auto">
          <a:xfrm>
            <a:off x="1103493" y="5283609"/>
            <a:ext cx="1032525" cy="152976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612" t="15471" r="33582" b="7723"/>
          <a:stretch/>
        </p:blipFill>
        <p:spPr>
          <a:xfrm>
            <a:off x="2161392" y="5283610"/>
            <a:ext cx="1141517" cy="152976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4717" t="14638" r="33761" b="2059"/>
          <a:stretch/>
        </p:blipFill>
        <p:spPr>
          <a:xfrm>
            <a:off x="5770855" y="5283610"/>
            <a:ext cx="1076955" cy="1529766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4806" t="14638" r="33045" b="2225"/>
          <a:stretch/>
        </p:blipFill>
        <p:spPr>
          <a:xfrm>
            <a:off x="8002860" y="5283611"/>
            <a:ext cx="1077780" cy="1498084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4896" t="14804" r="33224" b="1392"/>
          <a:stretch/>
        </p:blipFill>
        <p:spPr>
          <a:xfrm>
            <a:off x="6899922" y="5283610"/>
            <a:ext cx="1060274" cy="1498084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1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30" y="174382"/>
            <a:ext cx="8229600" cy="1022370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r>
              <a:rPr lang="ru-RU" altLang="ru-RU" sz="2800" b="1" dirty="0">
                <a:solidFill>
                  <a:srgbClr val="C00000"/>
                </a:solidFill>
              </a:rPr>
              <a:t/>
            </a:r>
            <a:br>
              <a:rPr lang="ru-RU" altLang="ru-RU" sz="2800" b="1" dirty="0">
                <a:solidFill>
                  <a:srgbClr val="C00000"/>
                </a:solidFill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>Подведены  </a:t>
            </a:r>
            <a:r>
              <a:rPr lang="ru-RU" altLang="ru-RU" sz="2800" b="1" dirty="0">
                <a:solidFill>
                  <a:srgbClr val="C00000"/>
                </a:solidFill>
              </a:rPr>
              <a:t>итоги ежегодного</a:t>
            </a:r>
            <a:br>
              <a:rPr lang="ru-RU" altLang="ru-RU" sz="2800" b="1" dirty="0">
                <a:solidFill>
                  <a:srgbClr val="C00000"/>
                </a:solidFill>
              </a:rPr>
            </a:br>
            <a:r>
              <a:rPr lang="ru-RU" altLang="ru-RU" sz="2800" b="1" dirty="0">
                <a:solidFill>
                  <a:srgbClr val="C00000"/>
                </a:solidFill>
              </a:rPr>
              <a:t>конкурса «Лучший лектор года»</a:t>
            </a:r>
            <a:br>
              <a:rPr lang="ru-RU" altLang="ru-RU" sz="2800" b="1" dirty="0">
                <a:solidFill>
                  <a:srgbClr val="C00000"/>
                </a:solidFill>
              </a:rPr>
            </a:br>
            <a:r>
              <a:rPr lang="ru-RU" altLang="ru-RU" sz="2800" b="1" dirty="0">
                <a:solidFill>
                  <a:srgbClr val="C00000"/>
                </a:solidFill>
              </a:rPr>
              <a:t/>
            </a:r>
            <a:br>
              <a:rPr lang="ru-RU" altLang="ru-RU" sz="2800" b="1" dirty="0">
                <a:solidFill>
                  <a:srgbClr val="C00000"/>
                </a:solidFill>
              </a:rPr>
            </a:br>
            <a:endParaRPr lang="ru-RU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80333"/>
            <a:ext cx="19446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4899" y="3512181"/>
            <a:ext cx="14830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 dirty="0"/>
              <a:t>Педиатрический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744" y="6289789"/>
            <a:ext cx="146968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8445" y="6244695"/>
            <a:ext cx="1512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solidFill>
                  <a:srgbClr val="000000"/>
                </a:solidFill>
              </a:rPr>
              <a:t>Медико-психолого-фармацевтический</a:t>
            </a:r>
          </a:p>
        </p:txBody>
      </p:sp>
      <p:sp>
        <p:nvSpPr>
          <p:cNvPr id="5" name="AutoShape 2" descr="https://krasgmu.ru/sys/images/user/920.jpg?rnd=15444195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krasgmu.ru/sys/images/user/920.jpg?rnd=154441954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18294" r="61996" b="45022"/>
          <a:stretch/>
        </p:blipFill>
        <p:spPr bwMode="auto">
          <a:xfrm>
            <a:off x="460375" y="1449959"/>
            <a:ext cx="1054473" cy="1886712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17941" r="61733" b="52548"/>
          <a:stretch/>
        </p:blipFill>
        <p:spPr bwMode="auto">
          <a:xfrm>
            <a:off x="2314524" y="1485569"/>
            <a:ext cx="1374229" cy="1849637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17866" r="62126" b="53216"/>
          <a:stretch/>
        </p:blipFill>
        <p:spPr bwMode="auto">
          <a:xfrm>
            <a:off x="4716016" y="1485569"/>
            <a:ext cx="1378819" cy="1849637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18296" r="61933" b="44473"/>
          <a:stretch/>
        </p:blipFill>
        <p:spPr bwMode="auto">
          <a:xfrm>
            <a:off x="6776277" y="1485569"/>
            <a:ext cx="1071636" cy="1849637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7941" r="61933" b="48163"/>
          <a:stretch/>
        </p:blipFill>
        <p:spPr bwMode="auto">
          <a:xfrm>
            <a:off x="1188445" y="3933056"/>
            <a:ext cx="1367331" cy="2160534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8297" r="61866" b="47332"/>
          <a:stretch/>
        </p:blipFill>
        <p:spPr bwMode="auto">
          <a:xfrm>
            <a:off x="6536449" y="3933056"/>
            <a:ext cx="1355902" cy="2160535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18534" r="61866" b="52429"/>
          <a:stretch/>
        </p:blipFill>
        <p:spPr bwMode="auto">
          <a:xfrm>
            <a:off x="3538255" y="3933057"/>
            <a:ext cx="1622605" cy="2160534"/>
          </a:xfrm>
          <a:prstGeom prst="rect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35" y="6289790"/>
            <a:ext cx="1342216" cy="2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53305" r="27940" b="7069"/>
          <a:stretch>
            <a:fillRect/>
          </a:stretch>
        </p:blipFill>
        <p:spPr bwMode="auto">
          <a:xfrm>
            <a:off x="22296" y="7937"/>
            <a:ext cx="1403743" cy="125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8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http://www.best-edu.ru/images/!LogoB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4" y="1124744"/>
            <a:ext cx="1733789" cy="17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7343" cy="94138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>ДОСТИЖЕНИЯ В УЧЕБНО-МЕТОДИЧЕСКОЙ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3140968"/>
            <a:ext cx="4386891" cy="696523"/>
          </a:xfrm>
        </p:spPr>
        <p:txBody>
          <a:bodyPr rtlCol="0">
            <a:noAutofit/>
          </a:bodyPr>
          <a:lstStyle/>
          <a:p>
            <a:pPr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специальностям: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31.05.01 </a:t>
            </a:r>
            <a:r>
              <a:rPr lang="ru-RU" sz="16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- Лечебное дело,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31.05.02</a:t>
            </a: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Педиатрия,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31.05.03</a:t>
            </a: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Стоматология,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37.05.01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Клиническая психология</a:t>
            </a:r>
            <a:endParaRPr lang="ru-RU" sz="1600" b="1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C:\Users\Kozhatkinajv\Desktop\Шняк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58" y="1340768"/>
            <a:ext cx="3326153" cy="192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ozhatkinajv\Desktop\9732df66bd7de37f0537060b0aafda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8" y="4858589"/>
            <a:ext cx="1792869" cy="179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53395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600" dirty="0"/>
              <a:t>Победа в конкурсе лучших преподавателей страны в рамках проекта </a:t>
            </a:r>
            <a:r>
              <a:rPr lang="ru-RU" sz="1600" b="1" dirty="0">
                <a:solidFill>
                  <a:srgbClr val="FF0000"/>
                </a:solidFill>
              </a:rPr>
              <a:t>«Золотые Имена Высшей Школы»</a:t>
            </a:r>
            <a:r>
              <a:rPr lang="ru-RU" sz="1600" dirty="0"/>
              <a:t> - </a:t>
            </a:r>
            <a:r>
              <a:rPr lang="ru-RU" sz="1600" dirty="0" err="1"/>
              <a:t>Таптыгина</a:t>
            </a:r>
            <a:r>
              <a:rPr lang="ru-RU" sz="1600" dirty="0"/>
              <a:t> Елена Викторовна.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61453" y="3501008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600" dirty="0"/>
              <a:t>Учебное пособие «Профилактика инсульта» - премия в номинации </a:t>
            </a:r>
            <a:r>
              <a:rPr lang="ru-RU" sz="1600" b="1" dirty="0">
                <a:solidFill>
                  <a:srgbClr val="FF0000"/>
                </a:solidFill>
              </a:rPr>
              <a:t>«За лучшую практику учебно-методического сопровождения образовательных программ» </a:t>
            </a:r>
            <a:r>
              <a:rPr lang="ru-RU" sz="1600" dirty="0"/>
              <a:t>(</a:t>
            </a:r>
            <a:r>
              <a:rPr lang="ru-RU" sz="1600" dirty="0" err="1"/>
              <a:t>Шнякин</a:t>
            </a:r>
            <a:r>
              <a:rPr lang="ru-RU" sz="1600" dirty="0"/>
              <a:t> П.Г. и </a:t>
            </a:r>
            <a:r>
              <a:rPr lang="ru-RU" sz="1600" dirty="0" err="1"/>
              <a:t>соавт</a:t>
            </a:r>
            <a:r>
              <a:rPr lang="ru-RU" sz="1600" dirty="0"/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0451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2637" y="-5804"/>
            <a:ext cx="8229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Проект решения Ученого совета от 27.12.2017г.</a:t>
            </a:r>
            <a:endParaRPr lang="ru-RU" alt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3476" y="514896"/>
            <a:ext cx="8822183" cy="13299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en-US" sz="1700" dirty="0" smtClean="0"/>
              <a:t>1</a:t>
            </a:r>
            <a:r>
              <a:rPr lang="ru-RU" sz="1700" dirty="0" smtClean="0"/>
              <a:t>. Начать реализацию проекта </a:t>
            </a:r>
            <a:r>
              <a:rPr lang="ru-RU" altLang="ru-RU" sz="1700" dirty="0" smtClean="0"/>
              <a:t>«Мы </a:t>
            </a:r>
            <a:r>
              <a:rPr lang="ru-RU" altLang="ru-RU" sz="1700" dirty="0"/>
              <a:t>– разные, мы – равные: от персонифицированного образования к персонифицированной медицине</a:t>
            </a:r>
            <a:r>
              <a:rPr lang="ru-RU" altLang="ru-RU" sz="1700" dirty="0" smtClean="0"/>
              <a:t>» на лечебном факультете </a:t>
            </a:r>
            <a:r>
              <a:rPr lang="ru-RU" sz="1700" dirty="0" smtClean="0"/>
              <a:t>(Срок</a:t>
            </a:r>
            <a:r>
              <a:rPr lang="ru-RU" sz="1700" dirty="0"/>
              <a:t>: </a:t>
            </a:r>
            <a:r>
              <a:rPr lang="ru-RU" sz="1700" dirty="0" smtClean="0"/>
              <a:t>2018/2019г</a:t>
            </a:r>
            <a:r>
              <a:rPr lang="ru-RU" sz="1700" dirty="0"/>
              <a:t>., Ответственные: проректор по УР Никулина С.Ю., декан факультета клин. психологии Логинова И.О., </a:t>
            </a:r>
            <a:r>
              <a:rPr lang="ru-RU" sz="1700" dirty="0" smtClean="0"/>
              <a:t> декан лечебного факультета </a:t>
            </a:r>
            <a:r>
              <a:rPr lang="ru-RU" sz="1700" dirty="0" err="1" smtClean="0"/>
              <a:t>Газенкампф</a:t>
            </a:r>
            <a:r>
              <a:rPr lang="ru-RU" sz="1700" dirty="0" smtClean="0"/>
              <a:t> А.А.)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3476" y="1938040"/>
            <a:ext cx="8817867" cy="12029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ru-RU" sz="1700" dirty="0" smtClean="0"/>
              <a:t>2</a:t>
            </a:r>
            <a:r>
              <a:rPr lang="ru-RU" altLang="ru-RU" sz="1700" dirty="0" smtClean="0"/>
              <a:t>.</a:t>
            </a:r>
            <a:r>
              <a:rPr lang="ru-RU" sz="1700" dirty="0" smtClean="0"/>
              <a:t> </a:t>
            </a:r>
            <a:r>
              <a:rPr lang="ru-RU" sz="1700" dirty="0"/>
              <a:t>Провести экспертизу содержания и качества ОПОП по </a:t>
            </a:r>
            <a:r>
              <a:rPr lang="ru-RU" sz="1700" dirty="0" smtClean="0"/>
              <a:t>всем реализуемым </a:t>
            </a:r>
            <a:r>
              <a:rPr lang="ru-RU" sz="1700" dirty="0"/>
              <a:t>специальностям и направлениям </a:t>
            </a:r>
            <a:r>
              <a:rPr lang="ru-RU" sz="1700" dirty="0" smtClean="0"/>
              <a:t>подготовки </a:t>
            </a:r>
            <a:r>
              <a:rPr lang="ru-RU" sz="1700" dirty="0"/>
              <a:t>(Срок: </a:t>
            </a:r>
            <a:r>
              <a:rPr lang="ru-RU" sz="1700" dirty="0" smtClean="0"/>
              <a:t>декабрь </a:t>
            </a:r>
            <a:r>
              <a:rPr lang="ru-RU" sz="1700" dirty="0"/>
              <a:t>2018г., Ответственные: проректор по УР Никулина С.Ю., </a:t>
            </a:r>
            <a:r>
              <a:rPr lang="ru-RU" sz="1700" dirty="0" smtClean="0"/>
              <a:t>деканы факультетов/руководитель института, начальник УМУ  Мягкова Е.Г.)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8504" y="3209032"/>
            <a:ext cx="8817867" cy="1948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en-US" altLang="ru-RU" sz="1700" dirty="0" smtClean="0"/>
              <a:t>3</a:t>
            </a:r>
            <a:r>
              <a:rPr lang="ru-RU" altLang="ru-RU" sz="1700" dirty="0" smtClean="0"/>
              <a:t>.</a:t>
            </a:r>
            <a:r>
              <a:rPr lang="ru-RU" sz="1700" dirty="0" smtClean="0"/>
              <a:t> Разработать электронный модуль анализа </a:t>
            </a:r>
            <a:r>
              <a:rPr lang="ru-RU" sz="1700" dirty="0"/>
              <a:t>процесса </a:t>
            </a:r>
            <a:r>
              <a:rPr lang="ru-RU" sz="1700" dirty="0" smtClean="0"/>
              <a:t>обучения, </a:t>
            </a:r>
            <a:r>
              <a:rPr lang="ru-RU" sz="1700" dirty="0"/>
              <a:t>с целью выработки лучших педагогических </a:t>
            </a:r>
            <a:r>
              <a:rPr lang="ru-RU" sz="1700" dirty="0" smtClean="0"/>
              <a:t>методов, </a:t>
            </a:r>
            <a:r>
              <a:rPr lang="ru-RU" sz="1700" dirty="0"/>
              <a:t>предоставления студентам возможности играть активную роль в собственном обучении, а также анализа групп риска среди студентов и </a:t>
            </a:r>
            <a:r>
              <a:rPr lang="ru-RU" sz="1700" dirty="0" smtClean="0"/>
              <a:t>оценки </a:t>
            </a:r>
            <a:r>
              <a:rPr lang="ru-RU" sz="1700" dirty="0"/>
              <a:t>факторов, влияющих на успешность студентов в освоении учебного материала. </a:t>
            </a:r>
          </a:p>
          <a:p>
            <a:pPr eaLnBrk="0" hangingPunct="0">
              <a:defRPr/>
            </a:pPr>
            <a:r>
              <a:rPr lang="ru-RU" sz="1700" dirty="0" smtClean="0"/>
              <a:t>(Срок</a:t>
            </a:r>
            <a:r>
              <a:rPr lang="ru-RU" sz="1700" dirty="0"/>
              <a:t>: декабрь 2018г., Ответственные: проректор по УР Никулина С.Ю., </a:t>
            </a:r>
            <a:r>
              <a:rPr lang="ru-RU" sz="1700" dirty="0" smtClean="0"/>
              <a:t>проректор по </a:t>
            </a:r>
            <a:r>
              <a:rPr lang="ru-RU" sz="1700" dirty="0" err="1" smtClean="0"/>
              <a:t>ИТиКП</a:t>
            </a:r>
            <a:r>
              <a:rPr lang="ru-RU" sz="1700" dirty="0" smtClean="0"/>
              <a:t> </a:t>
            </a:r>
            <a:r>
              <a:rPr lang="ru-RU" sz="1700" dirty="0" err="1" smtClean="0"/>
              <a:t>Россиев</a:t>
            </a:r>
            <a:r>
              <a:rPr lang="ru-RU" sz="1700" dirty="0" smtClean="0"/>
              <a:t> Д.А., </a:t>
            </a:r>
            <a:r>
              <a:rPr lang="ru-RU" sz="1700" dirty="0"/>
              <a:t>начальник УМУ  Мягкова Е.Г</a:t>
            </a:r>
            <a:r>
              <a:rPr lang="ru-RU" sz="1700" dirty="0" smtClean="0"/>
              <a:t>., зав. лаб. разработки </a:t>
            </a:r>
            <a:r>
              <a:rPr lang="ru-RU" sz="1700" dirty="0"/>
              <a:t>и внедрения </a:t>
            </a:r>
            <a:r>
              <a:rPr lang="ru-RU" sz="1700" dirty="0" smtClean="0"/>
              <a:t>ИТ </a:t>
            </a:r>
            <a:r>
              <a:rPr lang="ru-RU" sz="1700" dirty="0"/>
              <a:t>в </a:t>
            </a:r>
            <a:r>
              <a:rPr lang="ru-RU" sz="1700" dirty="0" err="1" smtClean="0"/>
              <a:t>МОиЗ</a:t>
            </a:r>
            <a:r>
              <a:rPr lang="ru-RU" sz="1700" dirty="0" smtClean="0"/>
              <a:t> Плита Е.В.)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504" y="5229200"/>
            <a:ext cx="8817867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en-US" altLang="ru-RU" dirty="0" smtClean="0"/>
              <a:t>4</a:t>
            </a:r>
            <a:r>
              <a:rPr lang="ru-RU" altLang="ru-RU" dirty="0" smtClean="0"/>
              <a:t>.</a:t>
            </a:r>
            <a:r>
              <a:rPr lang="ru-RU" dirty="0" smtClean="0"/>
              <a:t> Завершить подготовку пакета документов для подачи заявления в </a:t>
            </a:r>
            <a:r>
              <a:rPr lang="ru-RU" dirty="0" err="1" smtClean="0"/>
              <a:t>Рособрнадзор</a:t>
            </a:r>
            <a:r>
              <a:rPr lang="ru-RU" dirty="0" smtClean="0"/>
              <a:t> для прохождения очередной аккредитации образовательных программ.</a:t>
            </a:r>
            <a:endParaRPr lang="ru-RU" dirty="0"/>
          </a:p>
          <a:p>
            <a:pPr eaLnBrk="0" hangingPunct="0">
              <a:defRPr/>
            </a:pPr>
            <a:r>
              <a:rPr lang="ru-RU" dirty="0" smtClean="0"/>
              <a:t>(Срок</a:t>
            </a:r>
            <a:r>
              <a:rPr lang="ru-RU" dirty="0"/>
              <a:t>: </a:t>
            </a:r>
            <a:r>
              <a:rPr lang="ru-RU" dirty="0" smtClean="0"/>
              <a:t>декабрь </a:t>
            </a:r>
            <a:r>
              <a:rPr lang="ru-RU" dirty="0"/>
              <a:t>2018г., Ответственные: проректор по УР Никулина С.Ю., деканы факультетов/руководитель института, начальник УМУ  Мягкова Е.Г.)</a:t>
            </a:r>
            <a:r>
              <a:rPr lang="ru-RU" altLang="ru-RU" dirty="0">
                <a:solidFill>
                  <a:schemeClr val="tx1"/>
                </a:solidFill>
              </a:rPr>
              <a:t>.</a:t>
            </a:r>
            <a:r>
              <a:rPr lang="ru-RU" altLang="ru-RU" dirty="0" smtClean="0">
                <a:solidFill>
                  <a:schemeClr val="tx1"/>
                </a:solidFill>
              </a:rPr>
              <a:t> </a:t>
            </a:r>
            <a:endParaRPr lang="ru-RU" alt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21" y="4581128"/>
            <a:ext cx="3133933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Аккредитация - 2019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Когда это будет и сколько продлится процедура аккредитации?</a:t>
            </a:r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r>
              <a:rPr lang="ru-RU" sz="2400" dirty="0" smtClean="0"/>
              <a:t>Продолжительность </a:t>
            </a:r>
            <a:r>
              <a:rPr lang="ru-RU" sz="2400" b="1" dirty="0">
                <a:solidFill>
                  <a:srgbClr val="FF0000"/>
                </a:solidFill>
              </a:rPr>
              <a:t>экспертизы</a:t>
            </a:r>
            <a:r>
              <a:rPr lang="ru-RU" sz="2400" dirty="0"/>
              <a:t> - </a:t>
            </a:r>
            <a:r>
              <a:rPr lang="ru-RU" sz="2400" b="1" dirty="0">
                <a:solidFill>
                  <a:srgbClr val="FF0000"/>
                </a:solidFill>
              </a:rPr>
              <a:t>85</a:t>
            </a:r>
            <a:r>
              <a:rPr lang="ru-RU" sz="2400" dirty="0"/>
              <a:t> календарных дней со дня принятия заявления о проведении государственной аккредитации.  </a:t>
            </a:r>
            <a:endParaRPr lang="ru-RU" sz="2400" dirty="0" smtClean="0"/>
          </a:p>
          <a:p>
            <a:pPr marL="0" indent="0">
              <a:buNone/>
            </a:pPr>
            <a:endParaRPr lang="ru-RU" sz="1300" dirty="0" smtClean="0"/>
          </a:p>
          <a:p>
            <a:pPr marL="0" indent="0">
              <a:buNone/>
            </a:pPr>
            <a:r>
              <a:rPr lang="ru-RU" sz="2400" dirty="0" smtClean="0"/>
              <a:t>Решение </a:t>
            </a:r>
            <a:r>
              <a:rPr lang="ru-RU" sz="2400" dirty="0"/>
              <a:t>о государственной аккредитации образовательных программ принимается в течение </a:t>
            </a:r>
            <a:r>
              <a:rPr lang="ru-RU" sz="2400" b="1" dirty="0">
                <a:solidFill>
                  <a:srgbClr val="FF0000"/>
                </a:solidFill>
              </a:rPr>
              <a:t>105</a:t>
            </a:r>
            <a:r>
              <a:rPr lang="ru-RU" sz="2400" dirty="0"/>
              <a:t> дней с момента принятия </a:t>
            </a:r>
            <a:r>
              <a:rPr lang="ru-RU" sz="2400" dirty="0" smtClean="0"/>
              <a:t>заявления</a:t>
            </a:r>
            <a:r>
              <a:rPr lang="ru-RU" sz="2400" b="1" dirty="0">
                <a:solidFill>
                  <a:srgbClr val="FF0000"/>
                </a:solidFill>
              </a:rPr>
              <a:t>(февраль-май)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ru-RU" sz="2400" dirty="0" smtClean="0"/>
              <a:t>Непосредственная работа комиссии в университете –  до </a:t>
            </a:r>
            <a:r>
              <a:rPr lang="ru-RU" sz="2400" b="1" dirty="0" smtClean="0">
                <a:solidFill>
                  <a:srgbClr val="FF0000"/>
                </a:solidFill>
              </a:rPr>
              <a:t>5</a:t>
            </a:r>
            <a:r>
              <a:rPr lang="ru-RU" sz="2400" dirty="0" smtClean="0"/>
              <a:t> дней </a:t>
            </a:r>
            <a:r>
              <a:rPr lang="ru-RU" sz="2400" b="1" dirty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понедельник-пятница</a:t>
            </a:r>
            <a:r>
              <a:rPr lang="ru-RU" sz="2400" b="1" dirty="0">
                <a:solidFill>
                  <a:srgbClr val="FF0000"/>
                </a:solidFill>
              </a:rPr>
              <a:t>)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Сколько будет </a:t>
            </a:r>
            <a:r>
              <a:rPr lang="ru-RU" b="1" dirty="0" smtClean="0">
                <a:solidFill>
                  <a:srgbClr val="002060"/>
                </a:solidFill>
              </a:rPr>
              <a:t>экспертов?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1</a:t>
            </a:r>
            <a:r>
              <a:rPr lang="ru-RU" sz="2400" dirty="0"/>
              <a:t> руководитель экспертной группы и </a:t>
            </a:r>
            <a:r>
              <a:rPr lang="ru-RU" sz="2400" b="1" dirty="0">
                <a:solidFill>
                  <a:srgbClr val="FF0000"/>
                </a:solidFill>
              </a:rPr>
              <a:t>15-19</a:t>
            </a:r>
            <a:r>
              <a:rPr lang="ru-RU" sz="2400" dirty="0"/>
              <a:t> экспертов.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89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71123"/>
            <a:ext cx="5790463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ПЕРВИЧНАЯ </a:t>
            </a:r>
            <a:r>
              <a:rPr lang="ru-RU" sz="3200" b="1" dirty="0" smtClean="0">
                <a:solidFill>
                  <a:srgbClr val="C00000"/>
                </a:solidFill>
              </a:rPr>
              <a:t>АККРЕДИТАЦИЯ СПЕЦИАЛИСТОВ 2018 года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vpalatako.ru/wp-content/uploads/2016/09/%D0%B0%D0%BA%D0%BA%D1%80%D0%B5%D0%B4%D0%B8%D1%82%D0%B0%D1%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4" y="349052"/>
            <a:ext cx="2664296" cy="130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93464" y="1916832"/>
            <a:ext cx="8843032" cy="25811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Аккредитовано</a:t>
            </a:r>
            <a:r>
              <a:rPr lang="ru-RU" sz="2400" dirty="0" smtClean="0"/>
              <a:t> </a:t>
            </a:r>
            <a:r>
              <a:rPr lang="ru-RU" b="1" u="sng" dirty="0" smtClean="0">
                <a:solidFill>
                  <a:srgbClr val="C00000"/>
                </a:solidFill>
              </a:rPr>
              <a:t>700</a:t>
            </a:r>
            <a:r>
              <a:rPr lang="ru-RU" sz="2400" dirty="0" smtClean="0"/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специалистов по специальностям:</a:t>
            </a:r>
          </a:p>
          <a:p>
            <a:r>
              <a:rPr lang="ru-RU" sz="2400" dirty="0" smtClean="0"/>
              <a:t>«Лечебное дело» - </a:t>
            </a:r>
            <a:r>
              <a:rPr lang="ru-RU" sz="2400" b="1" dirty="0">
                <a:solidFill>
                  <a:srgbClr val="C00000"/>
                </a:solidFill>
              </a:rPr>
              <a:t>367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«Педиатрия» - </a:t>
            </a:r>
            <a:r>
              <a:rPr lang="ru-RU" sz="2400" b="1" dirty="0">
                <a:solidFill>
                  <a:srgbClr val="C00000"/>
                </a:solidFill>
              </a:rPr>
              <a:t>153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«Стоматология» - </a:t>
            </a:r>
            <a:r>
              <a:rPr lang="ru-RU" sz="2400" b="1" dirty="0">
                <a:solidFill>
                  <a:srgbClr val="C00000"/>
                </a:solidFill>
              </a:rPr>
              <a:t>105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«Медицинская кибернетика» - </a:t>
            </a:r>
            <a:r>
              <a:rPr lang="ru-RU" sz="2400" b="1" dirty="0">
                <a:solidFill>
                  <a:srgbClr val="C00000"/>
                </a:solidFill>
              </a:rPr>
              <a:t>21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«Фармация» - </a:t>
            </a:r>
            <a:r>
              <a:rPr lang="ru-RU" sz="2400" b="1" dirty="0" smtClean="0">
                <a:solidFill>
                  <a:srgbClr val="C00000"/>
                </a:solidFill>
              </a:rPr>
              <a:t>54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68312" y="5064994"/>
            <a:ext cx="8818500" cy="182879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Проводится </a:t>
            </a:r>
            <a:r>
              <a:rPr lang="ru-RU" b="1" dirty="0" smtClean="0">
                <a:solidFill>
                  <a:srgbClr val="FF0000"/>
                </a:solidFill>
              </a:rPr>
              <a:t>подготовка выпускников </a:t>
            </a:r>
            <a:r>
              <a:rPr lang="ru-RU" dirty="0"/>
              <a:t>к прохождению первичной </a:t>
            </a:r>
            <a:r>
              <a:rPr lang="ru-RU" dirty="0" smtClean="0"/>
              <a:t>аккредитации (в том числе, на базе кафедры-центра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технологий).</a:t>
            </a:r>
          </a:p>
          <a:p>
            <a:r>
              <a:rPr lang="ru-RU" dirty="0" smtClean="0"/>
              <a:t>Проводится </a:t>
            </a:r>
            <a:r>
              <a:rPr lang="ru-RU" b="1" dirty="0" smtClean="0">
                <a:solidFill>
                  <a:srgbClr val="FF0000"/>
                </a:solidFill>
              </a:rPr>
              <a:t>экспертиза </a:t>
            </a:r>
            <a:r>
              <a:rPr lang="ru-RU" b="1" dirty="0">
                <a:solidFill>
                  <a:srgbClr val="FF0000"/>
                </a:solidFill>
              </a:rPr>
              <a:t>заданий </a:t>
            </a:r>
            <a:r>
              <a:rPr lang="ru-RU" b="1" dirty="0" smtClean="0">
                <a:solidFill>
                  <a:srgbClr val="FF0000"/>
                </a:solidFill>
              </a:rPr>
              <a:t>единой </a:t>
            </a:r>
            <a:r>
              <a:rPr lang="ru-RU" b="1" dirty="0">
                <a:solidFill>
                  <a:srgbClr val="FF0000"/>
                </a:solidFill>
              </a:rPr>
              <a:t>базы оценочных средств</a:t>
            </a:r>
            <a:r>
              <a:rPr lang="ru-RU" dirty="0"/>
              <a:t>, формируемой для аккредитации </a:t>
            </a:r>
            <a:r>
              <a:rPr lang="ru-RU" dirty="0" smtClean="0"/>
              <a:t>специалистов в 2018 году.</a:t>
            </a:r>
            <a:endParaRPr lang="ru-RU" dirty="0"/>
          </a:p>
        </p:txBody>
      </p:sp>
      <p:pic>
        <p:nvPicPr>
          <p:cNvPr id="55298" name="Picture 2" descr="http://live4fun.ru/data/old_pictures/s3img_12398122_9336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68" y="2566028"/>
            <a:ext cx="3018035" cy="22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0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Аккредитация - 2019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5"/>
            <a:ext cx="9144000" cy="93610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Что включает в себя процедура государственной </a:t>
            </a:r>
            <a:r>
              <a:rPr lang="ru-RU" sz="2400" b="1" dirty="0" smtClean="0">
                <a:solidFill>
                  <a:srgbClr val="002060"/>
                </a:solidFill>
              </a:rPr>
              <a:t>аккредитации</a:t>
            </a:r>
            <a:r>
              <a:rPr lang="ru-RU" sz="2400" b="1" dirty="0">
                <a:solidFill>
                  <a:srgbClr val="002060"/>
                </a:solidFill>
              </a:rPr>
              <a:t>?</a:t>
            </a:r>
          </a:p>
          <a:p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6032" y="1368869"/>
            <a:ext cx="2339744" cy="77662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ПРЕДВАРИТЕЛЬНЫЙ АНАЛИЗ 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99792" y="1167609"/>
            <a:ext cx="6192688" cy="11791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Анализ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материалов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на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сайте образовательной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организации;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Анализ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данных образовательной организации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Анализ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данных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</a:rPr>
              <a:t>Минобрнауки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(Мониторинг).</a:t>
            </a:r>
            <a:r>
              <a:rPr lang="ru-RU" sz="2000" b="1" dirty="0" smtClean="0"/>
              <a:t>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6032" y="2377092"/>
            <a:ext cx="2123721" cy="155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ОЦЕНКА СОДЕРЖАНИЯ ПОДГОТОВКИ ОБУЧАЮЩИХСЯ ПО ООП </a:t>
            </a:r>
          </a:p>
          <a:p>
            <a:pPr algn="ctr"/>
            <a:r>
              <a:rPr lang="ru-RU" b="1" dirty="0"/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2417202"/>
            <a:ext cx="6192688" cy="11262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Анализ соответствия структуры программы требованиям ФГОС по блокам, базовым и вариативным частям, трудоемкости блоков и частей;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7280" y="4107129"/>
            <a:ext cx="2115697" cy="7920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ОБЩЕСИСТЕМНЫЕ </a:t>
            </a:r>
            <a:r>
              <a:rPr lang="ru-RU" b="1" dirty="0"/>
              <a:t>ТРЕБОВАНИЯ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96123" y="3631031"/>
            <a:ext cx="4104455" cy="14681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Требования к руководящим и научно-педагогическим работникам организации;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Кадровое обеспечение программы;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Требования к материально-техническому обеспечению.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6033" y="5311223"/>
            <a:ext cx="2123720" cy="11682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ОЦЕНКА КАЧЕСТВА ПОДГОТОВКИ ОБУЧАЮЩИСЯ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96121" y="5157192"/>
            <a:ext cx="4104457" cy="15841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Оценка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</a:rPr>
              <a:t>сформированности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 компетенций;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Экспертиза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оценочных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материалов;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Текущий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контроль успеваемости;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Промежуточная аттестация;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Итоговая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(ГИА)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аттестация.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73148" y="3631031"/>
            <a:ext cx="2432066" cy="31103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Оценка уровня удовлетворенности качеством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образования:</a:t>
            </a:r>
          </a:p>
          <a:p>
            <a:pPr algn="ctr"/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Анкетирование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обучающихся;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Анкетирование НПР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Анкетирование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работодателей</a:t>
            </a:r>
          </a:p>
        </p:txBody>
      </p:sp>
    </p:spTree>
    <p:extLst>
      <p:ext uri="{BB962C8B-B14F-4D97-AF65-F5344CB8AC3E}">
        <p14:creationId xmlns:p14="http://schemas.microsoft.com/office/powerpoint/2010/main" val="9305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5565"/>
            <a:ext cx="9177511" cy="692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Какие документы готовим?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504" y="764704"/>
            <a:ext cx="381642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dirty="0" smtClean="0"/>
              <a:t>Образовательная программа, включающая учебный план, календарный учебный график, рабочие программы дисциплин (модулей), программы практик, оценочные средства, методические материалы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Протоколы заседаний ученого совета об утверждении ОП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Решения об осуществлении ускоренного обучения обучающихся по индивидуальным учебным планам 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Расписания учебных занятий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Договоры об организации и проведении практики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Отчетность обучающихся о прохождении практики 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Документы и материалы индивидуального учета результатов освоения обучающимися ОП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Документы и материалы о результатах НИР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Выпускные квалификационные работы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Заключение председателя ГЭК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Протоколы заседаний ГЭК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Отзывы руководителей ВКР 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Документы, предусмотренные ЛНА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Протоколы защиты ВКР </a:t>
            </a:r>
          </a:p>
          <a:p>
            <a:pPr>
              <a:spcBef>
                <a:spcPts val="0"/>
              </a:spcBef>
            </a:pPr>
            <a:r>
              <a:rPr lang="ru-RU" sz="1400" dirty="0" smtClean="0"/>
              <a:t>Рецензии на ВКР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923928" y="764704"/>
            <a:ext cx="52200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Отзывы работодателей, рекламации на подготовку выпускников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Договоры о целевом приеме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Локальные нормативные акты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Штатное расписание (штаты ), копии трудовых договоров (контрактов), трудовых книжек, документов об образовании и квалификации, о прохождении аттестации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Индивидуальные планы работы НПР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Документы, подтверждающие наличие и право использования электронных библиотечных систем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Документы и материалы по библиотечному обеспечению образовательного процесса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Документы и материалы по материально-техническому обеспечению ОП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Формы статистического наблюдения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Устав организации, осуществляющей ОП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Документы, подтверждающие реализацию ОП  в открытом/закрытом аналоге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 приеме лиц на обучение в организацию, об отчислении обучающихся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 назначении научных руководителей и утверждении тем научно-исследовательских работ обучающимся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 направлении на практику обучающихся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 допуске к государственной итоговой аттестации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 составе государственных экзаменационных комиссий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/>
              <a:t>Приказы об утверждении тем выпускных квалификационных работ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229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Составляющие успешного прохождения государственной аккредитации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2396145"/>
            <a:ext cx="3744416" cy="330589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ЭОИС</a:t>
            </a:r>
            <a:r>
              <a:rPr lang="ru-RU" sz="1800" dirty="0" smtClean="0"/>
              <a:t> – электронно-информационная образовательная среда</a:t>
            </a:r>
          </a:p>
          <a:p>
            <a:r>
              <a:rPr lang="ru-RU" sz="1800" b="1" dirty="0" smtClean="0"/>
              <a:t>Справка КО</a:t>
            </a:r>
            <a:r>
              <a:rPr lang="ru-RU" sz="1800" dirty="0" smtClean="0"/>
              <a:t> (кадрового обеспечения), </a:t>
            </a:r>
            <a:r>
              <a:rPr lang="ru-RU" sz="1800" b="1" dirty="0" smtClean="0"/>
              <a:t>НР</a:t>
            </a:r>
            <a:r>
              <a:rPr lang="ru-RU" sz="1800" dirty="0" smtClean="0"/>
              <a:t> ( о научном руководителе)</a:t>
            </a:r>
          </a:p>
          <a:p>
            <a:r>
              <a:rPr lang="ru-RU" sz="1800" b="1" dirty="0" smtClean="0"/>
              <a:t>ООП</a:t>
            </a:r>
            <a:r>
              <a:rPr lang="ru-RU" sz="1800" dirty="0" smtClean="0"/>
              <a:t> (</a:t>
            </a:r>
            <a:r>
              <a:rPr lang="ru-RU" sz="1800" dirty="0" err="1" smtClean="0"/>
              <a:t>УП+РПД+ФОСы</a:t>
            </a:r>
            <a:r>
              <a:rPr lang="ru-RU" sz="1800" dirty="0" smtClean="0"/>
              <a:t>) – основная образовательная программа (учебный план, рабочие программы дисциплин, оценочные средства)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0129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166209"/>
              </p:ext>
            </p:extLst>
          </p:nvPr>
        </p:nvGraphicFramePr>
        <p:xfrm>
          <a:off x="0" y="1413339"/>
          <a:ext cx="5635377" cy="541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05" y="2470051"/>
            <a:ext cx="1524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10917"/>
            <a:ext cx="1619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6" y="4293096"/>
            <a:ext cx="1524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2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222"/>
            <a:ext cx="8229600" cy="92211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с 1 сентября 2019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852936"/>
            <a:ext cx="3888432" cy="8926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ФГОС ВО 3+</a:t>
            </a:r>
          </a:p>
          <a:p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926291"/>
            <a:ext cx="4091248" cy="920267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ФГОС ВО 3++</a:t>
            </a:r>
          </a:p>
        </p:txBody>
      </p:sp>
      <p:pic>
        <p:nvPicPr>
          <p:cNvPr id="2050" name="Picture 2" descr="http://www.vekm.ru/upload/medialibrary/0fe/0fed8917c9e3ad59c32456dfe0c4e25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168">
            <a:off x="1762621" y="1154179"/>
            <a:ext cx="2938668" cy="14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18" y="4581128"/>
            <a:ext cx="6175562" cy="215379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735579" y="3794671"/>
            <a:ext cx="6175563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Одно из основных отличий: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8789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9046"/>
            <a:ext cx="7690047" cy="94063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ВУЗОВСКАЯ ПЕДАГОГИКА -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2019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843" y="1185966"/>
            <a:ext cx="777857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Конференция состоится 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6-7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февраля 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2019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года</a:t>
            </a:r>
          </a:p>
          <a:p>
            <a:pPr algn="ctr"/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Заявки на участие и доклады принимаются</a:t>
            </a:r>
          </a:p>
          <a:p>
            <a:pPr algn="ctr"/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до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8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января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2019 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года на сайте </a:t>
            </a:r>
            <a:r>
              <a:rPr lang="en-US" altLang="ru-RU" sz="2900" b="1" kern="0" dirty="0" smtClean="0">
                <a:solidFill>
                  <a:srgbClr val="FF0000"/>
                </a:solidFill>
                <a:cs typeface="Arial" charset="0"/>
              </a:rPr>
              <a:t>http</a:t>
            </a:r>
            <a:r>
              <a:rPr lang="en-US" altLang="ru-RU" sz="2900" b="1" kern="0" dirty="0">
                <a:solidFill>
                  <a:srgbClr val="FF0000"/>
                </a:solidFill>
                <a:cs typeface="Arial" charset="0"/>
              </a:rPr>
              <a:t>://pedconf.krasgmu.ru/</a:t>
            </a:r>
            <a:endParaRPr lang="ru-RU" altLang="ru-RU" sz="2900" b="1" kern="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26" name="Picture 2" descr="C:\Левковская\Диск Д_новое\Документы\Документы\ЦКМС 2016\Новые логотипы КрасГМУ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97582"/>
            <a:ext cx="1103561" cy="110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7905" r="21816" b="6851"/>
          <a:stretch/>
        </p:blipFill>
        <p:spPr bwMode="auto">
          <a:xfrm>
            <a:off x="959024" y="3176016"/>
            <a:ext cx="4665721" cy="3452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7" descr="C:\Левковская\Диск Д_новое\Документы\Документы\Конференция Вузовская Педагогика_2018\Обложка\Лицевая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19" y="3176017"/>
            <a:ext cx="2458605" cy="3452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5404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1662" y="476672"/>
            <a:ext cx="8229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Проект решения Ученого совета от </a:t>
            </a:r>
            <a:r>
              <a:rPr lang="en-US" sz="2600" b="1" dirty="0" smtClean="0">
                <a:solidFill>
                  <a:srgbClr val="C00000"/>
                </a:solidFill>
                <a:ea typeface="+mn-ea"/>
                <a:cs typeface="+mn-cs"/>
              </a:rPr>
              <a:t>19</a:t>
            </a: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.12.201</a:t>
            </a:r>
            <a:r>
              <a:rPr lang="en-US" sz="2600" b="1" dirty="0" smtClean="0">
                <a:solidFill>
                  <a:srgbClr val="C00000"/>
                </a:solidFill>
                <a:ea typeface="+mn-ea"/>
                <a:cs typeface="+mn-cs"/>
              </a:rPr>
              <a:t>8</a:t>
            </a: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г.</a:t>
            </a:r>
            <a:endParaRPr lang="ru-RU" alt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5371" y="1484784"/>
            <a:ext cx="8822183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en-US" sz="2000" dirty="0" smtClean="0"/>
              <a:t>1</a:t>
            </a:r>
            <a:r>
              <a:rPr lang="ru-RU" sz="2000" dirty="0" smtClean="0"/>
              <a:t>. Подача заявления в </a:t>
            </a:r>
            <a:r>
              <a:rPr lang="ru-RU" sz="2000" dirty="0" err="1" smtClean="0"/>
              <a:t>Рособрнадзор</a:t>
            </a:r>
            <a:r>
              <a:rPr lang="ru-RU" sz="2000" dirty="0" smtClean="0"/>
              <a:t> и прохождение процедуры государственной аккредитации образовательной деятельности</a:t>
            </a:r>
            <a:r>
              <a:rPr lang="ru-RU" altLang="ru-RU" sz="2000" dirty="0" smtClean="0"/>
              <a:t> </a:t>
            </a:r>
            <a:r>
              <a:rPr lang="ru-RU" sz="2000" dirty="0" smtClean="0"/>
              <a:t>(Срок</a:t>
            </a:r>
            <a:r>
              <a:rPr lang="ru-RU" sz="2000" dirty="0"/>
              <a:t>: </a:t>
            </a:r>
            <a:r>
              <a:rPr lang="ru-RU" sz="2000" dirty="0" smtClean="0"/>
              <a:t>январь 2019г</a:t>
            </a:r>
            <a:r>
              <a:rPr lang="ru-RU" sz="2000" dirty="0"/>
              <a:t>., Ответственные: проректор по УР Никулина С.Ю</a:t>
            </a:r>
            <a:r>
              <a:rPr lang="ru-RU" sz="2000" dirty="0" smtClean="0"/>
              <a:t>., проректор по НР Рукша Т.Г. начальник УМУ Мягкова Е.Г., деканы факультетов/институтов )</a:t>
            </a:r>
            <a:r>
              <a:rPr lang="ru-RU" altLang="ru-RU" sz="2000" dirty="0" smtClean="0">
                <a:solidFill>
                  <a:schemeClr val="tx1"/>
                </a:solidFill>
              </a:rPr>
              <a:t>. 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0967" y="3284984"/>
            <a:ext cx="8817867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ru-RU" sz="2000" dirty="0" smtClean="0"/>
              <a:t>2</a:t>
            </a:r>
            <a:r>
              <a:rPr lang="ru-RU" altLang="ru-RU" sz="2000" dirty="0" smtClean="0"/>
              <a:t>.</a:t>
            </a:r>
            <a:r>
              <a:rPr lang="ru-RU" sz="2000" dirty="0" smtClean="0"/>
              <a:t> Переход на реализацию ФГОС 3++ </a:t>
            </a:r>
            <a:r>
              <a:rPr lang="ru-RU" sz="2000" dirty="0"/>
              <a:t>(Срок: </a:t>
            </a:r>
            <a:r>
              <a:rPr lang="ru-RU" sz="2000" dirty="0" smtClean="0"/>
              <a:t>сентябрь 2019г</a:t>
            </a:r>
            <a:r>
              <a:rPr lang="ru-RU" sz="2000" dirty="0"/>
              <a:t>., Ответственные: проректор по УР Никулина С.Ю., начальник УМУ  Мягкова Е.Г</a:t>
            </a:r>
            <a:r>
              <a:rPr lang="ru-RU" sz="2000" dirty="0" smtClean="0"/>
              <a:t>., деканы факультетов/руководитель института)</a:t>
            </a:r>
            <a:r>
              <a:rPr lang="ru-RU" altLang="ru-RU" sz="2000" dirty="0" smtClean="0">
                <a:solidFill>
                  <a:schemeClr val="tx1"/>
                </a:solidFill>
              </a:rPr>
              <a:t>. 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4839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AutoShape 6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69638" name="AutoShape 8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69635" name="Заголовок 1"/>
          <p:cNvSpPr>
            <a:spLocks noGrp="1"/>
          </p:cNvSpPr>
          <p:nvPr>
            <p:ph type="title"/>
          </p:nvPr>
        </p:nvSpPr>
        <p:spPr>
          <a:xfrm>
            <a:off x="3612108" y="476672"/>
            <a:ext cx="5508104" cy="1143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Спасибо за внимание!</a:t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endParaRPr lang="ru-RU" altLang="ru-RU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playcast.ru/uploads/2016/12/04/2076268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0"/>
            <a:ext cx="9608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989"/>
          <a:stretch/>
        </p:blipFill>
        <p:spPr>
          <a:xfrm>
            <a:off x="1295822" y="1844824"/>
            <a:ext cx="5976664" cy="338437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43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32048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sz="31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Причины отчисления </a:t>
            </a:r>
            <a:r>
              <a:rPr lang="ru-RU" altLang="ru-RU" sz="31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студентов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1396490"/>
              </p:ext>
            </p:extLst>
          </p:nvPr>
        </p:nvGraphicFramePr>
        <p:xfrm>
          <a:off x="179512" y="692696"/>
          <a:ext cx="8784976" cy="321428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176464"/>
                <a:gridCol w="1332758"/>
                <a:gridCol w="3275754"/>
              </a:tblGrid>
              <a:tr h="481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Причина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2017 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2018 </a:t>
                      </a:r>
                      <a:r>
                        <a:rPr lang="ru-RU" sz="1800" dirty="0" smtClean="0">
                          <a:effectLst/>
                        </a:rPr>
                        <a:t>год (с </a:t>
                      </a:r>
                      <a:r>
                        <a:rPr lang="ru-RU" sz="1800" dirty="0">
                          <a:effectLst/>
                        </a:rPr>
                        <a:t>01.01. по 17.12)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182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210 (   13,3%)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*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Академическая неуспеваемость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63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Прекратили посещать занятия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Перевод в другой вуз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Собственное </a:t>
                      </a:r>
                      <a:r>
                        <a:rPr lang="ru-RU" sz="1600" dirty="0" smtClean="0">
                          <a:effectLst/>
                        </a:rPr>
                        <a:t>желание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Расторжение договора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Смерть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Нарушение Правил внутреннего распорядка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499" marR="294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V="1">
            <a:off x="7178240" y="1220682"/>
            <a:ext cx="0" cy="2280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9512" y="3844012"/>
            <a:ext cx="709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*Без учёта отчисленных по направлению Социальная работа – </a:t>
            </a:r>
            <a:r>
              <a:rPr lang="ru-RU" b="1" dirty="0" smtClean="0">
                <a:solidFill>
                  <a:srgbClr val="FF0000"/>
                </a:solidFill>
              </a:rPr>
              <a:t>52</a:t>
            </a:r>
            <a:r>
              <a:rPr lang="ru-RU" dirty="0" smtClean="0">
                <a:solidFill>
                  <a:srgbClr val="002060"/>
                </a:solidFill>
              </a:rPr>
              <a:t> чел.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365104"/>
            <a:ext cx="88569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ОСНОВНОЕ УВЕЛИЧЕНИЕ ОТЧИСЛЕНИЯ  ЗА АКАДЕМИЧЕСКУЮ НЕУСПЕВАЕМОСТЬ ПРОИЗОШЛО ЗА СЧЕТ:</a:t>
            </a:r>
          </a:p>
          <a:p>
            <a:pPr algn="ctr"/>
            <a:endParaRPr lang="ru-RU" sz="12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2060"/>
                </a:solidFill>
              </a:rPr>
              <a:t>2-3 курсов </a:t>
            </a:r>
            <a:r>
              <a:rPr lang="ru-RU" sz="1700" dirty="0"/>
              <a:t>специальности </a:t>
            </a:r>
            <a:r>
              <a:rPr lang="ru-RU" sz="1700" b="1" dirty="0">
                <a:solidFill>
                  <a:srgbClr val="002060"/>
                </a:solidFill>
              </a:rPr>
              <a:t>31.05.01 Лечебное дело</a:t>
            </a:r>
            <a:r>
              <a:rPr lang="ru-RU" sz="1700" dirty="0"/>
              <a:t>: </a:t>
            </a:r>
            <a:r>
              <a:rPr lang="ru-RU" sz="1700" b="1" dirty="0">
                <a:solidFill>
                  <a:srgbClr val="FF0000"/>
                </a:solidFill>
              </a:rPr>
              <a:t>18</a:t>
            </a:r>
            <a:r>
              <a:rPr lang="ru-RU" sz="1700" dirty="0"/>
              <a:t> человек в 2018 году против </a:t>
            </a:r>
            <a:r>
              <a:rPr lang="ru-RU" sz="1700" b="1" dirty="0">
                <a:solidFill>
                  <a:srgbClr val="FF0000"/>
                </a:solidFill>
              </a:rPr>
              <a:t>0</a:t>
            </a:r>
            <a:r>
              <a:rPr lang="ru-RU" sz="1700" dirty="0"/>
              <a:t> – в  2017</a:t>
            </a:r>
            <a:r>
              <a:rPr lang="ru-RU" sz="17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2060"/>
                </a:solidFill>
              </a:rPr>
              <a:t>2-3 курсов </a:t>
            </a:r>
            <a:r>
              <a:rPr lang="ru-RU" sz="1700" dirty="0"/>
              <a:t>специальности </a:t>
            </a:r>
            <a:r>
              <a:rPr lang="ru-RU" sz="1700" b="1" dirty="0">
                <a:solidFill>
                  <a:srgbClr val="002060"/>
                </a:solidFill>
              </a:rPr>
              <a:t>31.05.02 Педиатрия</a:t>
            </a:r>
            <a:r>
              <a:rPr lang="ru-RU" sz="1700" dirty="0"/>
              <a:t>: </a:t>
            </a:r>
            <a:r>
              <a:rPr lang="ru-RU" sz="1700" b="1" dirty="0">
                <a:solidFill>
                  <a:srgbClr val="FF0000"/>
                </a:solidFill>
              </a:rPr>
              <a:t>5</a:t>
            </a:r>
            <a:r>
              <a:rPr lang="ru-RU" sz="1700" dirty="0"/>
              <a:t> человек в 2018 году против </a:t>
            </a:r>
            <a:r>
              <a:rPr lang="ru-RU" sz="1700" b="1" dirty="0">
                <a:solidFill>
                  <a:srgbClr val="FF0000"/>
                </a:solidFill>
              </a:rPr>
              <a:t>1</a:t>
            </a:r>
            <a:r>
              <a:rPr lang="ru-RU" sz="1700" dirty="0"/>
              <a:t> – в 2017; </a:t>
            </a:r>
            <a:endParaRPr lang="ru-RU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2060"/>
                </a:solidFill>
              </a:rPr>
              <a:t>5 курса </a:t>
            </a:r>
            <a:r>
              <a:rPr lang="ru-RU" sz="1700" dirty="0"/>
              <a:t>специальности </a:t>
            </a:r>
            <a:r>
              <a:rPr lang="ru-RU" sz="1700" b="1" dirty="0">
                <a:solidFill>
                  <a:srgbClr val="002060"/>
                </a:solidFill>
              </a:rPr>
              <a:t>33.05.01 Фармация</a:t>
            </a:r>
            <a:r>
              <a:rPr lang="ru-RU" sz="1700" dirty="0"/>
              <a:t>: </a:t>
            </a:r>
            <a:r>
              <a:rPr lang="ru-RU" sz="1700" b="1" dirty="0">
                <a:solidFill>
                  <a:srgbClr val="FF0000"/>
                </a:solidFill>
              </a:rPr>
              <a:t>5</a:t>
            </a:r>
            <a:r>
              <a:rPr lang="ru-RU" sz="1700" dirty="0"/>
              <a:t> человек в 2018 году против </a:t>
            </a:r>
            <a:r>
              <a:rPr lang="ru-RU" sz="1700" b="1" dirty="0">
                <a:solidFill>
                  <a:srgbClr val="FF0000"/>
                </a:solidFill>
              </a:rPr>
              <a:t>1</a:t>
            </a:r>
            <a:r>
              <a:rPr lang="ru-RU" sz="1700" dirty="0"/>
              <a:t> – в 2017; </a:t>
            </a:r>
            <a:endParaRPr lang="ru-RU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2060"/>
                </a:solidFill>
              </a:rPr>
              <a:t>2-6 курсов</a:t>
            </a:r>
            <a:r>
              <a:rPr lang="ru-RU" sz="1700" dirty="0"/>
              <a:t> специальности </a:t>
            </a:r>
            <a:r>
              <a:rPr lang="ru-RU" sz="1700" b="1" dirty="0">
                <a:solidFill>
                  <a:srgbClr val="002060"/>
                </a:solidFill>
              </a:rPr>
              <a:t>30.03.01 Медицинская кибернетика</a:t>
            </a:r>
            <a:r>
              <a:rPr lang="ru-RU" sz="1700" dirty="0"/>
              <a:t>: </a:t>
            </a:r>
            <a:r>
              <a:rPr lang="ru-RU" sz="1700" b="1" dirty="0">
                <a:solidFill>
                  <a:srgbClr val="FF0000"/>
                </a:solidFill>
              </a:rPr>
              <a:t>9</a:t>
            </a:r>
            <a:r>
              <a:rPr lang="ru-RU" sz="1700" dirty="0"/>
              <a:t> отчисленных в 2018 году против </a:t>
            </a:r>
            <a:r>
              <a:rPr lang="ru-RU" sz="1700" b="1" dirty="0">
                <a:solidFill>
                  <a:srgbClr val="FF0000"/>
                </a:solidFill>
              </a:rPr>
              <a:t>0</a:t>
            </a:r>
            <a:r>
              <a:rPr lang="ru-RU" sz="1700" dirty="0"/>
              <a:t> – в 2017.</a:t>
            </a:r>
          </a:p>
        </p:txBody>
      </p:sp>
    </p:spTree>
    <p:extLst>
      <p:ext uri="{BB962C8B-B14F-4D97-AF65-F5344CB8AC3E}">
        <p14:creationId xmlns:p14="http://schemas.microsoft.com/office/powerpoint/2010/main" val="656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428" y="108248"/>
            <a:ext cx="8964488" cy="1143000"/>
          </a:xfrm>
        </p:spPr>
        <p:txBody>
          <a:bodyPr>
            <a:no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ea typeface="+mn-ea"/>
                <a:cs typeface="+mn-cs"/>
              </a:rPr>
              <a:t>Проект «Мы – разные, мы – равные: от персонифицированного образования к персонифицированной медицине»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6" y="1442814"/>
            <a:ext cx="360045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Психолого-педагогическая</a:t>
            </a:r>
            <a:r>
              <a:rPr lang="ru-RU" altLang="ru-RU" sz="2100" dirty="0"/>
              <a:t> </a:t>
            </a:r>
            <a:r>
              <a:rPr lang="ru-RU" altLang="ru-RU" sz="2100" b="1" dirty="0" err="1">
                <a:solidFill>
                  <a:srgbClr val="FF0000"/>
                </a:solidFill>
              </a:rPr>
              <a:t>курация</a:t>
            </a:r>
            <a:r>
              <a:rPr lang="ru-RU" altLang="ru-RU" sz="2100" dirty="0"/>
              <a:t> студенческих экспериментальных групп </a:t>
            </a:r>
          </a:p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Повышение квалификации </a:t>
            </a:r>
            <a:r>
              <a:rPr lang="ru-RU" altLang="ru-RU" sz="2100" dirty="0"/>
              <a:t>преподавателей, участвующих в эксперименте</a:t>
            </a:r>
          </a:p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Внедрение</a:t>
            </a:r>
            <a:r>
              <a:rPr lang="ru-RU" altLang="ru-RU" sz="2100" dirty="0"/>
              <a:t> новых </a:t>
            </a:r>
            <a:r>
              <a:rPr lang="ru-RU" altLang="ru-RU" sz="2100" b="1" dirty="0">
                <a:solidFill>
                  <a:srgbClr val="FF0000"/>
                </a:solidFill>
              </a:rPr>
              <a:t>педагогических приемов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209853" y="1417414"/>
            <a:ext cx="38585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Индивидуальный и дифференцированный подход</a:t>
            </a:r>
            <a:r>
              <a:rPr lang="ru-RU" altLang="ru-RU" sz="2100" dirty="0">
                <a:latin typeface="+mn-lt"/>
              </a:rPr>
              <a:t> к студентам, поэтапное освоение материала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«Оживление» </a:t>
            </a:r>
            <a:r>
              <a:rPr lang="ru-RU" altLang="ru-RU" sz="2100" dirty="0">
                <a:latin typeface="+mn-lt"/>
              </a:rPr>
              <a:t>педагогического </a:t>
            </a: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труда</a:t>
            </a:r>
            <a:r>
              <a:rPr lang="ru-RU" altLang="ru-RU" sz="2100" dirty="0">
                <a:latin typeface="+mn-lt"/>
              </a:rPr>
              <a:t>, </a:t>
            </a: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интереса</a:t>
            </a:r>
            <a:r>
              <a:rPr lang="ru-RU" altLang="ru-RU" sz="2100" dirty="0">
                <a:latin typeface="+mn-lt"/>
              </a:rPr>
              <a:t> к профессии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Повышение включенности студентов</a:t>
            </a:r>
            <a:r>
              <a:rPr lang="ru-RU" altLang="ru-RU" sz="2100" dirty="0">
                <a:latin typeface="+mn-lt"/>
              </a:rPr>
              <a:t> в учебный процесс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3809430" y="1531937"/>
            <a:ext cx="1368425" cy="433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3782244" y="2454920"/>
            <a:ext cx="1368425" cy="4333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3777928" y="3247008"/>
            <a:ext cx="1368425" cy="4333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1" y="4471144"/>
            <a:ext cx="2847000" cy="16162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72" y="4471145"/>
            <a:ext cx="2469964" cy="162882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46" y="4471145"/>
            <a:ext cx="3018433" cy="16269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111" y="6160869"/>
            <a:ext cx="888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рамках проекта проведен курс </a:t>
            </a:r>
            <a:r>
              <a:rPr lang="ru-RU" b="1" dirty="0"/>
              <a:t>повышения квалификации «Психолого-педагогические технологии обучения студентов в современном университете»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3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  <p:bldP spid="30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50825" y="130175"/>
            <a:ext cx="8713788" cy="777875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Итоги промежуточной аттестации в экспериментальных группах</a:t>
            </a:r>
            <a:endParaRPr lang="ru-RU" altLang="ru-RU" sz="32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93581"/>
              </p:ext>
            </p:extLst>
          </p:nvPr>
        </p:nvGraphicFramePr>
        <p:xfrm>
          <a:off x="181446" y="1073708"/>
          <a:ext cx="8856215" cy="204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070"/>
                <a:gridCol w="1390768"/>
                <a:gridCol w="1463966"/>
                <a:gridCol w="1438339"/>
                <a:gridCol w="1476036"/>
                <a:gridCol w="1476036"/>
              </a:tblGrid>
              <a:tr h="397364">
                <a:tc>
                  <a:txBody>
                    <a:bodyPr/>
                    <a:lstStyle/>
                    <a:p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103 группа</a:t>
                      </a:r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104 группа</a:t>
                      </a:r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105</a:t>
                      </a:r>
                      <a:r>
                        <a:rPr lang="ru-RU" sz="1800" b="1" baseline="0" dirty="0" smtClean="0"/>
                        <a:t> группа</a:t>
                      </a:r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113 группа</a:t>
                      </a:r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114 группа</a:t>
                      </a:r>
                      <a:endParaRPr lang="ru-RU" sz="1800" b="1" dirty="0"/>
                    </a:p>
                  </a:txBody>
                  <a:tcPr marL="91432" marR="91432" marT="45710" marB="45710">
                    <a:solidFill>
                      <a:schemeClr val="tx2"/>
                    </a:solidFill>
                  </a:tcPr>
                </a:tc>
              </a:tr>
              <a:tr h="61069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Средний балл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3,03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3,28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3,89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4,39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4,19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</a:tr>
              <a:tr h="610806"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Качественныйпоказатель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69,23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84,62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81,82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90,91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91,67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</a:tr>
              <a:tr h="397364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Задолжники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0</a:t>
                      </a:r>
                      <a:endParaRPr lang="ru-RU" sz="1800" b="1" dirty="0"/>
                    </a:p>
                  </a:txBody>
                  <a:tcPr marL="91432" marR="91432" marT="45710" marB="45710"/>
                </a:tc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3429000"/>
            <a:ext cx="4536504" cy="2880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ru-RU" altLang="ru-RU" sz="2000" dirty="0" smtClean="0"/>
              <a:t>Эксперимент продолжается на 2-м курсе педиатрического факультета (203, 204, 205, 213, 214);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Сохранен статус групп;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Сохранен состав групп;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Лучшие преподаватели 2017-2018 учебного года продолжают работать в этих группах .</a:t>
            </a:r>
            <a:endParaRPr lang="ru-RU" altLang="ru-RU" sz="2000" dirty="0"/>
          </a:p>
        </p:txBody>
      </p:sp>
      <p:pic>
        <p:nvPicPr>
          <p:cNvPr id="10" name="Picture 3" descr="D:\фото студенты\IMG-3488a595f28e669b5aeedde46ba58c81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8090" r="7790" b="21127"/>
          <a:stretch/>
        </p:blipFill>
        <p:spPr bwMode="auto">
          <a:xfrm>
            <a:off x="4853111" y="4722354"/>
            <a:ext cx="2835636" cy="2055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D:\фото студенты\IMG_39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6" b="9971"/>
          <a:stretch/>
        </p:blipFill>
        <p:spPr bwMode="auto">
          <a:xfrm>
            <a:off x="6392921" y="3233487"/>
            <a:ext cx="2657291" cy="1923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012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82" y="-9525"/>
            <a:ext cx="899442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a typeface="+mn-ea"/>
                <a:cs typeface="+mn-cs"/>
              </a:rPr>
              <a:t>Проект «Повышение методической культуры преподавателя медицинского университета</a:t>
            </a:r>
            <a:r>
              <a:rPr lang="ru-RU" sz="2400" b="1" dirty="0" smtClean="0">
                <a:solidFill>
                  <a:srgbClr val="C00000"/>
                </a:solidFill>
                <a:ea typeface="+mn-ea"/>
                <a:cs typeface="+mn-cs"/>
              </a:rPr>
              <a:t>» (НОЦ «Педагогика»)</a:t>
            </a:r>
            <a:endParaRPr lang="ru-RU" sz="24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435280" cy="4525963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Психолого-педагогическое </a:t>
            </a:r>
            <a:r>
              <a:rPr lang="ru-RU" sz="2700" dirty="0"/>
              <a:t>сопровождение </a:t>
            </a:r>
            <a:r>
              <a:rPr lang="ru-RU" sz="2700" dirty="0" smtClean="0"/>
              <a:t>участников проекта; </a:t>
            </a:r>
          </a:p>
          <a:p>
            <a:r>
              <a:rPr lang="ru-RU" sz="2700" dirty="0" smtClean="0"/>
              <a:t>Поиск </a:t>
            </a:r>
            <a:r>
              <a:rPr lang="ru-RU" sz="2700" dirty="0"/>
              <a:t>оптимальной модели занятия, построенной на основе использования современных образовательных </a:t>
            </a:r>
            <a:r>
              <a:rPr lang="ru-RU" sz="2700" dirty="0" smtClean="0"/>
              <a:t>технологий;</a:t>
            </a:r>
          </a:p>
          <a:p>
            <a:r>
              <a:rPr lang="ru-RU" sz="2700" dirty="0" smtClean="0"/>
              <a:t>Анализ всех этапов занятий, проведенных в рамках проекта.</a:t>
            </a:r>
            <a:endParaRPr lang="ru-RU" sz="27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" y="4956298"/>
            <a:ext cx="2570575" cy="142503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40" y="4944702"/>
            <a:ext cx="2244925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88" y="4944702"/>
            <a:ext cx="1858336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87" y="4944702"/>
            <a:ext cx="2085615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57150" y="980728"/>
            <a:ext cx="9144000" cy="1070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ea typeface="+mn-ea"/>
                <a:cs typeface="+mn-cs"/>
              </a:rPr>
              <a:t>Педагогические</a:t>
            </a:r>
            <a:br>
              <a:rPr lang="ru-RU" sz="2000" b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2060"/>
                </a:solidFill>
                <a:ea typeface="+mn-ea"/>
                <a:cs typeface="+mn-cs"/>
              </a:rPr>
              <a:t>технологии, отработанные в рамках реализации проекта</a:t>
            </a:r>
            <a:br>
              <a:rPr lang="ru-RU" sz="2000" b="1" dirty="0" smtClean="0">
                <a:solidFill>
                  <a:srgbClr val="002060"/>
                </a:solidFill>
                <a:ea typeface="+mn-ea"/>
                <a:cs typeface="+mn-cs"/>
              </a:rPr>
            </a:br>
            <a:endParaRPr lang="ru-RU" sz="2000" b="1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472331"/>
              </p:ext>
            </p:extLst>
          </p:nvPr>
        </p:nvGraphicFramePr>
        <p:xfrm>
          <a:off x="122362" y="1781876"/>
          <a:ext cx="8884312" cy="4968295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705510"/>
                <a:gridCol w="8178802"/>
              </a:tblGrid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Технология позиционной дискуссии 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57391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2.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Учебно-исследовательские проекты</a:t>
                      </a:r>
                    </a:p>
                    <a:p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7391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3.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Проведение практических занятий на клинических базах и составление аналитического отчета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7735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4.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/>
                        <a:t>Визуализация и систематизация учебного материала</a:t>
                      </a:r>
                      <a:endParaRPr lang="ru-RU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5.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/>
                        <a:t>Опрос с использованием методики «Работа в парах»</a:t>
                      </a:r>
                      <a:endParaRPr lang="ru-RU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6.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Игровые технологии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7.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/>
                        <a:t>Медиатехнологии</a:t>
                      </a:r>
                      <a:r>
                        <a:rPr lang="ru-RU" sz="2000" dirty="0" smtClean="0"/>
                        <a:t> на занятиях по терапии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8. 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Технологии контекстного обучения</a:t>
                      </a:r>
                      <a:endParaRPr lang="ru-RU" sz="20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57391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9.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Технологии развития коммуникативной компетентности преподавателя медицинского вуза</a:t>
                      </a:r>
                      <a:endParaRPr lang="ru-RU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1569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2000" dirty="0" smtClean="0"/>
                        <a:t>10.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/>
                        <a:t>Технологии проектирования в просветительской работе</a:t>
                      </a:r>
                      <a:endParaRPr lang="ru-RU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1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5" cstate="print"/>
          <a:srcRect r="83153" b="17705"/>
          <a:stretch/>
        </p:blipFill>
        <p:spPr>
          <a:xfrm>
            <a:off x="7871742" y="712312"/>
            <a:ext cx="1159789" cy="1156919"/>
          </a:xfrm>
          <a:prstGeom prst="rect">
            <a:avLst/>
          </a:prstGeom>
          <a:effectLst>
            <a:innerShdw blurRad="63500" dist="50800" dir="5400000">
              <a:schemeClr val="bg1">
                <a:alpha val="50000"/>
              </a:schemeClr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75722" y="712312"/>
            <a:ext cx="3988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Экзамен по дисциплине</a:t>
            </a:r>
          </a:p>
          <a:p>
            <a:r>
              <a:rPr lang="ru-RU" sz="1400" dirty="0"/>
              <a:t> </a:t>
            </a:r>
            <a:r>
              <a:rPr lang="ru-RU" sz="1400" b="1" dirty="0">
                <a:solidFill>
                  <a:srgbClr val="002060"/>
                </a:solidFill>
              </a:rPr>
              <a:t>«Пропедевтика внутренних болезней» </a:t>
            </a:r>
          </a:p>
          <a:p>
            <a:r>
              <a:rPr lang="ru-RU" sz="1400" dirty="0"/>
              <a:t>(3 курс лечебный факультет)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2" y="1598824"/>
            <a:ext cx="1348753" cy="101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23408" r="3538"/>
          <a:stretch/>
        </p:blipFill>
        <p:spPr>
          <a:xfrm>
            <a:off x="1396456" y="1429480"/>
            <a:ext cx="1876192" cy="134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721" y="2793876"/>
            <a:ext cx="3988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Дифференцированный зачёт после прохождения ЛПП </a:t>
            </a:r>
            <a:r>
              <a:rPr lang="ru-RU" sz="1400" dirty="0" smtClean="0"/>
              <a:t>(3-5 курсы специальностей: лечебное дело, педиатрия, стоматология)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 t="10132" r="10940"/>
          <a:stretch/>
        </p:blipFill>
        <p:spPr>
          <a:xfrm>
            <a:off x="157677" y="3595583"/>
            <a:ext cx="1315048" cy="139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4"/>
          <a:stretch/>
        </p:blipFill>
        <p:spPr>
          <a:xfrm>
            <a:off x="455833" y="5335559"/>
            <a:ext cx="1471611" cy="148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>
          <a:xfrm>
            <a:off x="2771800" y="3588340"/>
            <a:ext cx="1113230" cy="141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7936" y="5028256"/>
            <a:ext cx="465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2 этап государственной итоговой аттестации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3" t="4356" r="8356" b="6275"/>
          <a:stretch/>
        </p:blipFill>
        <p:spPr>
          <a:xfrm>
            <a:off x="1591097" y="3588340"/>
            <a:ext cx="1058289" cy="141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1689" r="5921"/>
          <a:stretch/>
        </p:blipFill>
        <p:spPr>
          <a:xfrm>
            <a:off x="2116074" y="5335560"/>
            <a:ext cx="1142603" cy="148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B4B52D-F829-CC40-B22A-8480DAAC99CA}"/>
              </a:ext>
            </a:extLst>
          </p:cNvPr>
          <p:cNvSpPr txBox="1"/>
          <p:nvPr/>
        </p:nvSpPr>
        <p:spPr>
          <a:xfrm>
            <a:off x="981012" y="68930"/>
            <a:ext cx="759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j-lt"/>
                <a:ea typeface="Calibri" pitchFamily="34" charset="0"/>
                <a:cs typeface="Calibri" pitchFamily="34" charset="0"/>
              </a:rPr>
              <a:t>Учебно-методические мероприятия кафедры-центра </a:t>
            </a:r>
            <a:r>
              <a:rPr lang="ru-RU" sz="2400" b="1" dirty="0" err="1">
                <a:solidFill>
                  <a:srgbClr val="C00000"/>
                </a:solidFill>
                <a:latin typeface="+mj-lt"/>
                <a:ea typeface="Calibri" pitchFamily="34" charset="0"/>
                <a:cs typeface="Calibri" pitchFamily="34" charset="0"/>
              </a:rPr>
              <a:t>симуляционных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Calibri" pitchFamily="34" charset="0"/>
                <a:cs typeface="Calibri" pitchFamily="34" charset="0"/>
              </a:rPr>
              <a:t> технологий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39952" y="1052736"/>
            <a:ext cx="0" cy="561662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69873" y="2015530"/>
            <a:ext cx="398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Симулированный пациент в образовательном процессе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актеры в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39008" y="2835399"/>
            <a:ext cx="4815050" cy="36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13" y="116632"/>
            <a:ext cx="8973156" cy="56207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ea typeface="Calibri" pitchFamily="34" charset="0"/>
                <a:cs typeface="Calibri" pitchFamily="34" charset="0"/>
              </a:rPr>
              <a:t>Размещение лекций на сайте Университета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3" y="959204"/>
            <a:ext cx="4726569" cy="42699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7731596" cy="24052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28" y="1196752"/>
            <a:ext cx="4015755" cy="29263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2308</Words>
  <Application>Microsoft Office PowerPoint</Application>
  <PresentationFormat>Экран (4:3)</PresentationFormat>
  <Paragraphs>434</Paragraphs>
  <Slides>36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Отчет об учебно-методической работе за 2018 год Отчет о работе ЦКМС</vt:lpstr>
      <vt:lpstr>Студенческий контингент по программам ВО  на 01.12.2018 г. </vt:lpstr>
      <vt:lpstr>ПЕРВИЧНАЯ АККРЕДИТАЦИЯ СПЕЦИАЛИСТОВ 2018 года</vt:lpstr>
      <vt:lpstr>Причины отчисления студентов</vt:lpstr>
      <vt:lpstr>Проект «Мы – разные, мы – равные: от персонифицированного образования к персонифицированной медицине»</vt:lpstr>
      <vt:lpstr>Итоги промежуточной аттестации в экспериментальных группах</vt:lpstr>
      <vt:lpstr>Проект «Повышение методической культуры преподавателя медицинского университета» (НОЦ «Педагогика»)</vt:lpstr>
      <vt:lpstr>Презентация PowerPoint</vt:lpstr>
      <vt:lpstr>Размещение лекций на сайте Университета</vt:lpstr>
      <vt:lpstr>В 2018 году совместно  с кафедрами, управлением информационной и корпоративной политики и отделом информатизации созданы:  171 видеолекция (всего 1102)</vt:lpstr>
      <vt:lpstr>Учебные олимпиады, проведенные в 2018 году</vt:lpstr>
      <vt:lpstr>Количество учебных олимпиад, проведенных в 2018 году</vt:lpstr>
      <vt:lpstr>Открытые лекции, практические занятия и мастер-классы Лекции визит-профессоров</vt:lpstr>
      <vt:lpstr>Всероссийские студенческие олимпиады</vt:lpstr>
      <vt:lpstr>Под эгидой ЦКМС и НОЦ «Педагогика» работает  «Школа молодого преподавателя»</vt:lpstr>
      <vt:lpstr>Презентация PowerPoint</vt:lpstr>
      <vt:lpstr>Презентация PowerPoint</vt:lpstr>
      <vt:lpstr>Электронные модули на сайте</vt:lpstr>
      <vt:lpstr>Презентация PowerPoint</vt:lpstr>
      <vt:lpstr>.  Проанализированы результаты внутреннего аудита кафедр 2018 года</vt:lpstr>
      <vt:lpstr>Презентация PowerPoint</vt:lpstr>
      <vt:lpstr>Презентация PowerPoint</vt:lpstr>
      <vt:lpstr>За отчетный год гриф ЦКМС  получили учебно-методические издания:</vt:lpstr>
      <vt:lpstr>Экспертиза учебных пособий в Координационном совете по области образования «Здравоохранение и медицинские науки»  в 2018 году </vt:lpstr>
      <vt:lpstr>ПОДВЕДЕНЫ ИТОГИ КОНКУРСА «ЛУЧШЕЕ УЧЕБНОЕ ПОСОБИЕ ГОДА»</vt:lpstr>
      <vt:lpstr>  Подведены  итоги ежегодного конкурса «Лучший лектор года»  </vt:lpstr>
      <vt:lpstr>ДОСТИЖЕНИЯ В УЧЕБНО-МЕТОДИЧЕСКОЙ РАБОТЕ</vt:lpstr>
      <vt:lpstr>Проект решения Ученого совета от 27.12.2017г.</vt:lpstr>
      <vt:lpstr>Аккредитация - 2019</vt:lpstr>
      <vt:lpstr>Аккредитация - 2019</vt:lpstr>
      <vt:lpstr>Презентация PowerPoint</vt:lpstr>
      <vt:lpstr>Составляющие успешного прохождения государственной аккредитации </vt:lpstr>
      <vt:lpstr> с 1 сентября 2019 года</vt:lpstr>
      <vt:lpstr>ВУЗОВСКАЯ ПЕДАГОГИКА - 2019</vt:lpstr>
      <vt:lpstr>Проект решения Ученого совета от 19.12.2018г.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учебно-методической работе за 2016 год Отчет о работе ЦКМС</dc:title>
  <dc:creator>МягковаЕГ</dc:creator>
  <cp:lastModifiedBy>МягковаЕГ</cp:lastModifiedBy>
  <cp:revision>169</cp:revision>
  <dcterms:created xsi:type="dcterms:W3CDTF">2017-12-13T03:31:47Z</dcterms:created>
  <dcterms:modified xsi:type="dcterms:W3CDTF">2018-12-19T02:44:47Z</dcterms:modified>
</cp:coreProperties>
</file>