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337" r:id="rId5"/>
    <p:sldId id="336" r:id="rId6"/>
    <p:sldId id="334" r:id="rId7"/>
    <p:sldId id="335" r:id="rId8"/>
    <p:sldId id="364" r:id="rId9"/>
    <p:sldId id="365" r:id="rId10"/>
    <p:sldId id="366" r:id="rId11"/>
    <p:sldId id="369" r:id="rId12"/>
    <p:sldId id="367" r:id="rId13"/>
    <p:sldId id="368" r:id="rId14"/>
    <p:sldId id="269" r:id="rId15"/>
    <p:sldId id="324" r:id="rId16"/>
    <p:sldId id="345" r:id="rId17"/>
    <p:sldId id="326" r:id="rId18"/>
    <p:sldId id="312" r:id="rId19"/>
    <p:sldId id="275" r:id="rId20"/>
    <p:sldId id="346" r:id="rId21"/>
    <p:sldId id="347" r:id="rId22"/>
    <p:sldId id="348" r:id="rId23"/>
    <p:sldId id="351" r:id="rId24"/>
    <p:sldId id="339" r:id="rId25"/>
    <p:sldId id="341" r:id="rId26"/>
    <p:sldId id="340" r:id="rId27"/>
    <p:sldId id="281" r:id="rId28"/>
    <p:sldId id="361" r:id="rId29"/>
    <p:sldId id="362" r:id="rId30"/>
    <p:sldId id="363" r:id="rId31"/>
    <p:sldId id="376" r:id="rId32"/>
    <p:sldId id="377" r:id="rId33"/>
    <p:sldId id="374" r:id="rId34"/>
    <p:sldId id="375" r:id="rId35"/>
    <p:sldId id="319" r:id="rId36"/>
    <p:sldId id="321" r:id="rId37"/>
    <p:sldId id="372" r:id="rId38"/>
    <p:sldId id="373" r:id="rId39"/>
    <p:sldId id="378" r:id="rId40"/>
    <p:sldId id="358" r:id="rId41"/>
    <p:sldId id="306" r:id="rId42"/>
    <p:sldId id="360" r:id="rId43"/>
    <p:sldId id="359" r:id="rId44"/>
    <p:sldId id="307" r:id="rId45"/>
    <p:sldId id="308" r:id="rId46"/>
  </p:sldIdLst>
  <p:sldSz cx="9144000" cy="6858000" type="screen4x3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4434" autoAdjust="0"/>
  </p:normalViewPr>
  <p:slideViewPr>
    <p:cSldViewPr>
      <p:cViewPr varScale="1">
        <p:scale>
          <a:sx n="115" d="100"/>
          <a:sy n="115" d="100"/>
        </p:scale>
        <p:origin x="372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79;&#1076;&#1085;&#1103;&#1082;&#1086;&#1074;&#1072;\Desktop\&#1044;&#1086;&#1082;&#1091;&#1084;&#1077;&#1085;&#1090;&#1099;%202016-2017%20&#1091;&#1095;.&#1075;&#1086;&#1076;&#1072;\&#1086;&#1090;&#1095;&#1077;&#1090;&#1099;%20&#1044;&#1083;&#1103;%20&#1043;&#1072;&#1083;&#1080;&#1085;&#1099;%20&#1042;&#1072;&#1089;&#1080;&#1083;&#1100;&#1077;&#1074;&#1085;&#1099;\&#1082;&#1086;&#1085;&#1090;&#1080;&#1085;&#1075;&#1077;&#1085;&#109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79;&#1076;&#1085;&#1103;&#1082;&#1086;&#1074;&#1072;\Desktop\&#1044;&#1086;&#1082;&#1091;&#1084;&#1077;&#1085;&#1090;&#1099;%202016-2017%20&#1091;&#1095;.&#1075;&#1086;&#1076;&#1072;\&#1086;&#1090;&#1095;&#1077;&#1090;&#1099;%20&#1044;&#1083;&#1103;%20&#1043;&#1072;&#1083;&#1080;&#1085;&#1099;%20&#1042;&#1072;&#1089;&#1080;&#1083;&#1100;&#1077;&#1074;&#1085;&#1099;\&#1082;&#1086;&#1085;&#1090;&#1080;&#1085;&#1075;&#1077;&#1085;&#109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79;&#1076;&#1085;&#1103;&#1082;&#1086;&#1074;&#1072;\Desktop\&#1044;&#1086;&#1082;&#1091;&#1084;&#1077;&#1085;&#1090;&#1099;%202016-2017%20&#1091;&#1095;.&#1075;&#1086;&#1076;&#1072;\&#1086;&#1090;&#1095;&#1077;&#1090;&#1099;%20&#1044;&#1083;&#1103;%20&#1043;&#1072;&#1083;&#1080;&#1085;&#1099;%20&#1042;&#1072;&#1089;&#1080;&#1083;&#1100;&#1077;&#1074;&#1085;&#1099;\&#1082;&#1086;&#1085;&#1090;&#1080;&#1085;&#1075;&#1077;&#1085;&#109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230412138114921E-2"/>
          <c:y val="2.7718781607238441E-2"/>
          <c:w val="0.8659562251703834"/>
          <c:h val="0.87174296651021455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1928923606189354E-2"/>
                  <c:y val="-3.6648164633943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BC6-45C8-BB9A-A29D20BF215B}"/>
                </c:ext>
              </c:extLst>
            </c:dLbl>
            <c:dLbl>
              <c:idx val="1"/>
              <c:layout>
                <c:manualLayout>
                  <c:x val="3.0408498672561287E-2"/>
                  <c:y val="-3.8938674923565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BC6-45C8-BB9A-A29D20BF215B}"/>
                </c:ext>
              </c:extLst>
            </c:dLbl>
            <c:dLbl>
              <c:idx val="2"/>
              <c:layout>
                <c:manualLayout>
                  <c:x val="1.824509920353666E-2"/>
                  <c:y val="-4.122918521318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BC6-45C8-BB9A-A29D20BF21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Лист1!$O$3:$Q$3</c:f>
              <c:strCache>
                <c:ptCount val="3"/>
                <c:pt idx="0">
                  <c:v>2015-16 уч.год</c:v>
                </c:pt>
                <c:pt idx="1">
                  <c:v>2016-17 уч.год</c:v>
                </c:pt>
                <c:pt idx="2">
                  <c:v>2017-18 уч.год</c:v>
                </c:pt>
              </c:strCache>
            </c:strRef>
          </c:cat>
          <c:val>
            <c:numRef>
              <c:f>Лист1!$O$4:$Q$4</c:f>
              <c:numCache>
                <c:formatCode>General</c:formatCode>
                <c:ptCount val="3"/>
                <c:pt idx="0">
                  <c:v>961</c:v>
                </c:pt>
                <c:pt idx="1">
                  <c:v>933</c:v>
                </c:pt>
                <c:pt idx="2">
                  <c:v>993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4BC6-45C8-BB9A-A29D20BF2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969098032"/>
        <c:axId val="-1969096944"/>
        <c:axId val="-1886018240"/>
      </c:bar3DChart>
      <c:catAx>
        <c:axId val="-196909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969096944"/>
        <c:crosses val="autoZero"/>
        <c:auto val="1"/>
        <c:lblAlgn val="ctr"/>
        <c:lblOffset val="100"/>
        <c:noMultiLvlLbl val="0"/>
      </c:catAx>
      <c:valAx>
        <c:axId val="-196909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69098032"/>
        <c:crosses val="autoZero"/>
        <c:crossBetween val="between"/>
      </c:valAx>
      <c:serAx>
        <c:axId val="-1886018240"/>
        <c:scaling>
          <c:orientation val="minMax"/>
        </c:scaling>
        <c:delete val="1"/>
        <c:axPos val="b"/>
        <c:majorTickMark val="none"/>
        <c:minorTickMark val="none"/>
        <c:tickLblPos val="nextTo"/>
        <c:crossAx val="-19690969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ru-RU" sz="24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pPr>
            <a:r>
              <a:rPr lang="ru-RU" sz="24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Бюджет -56%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Лист3!$B$37</c:f>
              <c:strCache>
                <c:ptCount val="1"/>
                <c:pt idx="0">
                  <c:v>Контингент студентов бюджет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FCF-48DB-8D03-21E04BB63695}"/>
                </c:ext>
              </c:extLst>
            </c:dLbl>
            <c:dLbl>
              <c:idx val="1"/>
              <c:layout>
                <c:manualLayout>
                  <c:x val="2.4999999999999897E-2"/>
                  <c:y val="-2.7777777777777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FCF-48DB-8D03-21E04BB63695}"/>
                </c:ext>
              </c:extLst>
            </c:dLbl>
            <c:dLbl>
              <c:idx val="2"/>
              <c:layout>
                <c:manualLayout>
                  <c:x val="4.0277777777777773E-2"/>
                  <c:y val="-1.2534811091818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88888888888889"/>
                      <c:h val="0.104318808082357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FCF-48DB-8D03-21E04BB636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Лист3!$B$38:$D$38</c:f>
              <c:strCache>
                <c:ptCount val="3"/>
                <c:pt idx="0">
                  <c:v>2015-16 уч.год</c:v>
                </c:pt>
                <c:pt idx="1">
                  <c:v>2016-17 уч.год</c:v>
                </c:pt>
                <c:pt idx="2">
                  <c:v>2017-18 уч.год</c:v>
                </c:pt>
              </c:strCache>
            </c:strRef>
          </c:cat>
          <c:val>
            <c:numRef>
              <c:f>Лист3!$B$39:$D$39</c:f>
              <c:numCache>
                <c:formatCode>General</c:formatCode>
                <c:ptCount val="3"/>
                <c:pt idx="0">
                  <c:v>655</c:v>
                </c:pt>
                <c:pt idx="1">
                  <c:v>601</c:v>
                </c:pt>
                <c:pt idx="2">
                  <c:v>585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8FCF-48DB-8D03-21E04BB636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885876416"/>
        <c:axId val="-1885868256"/>
        <c:axId val="0"/>
      </c:bar3DChart>
      <c:catAx>
        <c:axId val="-1885876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ru-RU"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85868256"/>
        <c:crosses val="autoZero"/>
        <c:auto val="1"/>
        <c:lblAlgn val="ctr"/>
        <c:lblOffset val="100"/>
        <c:noMultiLvlLbl val="0"/>
      </c:catAx>
      <c:valAx>
        <c:axId val="-1885868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85876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ru-RU" sz="24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pPr>
            <a:r>
              <a:rPr lang="ru-RU" sz="24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Внебюджет-44%</a:t>
            </a:r>
            <a:endParaRPr lang="ru-RU" sz="2400" b="0" i="0" u="none" strike="noStrike" kern="1200" baseline="0" dirty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Лист3!$L$37</c:f>
              <c:strCache>
                <c:ptCount val="1"/>
                <c:pt idx="0">
                  <c:v>Контингент студентов внебюджет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0F2-4661-9D95-93C7ED4EAD8A}"/>
                </c:ext>
              </c:extLst>
            </c:dLbl>
            <c:dLbl>
              <c:idx val="1"/>
              <c:layout>
                <c:manualLayout>
                  <c:x val="3.0555555555555555E-2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0F2-4661-9D95-93C7ED4EAD8A}"/>
                </c:ext>
              </c:extLst>
            </c:dLbl>
            <c:dLbl>
              <c:idx val="2"/>
              <c:layout>
                <c:manualLayout>
                  <c:x val="3.0555555555555555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0F2-4661-9D95-93C7ED4EAD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Лист3!$L$38:$N$38</c:f>
              <c:strCache>
                <c:ptCount val="3"/>
                <c:pt idx="0">
                  <c:v>2015-16 уч.год</c:v>
                </c:pt>
                <c:pt idx="1">
                  <c:v>2016-17 уч.год</c:v>
                </c:pt>
                <c:pt idx="2">
                  <c:v>2017-18 уч.год</c:v>
                </c:pt>
              </c:strCache>
            </c:strRef>
          </c:cat>
          <c:val>
            <c:numRef>
              <c:f>Лист3!$L$39:$N$39</c:f>
              <c:numCache>
                <c:formatCode>General</c:formatCode>
                <c:ptCount val="3"/>
                <c:pt idx="0">
                  <c:v>306</c:v>
                </c:pt>
                <c:pt idx="1">
                  <c:v>332</c:v>
                </c:pt>
                <c:pt idx="2">
                  <c:v>408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80F2-4661-9D95-93C7ED4EA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885880768"/>
        <c:axId val="-1885869344"/>
        <c:axId val="0"/>
      </c:bar3DChart>
      <c:catAx>
        <c:axId val="-1885880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ru-RU"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885869344"/>
        <c:crosses val="autoZero"/>
        <c:auto val="1"/>
        <c:lblAlgn val="ctr"/>
        <c:lblOffset val="100"/>
        <c:noMultiLvlLbl val="0"/>
      </c:catAx>
      <c:valAx>
        <c:axId val="-1885869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858807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94,7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B42-419E-97F5-0D4F2BCC3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  <c:pt idx="3">
                  <c:v>2016-2017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94</c:v>
                </c:pt>
                <c:pt idx="1">
                  <c:v>97.4</c:v>
                </c:pt>
                <c:pt idx="2">
                  <c:v>95</c:v>
                </c:pt>
                <c:pt idx="3">
                  <c:v>94.7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42-419E-97F5-0D4F2BCC3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85878592"/>
        <c:axId val="-1885872608"/>
      </c:barChart>
      <c:catAx>
        <c:axId val="-1885878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-1885872608"/>
        <c:crosses val="autoZero"/>
        <c:auto val="1"/>
        <c:lblAlgn val="ctr"/>
        <c:lblOffset val="100"/>
        <c:noMultiLvlLbl val="0"/>
      </c:catAx>
      <c:valAx>
        <c:axId val="-1885872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85878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2012-2013 уч.г.</c:v>
                </c:pt>
                <c:pt idx="1">
                  <c:v>2013-2014 уч.г.</c:v>
                </c:pt>
                <c:pt idx="2">
                  <c:v>2014-2015 уч.г.</c:v>
                </c:pt>
                <c:pt idx="3">
                  <c:v>2015-2016 уч.г.</c:v>
                </c:pt>
                <c:pt idx="4">
                  <c:v>2016-2017 уч.г.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78.900000000000006</c:v>
                </c:pt>
                <c:pt idx="1">
                  <c:v>82.8</c:v>
                </c:pt>
                <c:pt idx="2">
                  <c:v>80.3</c:v>
                </c:pt>
                <c:pt idx="3">
                  <c:v>86.6</c:v>
                </c:pt>
                <c:pt idx="4">
                  <c:v>83.5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AC-464F-B77A-BF42DF47F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85874784"/>
        <c:axId val="-1885873696"/>
      </c:barChart>
      <c:catAx>
        <c:axId val="-1885874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-1885873696"/>
        <c:crosses val="autoZero"/>
        <c:auto val="1"/>
        <c:lblAlgn val="ctr"/>
        <c:lblOffset val="100"/>
        <c:noMultiLvlLbl val="0"/>
      </c:catAx>
      <c:valAx>
        <c:axId val="-1885873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85874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049236900942939E-2"/>
          <c:y val="3.0831228624714786E-2"/>
          <c:w val="0.90497545445708172"/>
          <c:h val="0.8790158028247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00206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82</c:v>
                </c:pt>
                <c:pt idx="1">
                  <c:v>86</c:v>
                </c:pt>
                <c:pt idx="2">
                  <c:v>85</c:v>
                </c:pt>
                <c:pt idx="3">
                  <c:v>87.6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39-49B7-86E1-2657DC3E76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85874240"/>
        <c:axId val="-1885867168"/>
      </c:barChart>
      <c:catAx>
        <c:axId val="-188587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-1885867168"/>
        <c:crosses val="autoZero"/>
        <c:auto val="1"/>
        <c:lblAlgn val="ctr"/>
        <c:lblOffset val="100"/>
        <c:noMultiLvlLbl val="0"/>
      </c:catAx>
      <c:valAx>
        <c:axId val="-18858671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1885874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0070C0"/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28/12,8%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D68-418A-AF1A-15F665B7E3E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44/15,2%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D68-418A-AF1A-15F665B7E3E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35/12,3%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D68-418A-AF1A-15F665B7E3E9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34/16,3%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D68-418A-AF1A-15F665B7E3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2013-2014 уч.г.</c:v>
                </c:pt>
                <c:pt idx="1">
                  <c:v>2014-2015 уч.г.</c:v>
                </c:pt>
                <c:pt idx="2">
                  <c:v>2015-2016 уч.г.</c:v>
                </c:pt>
                <c:pt idx="3">
                  <c:v>2016-2017 уч.г.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</c:v>
                </c:pt>
                <c:pt idx="1">
                  <c:v>44</c:v>
                </c:pt>
                <c:pt idx="2">
                  <c:v>35</c:v>
                </c:pt>
                <c:pt idx="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68-418A-AF1A-15F665B7E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85881312"/>
        <c:axId val="-1885868800"/>
      </c:barChart>
      <c:catAx>
        <c:axId val="-1885881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-1885868800"/>
        <c:crosses val="autoZero"/>
        <c:auto val="1"/>
        <c:lblAlgn val="ctr"/>
        <c:lblOffset val="100"/>
        <c:noMultiLvlLbl val="0"/>
      </c:catAx>
      <c:valAx>
        <c:axId val="-1885868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85881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365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4BD53-3DF0-4346-913B-C9E23024259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06413"/>
            <a:ext cx="3382963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2" y="3211553"/>
            <a:ext cx="7954010" cy="304252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2154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365" y="642154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3DB4D-FAB4-43BB-929A-1913A15F5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96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415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234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1D6F7-3889-4B3D-B2F2-4CD3A45B5872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97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1D6F7-3889-4B3D-B2F2-4CD3A45B5872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718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178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3DB4D-FAB4-43BB-929A-1913A15F55C8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8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3041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951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74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7767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663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089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C795D-43B5-4813-9E1D-69462FC0CA4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003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77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3DB4D-FAB4-43BB-929A-1913A15F55C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077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3DB4D-FAB4-43BB-929A-1913A15F55C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85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9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97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E5BFC-C826-41B7-BA16-0BE6B165CB1E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A1BE2-280F-4A35-8D88-746A3EBBE6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25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C5F4D-E411-4C2A-AF94-9F30A829EA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951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163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542" y="1220486"/>
            <a:ext cx="7728915" cy="4171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80" y="5278628"/>
            <a:ext cx="8926920" cy="793877"/>
          </a:xfrm>
          <a:custGeom>
            <a:avLst/>
            <a:gdLst/>
            <a:ahLst/>
            <a:cxnLst/>
            <a:rect l="l" t="t" r="r" b="b"/>
            <a:pathLst>
              <a:path w="8644255" h="929004">
                <a:moveTo>
                  <a:pt x="0" y="928700"/>
                </a:moveTo>
                <a:lnTo>
                  <a:pt x="8644001" y="928700"/>
                </a:lnTo>
                <a:lnTo>
                  <a:pt x="8644001" y="0"/>
                </a:lnTo>
                <a:lnTo>
                  <a:pt x="0" y="0"/>
                </a:lnTo>
                <a:lnTo>
                  <a:pt x="0" y="9287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0881" y="5278628"/>
            <a:ext cx="869832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33370" marR="5080" indent="-2821305" algn="ctr">
              <a:lnSpc>
                <a:spcPct val="100000"/>
              </a:lnSpc>
            </a:pPr>
            <a:r>
              <a:rPr sz="2800" b="1" spc="-75" dirty="0" smtClean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dirty="0" smtClean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2800" b="1" spc="-15" dirty="0" smtClean="0">
                <a:solidFill>
                  <a:srgbClr val="C00000"/>
                </a:solidFill>
                <a:latin typeface="Calibri"/>
                <a:cs typeface="Calibri"/>
              </a:rPr>
              <a:t>ЧЕТ </a:t>
            </a: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ru-RU" sz="2800" b="1" spc="-20" dirty="0" smtClean="0">
                <a:solidFill>
                  <a:srgbClr val="C00000"/>
                </a:solidFill>
                <a:latin typeface="Calibri"/>
                <a:cs typeface="Calibri"/>
              </a:rPr>
              <a:t>РАБОТЕ</a:t>
            </a:r>
            <a:r>
              <a:rPr sz="2800" b="1" spc="5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b="1" spc="-145" dirty="0">
                <a:solidFill>
                  <a:srgbClr val="C00000"/>
                </a:solidFill>
                <a:latin typeface="Calibri"/>
                <a:cs typeface="Calibri"/>
              </a:rPr>
              <a:t>Ф</a:t>
            </a: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АРМАЦЕ</a:t>
            </a:r>
            <a:r>
              <a:rPr sz="2800" b="1" spc="-80" dirty="0">
                <a:solidFill>
                  <a:srgbClr val="C00000"/>
                </a:solidFill>
                <a:latin typeface="Calibri"/>
                <a:cs typeface="Calibri"/>
              </a:rPr>
              <a:t>В</a:t>
            </a: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ТИЧ</a:t>
            </a:r>
            <a:r>
              <a:rPr sz="2800" b="1" spc="-70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800" b="1" spc="-100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spc="-90" dirty="0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b="1" spc="-100" dirty="0" smtClean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800" b="1" spc="-90" dirty="0" smtClean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spc="-20" dirty="0" smtClean="0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sz="2800" b="1" spc="-15" dirty="0" smtClean="0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sz="2800" b="1" spc="-25" dirty="0" smtClean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800" b="1" spc="-20" dirty="0" smtClean="0">
                <a:solidFill>
                  <a:srgbClr val="C00000"/>
                </a:solidFill>
                <a:latin typeface="Calibri"/>
                <a:cs typeface="Calibri"/>
              </a:rPr>
              <a:t>ДЖА</a:t>
            </a:r>
            <a:r>
              <a:rPr lang="ru-RU" sz="2800" b="1" spc="-2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0880" y="5900878"/>
            <a:ext cx="8926920" cy="742835"/>
          </a:xfrm>
          <a:custGeom>
            <a:avLst/>
            <a:gdLst/>
            <a:ahLst/>
            <a:cxnLst/>
            <a:rect l="l" t="t" r="r" b="b"/>
            <a:pathLst>
              <a:path w="8572500" h="571500">
                <a:moveTo>
                  <a:pt x="0" y="571499"/>
                </a:moveTo>
                <a:lnTo>
                  <a:pt x="8572500" y="571499"/>
                </a:lnTo>
                <a:lnTo>
                  <a:pt x="8572500" y="0"/>
                </a:lnTo>
                <a:lnTo>
                  <a:pt x="0" y="0"/>
                </a:lnTo>
                <a:lnTo>
                  <a:pt x="0" y="57149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24000" y="5867400"/>
            <a:ext cx="63246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С</a:t>
            </a:r>
            <a:r>
              <a:rPr sz="1800" b="1" spc="-20" dirty="0">
                <a:latin typeface="Calibri"/>
                <a:cs typeface="Calibri"/>
              </a:rPr>
              <a:t>е</a:t>
            </a:r>
            <a:r>
              <a:rPr sz="1800" b="1" dirty="0">
                <a:latin typeface="Calibri"/>
                <a:cs typeface="Calibri"/>
              </a:rPr>
              <a:t>л</a:t>
            </a:r>
            <a:r>
              <a:rPr sz="1800" b="1" spc="-15" dirty="0">
                <a:latin typeface="Calibri"/>
                <a:cs typeface="Calibri"/>
              </a:rPr>
              <a:t>ю</a:t>
            </a:r>
            <a:r>
              <a:rPr sz="1800" b="1" spc="-10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ина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130" dirty="0">
                <a:latin typeface="Calibri"/>
                <a:cs typeface="Calibri"/>
              </a:rPr>
              <a:t>Г</a:t>
            </a:r>
            <a:r>
              <a:rPr sz="1800" b="1" dirty="0">
                <a:latin typeface="Calibri"/>
                <a:cs typeface="Calibri"/>
              </a:rPr>
              <a:t>.В.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lang="ru-RU" b="1" dirty="0" err="1">
                <a:latin typeface="Calibri"/>
                <a:cs typeface="Calibri"/>
              </a:rPr>
              <a:t>р</a:t>
            </a:r>
            <a:r>
              <a:rPr sz="1800" b="1" dirty="0" err="1" smtClean="0">
                <a:latin typeface="Calibri"/>
                <a:cs typeface="Calibri"/>
              </a:rPr>
              <a:t>у</a:t>
            </a:r>
            <a:r>
              <a:rPr sz="1800" b="1" spc="-45" dirty="0" err="1" smtClean="0">
                <a:latin typeface="Calibri"/>
                <a:cs typeface="Calibri"/>
              </a:rPr>
              <a:t>к</a:t>
            </a:r>
            <a:r>
              <a:rPr sz="1800" b="1" dirty="0" err="1" smtClean="0">
                <a:latin typeface="Calibri"/>
                <a:cs typeface="Calibri"/>
              </a:rPr>
              <a:t>ов</a:t>
            </a:r>
            <a:r>
              <a:rPr sz="1800" b="1" spc="-50" dirty="0" err="1" smtClean="0">
                <a:latin typeface="Calibri"/>
                <a:cs typeface="Calibri"/>
              </a:rPr>
              <a:t>о</a:t>
            </a:r>
            <a:r>
              <a:rPr sz="1800" b="1" dirty="0" err="1" smtClean="0">
                <a:latin typeface="Calibri"/>
                <a:cs typeface="Calibri"/>
              </a:rPr>
              <a:t>ди</a:t>
            </a:r>
            <a:r>
              <a:rPr sz="1800" b="1" spc="-20" dirty="0" err="1" smtClean="0">
                <a:latin typeface="Calibri"/>
                <a:cs typeface="Calibri"/>
              </a:rPr>
              <a:t>те</a:t>
            </a:r>
            <a:r>
              <a:rPr sz="1800" b="1" dirty="0" err="1" smtClean="0">
                <a:latin typeface="Calibri"/>
                <a:cs typeface="Calibri"/>
              </a:rPr>
              <a:t>ль</a:t>
            </a:r>
            <a:r>
              <a:rPr sz="1800" b="1" spc="-30" dirty="0" smtClean="0">
                <a:latin typeface="Calibri"/>
                <a:cs typeface="Calibri"/>
              </a:rPr>
              <a:t> </a:t>
            </a:r>
            <a:r>
              <a:rPr sz="1800" b="1" spc="-40" dirty="0" err="1" smtClean="0">
                <a:latin typeface="Calibri"/>
                <a:cs typeface="Calibri"/>
              </a:rPr>
              <a:t>к</a:t>
            </a:r>
            <a:r>
              <a:rPr sz="1800" b="1" spc="-35" dirty="0" err="1" smtClean="0">
                <a:latin typeface="Calibri"/>
                <a:cs typeface="Calibri"/>
              </a:rPr>
              <a:t>о</a:t>
            </a:r>
            <a:r>
              <a:rPr sz="1800" b="1" dirty="0" err="1" smtClean="0">
                <a:latin typeface="Calibri"/>
                <a:cs typeface="Calibri"/>
              </a:rPr>
              <a:t>лл</a:t>
            </a:r>
            <a:r>
              <a:rPr sz="1800" b="1" spc="-20" dirty="0" err="1" smtClean="0">
                <a:latin typeface="Calibri"/>
                <a:cs typeface="Calibri"/>
              </a:rPr>
              <a:t>е</a:t>
            </a:r>
            <a:r>
              <a:rPr sz="1800" b="1" dirty="0" err="1" smtClean="0">
                <a:latin typeface="Calibri"/>
                <a:cs typeface="Calibri"/>
              </a:rPr>
              <a:t>д</a:t>
            </a:r>
            <a:r>
              <a:rPr sz="1800" b="1" spc="-30" dirty="0" err="1" smtClean="0">
                <a:latin typeface="Calibri"/>
                <a:cs typeface="Calibri"/>
              </a:rPr>
              <a:t>ж</a:t>
            </a:r>
            <a:r>
              <a:rPr sz="1800" b="1" dirty="0" err="1" smtClean="0">
                <a:latin typeface="Calibri"/>
                <a:cs typeface="Calibri"/>
              </a:rPr>
              <a:t>а</a:t>
            </a:r>
            <a:r>
              <a:rPr lang="ru-RU" sz="1800" b="1" dirty="0" smtClean="0">
                <a:latin typeface="Calibri"/>
                <a:cs typeface="Calibri"/>
              </a:rPr>
              <a:t>  </a:t>
            </a:r>
          </a:p>
          <a:p>
            <a:pPr marL="12700" algn="ctr">
              <a:lnSpc>
                <a:spcPct val="100000"/>
              </a:lnSpc>
            </a:pPr>
            <a:r>
              <a:rPr lang="ru-RU" sz="1800" b="1" dirty="0" smtClean="0">
                <a:latin typeface="Calibri"/>
                <a:cs typeface="Calibri"/>
              </a:rPr>
              <a:t>2017 год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0" name="Picture 2" descr="https://pp.userapi.com/c840522/v840522569/6dae/fEH0eio65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0" y="76199"/>
            <a:ext cx="8774519" cy="516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подготовки по результатам промежуточной аттестации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1773238"/>
          <a:ext cx="8229600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96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122609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Отчислено студентов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2016-2017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1700213"/>
          <a:ext cx="6192690" cy="203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873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 обучения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13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бюджету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13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внебюджету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6588224" y="1454696"/>
          <a:ext cx="2160240" cy="48546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54623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отчислений по собственному желанию: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тяжелое материальное положение в семье;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адаптации студентов поступивших на базе 9 класса;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поступление в ВУЗ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07504" y="4005064"/>
          <a:ext cx="6192690" cy="216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35754"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Академ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Собственное </a:t>
                      </a:r>
                    </a:p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желание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Др. причины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4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50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57201"/>
            <a:ext cx="8229600" cy="61555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Динамика показателей ГИА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1524000"/>
          <a:ext cx="8229600" cy="4602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535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304801"/>
            <a:ext cx="8382000" cy="12954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Количество дипломов с отличием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1219200"/>
          <a:ext cx="8229600" cy="490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36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546" y="2129434"/>
            <a:ext cx="6906259" cy="1256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" algn="ctr">
              <a:lnSpc>
                <a:spcPct val="100000"/>
              </a:lnSpc>
            </a:pPr>
            <a:r>
              <a:rPr sz="4400" b="1" spc="-250" dirty="0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sz="4400" b="1" dirty="0">
                <a:solidFill>
                  <a:srgbClr val="C00000"/>
                </a:solidFill>
                <a:latin typeface="Calibri"/>
                <a:cs typeface="Calibri"/>
              </a:rPr>
              <a:t>словия</a:t>
            </a:r>
            <a:r>
              <a:rPr sz="44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C00000"/>
                </a:solidFill>
                <a:latin typeface="Calibri"/>
                <a:cs typeface="Calibri"/>
              </a:rPr>
              <a:t>реализации</a:t>
            </a:r>
            <a:endParaRPr sz="4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4400" b="1" dirty="0">
                <a:solidFill>
                  <a:srgbClr val="C00000"/>
                </a:solidFill>
                <a:latin typeface="Calibri"/>
                <a:cs typeface="Calibri"/>
              </a:rPr>
              <a:t>образова</a:t>
            </a:r>
            <a:r>
              <a:rPr sz="4400" b="1" spc="-40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4400" b="1" spc="-70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4400" b="1" dirty="0">
                <a:solidFill>
                  <a:srgbClr val="C00000"/>
                </a:solidFill>
                <a:latin typeface="Calibri"/>
                <a:cs typeface="Calibri"/>
              </a:rPr>
              <a:t>льных</a:t>
            </a:r>
            <a:r>
              <a:rPr sz="4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C00000"/>
                </a:solidFill>
                <a:latin typeface="Calibri"/>
                <a:cs typeface="Calibri"/>
              </a:rPr>
              <a:t>программ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25" y="3438196"/>
            <a:ext cx="2202115" cy="33031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74639"/>
            <a:ext cx="8229600" cy="61555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44798459"/>
              </p:ext>
            </p:extLst>
          </p:nvPr>
        </p:nvGraphicFramePr>
        <p:xfrm>
          <a:off x="0" y="990600"/>
          <a:ext cx="8463311" cy="23172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92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7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4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4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96541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Высшая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Первая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Без категории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Почетные звания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Ученая степень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684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27/42%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19/29%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19/29%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13/21%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3/5%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3528" y="3962400"/>
            <a:ext cx="6120680" cy="1066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Отличники здравоохранения </a:t>
            </a:r>
          </a:p>
          <a:p>
            <a:pPr algn="ctr"/>
            <a:r>
              <a:rPr lang="ru-RU" sz="2400" b="1" dirty="0" err="1" smtClean="0"/>
              <a:t>Фукалова</a:t>
            </a:r>
            <a:r>
              <a:rPr lang="ru-RU" sz="2400" b="1" dirty="0" smtClean="0"/>
              <a:t> Н.В. Гапонова Т.Э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5895" r="13053"/>
          <a:stretch/>
        </p:blipFill>
        <p:spPr>
          <a:xfrm>
            <a:off x="8138768" y="3438197"/>
            <a:ext cx="648072" cy="6515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5213242"/>
            <a:ext cx="6120680" cy="133995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Почетные работники СПО </a:t>
            </a:r>
          </a:p>
          <a:p>
            <a:pPr algn="ctr"/>
            <a:r>
              <a:rPr lang="ru-RU" sz="2400" b="1" dirty="0" smtClean="0"/>
              <a:t>Жукова М.В., Ростовцева Л.В.</a:t>
            </a:r>
          </a:p>
          <a:p>
            <a:pPr algn="ctr"/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344860"/>
            <a:ext cx="2590800" cy="5333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71%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1000" y="4343400"/>
            <a:ext cx="762000" cy="4191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2017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7200" y="5562600"/>
            <a:ext cx="8382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2017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373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40538"/>
            <a:ext cx="8403233" cy="123110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преподавателями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600200"/>
            <a:ext cx="8610600" cy="3124200"/>
          </a:xfrm>
        </p:spPr>
        <p:txBody>
          <a:bodyPr/>
          <a:lstStyle/>
          <a:p>
            <a:endParaRPr lang="ru-RU" dirty="0" smtClean="0"/>
          </a:p>
          <a:p>
            <a:r>
              <a:rPr lang="ru-RU" sz="2400" dirty="0" smtClean="0"/>
              <a:t>По преподаваемым дисциплинам – 12 преподавателей;</a:t>
            </a:r>
          </a:p>
          <a:p>
            <a:r>
              <a:rPr lang="ru-RU" sz="2400" dirty="0" smtClean="0"/>
              <a:t>По педагогике  -  30 преподавателей;</a:t>
            </a:r>
          </a:p>
          <a:p>
            <a:r>
              <a:rPr lang="ru-RU" sz="2400" dirty="0" smtClean="0"/>
              <a:t>По СМК – 6 преподавателей;</a:t>
            </a:r>
          </a:p>
          <a:p>
            <a:r>
              <a:rPr lang="ru-RU" sz="2400" dirty="0" smtClean="0"/>
              <a:t>По созданию доступной среды для инвалидов – 3 преподавателя;</a:t>
            </a:r>
          </a:p>
          <a:p>
            <a:r>
              <a:rPr lang="ru-RU" sz="2400" dirty="0" smtClean="0"/>
              <a:t>По организации и проведению практического обучения с использованием стандартов </a:t>
            </a:r>
            <a:r>
              <a:rPr lang="en-US" sz="2400" dirty="0"/>
              <a:t>World Skills Russia</a:t>
            </a:r>
            <a:r>
              <a:rPr lang="ru-RU" sz="2400" dirty="0"/>
              <a:t> </a:t>
            </a:r>
          </a:p>
        </p:txBody>
      </p:sp>
      <p:sp>
        <p:nvSpPr>
          <p:cNvPr id="4" name="Овал 3"/>
          <p:cNvSpPr/>
          <p:nvPr/>
        </p:nvSpPr>
        <p:spPr>
          <a:xfrm>
            <a:off x="1752600" y="4495800"/>
            <a:ext cx="5486400" cy="1905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55 </a:t>
            </a:r>
            <a:r>
              <a:rPr lang="ru-RU" sz="3200" b="1" dirty="0" err="1" smtClean="0">
                <a:solidFill>
                  <a:schemeClr val="bg1"/>
                </a:solidFill>
              </a:rPr>
              <a:t>абс.ч</a:t>
            </a:r>
            <a:r>
              <a:rPr lang="ru-RU" sz="3200" b="1" dirty="0" smtClean="0">
                <a:solidFill>
                  <a:schemeClr val="bg1"/>
                </a:solidFill>
              </a:rPr>
              <a:t>.- 85% преподавателей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0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40538"/>
            <a:ext cx="8686799" cy="5976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учебной литературой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542" y="1295400"/>
            <a:ext cx="7728915" cy="50292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335795"/>
              </p:ext>
            </p:extLst>
          </p:nvPr>
        </p:nvGraphicFramePr>
        <p:xfrm>
          <a:off x="228601" y="1600201"/>
          <a:ext cx="8762999" cy="46481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25696">
                  <a:extLst>
                    <a:ext uri="{9D8B030D-6E8A-4147-A177-3AD203B41FA5}">
                      <a16:colId xmlns:a16="http://schemas.microsoft.com/office/drawing/2014/main" val="1543092639"/>
                    </a:ext>
                  </a:extLst>
                </a:gridCol>
                <a:gridCol w="2579503">
                  <a:extLst>
                    <a:ext uri="{9D8B030D-6E8A-4147-A177-3AD203B41FA5}">
                      <a16:colId xmlns:a16="http://schemas.microsoft.com/office/drawing/2014/main" val="106965061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85691547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15610209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748886172"/>
                    </a:ext>
                  </a:extLst>
                </a:gridCol>
              </a:tblGrid>
              <a:tr h="988478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№п/п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Наименование</a:t>
                      </a:r>
                    </a:p>
                    <a:p>
                      <a:r>
                        <a:rPr lang="ru-RU" sz="2800" dirty="0" smtClean="0"/>
                        <a:t>показателя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2015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2016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2017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608904"/>
                  </a:ext>
                </a:extLst>
              </a:tr>
              <a:tr h="1835744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Фонд сектора учебной литературы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7012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10994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11557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693453"/>
                  </a:ext>
                </a:extLst>
              </a:tr>
              <a:tr h="911988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Прирост фонда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12,8 %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57%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5,1%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51059"/>
                  </a:ext>
                </a:extLst>
              </a:tr>
              <a:tr h="911988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УБИЦ экз.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26995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34959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35544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91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63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457201"/>
            <a:ext cx="8763000" cy="106679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етодического обеспечения ФГОС СПО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61322074"/>
              </p:ext>
            </p:extLst>
          </p:nvPr>
        </p:nvGraphicFramePr>
        <p:xfrm>
          <a:off x="0" y="1295400"/>
          <a:ext cx="9144000" cy="578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7159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Специальности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Рабочие программы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Программы практики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Программы</a:t>
                      </a:r>
                      <a:r>
                        <a:rPr lang="ru-RU" sz="2400" baseline="0" dirty="0" smtClean="0"/>
                        <a:t> промежуточной аттестации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УМКД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0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Фармация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100%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100 %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98%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26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Лабораторная диагностика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100%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100 %</a:t>
                      </a: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95%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26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Сестринское дело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100%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100 %</a:t>
                      </a: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96%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22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Итого</a:t>
                      </a:r>
                      <a:endParaRPr lang="ru-RU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224</a:t>
                      </a:r>
                      <a:endParaRPr lang="ru-RU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85</a:t>
                      </a:r>
                      <a:endParaRPr lang="ru-RU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448</a:t>
                      </a:r>
                      <a:endParaRPr lang="ru-RU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896</a:t>
                      </a:r>
                      <a:endParaRPr lang="ru-RU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170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4972" y="495957"/>
            <a:ext cx="857948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О</a:t>
            </a:r>
            <a:r>
              <a:rPr sz="36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б</a:t>
            </a:r>
            <a:r>
              <a:rPr sz="3600" b="1" spc="40" dirty="0">
                <a:solidFill>
                  <a:srgbClr val="C00000"/>
                </a:solidFill>
                <a:latin typeface="Times New Roman"/>
                <a:cs typeface="Times New Roman"/>
              </a:rPr>
              <a:t>е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сп</a:t>
            </a:r>
            <a:r>
              <a:rPr sz="3600" b="1" spc="-90" dirty="0">
                <a:solidFill>
                  <a:srgbClr val="C00000"/>
                </a:solidFill>
                <a:latin typeface="Times New Roman"/>
                <a:cs typeface="Times New Roman"/>
              </a:rPr>
              <a:t>е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ченность</a:t>
            </a:r>
            <a:r>
              <a:rPr sz="36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6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sz="3600" b="1" spc="-75" dirty="0">
                <a:solidFill>
                  <a:srgbClr val="C00000"/>
                </a:solidFill>
                <a:latin typeface="Times New Roman"/>
                <a:cs typeface="Times New Roman"/>
              </a:rPr>
              <a:t>о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мпь</a:t>
            </a:r>
            <a:r>
              <a:rPr sz="36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ю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терной т</a:t>
            </a:r>
            <a:r>
              <a:rPr sz="3600" b="1" spc="-80" dirty="0">
                <a:solidFill>
                  <a:srgbClr val="C00000"/>
                </a:solidFill>
                <a:latin typeface="Times New Roman"/>
                <a:cs typeface="Times New Roman"/>
              </a:rPr>
              <a:t>е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хни</a:t>
            </a:r>
            <a:r>
              <a:rPr sz="36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ой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91200" y="4495800"/>
            <a:ext cx="3209925" cy="2080862"/>
          </a:xfrm>
          <a:custGeom>
            <a:avLst/>
            <a:gdLst/>
            <a:ahLst/>
            <a:cxnLst/>
            <a:rect l="l" t="t" r="r" b="b"/>
            <a:pathLst>
              <a:path w="2428875" h="2193925">
                <a:moveTo>
                  <a:pt x="0" y="2193925"/>
                </a:moveTo>
                <a:lnTo>
                  <a:pt x="2428875" y="2193925"/>
                </a:lnTo>
                <a:lnTo>
                  <a:pt x="2428875" y="0"/>
                </a:lnTo>
                <a:lnTo>
                  <a:pt x="0" y="0"/>
                </a:lnTo>
                <a:lnTo>
                  <a:pt x="0" y="2193925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38800" y="4495800"/>
            <a:ext cx="3362325" cy="2080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168217"/>
              </p:ext>
            </p:extLst>
          </p:nvPr>
        </p:nvGraphicFramePr>
        <p:xfrm>
          <a:off x="136485" y="1214375"/>
          <a:ext cx="8864639" cy="53622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0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26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800" b="1" dirty="0">
                          <a:latin typeface="Times New Roman"/>
                          <a:cs typeface="Times New Roman"/>
                        </a:rPr>
                        <a:t>Наимен</a:t>
                      </a:r>
                      <a:r>
                        <a:rPr sz="2800" b="1" spc="-7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вание</a:t>
                      </a:r>
                      <a:endParaRPr sz="2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800" b="1" spc="-14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2800" b="1" spc="-3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2800" b="1" spc="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2800" b="1" spc="-2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28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ш</a:t>
                      </a:r>
                      <a:r>
                        <a:rPr sz="2800" b="1" spc="-2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.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800" b="1" dirty="0">
                          <a:latin typeface="Times New Roman"/>
                          <a:cs typeface="Times New Roman"/>
                        </a:rPr>
                        <a:t>Прио</a:t>
                      </a:r>
                      <a:r>
                        <a:rPr sz="2800" b="1" spc="5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рет</a:t>
                      </a:r>
                      <a:r>
                        <a:rPr sz="2800" b="1" spc="-1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но</a:t>
                      </a:r>
                      <a:endParaRPr sz="2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39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spc="-15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3200" b="1" spc="-5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мпь</a:t>
                      </a:r>
                      <a:r>
                        <a:rPr sz="3200" b="1" spc="-40" dirty="0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тер</a:t>
                      </a:r>
                      <a:r>
                        <a:rPr sz="3200" b="1" spc="-8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в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200" b="1" spc="5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ru-RU" sz="3200" b="1" spc="5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3200" b="1" spc="5" dirty="0" smtClean="0">
                          <a:latin typeface="Times New Roman"/>
                          <a:cs typeface="Times New Roman"/>
                        </a:rPr>
                        <a:t>4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54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3200" b="1" spc="-114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ут</a:t>
                      </a:r>
                      <a:r>
                        <a:rPr sz="3200" b="1" spc="-114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3200" b="1" spc="-4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3200" b="1" spc="-8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в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dirty="0" smtClean="0">
                          <a:latin typeface="Times New Roman"/>
                          <a:cs typeface="Times New Roman"/>
                        </a:rPr>
                        <a:t>44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376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spc="-15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оп</a:t>
                      </a:r>
                      <a:r>
                        <a:rPr sz="3200" b="1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3200" b="1" spc="-8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3200" b="1" spc="2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льная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3200" b="1" spc="-6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хни</a:t>
                      </a:r>
                      <a:r>
                        <a:rPr sz="3200" b="1" spc="-4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а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spc="5" dirty="0" smtClean="0">
                          <a:latin typeface="Times New Roman"/>
                          <a:cs typeface="Times New Roman"/>
                        </a:rPr>
                        <a:t>48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dirty="0">
                          <a:latin typeface="Times New Roman"/>
                          <a:cs typeface="Times New Roman"/>
                        </a:rPr>
                        <a:t>Интерактивные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dirty="0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3200" b="1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ки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200" b="1" dirty="0">
                          <a:latin typeface="Times New Roman"/>
                          <a:cs typeface="Times New Roman"/>
                        </a:rPr>
                        <a:t>4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435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spc="-4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3200" b="1" spc="-8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лтим</a:t>
                      </a:r>
                      <a:r>
                        <a:rPr sz="3200" b="1" spc="-3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дийные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spc="-9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3200" b="1" spc="3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ройства</a:t>
                      </a:r>
                      <a:r>
                        <a:rPr sz="32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ТВ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dirty="0" smtClean="0">
                          <a:latin typeface="Times New Roman"/>
                          <a:cs typeface="Times New Roman"/>
                        </a:rPr>
                        <a:t>31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400" y="1143001"/>
            <a:ext cx="8839200" cy="5616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/>
                <a:cs typeface="Arial"/>
              </a:rPr>
              <a:t>Совершенствование условий для реализации образовательных программ; </a:t>
            </a: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/>
                <a:cs typeface="Arial"/>
              </a:rPr>
              <a:t>Непрерывная профессиональная подготовка </a:t>
            </a:r>
            <a:r>
              <a:rPr lang="ru-RU" sz="2400" b="1" dirty="0">
                <a:latin typeface="Arial"/>
                <a:cs typeface="Arial"/>
              </a:rPr>
              <a:t>педагогических кадров</a:t>
            </a:r>
            <a:r>
              <a:rPr lang="ru-RU" sz="2400" b="1" dirty="0" smtClean="0">
                <a:latin typeface="Arial"/>
                <a:cs typeface="Arial"/>
              </a:rPr>
              <a:t>;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/>
                <a:cs typeface="Arial"/>
              </a:rPr>
              <a:t>Социальное партнерство по направлениям деятельности; 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/>
                <a:cs typeface="Arial"/>
              </a:rPr>
              <a:t>Развитие международного сотрудничества;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/>
                <a:cs typeface="Arial"/>
              </a:rPr>
              <a:t>Мониторинг эффективности деятельности.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"/>
                <a:cs typeface="Arial"/>
              </a:rPr>
              <a:t>Участие в разработке </a:t>
            </a:r>
            <a:r>
              <a:rPr lang="ru-RU" sz="2400" b="1" dirty="0" smtClean="0">
                <a:latin typeface="Arial"/>
                <a:cs typeface="Arial"/>
              </a:rPr>
              <a:t>новых</a:t>
            </a:r>
          </a:p>
          <a:p>
            <a:pPr marL="12700"/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smtClean="0">
                <a:latin typeface="Arial"/>
                <a:cs typeface="Arial"/>
              </a:rPr>
              <a:t>   </a:t>
            </a:r>
            <a:r>
              <a:rPr lang="ru-RU" sz="2400" b="1" dirty="0">
                <a:latin typeface="Arial"/>
                <a:cs typeface="Arial"/>
              </a:rPr>
              <a:t>ФГОС СПО и ФОС для </a:t>
            </a:r>
            <a:endParaRPr lang="ru-RU" sz="2400" b="1" dirty="0" smtClean="0">
              <a:latin typeface="Arial"/>
              <a:cs typeface="Arial"/>
            </a:endParaRPr>
          </a:p>
          <a:p>
            <a:pPr marL="12700"/>
            <a:r>
              <a:rPr lang="ru-RU" sz="2400" b="1" dirty="0" smtClean="0">
                <a:latin typeface="Arial"/>
                <a:cs typeface="Arial"/>
              </a:rPr>
              <a:t>первичной </a:t>
            </a:r>
            <a:r>
              <a:rPr lang="ru-RU" sz="2400" b="1" dirty="0">
                <a:latin typeface="Arial"/>
                <a:cs typeface="Arial"/>
              </a:rPr>
              <a:t>аккредитации по </a:t>
            </a:r>
          </a:p>
          <a:p>
            <a:pPr marL="12700"/>
            <a:r>
              <a:rPr lang="ru-RU" sz="2400" b="1" dirty="0">
                <a:latin typeface="Arial"/>
                <a:cs typeface="Arial"/>
              </a:rPr>
              <a:t>    программам СПО;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endParaRPr lang="ru-RU" sz="2400" b="1" dirty="0" smtClean="0">
              <a:latin typeface="Arial"/>
              <a:cs typeface="Arial"/>
            </a:endParaRPr>
          </a:p>
          <a:p>
            <a:pPr marL="355600" indent="-342900">
              <a:buFont typeface="Arial" panose="020B0604020202020204" pitchFamily="34" charset="0"/>
              <a:buChar char="•"/>
            </a:pPr>
            <a:endParaRPr sz="2400" b="1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2286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Направления организационной работы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4953000"/>
            <a:ext cx="83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Качество образования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Картинки по запросу картинка качество образова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14800"/>
            <a:ext cx="3752850" cy="235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615553"/>
          </a:xfrm>
        </p:spPr>
        <p:txBody>
          <a:bodyPr/>
          <a:lstStyle/>
          <a:p>
            <a:r>
              <a:rPr lang="ru-RU" dirty="0" smtClean="0"/>
              <a:t>Аудиторный фонд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542" y="5029200"/>
            <a:ext cx="7728915" cy="16002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050607"/>
              </p:ext>
            </p:extLst>
          </p:nvPr>
        </p:nvGraphicFramePr>
        <p:xfrm>
          <a:off x="609600" y="1397000"/>
          <a:ext cx="79248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1634442332"/>
                    </a:ext>
                  </a:extLst>
                </a:gridCol>
                <a:gridCol w="4292600">
                  <a:extLst>
                    <a:ext uri="{9D8B030D-6E8A-4147-A177-3AD203B41FA5}">
                      <a16:colId xmlns:a16="http://schemas.microsoft.com/office/drawing/2014/main" val="409462459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685127764"/>
                    </a:ext>
                  </a:extLst>
                </a:gridCol>
              </a:tblGrid>
              <a:tr h="511175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№п/п</a:t>
                      </a:r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Наименование цикла дисциплин</a:t>
                      </a:r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Кол-во кабинетов</a:t>
                      </a:r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589467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1.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Общепрофессиональный цикл дисциплин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018997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Цикл специальных</a:t>
                      </a:r>
                      <a:r>
                        <a:rPr lang="ru-RU" sz="2800" b="1" baseline="0" dirty="0" smtClean="0">
                          <a:solidFill>
                            <a:schemeClr val="bg1"/>
                          </a:solidFill>
                        </a:rPr>
                        <a:t> дисциплин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24 в </a:t>
                      </a:r>
                      <a:r>
                        <a:rPr lang="ru-RU" sz="2800" b="1" dirty="0" err="1" smtClean="0">
                          <a:solidFill>
                            <a:schemeClr val="bg1"/>
                          </a:solidFill>
                        </a:rPr>
                        <a:t>т.ч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. на клинических базах -6 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456476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Лекционные</a:t>
                      </a:r>
                      <a:r>
                        <a:rPr lang="ru-RU" sz="2800" b="1" baseline="0" dirty="0" smtClean="0">
                          <a:solidFill>
                            <a:schemeClr val="bg1"/>
                          </a:solidFill>
                        </a:rPr>
                        <a:t> аудитории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46894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Спортивный зал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328287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ИТОГО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48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249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77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1231106"/>
          </a:xfrm>
        </p:spPr>
        <p:txBody>
          <a:bodyPr/>
          <a:lstStyle/>
          <a:p>
            <a:r>
              <a:rPr lang="ru-RU" dirty="0" smtClean="0"/>
              <a:t>Материальная база учебных кабинетов СД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542" y="1676400"/>
            <a:ext cx="7728915" cy="37160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2" descr="C:\Documents and Settings\svetlana\Рабочий стол\Вставка\акушерство-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75275" y="3022600"/>
            <a:ext cx="3768725" cy="3971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71644"/>
            <a:ext cx="4876800" cy="2795556"/>
          </a:xfrm>
          <a:prstGeom prst="rect">
            <a:avLst/>
          </a:prstGeom>
        </p:spPr>
      </p:pic>
      <p:pic>
        <p:nvPicPr>
          <p:cNvPr id="6" name="Picture 2" descr="C:\Documents and Settings\svetlana\Рабочий стол\Вставка\реаниматология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7714"/>
            <a:ext cx="5557964" cy="2570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svetlana\Рабочий стол\Вставка\реаниматология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4" y="990600"/>
            <a:ext cx="4048124" cy="264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615553"/>
          </a:xfrm>
        </p:spPr>
        <p:txBody>
          <a:bodyPr/>
          <a:lstStyle/>
          <a:p>
            <a:r>
              <a:rPr lang="ru-RU" dirty="0" smtClean="0"/>
              <a:t>Материальная база кабинетов ЛД</a:t>
            </a:r>
            <a:endParaRPr lang="ru-RU" dirty="0"/>
          </a:p>
        </p:txBody>
      </p:sp>
      <p:pic>
        <p:nvPicPr>
          <p:cNvPr id="2052" name="Picture 4" descr="http://krasgmu.ru/sys/files/attach/25/255a1370236e60b384f5d90f4862b2c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13" y="888748"/>
            <a:ext cx="4572001" cy="299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krasgmu.ru/sys/files/attach/41/4140d5545faec7f39bc0adae7d723f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6091"/>
            <a:ext cx="4267200" cy="363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552" y="4017620"/>
            <a:ext cx="4669433" cy="2871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4017620"/>
            <a:ext cx="4267200" cy="28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1231106"/>
          </a:xfrm>
        </p:spPr>
        <p:txBody>
          <a:bodyPr/>
          <a:lstStyle/>
          <a:p>
            <a:r>
              <a:rPr lang="ru-RU" dirty="0" smtClean="0"/>
              <a:t>Материальная база учебных кабинетов Фармация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542" y="5715000"/>
            <a:ext cx="7728915" cy="685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8" y="1471644"/>
            <a:ext cx="4529721" cy="2853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93" y="1219200"/>
            <a:ext cx="4377307" cy="2971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908" y="3797747"/>
            <a:ext cx="4408092" cy="3270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324818"/>
            <a:ext cx="4800600" cy="274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1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Для повышения качества образования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457200" y="990600"/>
            <a:ext cx="8229600" cy="5308179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- </a:t>
            </a:r>
            <a:r>
              <a:rPr lang="ru-RU" sz="2400" dirty="0" smtClean="0"/>
              <a:t>Интегрируется ВО и  СПО в проведении учебных и </a:t>
            </a:r>
            <a:r>
              <a:rPr lang="ru-RU" sz="2400" dirty="0" err="1" smtClean="0"/>
              <a:t>внеучебных</a:t>
            </a:r>
            <a:r>
              <a:rPr lang="ru-RU" sz="2400" dirty="0" smtClean="0"/>
              <a:t> мероприятий;</a:t>
            </a:r>
          </a:p>
          <a:p>
            <a:pPr lvl="0"/>
            <a:r>
              <a:rPr lang="ru-RU" sz="2400" dirty="0" smtClean="0"/>
              <a:t>-Преподаватели колледжа активно участвуют в работе НОЦ «Педагогика».</a:t>
            </a:r>
          </a:p>
          <a:p>
            <a:pPr lvl="0"/>
            <a:r>
              <a:rPr lang="ru-RU" sz="2400" dirty="0" smtClean="0"/>
              <a:t>- Распространяется опыт работы по внедрению педагогических технологий;</a:t>
            </a:r>
          </a:p>
          <a:p>
            <a:pPr lvl="0"/>
            <a:r>
              <a:rPr lang="ru-RU" sz="2400" dirty="0" smtClean="0"/>
              <a:t>- Используются механизмы мотивации преподавателей.</a:t>
            </a:r>
          </a:p>
          <a:p>
            <a:pPr lvl="0"/>
            <a:endParaRPr lang="ru-RU" sz="2400" dirty="0" smtClean="0"/>
          </a:p>
          <a:p>
            <a:endParaRPr lang="ru-RU" sz="2400" dirty="0"/>
          </a:p>
        </p:txBody>
      </p:sp>
      <p:sp>
        <p:nvSpPr>
          <p:cNvPr id="4" name="Овал 3"/>
          <p:cNvSpPr/>
          <p:nvPr/>
        </p:nvSpPr>
        <p:spPr>
          <a:xfrm>
            <a:off x="2133600" y="4038600"/>
            <a:ext cx="5638800" cy="1447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Инновации в образовании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592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7" r="8000" b="3335"/>
          <a:stretch/>
        </p:blipFill>
        <p:spPr>
          <a:xfrm>
            <a:off x="6660232" y="3674487"/>
            <a:ext cx="2419242" cy="263582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dirty="0" smtClean="0"/>
              <a:t>Открытые занятия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317879" y="1149266"/>
            <a:ext cx="8508241" cy="2328865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</a:rPr>
              <a:t>Агафонова Н.В.</a:t>
            </a:r>
            <a:r>
              <a:rPr lang="ru-RU" sz="2000" dirty="0" smtClean="0"/>
              <a:t> - открытое практическое занятие по Химии по теме «Металлы» - </a:t>
            </a:r>
            <a:r>
              <a:rPr lang="ru-RU" sz="2000" dirty="0" smtClean="0">
                <a:solidFill>
                  <a:srgbClr val="C00000"/>
                </a:solidFill>
              </a:rPr>
              <a:t>проблемный метод обучения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err="1" smtClean="0">
                <a:solidFill>
                  <a:srgbClr val="C00000"/>
                </a:solidFill>
              </a:rPr>
              <a:t>Анишева</a:t>
            </a:r>
            <a:r>
              <a:rPr lang="ru-RU" sz="2000" dirty="0" smtClean="0">
                <a:solidFill>
                  <a:srgbClr val="C00000"/>
                </a:solidFill>
              </a:rPr>
              <a:t> Л.В., Анисимова М.В. </a:t>
            </a:r>
            <a:r>
              <a:rPr lang="ru-RU" sz="2000" dirty="0" smtClean="0"/>
              <a:t>- открытое практическое интегрированное занятие по МДК «Организация деятельности аптеки и ее структурных подразделений» и МДК «Лекарствоведение» - </a:t>
            </a:r>
            <a:r>
              <a:rPr lang="ru-RU" sz="2000" dirty="0" smtClean="0">
                <a:solidFill>
                  <a:srgbClr val="C00000"/>
                </a:solidFill>
              </a:rPr>
              <a:t>междисциплинарная интеграция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/>
          <a:stretch/>
        </p:blipFill>
        <p:spPr>
          <a:xfrm>
            <a:off x="60276" y="3691574"/>
            <a:ext cx="2952190" cy="260488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68" y="3702306"/>
            <a:ext cx="3464161" cy="259812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3129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60648"/>
            <a:ext cx="8229600" cy="490066"/>
          </a:xfrm>
        </p:spPr>
        <p:txBody>
          <a:bodyPr>
            <a:noAutofit/>
          </a:bodyPr>
          <a:lstStyle/>
          <a:p>
            <a:r>
              <a:rPr lang="ru-RU" sz="4000" dirty="0" smtClean="0"/>
              <a:t>Открытые занятия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443040" y="783912"/>
            <a:ext cx="8229600" cy="2260447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C00000"/>
                </a:solidFill>
              </a:rPr>
              <a:t>Дударь В.Л.-  </a:t>
            </a:r>
            <a:r>
              <a:rPr lang="ru-RU" sz="2000" dirty="0" smtClean="0"/>
              <a:t>открытое практическое занятие по дисциплине «Акушерство и гинекология» по теме "Физиология и патология беременности", педагогическая технология – </a:t>
            </a:r>
            <a:r>
              <a:rPr lang="ru-RU" sz="2000" dirty="0" smtClean="0">
                <a:solidFill>
                  <a:srgbClr val="C00000"/>
                </a:solidFill>
              </a:rPr>
              <a:t>ролевая игра.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C00000"/>
                </a:solidFill>
              </a:rPr>
              <a:t>Терентьева О.В. </a:t>
            </a:r>
            <a:r>
              <a:rPr lang="ru-RU" sz="2000" dirty="0" smtClean="0"/>
              <a:t>- открытое практическое занятие по МДК 02.01 по теме «Сестринский уход за лицами пожилого с старческого возраста с заболеваниями опорно-двигательной системы», педагогическая технология – </a:t>
            </a:r>
            <a:r>
              <a:rPr lang="ru-RU" sz="2000" dirty="0" smtClean="0">
                <a:solidFill>
                  <a:srgbClr val="C00000"/>
                </a:solidFill>
              </a:rPr>
              <a:t>ролевая игра</a:t>
            </a:r>
            <a:r>
              <a:rPr lang="ru-RU" sz="2000" dirty="0" smtClean="0"/>
              <a:t>.</a:t>
            </a:r>
            <a:r>
              <a:rPr lang="ru-RU" sz="2800" dirty="0" smtClean="0"/>
              <a:t>     </a:t>
            </a:r>
            <a:endParaRPr lang="ru-RU" sz="2800" dirty="0"/>
          </a:p>
        </p:txBody>
      </p:sp>
      <p:pic>
        <p:nvPicPr>
          <p:cNvPr id="4" name="Рисунок 3" descr="http://krasgmu.ru/sys/files/attach/0e/0ee98755f4f60ec67b51b93c598293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357586" cy="30003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62" y="3789040"/>
            <a:ext cx="2250297" cy="300039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83" y="3789040"/>
            <a:ext cx="2247714" cy="299695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718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5965" y="240538"/>
            <a:ext cx="368681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800" spc="-20" dirty="0" err="1" smtClean="0"/>
              <a:t>Ин</a:t>
            </a:r>
            <a:r>
              <a:rPr sz="2800" spc="-25" dirty="0" err="1" smtClean="0"/>
              <a:t>т</a:t>
            </a:r>
            <a:r>
              <a:rPr sz="2800" spc="-15" dirty="0" err="1" smtClean="0"/>
              <a:t>еграция</a:t>
            </a:r>
            <a:r>
              <a:rPr sz="2800" spc="-5" dirty="0" smtClean="0"/>
              <a:t> </a:t>
            </a:r>
            <a:r>
              <a:rPr sz="2800" spc="-15" dirty="0" smtClean="0"/>
              <a:t>с</a:t>
            </a:r>
            <a:r>
              <a:rPr sz="2800" spc="-10" dirty="0" smtClean="0"/>
              <a:t> </a:t>
            </a:r>
            <a:r>
              <a:rPr lang="ru-RU" sz="2800" spc="-10" dirty="0" smtClean="0"/>
              <a:t/>
            </a:r>
            <a:br>
              <a:rPr lang="ru-RU" sz="2800" spc="-10" dirty="0" smtClean="0"/>
            </a:br>
            <a:r>
              <a:rPr sz="2800" spc="-35" dirty="0" err="1" smtClean="0"/>
              <a:t>К</a:t>
            </a:r>
            <a:r>
              <a:rPr sz="2800" spc="-20" dirty="0" err="1" smtClean="0"/>
              <a:t>аф</a:t>
            </a:r>
            <a:r>
              <a:rPr sz="2800" spc="-60" dirty="0" err="1" smtClean="0"/>
              <a:t>е</a:t>
            </a:r>
            <a:r>
              <a:rPr sz="2800" spc="-20" dirty="0" err="1" smtClean="0"/>
              <a:t>дрой</a:t>
            </a:r>
            <a:r>
              <a:rPr sz="2800" spc="-10" dirty="0" smtClean="0"/>
              <a:t> </a:t>
            </a:r>
            <a:r>
              <a:rPr sz="2800" spc="-10" dirty="0" err="1" smtClean="0"/>
              <a:t>с</a:t>
            </a:r>
            <a:r>
              <a:rPr sz="2800" spc="-15" dirty="0" err="1" smtClean="0"/>
              <a:t>и</a:t>
            </a:r>
            <a:r>
              <a:rPr sz="2800" spc="-50" dirty="0" err="1" smtClean="0"/>
              <a:t>м</a:t>
            </a:r>
            <a:r>
              <a:rPr sz="2800" spc="-120" dirty="0" err="1" smtClean="0"/>
              <a:t>у</a:t>
            </a:r>
            <a:r>
              <a:rPr sz="2800" spc="-20" dirty="0" err="1" smtClean="0"/>
              <a:t>ляционных</a:t>
            </a:r>
            <a:r>
              <a:rPr sz="2800" spc="-10" dirty="0" smtClean="0"/>
              <a:t> </a:t>
            </a:r>
            <a:r>
              <a:rPr sz="2800" spc="-30" dirty="0" err="1" smtClean="0"/>
              <a:t>т</a:t>
            </a:r>
            <a:r>
              <a:rPr sz="2800" spc="-45" dirty="0" err="1" smtClean="0"/>
              <a:t>е</a:t>
            </a:r>
            <a:r>
              <a:rPr sz="2800" spc="-15" dirty="0" err="1" smtClean="0"/>
              <a:t>хн</a:t>
            </a:r>
            <a:r>
              <a:rPr sz="2800" spc="-75" dirty="0" err="1" smtClean="0"/>
              <a:t>о</a:t>
            </a:r>
            <a:r>
              <a:rPr sz="2800" spc="-15" dirty="0" err="1" smtClean="0"/>
              <a:t>логий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435965" y="1928748"/>
            <a:ext cx="368681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14748" y="214249"/>
            <a:ext cx="4714875" cy="3071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87499" y="2213462"/>
            <a:ext cx="4214748" cy="45353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Мастер-классы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" y="2667000"/>
            <a:ext cx="4127249" cy="343852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47" y="3286126"/>
            <a:ext cx="4627376" cy="334327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87499" y="6105525"/>
            <a:ext cx="4214748" cy="7524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Использование </a:t>
            </a:r>
            <a:r>
              <a:rPr lang="ru-RU" b="1" dirty="0" err="1">
                <a:solidFill>
                  <a:srgbClr val="C00000"/>
                </a:solidFill>
              </a:rPr>
              <a:t>симуляционных</a:t>
            </a:r>
            <a:r>
              <a:rPr lang="ru-RU" b="1" dirty="0">
                <a:solidFill>
                  <a:srgbClr val="C00000"/>
                </a:solidFill>
              </a:rPr>
              <a:t> технологий в обучении при неотложных состояниях в акушерстве»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688" y="243840"/>
            <a:ext cx="48768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Интеграция с кафедрами и факультетами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Кафедра кардиологии, функциональной и клинико-лабораторной диагностики ИПО;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Кафедра сестринского дела и клинического ухода;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Факультеты - МПФ, Педиатрический, Лечебный.</a:t>
            </a:r>
          </a:p>
          <a:p>
            <a:r>
              <a:rPr lang="ru-RU" sz="2000" dirty="0" smtClean="0"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cs typeface="Times New Roman" panose="02020603050405020304" pitchFamily="18" charset="0"/>
              </a:rPr>
              <a:t>Экспертиза образовательных программ</a:t>
            </a:r>
          </a:p>
          <a:p>
            <a:r>
              <a:rPr lang="ru-RU" b="1" dirty="0" smtClean="0">
                <a:cs typeface="Times New Roman" panose="02020603050405020304" pitchFamily="18" charset="0"/>
              </a:rPr>
              <a:t>- Организация и проведение экзаменов и ГИА, производственной </a:t>
            </a:r>
            <a:r>
              <a:rPr lang="ru-RU" b="1" dirty="0">
                <a:cs typeface="Times New Roman" panose="02020603050405020304" pitchFamily="18" charset="0"/>
              </a:rPr>
              <a:t>практики</a:t>
            </a:r>
          </a:p>
          <a:p>
            <a:r>
              <a:rPr lang="ru-RU" b="1" dirty="0">
                <a:cs typeface="Times New Roman" panose="02020603050405020304" pitchFamily="18" charset="0"/>
              </a:rPr>
              <a:t>- Проведение квалификационных </a:t>
            </a:r>
            <a:r>
              <a:rPr lang="ru-RU" b="1" dirty="0" smtClean="0">
                <a:cs typeface="Times New Roman" panose="02020603050405020304" pitchFamily="18" charset="0"/>
              </a:rPr>
              <a:t> экзаменов</a:t>
            </a:r>
          </a:p>
          <a:p>
            <a:r>
              <a:rPr lang="ru-RU" b="1" dirty="0" smtClean="0">
                <a:cs typeface="Times New Roman" panose="02020603050405020304" pitchFamily="18" charset="0"/>
              </a:rPr>
              <a:t>-Проведение конкурсов и студенческих конференций с участием студентов отделения и студентов </a:t>
            </a:r>
            <a:r>
              <a:rPr lang="ru-RU" b="1" dirty="0" err="1" smtClean="0">
                <a:cs typeface="Times New Roman" panose="02020603050405020304" pitchFamily="18" charset="0"/>
              </a:rPr>
              <a:t>факукльтетов</a:t>
            </a:r>
            <a:r>
              <a:rPr lang="ru-RU" b="1" dirty="0" smtClean="0">
                <a:cs typeface="Times New Roman" panose="02020603050405020304" pitchFamily="18" charset="0"/>
              </a:rPr>
              <a:t> и ординаторов кафедр;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cs typeface="Times New Roman" panose="02020603050405020304" pitchFamily="18" charset="0"/>
              </a:rPr>
              <a:t>Формирование банка видео ресурсов; </a:t>
            </a:r>
          </a:p>
          <a:p>
            <a:r>
              <a:rPr lang="ru-RU" b="1" dirty="0" smtClean="0">
                <a:cs typeface="Times New Roman" panose="02020603050405020304" pitchFamily="18" charset="0"/>
              </a:rPr>
              <a:t>- Экзамены по допуску к профессиональной деятельности на должности СПО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krasgmu.ru/sys/files/attach/2a/2a901d395a5f461d25746a20e612294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89" b="8706"/>
          <a:stretch/>
        </p:blipFill>
        <p:spPr bwMode="auto">
          <a:xfrm>
            <a:off x="4724401" y="243840"/>
            <a:ext cx="4282672" cy="272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"/>
          <p:cNvSpPr/>
          <p:nvPr/>
        </p:nvSpPr>
        <p:spPr>
          <a:xfrm>
            <a:off x="5047488" y="3124200"/>
            <a:ext cx="4072001" cy="2571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9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5121" y="152400"/>
            <a:ext cx="7886700" cy="62333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ИНТЕГРАЦИЯ </a:t>
            </a:r>
            <a:r>
              <a:rPr lang="ru-RU" sz="2400" dirty="0">
                <a:latin typeface="+mn-lt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 ФАКУЛЬТЕТОМ МПФ</a:t>
            </a:r>
            <a:endParaRPr lang="ru-RU" sz="2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4"/>
          </p:nvPr>
        </p:nvSpPr>
        <p:spPr>
          <a:xfrm>
            <a:off x="228600" y="685801"/>
            <a:ext cx="6477000" cy="3048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  <a:cs typeface="Times New Roman" panose="02020603050405020304" pitchFamily="18" charset="0"/>
              </a:rPr>
              <a:t>Организация теоретических и практических занятий;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Участие </a:t>
            </a:r>
            <a:r>
              <a:rPr lang="ru-RU" sz="1800" dirty="0">
                <a:latin typeface="+mn-lt"/>
                <a:cs typeface="Times New Roman" panose="02020603050405020304" pitchFamily="18" charset="0"/>
              </a:rPr>
              <a:t>в работе ученого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совета факультета;</a:t>
            </a:r>
            <a:endParaRPr lang="ru-RU" sz="1800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  <a:cs typeface="Times New Roman" panose="02020603050405020304" pitchFamily="18" charset="0"/>
              </a:rPr>
              <a:t>Участие в методической комиссии по специальности Фармация;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  <a:cs typeface="Times New Roman" panose="02020603050405020304" pitchFamily="18" charset="0"/>
              </a:rPr>
              <a:t>Экспертиза образовательных программ;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  <a:cs typeface="Times New Roman" panose="02020603050405020304" pitchFamily="18" charset="0"/>
              </a:rPr>
              <a:t>Совместная организация и проведение экзамена по допуску лиц,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не </a:t>
            </a:r>
            <a:r>
              <a:rPr lang="ru-RU" sz="1800" dirty="0">
                <a:latin typeface="+mn-lt"/>
                <a:cs typeface="Times New Roman" panose="02020603050405020304" pitchFamily="18" charset="0"/>
              </a:rPr>
              <a:t>завершивших освоение образовательных программ высшего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 образования  </a:t>
            </a:r>
            <a:r>
              <a:rPr lang="ru-RU" sz="1800" dirty="0">
                <a:latin typeface="+mn-lt"/>
                <a:cs typeface="Times New Roman" panose="02020603050405020304" pitchFamily="18" charset="0"/>
              </a:rPr>
              <a:t>к осуществлению фармацевтической деятельности на должностях среднего фармацевтического персонала;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  <a:cs typeface="Times New Roman" panose="02020603050405020304" pitchFamily="18" charset="0"/>
              </a:rPr>
              <a:t>Совместная организация первичной аккредитации.</a:t>
            </a:r>
          </a:p>
          <a:p>
            <a:endParaRPr lang="ru-RU" dirty="0"/>
          </a:p>
        </p:txBody>
      </p:sp>
      <p:pic>
        <p:nvPicPr>
          <p:cNvPr id="4" name="Picture 1" descr="G:\январь_2017\WIN_20170118_13_11_07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50" y="4163531"/>
            <a:ext cx="2839364" cy="2237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F:\Новая папка (2)\WIN_20170131_13_42_38_Pro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93" y="609601"/>
            <a:ext cx="2214507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G:\январь_2017\WIN_20170118_13_03_51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3540" y="4163531"/>
            <a:ext cx="3329862" cy="2237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G:\январь_2017\WIN_20170118_13_18_18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9743" y="4163531"/>
            <a:ext cx="2597405" cy="2237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868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4000" cy="1066798"/>
          </a:xfrm>
          <a:custGeom>
            <a:avLst/>
            <a:gdLst/>
            <a:ahLst/>
            <a:cxnLst/>
            <a:rect l="l" t="t" r="r" b="b"/>
            <a:pathLst>
              <a:path w="9144000" h="1214755">
                <a:moveTo>
                  <a:pt x="0" y="1214424"/>
                </a:moveTo>
                <a:lnTo>
                  <a:pt x="9144000" y="1214424"/>
                </a:lnTo>
                <a:lnTo>
                  <a:pt x="9144000" y="50"/>
                </a:lnTo>
                <a:lnTo>
                  <a:pt x="0" y="50"/>
                </a:lnTo>
                <a:lnTo>
                  <a:pt x="0" y="1214424"/>
                </a:lnTo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240538"/>
            <a:ext cx="8762999" cy="720607"/>
          </a:xfrm>
          <a:prstGeom prst="rect">
            <a:avLst/>
          </a:prstGeom>
        </p:spPr>
        <p:txBody>
          <a:bodyPr vert="horz" wrap="square" lIns="0" tIns="164998" rIns="0" bIns="0" rtlCol="0">
            <a:spAutoFit/>
          </a:bodyPr>
          <a:lstStyle/>
          <a:p>
            <a:pPr marL="1964689">
              <a:lnSpc>
                <a:spcPct val="100000"/>
              </a:lnSpc>
            </a:pPr>
            <a:r>
              <a:rPr sz="3600" dirty="0"/>
              <a:t>Ст</a:t>
            </a:r>
            <a:r>
              <a:rPr sz="3600" spc="-40" dirty="0"/>
              <a:t>р</a:t>
            </a:r>
            <a:r>
              <a:rPr sz="3600" dirty="0"/>
              <a:t>ук</a:t>
            </a:r>
            <a:r>
              <a:rPr sz="3600" spc="-15" dirty="0"/>
              <a:t>т</a:t>
            </a:r>
            <a:r>
              <a:rPr sz="3600" dirty="0"/>
              <a:t>ура</a:t>
            </a:r>
            <a:r>
              <a:rPr sz="3600" spc="-45" dirty="0"/>
              <a:t> </a:t>
            </a:r>
            <a:r>
              <a:rPr sz="3600" dirty="0"/>
              <a:t>п</a:t>
            </a:r>
            <a:r>
              <a:rPr sz="3600" spc="-95" dirty="0"/>
              <a:t>о</a:t>
            </a:r>
            <a:r>
              <a:rPr sz="3600" dirty="0"/>
              <a:t>д</a:t>
            </a:r>
            <a:r>
              <a:rPr sz="3600" spc="-40" dirty="0"/>
              <a:t>г</a:t>
            </a:r>
            <a:r>
              <a:rPr sz="3600" spc="-20" dirty="0"/>
              <a:t>о</a:t>
            </a:r>
            <a:r>
              <a:rPr sz="3600" spc="-30" dirty="0"/>
              <a:t>т</a:t>
            </a:r>
            <a:r>
              <a:rPr sz="3600" dirty="0"/>
              <a:t>о</a:t>
            </a:r>
            <a:r>
              <a:rPr sz="3600" spc="-15" dirty="0"/>
              <a:t>в</a:t>
            </a:r>
            <a:r>
              <a:rPr sz="3600" dirty="0"/>
              <a:t>ки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955930"/>
              </p:ext>
            </p:extLst>
          </p:nvPr>
        </p:nvGraphicFramePr>
        <p:xfrm>
          <a:off x="-3175" y="1066799"/>
          <a:ext cx="9137648" cy="563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8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98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38164">
                <a:tc>
                  <a:txBody>
                    <a:bodyPr/>
                    <a:lstStyle/>
                    <a:p>
                      <a:pPr marL="81915" marR="196850" algn="just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№ </a:t>
                      </a:r>
                      <a:r>
                        <a:rPr sz="2000" b="1" spc="-5" dirty="0">
                          <a:latin typeface="Calibri"/>
                          <a:cs typeface="Calibri"/>
                        </a:rPr>
                        <a:t>П/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П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ециальность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000" b="1" spc="-5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д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20320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Ф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рма о</a:t>
                      </a:r>
                      <a:r>
                        <a:rPr sz="2000" b="1" spc="-2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учения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752475">
                        <a:lnSpc>
                          <a:spcPct val="100000"/>
                        </a:lnSpc>
                      </a:pPr>
                      <a:r>
                        <a:rPr sz="2000" b="1" spc="-8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ро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ень о</a:t>
                      </a:r>
                      <a:r>
                        <a:rPr sz="2000" b="1" spc="-2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учения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20764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Сроки реализ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ции прогр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мм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2580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1.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Фармац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33.02.01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очная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Базовый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  <a:p>
                      <a:pPr marL="85725" marR="36258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(Р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еали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1600" b="1" spc="-1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ся Сокра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щ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600" b="1" spc="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ная </a:t>
                      </a:r>
                      <a:r>
                        <a:rPr sz="1600" b="1" spc="-1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600" b="1" spc="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ная 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ОП)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400" b="1" spc="-114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0м.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10" dirty="0">
                          <a:latin typeface="Calibri"/>
                          <a:cs typeface="Calibri"/>
                        </a:rPr>
                        <a:t>г.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2581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2.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54229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Сестринс</a:t>
                      </a:r>
                      <a:r>
                        <a:rPr sz="2400" b="1" spc="-4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ое </a:t>
                      </a:r>
                      <a:r>
                        <a:rPr sz="2400" b="1" spc="-3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2400" b="1" spc="-3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ло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34.02.01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очная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ба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овый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400" b="1" spc="-114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0м.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2400" b="1" spc="-114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0м.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5475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3.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30099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Лабор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400" b="1" spc="-2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орная д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агно</a:t>
                      </a:r>
                      <a:r>
                        <a:rPr sz="2400" b="1" spc="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ти</a:t>
                      </a:r>
                      <a:r>
                        <a:rPr sz="2400" b="1" spc="-4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31.02.03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очная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5113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ба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овый у</a:t>
                      </a:r>
                      <a:r>
                        <a:rPr sz="2400" b="1" spc="-9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лу</a:t>
                      </a:r>
                      <a:r>
                        <a:rPr sz="2400" b="1" spc="-45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ленная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2400" b="1" spc="-114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0м.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2400" b="1" spc="-114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0м.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1846659"/>
          </a:xfrm>
        </p:spPr>
        <p:txBody>
          <a:bodyPr/>
          <a:lstStyle/>
          <a:p>
            <a:r>
              <a:rPr lang="ru-RU" dirty="0" smtClean="0"/>
              <a:t>Участие интегрированной команды ВО и СПО в профессиональных олимпиадах и конкурсах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9800"/>
            <a:ext cx="3733800" cy="2667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2000" y="5105400"/>
            <a:ext cx="7946033" cy="1524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Студенты лечебного факультета и отделения сестринское дело Победители в номинации лучшая сборная команда </a:t>
            </a:r>
          </a:p>
          <a:p>
            <a:pPr algn="ctr"/>
            <a:r>
              <a:rPr lang="ru-RU" b="1" dirty="0" smtClean="0"/>
              <a:t>2 место в олимпиаде с международным участием по инфекционной безопасности в </a:t>
            </a:r>
            <a:r>
              <a:rPr lang="ru-RU" b="1" dirty="0" err="1" smtClean="0"/>
              <a:t>г.Омске</a:t>
            </a:r>
            <a:r>
              <a:rPr lang="ru-RU" b="1" dirty="0" smtClean="0"/>
              <a:t>  ОГМУ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09800"/>
            <a:ext cx="4191000" cy="265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33315"/>
            <a:ext cx="8668072" cy="60488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СТУДЕНЧЕСКОЕ НАУЧНОЕ ОБЩЕСТВО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323528" y="914400"/>
            <a:ext cx="8593379" cy="2883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52</a:t>
            </a:r>
            <a:r>
              <a:rPr lang="ru-RU" sz="2400" dirty="0" smtClean="0"/>
              <a:t> студентов, входящие в состав НОЦ «Молодежная наука»;</a:t>
            </a:r>
            <a:r>
              <a:rPr lang="ru-RU" sz="2400" b="1" dirty="0" smtClean="0"/>
              <a:t>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19 </a:t>
            </a:r>
            <a:r>
              <a:rPr lang="ru-RU" sz="2400" dirty="0" smtClean="0"/>
              <a:t>научных проектов</a:t>
            </a:r>
            <a:r>
              <a:rPr lang="ru-RU" sz="2400" b="1" dirty="0"/>
              <a:t>;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3</a:t>
            </a:r>
            <a:r>
              <a:rPr lang="ru-RU" sz="2400" dirty="0" smtClean="0"/>
              <a:t>  научно-практических конференции (КрасГМУ, Омск, Екатеринбург); конгресс студентов медиков (Санкт-Петербург).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15 </a:t>
            </a:r>
            <a:r>
              <a:rPr lang="ru-RU" sz="2400" dirty="0" smtClean="0"/>
              <a:t>печатных студенческих работ в различных сборниках; 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C00000"/>
                </a:solidFill>
              </a:rPr>
              <a:t>4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призовых места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78" y="3581400"/>
            <a:ext cx="4572000" cy="281958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 r="21241"/>
          <a:stretch/>
        </p:blipFill>
        <p:spPr>
          <a:xfrm>
            <a:off x="7080848" y="3581400"/>
            <a:ext cx="2016224" cy="280964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1" y="3581400"/>
            <a:ext cx="2341067" cy="283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33315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Фестиваль «Молодежная наука»</a:t>
            </a:r>
            <a:br>
              <a:rPr lang="ru-RU" dirty="0" smtClean="0"/>
            </a:br>
            <a:r>
              <a:rPr lang="ru-RU" dirty="0" smtClean="0"/>
              <a:t>Секция СПО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336109" y="1676400"/>
            <a:ext cx="4561468" cy="16250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14</a:t>
            </a:r>
            <a:r>
              <a:rPr lang="ru-RU" sz="2800" dirty="0" smtClean="0"/>
              <a:t> устных докладов;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6</a:t>
            </a:r>
            <a:r>
              <a:rPr lang="ru-RU" sz="2800" dirty="0" smtClean="0"/>
              <a:t> </a:t>
            </a:r>
            <a:r>
              <a:rPr lang="ru-RU" sz="2800" dirty="0" err="1" smtClean="0"/>
              <a:t>постерных</a:t>
            </a:r>
            <a:r>
              <a:rPr lang="ru-RU" sz="2800" dirty="0" smtClean="0"/>
              <a:t> докладов;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170</a:t>
            </a:r>
            <a:r>
              <a:rPr lang="ru-RU" sz="2800" dirty="0" smtClean="0"/>
              <a:t> участников.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2" b="10603"/>
          <a:stretch/>
        </p:blipFill>
        <p:spPr>
          <a:xfrm>
            <a:off x="381000" y="3810000"/>
            <a:ext cx="4355167" cy="266700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76315"/>
            <a:ext cx="2628493" cy="201870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/>
          <a:stretch/>
        </p:blipFill>
        <p:spPr>
          <a:xfrm>
            <a:off x="6579134" y="1380156"/>
            <a:ext cx="2178053" cy="201632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77" y="3810001"/>
            <a:ext cx="4032448" cy="26670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1005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615553"/>
          </a:xfrm>
        </p:spPr>
        <p:txBody>
          <a:bodyPr/>
          <a:lstStyle/>
          <a:p>
            <a:r>
              <a:rPr lang="ru-RU" dirty="0" smtClean="0"/>
              <a:t>Достижения студентов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965" y="856091"/>
            <a:ext cx="6803034" cy="1169551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1 место на </a:t>
            </a:r>
            <a:r>
              <a:rPr lang="ru-RU" dirty="0">
                <a:solidFill>
                  <a:srgbClr val="FF0000"/>
                </a:solidFill>
              </a:rPr>
              <a:t>7 </a:t>
            </a:r>
            <a:r>
              <a:rPr lang="ru-RU" dirty="0" smtClean="0">
                <a:solidFill>
                  <a:srgbClr val="FF0000"/>
                </a:solidFill>
              </a:rPr>
              <a:t>Международном молодежном конгрессе </a:t>
            </a:r>
            <a:r>
              <a:rPr lang="ru-RU" b="0" dirty="0"/>
              <a:t>студентов медиков и молодых ученых" в г. Санкт-Петербурге</a:t>
            </a:r>
            <a:r>
              <a:rPr lang="ru-RU" b="0" dirty="0" smtClean="0"/>
              <a:t> </a:t>
            </a:r>
            <a:r>
              <a:rPr lang="ru-RU" sz="1800" b="0" dirty="0" smtClean="0"/>
              <a:t>студенты </a:t>
            </a:r>
            <a:r>
              <a:rPr lang="ru-RU" sz="1800" b="0" dirty="0"/>
              <a:t>фармацевтического колледжа отделения Сестринское дело - Крашенинников К.В. и Крашенинникова Н.В. 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36382"/>
            <a:ext cx="1621433" cy="2467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013472"/>
            <a:ext cx="6934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2-е место </a:t>
            </a:r>
            <a:r>
              <a:rPr lang="ru-RU" b="1" dirty="0" smtClean="0">
                <a:solidFill>
                  <a:srgbClr val="FF0000"/>
                </a:solidFill>
              </a:rPr>
              <a:t>в олимпиаде </a:t>
            </a:r>
            <a:r>
              <a:rPr lang="ru-RU" b="1" dirty="0">
                <a:solidFill>
                  <a:srgbClr val="FF0000"/>
                </a:solidFill>
              </a:rPr>
              <a:t>с международным участием </a:t>
            </a:r>
            <a:r>
              <a:rPr lang="ru-RU" b="1" dirty="0" smtClean="0">
                <a:solidFill>
                  <a:srgbClr val="FF0000"/>
                </a:solidFill>
              </a:rPr>
              <a:t>г. Астрахань </a:t>
            </a:r>
            <a:r>
              <a:rPr lang="ru-RU" dirty="0" smtClean="0"/>
              <a:t>по </a:t>
            </a:r>
            <a:r>
              <a:rPr lang="ru-RU" dirty="0"/>
              <a:t>профессиональному модулю «Реализация лекарственных средств и товаров аптечного ассортимента»  </a:t>
            </a:r>
            <a:r>
              <a:rPr lang="ru-RU" dirty="0" smtClean="0"/>
              <a:t>Студентка </a:t>
            </a:r>
            <a:r>
              <a:rPr lang="ru-RU" dirty="0"/>
              <a:t>301-11 групп отделения «Фармация» ЧАЛАПКО ОЛЬГА </a:t>
            </a:r>
            <a:r>
              <a:rPr lang="ru-RU" dirty="0" smtClean="0"/>
              <a:t>ВИКТОРОВНА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9" y="2740379"/>
            <a:ext cx="1621433" cy="25759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" y="3501569"/>
            <a:ext cx="1676400" cy="2599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1339" y="3183023"/>
            <a:ext cx="5698372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 место во всероссийской олимпиаде г. Омск </a:t>
            </a:r>
            <a:r>
              <a:rPr lang="ru-RU" dirty="0"/>
              <a:t>"Поединок пяти </a:t>
            </a:r>
            <a:r>
              <a:rPr lang="ru-RU" dirty="0" err="1"/>
              <a:t>наук"по</a:t>
            </a:r>
            <a:r>
              <a:rPr lang="ru-RU" dirty="0"/>
              <a:t> дисциплинам химия, биология, литература, английский язык. </a:t>
            </a:r>
            <a:r>
              <a:rPr lang="ru-RU" dirty="0" smtClean="0"/>
              <a:t>Студенты Марьясова Алина, Анисимова Елена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12" y="5352892"/>
            <a:ext cx="1621433" cy="1444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39" y="4352574"/>
            <a:ext cx="2337262" cy="18942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8601" y="4267200"/>
            <a:ext cx="336111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 место в Международном конкурсе </a:t>
            </a:r>
            <a:r>
              <a:rPr lang="ru-RU" b="1" dirty="0">
                <a:solidFill>
                  <a:srgbClr val="FF0000"/>
                </a:solidFill>
              </a:rPr>
              <a:t>«Чемпионат профессионального мастерства </a:t>
            </a:r>
            <a:r>
              <a:rPr lang="ru-RU" dirty="0"/>
              <a:t>«Территория неотложной помощи»» </a:t>
            </a:r>
            <a:r>
              <a:rPr lang="ru-RU" sz="1400" dirty="0" smtClean="0"/>
              <a:t>Победителем </a:t>
            </a:r>
            <a:r>
              <a:rPr lang="ru-RU" sz="1400" dirty="0"/>
              <a:t>чемпионата </a:t>
            </a:r>
            <a:r>
              <a:rPr lang="ru-RU" sz="1400" dirty="0" smtClean="0"/>
              <a:t>Черникова </a:t>
            </a:r>
            <a:r>
              <a:rPr lang="ru-RU" sz="1400" dirty="0"/>
              <a:t>Алина, 2 место </a:t>
            </a:r>
            <a:r>
              <a:rPr lang="ru-RU" sz="1400" dirty="0" smtClean="0"/>
              <a:t> </a:t>
            </a:r>
            <a:r>
              <a:rPr lang="ru-RU" sz="1400" dirty="0"/>
              <a:t>Самарина Анастасия, 3 место заняла Синяк Анна. </a:t>
            </a:r>
          </a:p>
        </p:txBody>
      </p:sp>
    </p:spTree>
    <p:extLst>
      <p:ext uri="{BB962C8B-B14F-4D97-AF65-F5344CB8AC3E}">
        <p14:creationId xmlns:p14="http://schemas.microsoft.com/office/powerpoint/2010/main" val="35168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85750" y="345758"/>
            <a:ext cx="4646613" cy="492443"/>
          </a:xfrm>
        </p:spPr>
        <p:txBody>
          <a:bodyPr/>
          <a:lstStyle/>
          <a:p>
            <a:pPr algn="ctr"/>
            <a:r>
              <a:rPr lang="ru-RU" altLang="ru-RU" sz="3200" dirty="0" smtClean="0">
                <a:latin typeface="+mn-lt"/>
                <a:cs typeface="Times New Roman" panose="02020603050405020304" pitchFamily="18" charset="0"/>
              </a:rPr>
              <a:t>Достижения студентов</a:t>
            </a:r>
          </a:p>
        </p:txBody>
      </p:sp>
      <p:sp>
        <p:nvSpPr>
          <p:cNvPr id="20484" name="Текст 3"/>
          <p:cNvSpPr>
            <a:spLocks noGrp="1"/>
          </p:cNvSpPr>
          <p:nvPr>
            <p:ph type="body" sz="half" idx="2"/>
          </p:nvPr>
        </p:nvSpPr>
        <p:spPr>
          <a:xfrm>
            <a:off x="261721" y="969647"/>
            <a:ext cx="4381717" cy="3693319"/>
          </a:xfrm>
        </p:spPr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altLang="ru-RU" sz="2000" dirty="0" smtClean="0">
                <a:latin typeface="+mn-lt"/>
                <a:cs typeface="Times New Roman" panose="02020603050405020304" pitchFamily="18" charset="0"/>
              </a:rPr>
              <a:t>I</a:t>
            </a:r>
            <a:r>
              <a:rPr lang="ru-RU" altLang="ru-RU" sz="2000" dirty="0" smtClean="0">
                <a:latin typeface="+mn-lt"/>
                <a:cs typeface="Times New Roman" panose="02020603050405020304" pitchFamily="18" charset="0"/>
              </a:rPr>
              <a:t> место в региональной олимпиаде по аналитической химии г. Красноярск </a:t>
            </a:r>
          </a:p>
          <a:p>
            <a:pPr>
              <a:spcBef>
                <a:spcPct val="0"/>
              </a:spcBef>
            </a:pPr>
            <a:r>
              <a:rPr lang="ru-RU" altLang="ru-RU" sz="2000" dirty="0" smtClean="0">
                <a:latin typeface="+mn-lt"/>
                <a:cs typeface="Times New Roman" panose="02020603050405020304" pitchFamily="18" charset="0"/>
              </a:rPr>
              <a:t>Аэрокосмический университет;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ru-RU" sz="2000" dirty="0" smtClean="0">
                <a:latin typeface="+mn-lt"/>
                <a:cs typeface="Times New Roman" panose="02020603050405020304" pitchFamily="18" charset="0"/>
              </a:rPr>
              <a:t>II</a:t>
            </a:r>
            <a:r>
              <a:rPr lang="ru-RU" altLang="ru-RU" sz="2000" dirty="0" smtClean="0">
                <a:latin typeface="+mn-lt"/>
                <a:cs typeface="Times New Roman" panose="02020603050405020304" pitchFamily="18" charset="0"/>
              </a:rPr>
              <a:t> место во Всероссийском конкурсе с международным участием «Лучший выпускник специальности «Лабораторная диагностика» </a:t>
            </a:r>
            <a:r>
              <a:rPr lang="ru-RU" altLang="ru-RU" sz="2000" dirty="0" err="1" smtClean="0">
                <a:latin typeface="+mn-lt"/>
                <a:cs typeface="Times New Roman" panose="02020603050405020304" pitchFamily="18" charset="0"/>
              </a:rPr>
              <a:t>г.Омск</a:t>
            </a:r>
            <a:endParaRPr lang="ru-RU" altLang="ru-RU" sz="2000" dirty="0" smtClean="0"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ru-RU" sz="2000" dirty="0" smtClean="0">
                <a:latin typeface="+mn-lt"/>
                <a:cs typeface="Times New Roman" panose="02020603050405020304" pitchFamily="18" charset="0"/>
              </a:rPr>
              <a:t>III</a:t>
            </a:r>
            <a:r>
              <a:rPr lang="ru-RU" altLang="ru-RU" sz="2000" dirty="0" smtClean="0">
                <a:latin typeface="+mn-lt"/>
                <a:cs typeface="Times New Roman" panose="02020603050405020304" pitchFamily="18" charset="0"/>
              </a:rPr>
              <a:t> место во  Всероссийской студенческой конференции «Формула фармацевтического мастерства» </a:t>
            </a:r>
            <a:r>
              <a:rPr lang="ru-RU" altLang="ru-RU" sz="2000" dirty="0" err="1" smtClean="0">
                <a:latin typeface="+mn-lt"/>
                <a:cs typeface="Times New Roman" panose="02020603050405020304" pitchFamily="18" charset="0"/>
              </a:rPr>
              <a:t>г.Пенза</a:t>
            </a:r>
            <a:endParaRPr lang="ru-RU" altLang="ru-RU" sz="2000" dirty="0" smtClean="0"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7" name="Picture 3" descr="C:\Users\gaponova\Desktop\фото\ррр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937" y="193359"/>
            <a:ext cx="1776413" cy="232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 descr="C:\Users\gaponova\Desktop\фото\Диплом Чернеева Л.А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937" y="2361520"/>
            <a:ext cx="1939463" cy="251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" descr="F:\ДОСТИЖЕНИЯ\2016-17\Олимпиада_АХ_201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3359"/>
            <a:ext cx="1734141" cy="232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5750" y="4495799"/>
            <a:ext cx="2914650" cy="2339102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2000" dirty="0" smtClean="0"/>
              <a:t>1</a:t>
            </a:r>
            <a:r>
              <a:rPr lang="ru-RU" sz="2000" spc="-20" dirty="0" smtClean="0"/>
              <a:t> </a:t>
            </a:r>
            <a:r>
              <a:rPr lang="ru-RU" sz="2000" dirty="0"/>
              <a:t>м</a:t>
            </a:r>
            <a:r>
              <a:rPr lang="ru-RU" sz="2000" spc="5" dirty="0"/>
              <a:t>е</a:t>
            </a:r>
            <a:r>
              <a:rPr lang="ru-RU" sz="2000" dirty="0"/>
              <a:t>с</a:t>
            </a:r>
            <a:r>
              <a:rPr lang="ru-RU" sz="2000" spc="-20" dirty="0"/>
              <a:t>т</a:t>
            </a:r>
            <a:r>
              <a:rPr lang="ru-RU" sz="2000" dirty="0"/>
              <a:t>о</a:t>
            </a:r>
            <a:r>
              <a:rPr lang="ru-RU" sz="2000" spc="-25" dirty="0"/>
              <a:t> </a:t>
            </a:r>
            <a:r>
              <a:rPr lang="ru-RU" sz="2000" dirty="0"/>
              <a:t>во 2</a:t>
            </a:r>
            <a:r>
              <a:rPr lang="ru-RU" sz="2000" spc="-10" dirty="0"/>
              <a:t> </a:t>
            </a:r>
            <a:r>
              <a:rPr lang="ru-RU" sz="2000" dirty="0" smtClean="0"/>
              <a:t>спартак</a:t>
            </a:r>
            <a:r>
              <a:rPr lang="ru-RU" sz="2000" spc="-10" dirty="0" smtClean="0"/>
              <a:t>и</a:t>
            </a:r>
            <a:r>
              <a:rPr lang="ru-RU" sz="2000" dirty="0" smtClean="0"/>
              <a:t>а</a:t>
            </a:r>
            <a:r>
              <a:rPr lang="ru-RU" sz="2000" spc="-30" dirty="0" smtClean="0"/>
              <a:t>д</a:t>
            </a:r>
            <a:r>
              <a:rPr lang="ru-RU" sz="2000" spc="10" dirty="0" smtClean="0"/>
              <a:t>е</a:t>
            </a:r>
            <a:r>
              <a:rPr lang="ru-RU" sz="2000" spc="-5" dirty="0" smtClean="0"/>
              <a:t>-</a:t>
            </a:r>
            <a:r>
              <a:rPr lang="ru-RU" sz="2000" dirty="0" smtClean="0"/>
              <a:t>2</a:t>
            </a:r>
            <a:r>
              <a:rPr lang="ru-RU" sz="2000" spc="-10" dirty="0" smtClean="0"/>
              <a:t>0</a:t>
            </a:r>
            <a:r>
              <a:rPr lang="ru-RU" sz="2000" dirty="0" smtClean="0"/>
              <a:t>1</a:t>
            </a:r>
            <a:r>
              <a:rPr lang="ru-RU" sz="2000" spc="-10" dirty="0" smtClean="0"/>
              <a:t>7</a:t>
            </a:r>
            <a:r>
              <a:rPr lang="ru-RU" sz="2000" spc="-110" dirty="0" smtClean="0"/>
              <a:t>г</a:t>
            </a:r>
            <a:r>
              <a:rPr lang="ru-RU" sz="2000" dirty="0" smtClean="0"/>
              <a:t>. Ср</a:t>
            </a:r>
            <a:r>
              <a:rPr lang="ru-RU" sz="2000" spc="-35" dirty="0" smtClean="0"/>
              <a:t>е</a:t>
            </a:r>
            <a:r>
              <a:rPr lang="ru-RU" sz="2000" dirty="0" smtClean="0"/>
              <a:t>ди</a:t>
            </a:r>
            <a:r>
              <a:rPr lang="ru-RU" sz="2000" spc="-5" dirty="0" smtClean="0"/>
              <a:t> </a:t>
            </a:r>
            <a:r>
              <a:rPr lang="ru-RU" sz="2000" dirty="0"/>
              <a:t>ср</a:t>
            </a:r>
            <a:r>
              <a:rPr lang="ru-RU" sz="2000" spc="-35" dirty="0"/>
              <a:t>е</a:t>
            </a:r>
            <a:r>
              <a:rPr lang="ru-RU" sz="2000" dirty="0"/>
              <a:t>дн</a:t>
            </a:r>
            <a:r>
              <a:rPr lang="ru-RU" sz="2000" spc="-10" dirty="0"/>
              <a:t>и</a:t>
            </a:r>
            <a:r>
              <a:rPr lang="ru-RU" sz="2000" dirty="0"/>
              <a:t>х обра</a:t>
            </a:r>
            <a:r>
              <a:rPr lang="ru-RU" sz="2000" spc="-10" dirty="0"/>
              <a:t>з</a:t>
            </a:r>
            <a:r>
              <a:rPr lang="ru-RU" sz="2000" dirty="0"/>
              <a:t>ова</a:t>
            </a:r>
            <a:r>
              <a:rPr lang="ru-RU" sz="2000" spc="-20" dirty="0"/>
              <a:t>т</a:t>
            </a:r>
            <a:r>
              <a:rPr lang="ru-RU" sz="2000" spc="-35" dirty="0"/>
              <a:t>е</a:t>
            </a:r>
            <a:r>
              <a:rPr lang="ru-RU" sz="2000" dirty="0"/>
              <a:t>льных учр</a:t>
            </a:r>
            <a:r>
              <a:rPr lang="ru-RU" sz="2000" spc="-40" dirty="0"/>
              <a:t>е</a:t>
            </a:r>
            <a:r>
              <a:rPr lang="ru-RU" sz="2000" dirty="0"/>
              <a:t>ж</a:t>
            </a:r>
            <a:r>
              <a:rPr lang="ru-RU" sz="2000" spc="-35" dirty="0"/>
              <a:t>д</a:t>
            </a:r>
            <a:r>
              <a:rPr lang="ru-RU" sz="2000" dirty="0"/>
              <a:t>ений СПО</a:t>
            </a:r>
            <a:r>
              <a:rPr lang="ru-RU" sz="2000" spc="10" dirty="0"/>
              <a:t> </a:t>
            </a:r>
            <a:r>
              <a:rPr lang="ru-RU" sz="2000" dirty="0"/>
              <a:t>м</a:t>
            </a:r>
            <a:r>
              <a:rPr lang="ru-RU" sz="2000" spc="-30" dirty="0"/>
              <a:t>е</a:t>
            </a:r>
            <a:r>
              <a:rPr lang="ru-RU" sz="2000" dirty="0"/>
              <a:t>д</a:t>
            </a:r>
            <a:r>
              <a:rPr lang="ru-RU" sz="2000" spc="-10" dirty="0"/>
              <a:t>и</a:t>
            </a:r>
            <a:r>
              <a:rPr lang="ru-RU" sz="2000" dirty="0"/>
              <a:t>ц</a:t>
            </a:r>
            <a:r>
              <a:rPr lang="ru-RU" sz="2000" spc="-10" dirty="0"/>
              <a:t>и</a:t>
            </a:r>
            <a:r>
              <a:rPr lang="ru-RU" sz="2000" dirty="0"/>
              <a:t>нс</a:t>
            </a:r>
            <a:r>
              <a:rPr lang="ru-RU" sz="2000" spc="-35" dirty="0"/>
              <a:t>к</a:t>
            </a:r>
            <a:r>
              <a:rPr lang="ru-RU" sz="2000" dirty="0"/>
              <a:t>о</a:t>
            </a:r>
            <a:r>
              <a:rPr lang="ru-RU" sz="2000" spc="-20" dirty="0"/>
              <a:t>г</a:t>
            </a:r>
            <a:r>
              <a:rPr lang="ru-RU" sz="2000" dirty="0"/>
              <a:t>о проф</a:t>
            </a:r>
            <a:r>
              <a:rPr lang="ru-RU" sz="2000" spc="-10" dirty="0"/>
              <a:t>и</a:t>
            </a:r>
            <a:r>
              <a:rPr lang="ru-RU" sz="2000" dirty="0"/>
              <a:t>ля Красноярс</a:t>
            </a:r>
            <a:r>
              <a:rPr lang="ru-RU" sz="2000" spc="-35" dirty="0"/>
              <a:t>к</a:t>
            </a:r>
            <a:r>
              <a:rPr lang="ru-RU" sz="2000" dirty="0"/>
              <a:t>о</a:t>
            </a:r>
            <a:r>
              <a:rPr lang="ru-RU" sz="2000" spc="-25" dirty="0"/>
              <a:t>г</a:t>
            </a:r>
            <a:r>
              <a:rPr lang="ru-RU" sz="2000" dirty="0"/>
              <a:t>о</a:t>
            </a:r>
            <a:r>
              <a:rPr lang="ru-RU" sz="2000" spc="-50" dirty="0"/>
              <a:t> </a:t>
            </a:r>
            <a:r>
              <a:rPr lang="ru-RU" sz="2000" dirty="0"/>
              <a:t>к</a:t>
            </a:r>
            <a:r>
              <a:rPr lang="ru-RU" sz="2000" spc="-10" dirty="0"/>
              <a:t>р</a:t>
            </a:r>
            <a:r>
              <a:rPr lang="ru-RU" sz="2000" dirty="0"/>
              <a:t>ая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2273" y="4657725"/>
            <a:ext cx="2286000" cy="1657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8500" y="4838700"/>
            <a:ext cx="18288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3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719070" y="1340768"/>
            <a:ext cx="7704856" cy="24003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Организована секция СПО – </a:t>
            </a:r>
            <a:r>
              <a:rPr lang="ru-RU" sz="2800" dirty="0" smtClean="0">
                <a:solidFill>
                  <a:srgbClr val="C00000"/>
                </a:solidFill>
              </a:rPr>
              <a:t>27</a:t>
            </a:r>
            <a:r>
              <a:rPr lang="ru-RU" sz="2800" dirty="0" smtClean="0"/>
              <a:t> участников (Томск, Омск, Красноярский край), </a:t>
            </a:r>
            <a:r>
              <a:rPr lang="ru-RU" sz="2800" dirty="0" smtClean="0">
                <a:solidFill>
                  <a:srgbClr val="C00000"/>
                </a:solidFill>
              </a:rPr>
              <a:t>7</a:t>
            </a:r>
            <a:r>
              <a:rPr lang="ru-RU" sz="2800" dirty="0" smtClean="0"/>
              <a:t> докладов.</a:t>
            </a:r>
          </a:p>
          <a:p>
            <a:r>
              <a:rPr lang="ru-RU" sz="2800" dirty="0" smtClean="0"/>
              <a:t>Участие в работе секции «Актуальные вопросы фармацевтического образования».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5</a:t>
            </a:r>
            <a:r>
              <a:rPr lang="ru-RU" sz="2800" dirty="0" smtClean="0"/>
              <a:t> опубликованных статей с сборнике.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8" y="4143431"/>
            <a:ext cx="3143410" cy="235755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150880"/>
            <a:ext cx="3103015" cy="232726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173728"/>
            <a:ext cx="1745446" cy="232726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99"/>
            <a:ext cx="9142997" cy="112054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4959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dirty="0" smtClean="0"/>
              <a:t>Публикации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251520" y="2026906"/>
            <a:ext cx="8768630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Журналы: «Медицинская сестра», «Современные наукоемкие технологии», «Среднее профессиональное образование», «Врач», «Спортивная медицина: наука и практика», «Международный журнал прикладных и фундаментальных исследований» (</a:t>
            </a:r>
            <a:r>
              <a:rPr lang="ru-RU" sz="2400" dirty="0" err="1" smtClean="0">
                <a:solidFill>
                  <a:srgbClr val="C00000"/>
                </a:solidFill>
              </a:rPr>
              <a:t>импакт</a:t>
            </a:r>
            <a:r>
              <a:rPr lang="ru-RU" sz="2400" dirty="0" smtClean="0">
                <a:solidFill>
                  <a:srgbClr val="C00000"/>
                </a:solidFill>
              </a:rPr>
              <a:t>-фактор от 0.106 до 0.817</a:t>
            </a:r>
            <a:r>
              <a:rPr lang="ru-RU" sz="2400" dirty="0" smtClean="0"/>
              <a:t>); </a:t>
            </a:r>
          </a:p>
          <a:p>
            <a:pPr algn="just"/>
            <a:r>
              <a:rPr lang="ru-RU" sz="2400" dirty="0" smtClean="0"/>
              <a:t>сборники различных Всероссийских и международных конференций.</a:t>
            </a:r>
          </a:p>
          <a:p>
            <a:pPr algn="just">
              <a:buNone/>
            </a:pPr>
            <a:r>
              <a:rPr lang="ru-RU" sz="2800" dirty="0" smtClean="0"/>
              <a:t>Активные авторы:</a:t>
            </a:r>
          </a:p>
          <a:p>
            <a:pPr algn="just">
              <a:buNone/>
            </a:pPr>
            <a:r>
              <a:rPr lang="ru-RU" sz="2800" dirty="0" err="1" smtClean="0"/>
              <a:t>Коновец</a:t>
            </a:r>
            <a:r>
              <a:rPr lang="ru-RU" sz="2800" dirty="0" smtClean="0"/>
              <a:t> Л.Н., Лопатина Т.Н., </a:t>
            </a:r>
            <a:r>
              <a:rPr lang="ru-RU" sz="2800" dirty="0" err="1" smtClean="0"/>
              <a:t>Потупчик</a:t>
            </a:r>
            <a:r>
              <a:rPr lang="ru-RU" sz="2800" dirty="0" smtClean="0"/>
              <a:t> Т.В., </a:t>
            </a:r>
          </a:p>
          <a:p>
            <a:pPr algn="just">
              <a:buNone/>
            </a:pPr>
            <a:r>
              <a:rPr lang="ru-RU" sz="2800" dirty="0" smtClean="0"/>
              <a:t>Агафонова И.П., Соколовская М.В., Лозовая М.В. </a:t>
            </a:r>
          </a:p>
          <a:p>
            <a:pPr algn="just">
              <a:buNone/>
            </a:pP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0515" y="1092961"/>
            <a:ext cx="2016224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3200" dirty="0" smtClean="0"/>
              <a:t>25 </a:t>
            </a:r>
            <a:r>
              <a:rPr lang="ru-RU" sz="3200" dirty="0"/>
              <a:t>статей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230949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267303"/>
            <a:ext cx="6799626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114300" lvl="1" algn="ctr">
              <a:buClr>
                <a:srgbClr val="000000"/>
              </a:buClr>
              <a:buSzPts val="1400"/>
              <a:tabLst>
                <a:tab pos="743426" algn="l"/>
              </a:tabLst>
            </a:pPr>
            <a:r>
              <a:rPr lang="ru-RU" sz="2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Всероссийская дистанционная интегрированная олимпиада </a:t>
            </a:r>
            <a:r>
              <a:rPr lang="ru-RU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общепрофессиональным</a:t>
            </a:r>
            <a:r>
              <a:rPr lang="ru-RU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дисциплинам</a:t>
            </a:r>
            <a:endParaRPr lang="ru-RU" sz="28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405633"/>
            <a:ext cx="6624736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000000"/>
              </a:buClr>
              <a:buSzPts val="1400"/>
              <a:tabLst>
                <a:tab pos="743426" algn="l"/>
                <a:tab pos="4536758" algn="r"/>
              </a:tabLst>
            </a:pPr>
            <a:endParaRPr lang="ru-RU" sz="2400" dirty="0" smtClean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lvl="1" algn="just">
              <a:buClr>
                <a:srgbClr val="000000"/>
              </a:buClr>
              <a:buSzPts val="1400"/>
              <a:tabLst>
                <a:tab pos="743426" algn="l"/>
                <a:tab pos="4536758" algn="r"/>
              </a:tabLst>
            </a:pPr>
            <a:endParaRPr lang="ru-RU" sz="2400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lvl="1" algn="just">
              <a:buClr>
                <a:srgbClr val="000000"/>
              </a:buClr>
              <a:buSzPts val="1400"/>
              <a:tabLst>
                <a:tab pos="743426" algn="l"/>
                <a:tab pos="4536758" algn="r"/>
              </a:tabLst>
            </a:pPr>
            <a:r>
              <a:rPr lang="ru-RU" sz="32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94</a:t>
            </a:r>
            <a:r>
              <a:rPr lang="ru-RU" sz="3200" dirty="0" smtClean="0">
                <a:latin typeface="+mj-lt"/>
                <a:ea typeface="Times New Roman" panose="02020603050405020304" pitchFamily="18" charset="0"/>
              </a:rPr>
              <a:t> участника. </a:t>
            </a:r>
            <a:endParaRPr lang="ru-RU" sz="3200" dirty="0">
              <a:latin typeface="+mj-lt"/>
              <a:ea typeface="Times New Roman" panose="02020603050405020304" pitchFamily="18" charset="0"/>
            </a:endParaRPr>
          </a:p>
          <a:p>
            <a:pPr lvl="1" algn="just">
              <a:buClr>
                <a:srgbClr val="000000"/>
              </a:buClr>
              <a:buSzPts val="1400"/>
              <a:tabLst>
                <a:tab pos="743426" algn="l"/>
                <a:tab pos="4536758" algn="r"/>
              </a:tabLst>
            </a:pPr>
            <a:r>
              <a:rPr lang="ru-RU" sz="32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21</a:t>
            </a:r>
            <a:r>
              <a:rPr lang="ru-RU" sz="3200" dirty="0">
                <a:latin typeface="+mj-lt"/>
                <a:ea typeface="Times New Roman" panose="02020603050405020304" pitchFamily="18" charset="0"/>
              </a:rPr>
              <a:t> организация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 среднего и высшего образования от Астрахани до 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Благовещенска.</a:t>
            </a:r>
          </a:p>
          <a:p>
            <a:pPr lvl="1" algn="just">
              <a:buClr>
                <a:srgbClr val="000000"/>
              </a:buClr>
              <a:buSzPts val="1400"/>
              <a:tabLst>
                <a:tab pos="743426" algn="l"/>
                <a:tab pos="4536758" algn="r"/>
              </a:tabLst>
            </a:pPr>
            <a:endParaRPr lang="ru-RU" sz="2100" dirty="0" smtClean="0">
              <a:latin typeface="+mj-lt"/>
              <a:ea typeface="Times New Roman" panose="02020603050405020304" pitchFamily="18" charset="0"/>
            </a:endParaRPr>
          </a:p>
          <a:p>
            <a:endParaRPr lang="ru-RU" sz="1200" dirty="0" smtClean="0"/>
          </a:p>
          <a:p>
            <a:pPr lvl="1" algn="just">
              <a:buClr>
                <a:srgbClr val="000000"/>
              </a:buClr>
              <a:buSzPts val="1400"/>
              <a:tabLst>
                <a:tab pos="743426" algn="l"/>
                <a:tab pos="4536758" algn="r"/>
              </a:tabLst>
            </a:pPr>
            <a:endParaRPr lang="ru-RU" sz="1500" dirty="0" smtClean="0"/>
          </a:p>
          <a:p>
            <a:pPr lvl="1" algn="just">
              <a:buClr>
                <a:srgbClr val="000000"/>
              </a:buClr>
              <a:buSzPts val="1400"/>
              <a:tabLst>
                <a:tab pos="743426" algn="l"/>
                <a:tab pos="4536758" algn="r"/>
              </a:tabLst>
            </a:pPr>
            <a:endParaRPr lang="ru-RU" sz="2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3621" y="4054481"/>
            <a:ext cx="866811" cy="8327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8173" y="4054481"/>
            <a:ext cx="851765" cy="856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r="78943"/>
          <a:stretch/>
        </p:blipFill>
        <p:spPr>
          <a:xfrm>
            <a:off x="6883383" y="2926939"/>
            <a:ext cx="902288" cy="967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0526" y="2907928"/>
            <a:ext cx="928688" cy="942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1187" y="1646170"/>
            <a:ext cx="964393" cy="9643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68677" y="1732285"/>
            <a:ext cx="884281" cy="8931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3454317"/>
            <a:ext cx="67361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Организаторы: ЦМК Общепрофессиональных дисциплин, председатель </a:t>
            </a:r>
            <a:r>
              <a:rPr lang="ru-RU" sz="2400" dirty="0" err="1" smtClean="0">
                <a:latin typeface="+mj-lt"/>
              </a:rPr>
              <a:t>Донгузова</a:t>
            </a:r>
            <a:r>
              <a:rPr lang="ru-RU" sz="2400" dirty="0" smtClean="0">
                <a:latin typeface="+mj-lt"/>
              </a:rPr>
              <a:t> Е.Е.</a:t>
            </a:r>
            <a:endParaRPr lang="ru-RU" sz="2400" dirty="0"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9"/>
          <a:stretch/>
        </p:blipFill>
        <p:spPr>
          <a:xfrm>
            <a:off x="1250289" y="4352471"/>
            <a:ext cx="3420139" cy="244122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4" y="137980"/>
            <a:ext cx="2178496" cy="159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0331" y="1724682"/>
            <a:ext cx="4875620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+mj-lt"/>
                <a:cs typeface="Times New Roman" pitchFamily="18" charset="0"/>
              </a:rPr>
              <a:t>преподавателя</a:t>
            </a:r>
          </a:p>
          <a:p>
            <a:endParaRPr lang="ru-RU" sz="13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369432"/>
            <a:ext cx="7710048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j-lt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Всероссийский дистанционный конкурс  </a:t>
            </a:r>
            <a:r>
              <a:rPr lang="ru-RU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учебно-методических материалов,  </a:t>
            </a:r>
            <a:r>
              <a:rPr lang="ru-RU" sz="2000" b="1" dirty="0">
                <a:latin typeface="+mj-lt"/>
                <a:cs typeface="Times New Roman" pitchFamily="18" charset="0"/>
              </a:rPr>
              <a:t>  способствующих реализации </a:t>
            </a: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компетентностного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 подхода в профессиональном образовании медицинских и фармацевтических специальностей» </a:t>
            </a:r>
          </a:p>
        </p:txBody>
      </p:sp>
      <p:pic>
        <p:nvPicPr>
          <p:cNvPr id="4098" name="Picture 2" descr="Картинки по запросу преподаватели группа картин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1791158"/>
            <a:ext cx="2037280" cy="1148364"/>
          </a:xfrm>
          <a:prstGeom prst="rect">
            <a:avLst/>
          </a:prstGeom>
          <a:noFill/>
        </p:spPr>
      </p:pic>
      <p:pic>
        <p:nvPicPr>
          <p:cNvPr id="4100" name="Picture 4" descr="Картинки по запросу домики картин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016" y="3390132"/>
            <a:ext cx="1071570" cy="11738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73341" y="2230511"/>
            <a:ext cx="6153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latin typeface="+mj-lt"/>
                <a:cs typeface="Times New Roman" pitchFamily="18" charset="0"/>
              </a:rPr>
              <a:t>медицинских образовательных организаций </a:t>
            </a:r>
          </a:p>
          <a:p>
            <a:pPr algn="just"/>
            <a:r>
              <a:rPr lang="ru-RU" b="1" dirty="0">
                <a:latin typeface="+mj-lt"/>
                <a:cs typeface="Times New Roman" pitchFamily="18" charset="0"/>
              </a:rPr>
              <a:t>(Красноярск, Красноярского края, Иркутской области, Омска, Свердловска, Республики Крым)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199" y="3183892"/>
            <a:ext cx="452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latin typeface="+mj-lt"/>
                <a:cs typeface="Times New Roman" pitchFamily="18" charset="0"/>
              </a:rPr>
              <a:t>конкурсных работ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3946672"/>
            <a:ext cx="6317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Активные </a:t>
            </a:r>
            <a:r>
              <a:rPr lang="ru-RU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участники: </a:t>
            </a:r>
          </a:p>
          <a:p>
            <a:r>
              <a:rPr lang="ru-RU" b="1" dirty="0">
                <a:solidFill>
                  <a:srgbClr val="C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26</a:t>
            </a:r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 работ - ФГБОУ ВО </a:t>
            </a:r>
            <a:r>
              <a:rPr lang="ru-RU" dirty="0" err="1">
                <a:latin typeface="+mj-lt"/>
                <a:ea typeface="Times New Roman" pitchFamily="18" charset="0"/>
                <a:cs typeface="Times New Roman" pitchFamily="18" charset="0"/>
              </a:rPr>
              <a:t>ОмГМУ</a:t>
            </a:r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 Минздрава России, </a:t>
            </a:r>
          </a:p>
          <a:p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                   колледж (г. Омск)</a:t>
            </a:r>
          </a:p>
          <a:p>
            <a:r>
              <a:rPr lang="ru-RU" b="1" dirty="0">
                <a:solidFill>
                  <a:srgbClr val="C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11</a:t>
            </a:r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 работ  - «</a:t>
            </a:r>
            <a:r>
              <a:rPr lang="ru-RU" dirty="0" err="1">
                <a:latin typeface="+mj-lt"/>
                <a:ea typeface="Times New Roman" pitchFamily="18" charset="0"/>
                <a:cs typeface="Times New Roman" pitchFamily="18" charset="0"/>
              </a:rPr>
              <a:t>Канский</a:t>
            </a:r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 медицинский техникум» (г. Канск)</a:t>
            </a:r>
          </a:p>
          <a:p>
            <a:r>
              <a:rPr lang="ru-RU" b="1" dirty="0">
                <a:solidFill>
                  <a:srgbClr val="C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8</a:t>
            </a:r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 работ - «Крымский медицинский колледж» (</a:t>
            </a:r>
            <a:r>
              <a:rPr lang="ru-RU" dirty="0" err="1">
                <a:latin typeface="+mj-lt"/>
                <a:ea typeface="Times New Roman" pitchFamily="18" charset="0"/>
                <a:cs typeface="Times New Roman" pitchFamily="18" charset="0"/>
              </a:rPr>
              <a:t>Респ</a:t>
            </a:r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. Крым)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Картинки по запросу стопки бумаг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632" y="4546838"/>
            <a:ext cx="1178727" cy="152776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8637"/>
            <a:ext cx="1537992" cy="133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0"/>
            <a:ext cx="8915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</a:rPr>
              <a:t>По заданию Министерства здравоохранения РФ проведено рецензирование проектов новых образовательных стандартов и подготовлены рекомендации;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8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</a:rPr>
              <a:t>По заданию Координационного совета по здравоохранению –разработаны тесты к первичной аккредитации выпускников СПО по специальности Фармация. После проведения пробного тестирования подготовлены рекомендации по внесению изменений в ФОС по трем специальностям.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381000"/>
            <a:ext cx="8382000" cy="6858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Экспертные проекты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67968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1066800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Региональная потребность в специалистах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среднего медицинского звена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2179623"/>
              </p:ext>
            </p:extLst>
          </p:nvPr>
        </p:nvGraphicFramePr>
        <p:xfrm>
          <a:off x="671945" y="1447801"/>
          <a:ext cx="7924799" cy="350520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99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7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99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4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323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выпуска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выпускников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заявок от работодателей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Трудоустройство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 специальности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(% 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Занятость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выпускников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(% 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28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579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94 %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28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2016 г.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91%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28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123837"/>
              </p:ext>
            </p:extLst>
          </p:nvPr>
        </p:nvGraphicFramePr>
        <p:xfrm>
          <a:off x="228600" y="5791200"/>
          <a:ext cx="4876800" cy="982980"/>
        </p:xfrm>
        <a:graphic>
          <a:graphicData uri="http://schemas.openxmlformats.org/drawingml/2006/table">
            <a:tbl>
              <a:tblPr/>
              <a:tblGrid>
                <a:gridCol w="487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 учете в службе занятости  выпускники колледжа не состоят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6002" name="Picture 2" descr="http://www.krasczn.ru/i/sz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800600"/>
            <a:ext cx="3492780" cy="1219202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5257800" y="5105400"/>
            <a:ext cx="3657600" cy="16002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 Красноярском крае не занято 10 700 (28%) должностей средних медицинских работников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5217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79610" cy="861774"/>
          </a:xfrm>
        </p:spPr>
        <p:txBody>
          <a:bodyPr/>
          <a:lstStyle/>
          <a:p>
            <a:r>
              <a:rPr lang="ru-RU" sz="2800" dirty="0" smtClean="0"/>
              <a:t>Конкур профессионального мастерства для лиц с инвалидностью по зрению компетенции «массаж»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763451"/>
            <a:ext cx="4645588" cy="1107996"/>
          </a:xfrm>
        </p:spPr>
        <p:txBody>
          <a:bodyPr/>
          <a:lstStyle/>
          <a:p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Чемпионат Красноярского края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«</a:t>
            </a:r>
            <a:r>
              <a:rPr lang="ru-RU" sz="2400" dirty="0" err="1" smtClean="0">
                <a:solidFill>
                  <a:srgbClr val="FF0000"/>
                </a:solidFill>
              </a:rPr>
              <a:t>Абилимпикс</a:t>
            </a:r>
            <a:r>
              <a:rPr lang="ru-RU" sz="2400" dirty="0" smtClean="0">
                <a:solidFill>
                  <a:srgbClr val="FF0000"/>
                </a:solidFill>
              </a:rPr>
              <a:t> -2017г.»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://krasgmu.ru/sys/files/attach/b9/b90632788052b7fd12957fe1fcd43bf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67" y="3430362"/>
            <a:ext cx="4636266" cy="261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852808"/>
            <a:ext cx="4226474" cy="2458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873" y="3350956"/>
            <a:ext cx="3900361" cy="30273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67" y="852808"/>
            <a:ext cx="3842133" cy="24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3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7359">
              <a:lnSpc>
                <a:spcPct val="100000"/>
              </a:lnSpc>
            </a:pPr>
            <a:r>
              <a:rPr spc="-35" dirty="0"/>
              <a:t>М</a:t>
            </a:r>
            <a:r>
              <a:rPr spc="-85" dirty="0"/>
              <a:t>е</a:t>
            </a:r>
            <a:r>
              <a:rPr spc="-30" dirty="0"/>
              <a:t>ж</a:t>
            </a:r>
            <a:r>
              <a:rPr spc="-90" dirty="0"/>
              <a:t>д</a:t>
            </a:r>
            <a:r>
              <a:rPr spc="-25" dirty="0"/>
              <a:t>унар</a:t>
            </a:r>
            <a:r>
              <a:rPr spc="-120" dirty="0"/>
              <a:t>о</a:t>
            </a:r>
            <a:r>
              <a:rPr spc="-25" dirty="0"/>
              <a:t>дное</a:t>
            </a:r>
            <a:r>
              <a:rPr spc="5" dirty="0"/>
              <a:t> </a:t>
            </a:r>
            <a:r>
              <a:rPr spc="-20" dirty="0"/>
              <a:t>сот</a:t>
            </a:r>
            <a:r>
              <a:rPr spc="-65" dirty="0"/>
              <a:t>р</a:t>
            </a:r>
            <a:r>
              <a:rPr spc="-180" dirty="0"/>
              <a:t>у</a:t>
            </a:r>
            <a:r>
              <a:rPr spc="-25" dirty="0"/>
              <a:t>днич</a:t>
            </a:r>
            <a:r>
              <a:rPr spc="-15" dirty="0"/>
              <a:t>е</a:t>
            </a:r>
            <a:r>
              <a:rPr spc="-20" dirty="0"/>
              <a:t>ство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1051560"/>
            <a:ext cx="4286250" cy="3751579"/>
          </a:xfrm>
          <a:custGeom>
            <a:avLst/>
            <a:gdLst/>
            <a:ahLst/>
            <a:cxnLst/>
            <a:rect l="l" t="t" r="r" b="b"/>
            <a:pathLst>
              <a:path w="4286250" h="3751579">
                <a:moveTo>
                  <a:pt x="3963797" y="0"/>
                </a:moveTo>
                <a:lnTo>
                  <a:pt x="322402" y="0"/>
                </a:lnTo>
                <a:lnTo>
                  <a:pt x="295960" y="1069"/>
                </a:lnTo>
                <a:lnTo>
                  <a:pt x="244926" y="9373"/>
                </a:lnTo>
                <a:lnTo>
                  <a:pt x="196910" y="25344"/>
                </a:lnTo>
                <a:lnTo>
                  <a:pt x="152576" y="48318"/>
                </a:lnTo>
                <a:lnTo>
                  <a:pt x="112587" y="77630"/>
                </a:lnTo>
                <a:lnTo>
                  <a:pt x="77609" y="112617"/>
                </a:lnTo>
                <a:lnTo>
                  <a:pt x="48304" y="152612"/>
                </a:lnTo>
                <a:lnTo>
                  <a:pt x="25336" y="196953"/>
                </a:lnTo>
                <a:lnTo>
                  <a:pt x="9370" y="244974"/>
                </a:lnTo>
                <a:lnTo>
                  <a:pt x="1068" y="296011"/>
                </a:lnTo>
                <a:lnTo>
                  <a:pt x="0" y="322452"/>
                </a:lnTo>
                <a:lnTo>
                  <a:pt x="0" y="565216"/>
                </a:lnTo>
                <a:lnTo>
                  <a:pt x="0" y="3429127"/>
                </a:lnTo>
                <a:lnTo>
                  <a:pt x="1068" y="3455567"/>
                </a:lnTo>
                <a:lnTo>
                  <a:pt x="9370" y="3506598"/>
                </a:lnTo>
                <a:lnTo>
                  <a:pt x="25336" y="3554606"/>
                </a:lnTo>
                <a:lnTo>
                  <a:pt x="48304" y="3598931"/>
                </a:lnTo>
                <a:lnTo>
                  <a:pt x="77609" y="3638908"/>
                </a:lnTo>
                <a:lnTo>
                  <a:pt x="112587" y="3673876"/>
                </a:lnTo>
                <a:lnTo>
                  <a:pt x="152576" y="3703170"/>
                </a:lnTo>
                <a:lnTo>
                  <a:pt x="196910" y="3726128"/>
                </a:lnTo>
                <a:lnTo>
                  <a:pt x="244926" y="3742087"/>
                </a:lnTo>
                <a:lnTo>
                  <a:pt x="295960" y="3750384"/>
                </a:lnTo>
                <a:lnTo>
                  <a:pt x="322402" y="3751453"/>
                </a:lnTo>
                <a:lnTo>
                  <a:pt x="3963797" y="3751453"/>
                </a:lnTo>
                <a:lnTo>
                  <a:pt x="4016092" y="3747235"/>
                </a:lnTo>
                <a:lnTo>
                  <a:pt x="4065704" y="3735024"/>
                </a:lnTo>
                <a:lnTo>
                  <a:pt x="4111968" y="3715482"/>
                </a:lnTo>
                <a:lnTo>
                  <a:pt x="4154219" y="3689273"/>
                </a:lnTo>
                <a:lnTo>
                  <a:pt x="4191793" y="3657060"/>
                </a:lnTo>
                <a:lnTo>
                  <a:pt x="4224026" y="3619505"/>
                </a:lnTo>
                <a:lnTo>
                  <a:pt x="4250252" y="3577271"/>
                </a:lnTo>
                <a:lnTo>
                  <a:pt x="4269808" y="3531021"/>
                </a:lnTo>
                <a:lnTo>
                  <a:pt x="4282028" y="3481419"/>
                </a:lnTo>
                <a:lnTo>
                  <a:pt x="4286250" y="3429127"/>
                </a:lnTo>
                <a:lnTo>
                  <a:pt x="4286250" y="322452"/>
                </a:lnTo>
                <a:lnTo>
                  <a:pt x="4282028" y="270157"/>
                </a:lnTo>
                <a:lnTo>
                  <a:pt x="4269808" y="220545"/>
                </a:lnTo>
                <a:lnTo>
                  <a:pt x="4250252" y="174281"/>
                </a:lnTo>
                <a:lnTo>
                  <a:pt x="4224026" y="132030"/>
                </a:lnTo>
                <a:lnTo>
                  <a:pt x="4191793" y="94456"/>
                </a:lnTo>
                <a:lnTo>
                  <a:pt x="4154219" y="62223"/>
                </a:lnTo>
                <a:lnTo>
                  <a:pt x="4111968" y="35997"/>
                </a:lnTo>
                <a:lnTo>
                  <a:pt x="4065704" y="16441"/>
                </a:lnTo>
                <a:lnTo>
                  <a:pt x="4016092" y="4221"/>
                </a:lnTo>
                <a:lnTo>
                  <a:pt x="3990238" y="1069"/>
                </a:lnTo>
                <a:lnTo>
                  <a:pt x="3963797" y="0"/>
                </a:lnTo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2400" y="5256362"/>
            <a:ext cx="6553200" cy="10859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100"/>
              </a:lnSpc>
            </a:pPr>
            <a:endParaRPr lang="ru-RU" b="1" dirty="0" smtClean="0">
              <a:latin typeface="Tahoma"/>
              <a:cs typeface="Tahoma"/>
            </a:endParaRPr>
          </a:p>
          <a:p>
            <a:pPr marL="12700" marR="5080">
              <a:lnSpc>
                <a:spcPct val="98100"/>
              </a:lnSpc>
            </a:pPr>
            <a:r>
              <a:rPr lang="ru-RU" b="1" dirty="0" smtClean="0">
                <a:latin typeface="Tahoma"/>
                <a:cs typeface="Tahoma"/>
              </a:rPr>
              <a:t>Делегация </a:t>
            </a:r>
            <a:r>
              <a:rPr lang="ru-RU" b="1" dirty="0" err="1" smtClean="0">
                <a:latin typeface="Tahoma"/>
                <a:cs typeface="Tahoma"/>
              </a:rPr>
              <a:t>КрасГМУ</a:t>
            </a:r>
            <a:r>
              <a:rPr lang="ru-RU" b="1" dirty="0" smtClean="0">
                <a:latin typeface="Tahoma"/>
                <a:cs typeface="Tahoma"/>
              </a:rPr>
              <a:t> с ответным визитом</a:t>
            </a:r>
          </a:p>
          <a:p>
            <a:pPr marL="12700" marR="5080">
              <a:lnSpc>
                <a:spcPct val="98100"/>
              </a:lnSpc>
            </a:pPr>
            <a:r>
              <a:rPr lang="ru-RU" b="1" dirty="0" smtClean="0">
                <a:latin typeface="Tahoma"/>
                <a:cs typeface="Tahoma"/>
              </a:rPr>
              <a:t> в у</a:t>
            </a:r>
            <a:r>
              <a:rPr b="1" dirty="0" err="1" smtClean="0">
                <a:latin typeface="Tahoma"/>
                <a:cs typeface="Tahoma"/>
              </a:rPr>
              <a:t>ниверс</a:t>
            </a:r>
            <a:r>
              <a:rPr b="1" spc="-10" dirty="0" err="1" smtClean="0">
                <a:latin typeface="Tahoma"/>
                <a:cs typeface="Tahoma"/>
              </a:rPr>
              <a:t>и</a:t>
            </a:r>
            <a:r>
              <a:rPr b="1" dirty="0" err="1" smtClean="0">
                <a:latin typeface="Tahoma"/>
                <a:cs typeface="Tahoma"/>
              </a:rPr>
              <a:t>тет</a:t>
            </a:r>
            <a:r>
              <a:rPr lang="ru-RU" b="1" dirty="0" smtClean="0">
                <a:latin typeface="Tahoma"/>
                <a:cs typeface="Tahoma"/>
              </a:rPr>
              <a:t>е</a:t>
            </a:r>
            <a:r>
              <a:rPr b="1" spc="-25" dirty="0" smtClean="0">
                <a:latin typeface="Tahoma"/>
                <a:cs typeface="Tahoma"/>
              </a:rPr>
              <a:t> </a:t>
            </a:r>
            <a:r>
              <a:rPr b="1" dirty="0" err="1">
                <a:latin typeface="Tahoma"/>
                <a:cs typeface="Tahoma"/>
              </a:rPr>
              <a:t>префектуры</a:t>
            </a:r>
            <a:r>
              <a:rPr b="1" dirty="0">
                <a:latin typeface="Tahoma"/>
                <a:cs typeface="Tahoma"/>
              </a:rPr>
              <a:t> </a:t>
            </a:r>
            <a:endParaRPr lang="ru-RU" b="1" dirty="0" smtClean="0">
              <a:latin typeface="Tahoma"/>
              <a:cs typeface="Tahoma"/>
            </a:endParaRPr>
          </a:p>
          <a:p>
            <a:pPr marL="12700" marR="5080">
              <a:lnSpc>
                <a:spcPct val="98100"/>
              </a:lnSpc>
            </a:pPr>
            <a:r>
              <a:rPr b="1" dirty="0" err="1" smtClean="0">
                <a:latin typeface="Tahoma"/>
                <a:cs typeface="Tahoma"/>
              </a:rPr>
              <a:t>Аи</a:t>
            </a:r>
            <a:r>
              <a:rPr lang="ru-RU" b="1" spc="-10" dirty="0" err="1">
                <a:latin typeface="Tahoma"/>
                <a:cs typeface="Tahoma"/>
              </a:rPr>
              <a:t>т</a:t>
            </a:r>
            <a:r>
              <a:rPr b="1" dirty="0" smtClean="0">
                <a:latin typeface="Tahoma"/>
                <a:cs typeface="Tahoma"/>
              </a:rPr>
              <a:t>и</a:t>
            </a:r>
            <a:r>
              <a:rPr b="1" spc="-10" dirty="0" smtClean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(Яп</a:t>
            </a:r>
            <a:r>
              <a:rPr b="1" spc="-10" dirty="0">
                <a:latin typeface="Tahoma"/>
                <a:cs typeface="Tahoma"/>
              </a:rPr>
              <a:t>о</a:t>
            </a:r>
            <a:r>
              <a:rPr b="1" dirty="0">
                <a:latin typeface="Tahoma"/>
                <a:cs typeface="Tahoma"/>
              </a:rPr>
              <a:t>ния) </a:t>
            </a:r>
            <a:endParaRPr dirty="0">
              <a:latin typeface="Tahoma"/>
              <a:cs typeface="Tahoma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481" y="1051560"/>
            <a:ext cx="5089307" cy="41406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17" y="953305"/>
            <a:ext cx="3962400" cy="2971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788" y="3953437"/>
            <a:ext cx="3999729" cy="2999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615553"/>
          </a:xfrm>
        </p:spPr>
        <p:txBody>
          <a:bodyPr/>
          <a:lstStyle/>
          <a:p>
            <a:r>
              <a:rPr lang="ru-RU" dirty="0" smtClean="0"/>
              <a:t>Международное сотрудничество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65" y="941294"/>
            <a:ext cx="4343400" cy="294490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9120" y="3895165"/>
            <a:ext cx="8000490" cy="2465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026" y="972671"/>
            <a:ext cx="4060373" cy="2913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2" y="3913094"/>
            <a:ext cx="3853648" cy="29247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846" y="3928257"/>
            <a:ext cx="4599554" cy="2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8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615553"/>
          </a:xfrm>
        </p:spPr>
        <p:txBody>
          <a:bodyPr/>
          <a:lstStyle/>
          <a:p>
            <a:r>
              <a:rPr lang="ru-RU" dirty="0" smtClean="0"/>
              <a:t>Международное сотрудничество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554109"/>
            <a:ext cx="9111445" cy="1846659"/>
          </a:xfrm>
        </p:spPr>
        <p:txBody>
          <a:bodyPr/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Подписано соглашение о </a:t>
            </a:r>
          </a:p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сотрудничестве по подготовке </a:t>
            </a:r>
          </a:p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специалистов сестринского дела.</a:t>
            </a:r>
          </a:p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 В рамках сотрудничества состоится обмен студентами </a:t>
            </a:r>
            <a:r>
              <a:rPr lang="ru-RU" sz="2400" dirty="0" err="1" smtClean="0">
                <a:solidFill>
                  <a:srgbClr val="FF0000"/>
                </a:solidFill>
              </a:rPr>
              <a:t>КрасГМУ</a:t>
            </a:r>
            <a:r>
              <a:rPr lang="ru-RU" sz="2400" dirty="0" smtClean="0">
                <a:solidFill>
                  <a:srgbClr val="FF0000"/>
                </a:solidFill>
              </a:rPr>
              <a:t> и университета префектуры </a:t>
            </a:r>
            <a:r>
              <a:rPr lang="ru-RU" sz="2400" dirty="0" err="1" smtClean="0">
                <a:solidFill>
                  <a:srgbClr val="FF0000"/>
                </a:solidFill>
              </a:rPr>
              <a:t>Аити</a:t>
            </a:r>
            <a:r>
              <a:rPr lang="ru-RU" sz="2400" dirty="0" smtClean="0">
                <a:solidFill>
                  <a:srgbClr val="FF0000"/>
                </a:solidFill>
              </a:rPr>
              <a:t> (Япония). Май 2018г.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90600"/>
            <a:ext cx="48768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90600"/>
            <a:ext cx="3540145" cy="228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276600"/>
            <a:ext cx="3543043" cy="23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4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5965" y="240538"/>
            <a:ext cx="827206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1795">
              <a:lnSpc>
                <a:spcPct val="100000"/>
              </a:lnSpc>
            </a:pPr>
            <a:r>
              <a:rPr lang="ru-RU" sz="3600" dirty="0"/>
              <a:t>В</a:t>
            </a:r>
            <a:r>
              <a:rPr sz="3600" dirty="0" err="1" smtClean="0"/>
              <a:t>ыв</a:t>
            </a:r>
            <a:r>
              <a:rPr sz="3600" spc="-130" dirty="0" err="1" smtClean="0"/>
              <a:t>о</a:t>
            </a:r>
            <a:r>
              <a:rPr sz="3600" dirty="0" err="1" smtClean="0"/>
              <a:t>ды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529234" y="1084103"/>
            <a:ext cx="8159750" cy="614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942975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ru-RU" sz="2400" b="1" dirty="0" smtClean="0">
                <a:latin typeface="Calibri"/>
                <a:cs typeface="Calibri"/>
              </a:rPr>
              <a:t>Комплексный план работы колледжа выполнен.</a:t>
            </a:r>
          </a:p>
          <a:p>
            <a:pPr marL="355600" marR="942975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ru-RU" sz="2400" b="1" dirty="0" smtClean="0">
              <a:latin typeface="Calibri"/>
              <a:cs typeface="Calibri"/>
            </a:endParaRPr>
          </a:p>
          <a:p>
            <a:pPr marL="355600" marR="942975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ru-RU" sz="2400" b="1" dirty="0" smtClean="0">
                <a:latin typeface="Calibri"/>
                <a:cs typeface="Calibri"/>
              </a:rPr>
              <a:t> Государственное задание реализовано в рамках установленных показателей. </a:t>
            </a:r>
          </a:p>
          <a:p>
            <a:pPr marL="355600" marR="942975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ru-RU" sz="2400" b="1" dirty="0" smtClean="0">
              <a:latin typeface="Calibri"/>
              <a:cs typeface="Calibri"/>
            </a:endParaRPr>
          </a:p>
          <a:p>
            <a:pPr marL="355600" marR="942975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ru-RU" sz="2400" b="1" dirty="0" smtClean="0">
                <a:latin typeface="Calibri"/>
                <a:cs typeface="Calibri"/>
              </a:rPr>
              <a:t>Формируемая интегрированная система подготовки в рамках ФГОС ВО И ФГОС СПО как показала практика-эффективный механизм  формирования общих и профессиональных компетенций, механизм положительно влияющий на качество медицинского образования. Данная система является «изюминкой»  и достойна развития.</a:t>
            </a:r>
          </a:p>
          <a:p>
            <a:pPr marL="355600" marR="204851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5600" algn="l"/>
              </a:tabLst>
            </a:pPr>
            <a:endParaRPr lang="ru-RU" sz="2400" b="1" dirty="0" smtClean="0">
              <a:latin typeface="Calibri"/>
              <a:cs typeface="Calibri"/>
            </a:endParaRPr>
          </a:p>
          <a:p>
            <a:pPr marL="12700" marR="267970">
              <a:lnSpc>
                <a:spcPct val="100000"/>
              </a:lnSpc>
              <a:spcBef>
                <a:spcPts val="575"/>
              </a:spcBef>
              <a:tabLst>
                <a:tab pos="5808345" algn="l"/>
                <a:tab pos="7240270" algn="l"/>
              </a:tabLst>
            </a:pPr>
            <a:endParaRPr lang="ru-RU" sz="2400" b="1" dirty="0" smtClean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alibri"/>
              <a:buChar char="-"/>
              <a:tabLst>
                <a:tab pos="355600" algn="l"/>
              </a:tabLst>
            </a:pPr>
            <a:endParaRPr sz="2400" b="1" dirty="0" err="1" smtClean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5965" y="240538"/>
            <a:ext cx="8272068" cy="614654"/>
          </a:xfrm>
          <a:prstGeom prst="rect">
            <a:avLst/>
          </a:prstGeom>
        </p:spPr>
        <p:txBody>
          <a:bodyPr vert="horz" wrap="square" lIns="0" tIns="121030" rIns="0" bIns="0" rtlCol="0">
            <a:spAutoFit/>
          </a:bodyPr>
          <a:lstStyle/>
          <a:p>
            <a:pPr marL="1601470" algn="ctr">
              <a:lnSpc>
                <a:spcPct val="100000"/>
              </a:lnSpc>
            </a:pPr>
            <a:r>
              <a:rPr sz="3200" spc="-25" dirty="0" err="1"/>
              <a:t>Напра</a:t>
            </a:r>
            <a:r>
              <a:rPr sz="3200" spc="-55" dirty="0" err="1"/>
              <a:t>в</a:t>
            </a:r>
            <a:r>
              <a:rPr sz="3200" spc="-25" dirty="0" err="1"/>
              <a:t>ления</a:t>
            </a:r>
            <a:r>
              <a:rPr sz="3200" spc="-5" dirty="0"/>
              <a:t> </a:t>
            </a:r>
            <a:r>
              <a:rPr lang="ru-RU" sz="3200" spc="-20" dirty="0" smtClean="0"/>
              <a:t>деятельности колледжа</a:t>
            </a:r>
            <a:endParaRPr sz="3200" spc="-2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07542" y="1220486"/>
            <a:ext cx="7728915" cy="54784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8382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ru-RU" sz="2800" dirty="0" smtClean="0"/>
              <a:t>Создание условий для первичной аккредитации выпускников СПО. </a:t>
            </a:r>
          </a:p>
          <a:p>
            <a:pPr marL="355600" marR="8382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ru-RU" sz="2800" dirty="0" smtClean="0"/>
              <a:t>Подготовка обучающихся к первичной аккредитации.</a:t>
            </a:r>
          </a:p>
          <a:p>
            <a:pPr marL="355600" marR="8382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ru-RU" sz="2800" dirty="0" smtClean="0"/>
              <a:t>Подготовка к внедрению новых образовательных стандартов;</a:t>
            </a:r>
          </a:p>
          <a:p>
            <a:pPr marL="355600" marR="8382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ru-RU" sz="2800" dirty="0" smtClean="0"/>
              <a:t>Разработка образовательных программ на иностранных языках;</a:t>
            </a:r>
          </a:p>
          <a:p>
            <a:pPr marL="355600" marR="8382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ru-RU" sz="2800" dirty="0" smtClean="0"/>
              <a:t>Создание регионального центра компетенций по компетенции  Лабораторные исследования. Для проведения регионального конкурса </a:t>
            </a:r>
            <a:r>
              <a:rPr lang="en-US" sz="2800" dirty="0" err="1" smtClean="0"/>
              <a:t>WorldSkills</a:t>
            </a:r>
            <a:r>
              <a:rPr lang="ru-RU" sz="2800" dirty="0" smtClean="0"/>
              <a:t>.</a:t>
            </a:r>
          </a:p>
          <a:p>
            <a:pPr marL="355600" marR="8382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386204" y="2602321"/>
            <a:ext cx="2335276" cy="1357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7"/>
          <p:cNvSpPr txBox="1">
            <a:spLocks noChangeArrowheads="1"/>
          </p:cNvSpPr>
          <p:nvPr/>
        </p:nvSpPr>
        <p:spPr bwMode="auto">
          <a:xfrm>
            <a:off x="571500" y="214313"/>
            <a:ext cx="83581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количества зачисленных </a:t>
            </a:r>
          </a:p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госбюджетную и договорную основу  за 2015-2017 гг.</a:t>
            </a:r>
          </a:p>
        </p:txBody>
      </p:sp>
      <p:graphicFrame>
        <p:nvGraphicFramePr>
          <p:cNvPr id="5" name="Диаграмма 3"/>
          <p:cNvGraphicFramePr>
            <a:graphicFrameLocks/>
          </p:cNvGraphicFramePr>
          <p:nvPr/>
        </p:nvGraphicFramePr>
        <p:xfrm>
          <a:off x="-47625" y="933450"/>
          <a:ext cx="9334500" cy="591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r:id="rId3" imgW="9333785" imgH="5913633" progId="Excel.Chart.8">
                  <p:embed/>
                </p:oleObj>
              </mc:Choice>
              <mc:Fallback>
                <p:oleObj r:id="rId3" imgW="9333785" imgH="5913633" progId="Excel.Chart.8">
                  <p:embed/>
                  <p:pic>
                    <p:nvPicPr>
                      <p:cNvPr id="2051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7625" y="933450"/>
                        <a:ext cx="9334500" cy="5915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15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Контингент студентов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 01.10.2017г.</a:t>
            </a:r>
            <a:endParaRPr lang="ru-RU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695053"/>
              </p:ext>
            </p:extLst>
          </p:nvPr>
        </p:nvGraphicFramePr>
        <p:xfrm>
          <a:off x="395536" y="548680"/>
          <a:ext cx="835292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013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Контингент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студентов по основе обучения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470265"/>
              </p:ext>
            </p:extLst>
          </p:nvPr>
        </p:nvGraphicFramePr>
        <p:xfrm>
          <a:off x="0" y="1340768"/>
          <a:ext cx="457200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642698"/>
              </p:ext>
            </p:extLst>
          </p:nvPr>
        </p:nvGraphicFramePr>
        <p:xfrm>
          <a:off x="4572000" y="1412776"/>
          <a:ext cx="457200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39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351" y="2923539"/>
            <a:ext cx="757110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65" dirty="0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sz="4000" b="1" spc="-25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4000" b="1" spc="-40" dirty="0">
                <a:solidFill>
                  <a:srgbClr val="C00000"/>
                </a:solidFill>
                <a:latin typeface="Calibri"/>
                <a:cs typeface="Calibri"/>
              </a:rPr>
              <a:t>з</a:t>
            </a:r>
            <a:r>
              <a:rPr sz="4000" b="1" spc="-165" dirty="0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sz="4000" b="1" spc="-25" dirty="0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sz="4000" b="1" spc="-155" dirty="0">
                <a:solidFill>
                  <a:srgbClr val="C00000"/>
                </a:solidFill>
                <a:latin typeface="Calibri"/>
                <a:cs typeface="Calibri"/>
              </a:rPr>
              <a:t>ь</a:t>
            </a:r>
            <a:r>
              <a:rPr sz="4000" b="1" spc="-20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4000" b="1" spc="-40" dirty="0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sz="4000" b="1" spc="-25" dirty="0">
                <a:solidFill>
                  <a:srgbClr val="C00000"/>
                </a:solidFill>
                <a:latin typeface="Calibri"/>
                <a:cs typeface="Calibri"/>
              </a:rPr>
              <a:t>ты</a:t>
            </a:r>
            <a:r>
              <a:rPr sz="4000" b="1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C00000"/>
                </a:solidFill>
                <a:latin typeface="Calibri"/>
                <a:cs typeface="Calibri"/>
              </a:rPr>
              <a:t>уче</a:t>
            </a:r>
            <a:r>
              <a:rPr sz="4000" b="1" spc="-25" dirty="0">
                <a:solidFill>
                  <a:srgbClr val="C00000"/>
                </a:solidFill>
                <a:latin typeface="Calibri"/>
                <a:cs typeface="Calibri"/>
              </a:rPr>
              <a:t>бной</a:t>
            </a:r>
            <a:r>
              <a:rPr sz="40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000" b="1" spc="-65" dirty="0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sz="4000" b="1" spc="-20" dirty="0">
                <a:solidFill>
                  <a:srgbClr val="C00000"/>
                </a:solidFill>
                <a:latin typeface="Calibri"/>
                <a:cs typeface="Calibri"/>
              </a:rPr>
              <a:t>ея</a:t>
            </a:r>
            <a:r>
              <a:rPr sz="4000" b="1" spc="-40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4000" b="1" spc="-85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4000" b="1" spc="-20" dirty="0">
                <a:solidFill>
                  <a:srgbClr val="C00000"/>
                </a:solidFill>
                <a:latin typeface="Calibri"/>
                <a:cs typeface="Calibri"/>
              </a:rPr>
              <a:t>льности</a:t>
            </a:r>
            <a:endParaRPr sz="4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334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381001"/>
            <a:ext cx="8229600" cy="106679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Успеваемость обучающихся по результатам промежуточной аттестации,%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559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1951</TotalTime>
  <Words>1600</Words>
  <Application>Microsoft Office PowerPoint</Application>
  <PresentationFormat>Экран (4:3)</PresentationFormat>
  <Paragraphs>364</Paragraphs>
  <Slides>45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Calibri</vt:lpstr>
      <vt:lpstr>Tahoma</vt:lpstr>
      <vt:lpstr>Times New Roman</vt:lpstr>
      <vt:lpstr>Office Theme</vt:lpstr>
      <vt:lpstr>Диаграмма Microsoft Excel</vt:lpstr>
      <vt:lpstr>Презентация PowerPoint</vt:lpstr>
      <vt:lpstr>Презентация PowerPoint</vt:lpstr>
      <vt:lpstr>Структура подготовки</vt:lpstr>
      <vt:lpstr>Региональная потребность в специалистах среднего медицинского звена</vt:lpstr>
      <vt:lpstr>Презентация PowerPoint</vt:lpstr>
      <vt:lpstr>Контингент студентов на 01.10.2017г.</vt:lpstr>
      <vt:lpstr>Контингент студентов по основе обучения</vt:lpstr>
      <vt:lpstr>Презентация PowerPoint</vt:lpstr>
      <vt:lpstr>Успеваемость обучающихся по результатам промежуточной аттестации,%</vt:lpstr>
      <vt:lpstr>Качество подготовки по результатам промежуточной аттестации</vt:lpstr>
      <vt:lpstr>Отчислено студентов  за 2016-2017 уч.год</vt:lpstr>
      <vt:lpstr>        Динамика показателей ГИА</vt:lpstr>
      <vt:lpstr>    Количество дипломов с отличием</vt:lpstr>
      <vt:lpstr>Презентация PowerPoint</vt:lpstr>
      <vt:lpstr>Кадровый состав</vt:lpstr>
      <vt:lpstr>Повышение квалификации преподавателями</vt:lpstr>
      <vt:lpstr>Обеспеченность учебной литературой</vt:lpstr>
      <vt:lpstr>Методического обеспечения ФГОС СПО</vt:lpstr>
      <vt:lpstr>Презентация PowerPoint</vt:lpstr>
      <vt:lpstr>Аудиторный фонд</vt:lpstr>
      <vt:lpstr>Материальная база учебных кабинетов СД</vt:lpstr>
      <vt:lpstr>Материальная база кабинетов ЛД</vt:lpstr>
      <vt:lpstr>Материальная база учебных кабинетов Фармация</vt:lpstr>
      <vt:lpstr>Для повышения качества образования</vt:lpstr>
      <vt:lpstr>Открытые занятия</vt:lpstr>
      <vt:lpstr>Открытые занятия</vt:lpstr>
      <vt:lpstr>Интеграция с  Кафедрой симуляционных технологий</vt:lpstr>
      <vt:lpstr>Презентация PowerPoint</vt:lpstr>
      <vt:lpstr>ИНТЕГРАЦИЯ С ФАКУЛЬТЕТОМ МПФ</vt:lpstr>
      <vt:lpstr>Участие интегрированной команды ВО и СПО в профессиональных олимпиадах и конкурсах</vt:lpstr>
      <vt:lpstr>СТУДЕНЧЕСКОЕ НАУЧНОЕ ОБЩЕСТВО</vt:lpstr>
      <vt:lpstr>Фестиваль «Молодежная наука» Секция СПО</vt:lpstr>
      <vt:lpstr>Достижения студентов</vt:lpstr>
      <vt:lpstr>Достижения студентов</vt:lpstr>
      <vt:lpstr>Презентация PowerPoint</vt:lpstr>
      <vt:lpstr>Публикации </vt:lpstr>
      <vt:lpstr>Презентация PowerPoint</vt:lpstr>
      <vt:lpstr>Презентация PowerPoint</vt:lpstr>
      <vt:lpstr>Презентация PowerPoint</vt:lpstr>
      <vt:lpstr>Конкур профессионального мастерства для лиц с инвалидностью по зрению компетенции «массаж»</vt:lpstr>
      <vt:lpstr>Международное сотрудничество</vt:lpstr>
      <vt:lpstr>Международное сотрудничество</vt:lpstr>
      <vt:lpstr>Международное сотрудничество</vt:lpstr>
      <vt:lpstr>Выводы</vt:lpstr>
      <vt:lpstr>Направления деятельности колледжа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Селютина Галина Васильевна</dc:creator>
  <cp:lastModifiedBy>Селютина Галина Васильевна</cp:lastModifiedBy>
  <cp:revision>114</cp:revision>
  <cp:lastPrinted>2017-12-05T02:09:10Z</cp:lastPrinted>
  <dcterms:created xsi:type="dcterms:W3CDTF">2016-11-16T16:11:27Z</dcterms:created>
  <dcterms:modified xsi:type="dcterms:W3CDTF">2017-12-27T02:10:24Z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2016-11-16T00:00:00Z</vt:filetime>
  </property>
  <property fmtid="{D5CDD505-2E9C-101B-9397-08002B2CF9AE}" pid="3" name="LastSaved">
    <vt:filetime>2016-11-16T00:00:00Z</vt:filetime>
  </property>
</Properties>
</file>