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79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26" autoAdjust="0"/>
  </p:normalViewPr>
  <p:slideViewPr>
    <p:cSldViewPr snapToGrid="0">
      <p:cViewPr varScale="1">
        <p:scale>
          <a:sx n="60" d="100"/>
          <a:sy n="60" d="100"/>
        </p:scale>
        <p:origin x="11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B71ED-9702-4C13-A927-4CAD0A0B72D9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05979-CE36-48E3-9D2C-8C3C9C5D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530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последнем абзаце непонятно, какие (какой)метод основной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79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73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Шрифт текста увеличить до 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10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Образец оформления для всех слайдов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06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нас нет срезов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13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53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..при УЗИ –убрать</a:t>
            </a:r>
          </a:p>
          <a:p>
            <a:r>
              <a:rPr lang="ru-RU" dirty="0" smtClean="0"/>
              <a:t>..линейной</a:t>
            </a:r>
            <a:r>
              <a:rPr lang="ru-RU" baseline="0" dirty="0" smtClean="0"/>
              <a:t> структуры в отличие..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15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пациентов..-лишнее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3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…в анамнезе  </a:t>
            </a:r>
            <a:r>
              <a:rPr lang="ru-RU" dirty="0" err="1" smtClean="0">
                <a:solidFill>
                  <a:srgbClr val="FF0000"/>
                </a:solidFill>
              </a:rPr>
              <a:t>муковисцидоз</a:t>
            </a:r>
            <a:r>
              <a:rPr lang="ru-RU" baseline="0" smtClean="0">
                <a:solidFill>
                  <a:srgbClr val="FF0000"/>
                </a:solidFill>
              </a:rPr>
              <a:t> – в конец фразы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425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05979-CE36-48E3-9D2C-8C3C9C5DF2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33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1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8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9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4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8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4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3EE26C-6A08-4DFC-8066-E17F265B28EB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7C09615-5538-4058-B6A8-9CB6D719562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04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051" y="1637730"/>
            <a:ext cx="10055628" cy="14940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Патологические состояния при визуализации семенного </a:t>
            </a:r>
            <a:r>
              <a:rPr lang="ru-RU" sz="5400" b="1" dirty="0" smtClean="0">
                <a:solidFill>
                  <a:schemeClr val="tx1"/>
                </a:solidFill>
              </a:rPr>
              <a:t>канатика</a:t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5400" b="1" dirty="0" smtClean="0">
                <a:solidFill>
                  <a:schemeClr val="tx1"/>
                </a:solidFill>
              </a:rPr>
              <a:t>Часть 1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66110" y="5383669"/>
            <a:ext cx="4825890" cy="11430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Выполнил: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Ординатор 1 года обучения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специальности узд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Никифорова Ю.В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00051" y="95534"/>
            <a:ext cx="9927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Федеральное государственное бюджетное образовательное учреждение высшего образования </a:t>
            </a:r>
          </a:p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«Красноярский государственный медицинский университет </a:t>
            </a:r>
          </a:p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имени профессора В.Ф. </a:t>
            </a:r>
            <a:r>
              <a:rPr lang="ru-RU" sz="1600" dirty="0" err="1"/>
              <a:t>Войно-Ясенецкого</a:t>
            </a:r>
            <a:r>
              <a:rPr lang="ru-RU" sz="1600" dirty="0"/>
              <a:t>» </a:t>
            </a:r>
          </a:p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Кафедра лучевой диагностики ИПО </a:t>
            </a:r>
          </a:p>
          <a:p>
            <a:pPr algn="ctr"/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057" t="43424" r="41469" b="29524"/>
          <a:stretch/>
        </p:blipFill>
        <p:spPr>
          <a:xfrm>
            <a:off x="0" y="3681908"/>
            <a:ext cx="7710985" cy="2637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1539" t="13573" r="45140" b="77658"/>
          <a:stretch/>
        </p:blipFill>
        <p:spPr>
          <a:xfrm>
            <a:off x="0" y="3131787"/>
            <a:ext cx="5636525" cy="6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Патологи</a:t>
            </a:r>
            <a:r>
              <a:rPr lang="ru-RU" b="1" dirty="0">
                <a:solidFill>
                  <a:schemeClr val="tx1"/>
                </a:solidFill>
              </a:rPr>
              <a:t>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семявыносящих протоков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Агенезия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364" y="1845733"/>
            <a:ext cx="11764370" cy="437764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- полное отсутствие, </a:t>
            </a:r>
            <a:r>
              <a:rPr lang="ru-RU" dirty="0">
                <a:solidFill>
                  <a:schemeClr val="tx1"/>
                </a:solidFill>
              </a:rPr>
              <a:t>отсутствие части или выраженная атрофия семявыносящего протока, </a:t>
            </a:r>
            <a:r>
              <a:rPr lang="ru-RU" dirty="0" smtClean="0">
                <a:solidFill>
                  <a:schemeClr val="tx1"/>
                </a:solidFill>
              </a:rPr>
              <a:t>часто в сочетании с </a:t>
            </a:r>
            <a:r>
              <a:rPr lang="ru-RU" dirty="0">
                <a:solidFill>
                  <a:schemeClr val="tx1"/>
                </a:solidFill>
              </a:rPr>
              <a:t>гипопластическими или отсутствующими придатком и семенным </a:t>
            </a:r>
            <a:r>
              <a:rPr lang="ru-RU" dirty="0" smtClean="0">
                <a:solidFill>
                  <a:schemeClr val="tx1"/>
                </a:solidFill>
              </a:rPr>
              <a:t>пузырьком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62034" y="3029806"/>
            <a:ext cx="4112355" cy="2060810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Двусторонняя агенезия: </a:t>
            </a:r>
            <a:r>
              <a:rPr lang="ru-RU" sz="2000" dirty="0" smtClean="0">
                <a:solidFill>
                  <a:schemeClr val="tx1"/>
                </a:solidFill>
              </a:rPr>
              <a:t>встречается </a:t>
            </a:r>
            <a:r>
              <a:rPr lang="ru-RU" sz="2000" dirty="0">
                <a:solidFill>
                  <a:schemeClr val="tx1"/>
                </a:solidFill>
              </a:rPr>
              <a:t>в основном у пациентов с </a:t>
            </a:r>
            <a:r>
              <a:rPr lang="ru-RU" sz="2000" dirty="0" err="1">
                <a:solidFill>
                  <a:schemeClr val="tx1"/>
                </a:solidFill>
              </a:rPr>
              <a:t>муковисцидозом</a:t>
            </a:r>
            <a:r>
              <a:rPr lang="ru-RU" sz="2000" dirty="0">
                <a:solidFill>
                  <a:schemeClr val="tx1"/>
                </a:solidFill>
              </a:rPr>
              <a:t>, вследствие обструкции просвета </a:t>
            </a:r>
            <a:r>
              <a:rPr lang="ru-RU" sz="2000" dirty="0" smtClean="0">
                <a:solidFill>
                  <a:schemeClr val="tx1"/>
                </a:solidFill>
              </a:rPr>
              <a:t>протока густым секретом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8433" y="3029806"/>
            <a:ext cx="4478410" cy="2060810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Односторонняя агенезия: </a:t>
            </a:r>
            <a:r>
              <a:rPr lang="ru-RU" sz="2000" dirty="0" smtClean="0">
                <a:solidFill>
                  <a:schemeClr val="tx1"/>
                </a:solidFill>
              </a:rPr>
              <a:t>редкое </a:t>
            </a:r>
            <a:r>
              <a:rPr lang="ru-RU" sz="2000" dirty="0">
                <a:solidFill>
                  <a:schemeClr val="tx1"/>
                </a:solidFill>
              </a:rPr>
              <a:t>заболевание, </a:t>
            </a:r>
            <a:r>
              <a:rPr lang="ru-RU" sz="2000" dirty="0" smtClean="0">
                <a:solidFill>
                  <a:schemeClr val="tx1"/>
                </a:solidFill>
              </a:rPr>
              <a:t>обычно сочетающееся </a:t>
            </a:r>
            <a:r>
              <a:rPr lang="ru-RU" sz="2000" dirty="0">
                <a:solidFill>
                  <a:schemeClr val="tx1"/>
                </a:solidFill>
              </a:rPr>
              <a:t>с другими аномалиями мочеполовой системы, включая гипоплазию придатка яичка и семенного пузырька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2446758" y="1910687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507475" y="2593075"/>
            <a:ext cx="1897038" cy="259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126480" y="2579427"/>
            <a:ext cx="1871108" cy="2665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7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928" y="58964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Односторонняя врожденная агенезия </a:t>
            </a:r>
            <a:r>
              <a:rPr lang="ru-RU" b="1" dirty="0" smtClean="0">
                <a:solidFill>
                  <a:schemeClr val="tx1"/>
                </a:solidFill>
              </a:rPr>
              <a:t>семявыносящего протока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125" y="1777495"/>
            <a:ext cx="11546006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Мужчина 57 лет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обратился </a:t>
            </a:r>
            <a:r>
              <a:rPr lang="ru-RU" dirty="0">
                <a:solidFill>
                  <a:schemeClr val="tx1"/>
                </a:solidFill>
              </a:rPr>
              <a:t>для обследования по поводу </a:t>
            </a:r>
            <a:r>
              <a:rPr lang="ru-RU" dirty="0" smtClean="0">
                <a:solidFill>
                  <a:schemeClr val="tx1"/>
                </a:solidFill>
              </a:rPr>
              <a:t>бесплодия (в анамнезе </a:t>
            </a:r>
            <a:r>
              <a:rPr lang="ru-RU" dirty="0" err="1" smtClean="0">
                <a:solidFill>
                  <a:schemeClr val="tx1"/>
                </a:solidFill>
              </a:rPr>
              <a:t>муковисцидоз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Main graphic"/>
          <p:cNvPicPr/>
          <p:nvPr/>
        </p:nvPicPr>
        <p:blipFill rotWithShape="1">
          <a:blip r:embed="rId3"/>
          <a:srcRect l="19367" r="19101" b="53170"/>
          <a:stretch/>
        </p:blipFill>
        <p:spPr>
          <a:xfrm>
            <a:off x="664646" y="2306473"/>
            <a:ext cx="6318914" cy="3848416"/>
          </a:xfrm>
          <a:prstGeom prst="rect">
            <a:avLst/>
          </a:prstGeom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7147331" y="3789175"/>
            <a:ext cx="4655829" cy="1856095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Левый паховый канал заполнен жировой тканью, семенной канатик отсутствует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7333" y="2360939"/>
            <a:ext cx="4655828" cy="107420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УЗИ пахового канала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Режим ЦДК, сагиттальное сканирование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384" y="1567276"/>
            <a:ext cx="11898944" cy="34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257268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146" y="-80634"/>
            <a:ext cx="10058400" cy="145075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Односторонняя врожденная агенезия семявыносящего протока</a:t>
            </a:r>
            <a:endParaRPr lang="ru-RU" dirty="0"/>
          </a:p>
        </p:txBody>
      </p:sp>
      <p:pic>
        <p:nvPicPr>
          <p:cNvPr id="4" name="Main graphic"/>
          <p:cNvPicPr/>
          <p:nvPr/>
        </p:nvPicPr>
        <p:blipFill rotWithShape="1">
          <a:blip r:embed="rId3"/>
          <a:srcRect t="48776" r="45421"/>
          <a:stretch/>
        </p:blipFill>
        <p:spPr>
          <a:xfrm>
            <a:off x="264244" y="2193906"/>
            <a:ext cx="5080000" cy="3525384"/>
          </a:xfrm>
          <a:prstGeom prst="rect">
            <a:avLst/>
          </a:prstGeom>
          <a:ln>
            <a:noFill/>
          </a:ln>
        </p:spPr>
      </p:pic>
      <p:pic>
        <p:nvPicPr>
          <p:cNvPr id="5" name="Main graphic"/>
          <p:cNvPicPr>
            <a:picLocks noGrp="1"/>
          </p:cNvPicPr>
          <p:nvPr>
            <p:ph idx="1"/>
          </p:nvPr>
        </p:nvPicPr>
        <p:blipFill rotWithShape="1">
          <a:blip r:embed="rId3"/>
          <a:srcRect l="55111" t="48776"/>
          <a:stretch/>
        </p:blipFill>
        <p:spPr>
          <a:xfrm>
            <a:off x="6671298" y="2193906"/>
            <a:ext cx="4559717" cy="3466531"/>
          </a:xfrm>
          <a:prstGeom prst="rect">
            <a:avLst/>
          </a:prstGeom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6541525" y="1321618"/>
            <a:ext cx="4819265" cy="73999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КТ с контрастным усилением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фронтальная плоскость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8383" y="1340780"/>
            <a:ext cx="5668548" cy="74141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УЗИ мошонки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Режим ЦДК, поперечное сканирование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27845" y="5808598"/>
            <a:ext cx="5909482" cy="89734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Слева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i="1" dirty="0">
                <a:solidFill>
                  <a:schemeClr val="tx1"/>
                </a:solidFill>
              </a:rPr>
              <a:t>головка стрелки</a:t>
            </a:r>
            <a:r>
              <a:rPr lang="ru-RU" sz="2000" dirty="0" smtClean="0">
                <a:solidFill>
                  <a:schemeClr val="tx1"/>
                </a:solidFill>
              </a:rPr>
              <a:t>)- отсутствие семенного канатика </a:t>
            </a:r>
            <a:r>
              <a:rPr lang="ru-RU" sz="2000" dirty="0">
                <a:solidFill>
                  <a:schemeClr val="tx1"/>
                </a:solidFill>
              </a:rPr>
              <a:t>в </a:t>
            </a:r>
            <a:r>
              <a:rPr lang="ru-RU" sz="2000" dirty="0" smtClean="0">
                <a:solidFill>
                  <a:schemeClr val="tx1"/>
                </a:solidFill>
              </a:rPr>
              <a:t>паховой </a:t>
            </a:r>
            <a:r>
              <a:rPr lang="ru-RU" sz="2000" dirty="0">
                <a:solidFill>
                  <a:schemeClr val="tx1"/>
                </a:solidFill>
              </a:rPr>
              <a:t>области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Справа (</a:t>
            </a:r>
            <a:r>
              <a:rPr lang="ru-RU" i="1" dirty="0" smtClean="0">
                <a:solidFill>
                  <a:schemeClr val="tx1"/>
                </a:solidFill>
              </a:rPr>
              <a:t>стрелка</a:t>
            </a:r>
            <a:r>
              <a:rPr lang="ru-RU" sz="2000" dirty="0" smtClean="0">
                <a:solidFill>
                  <a:schemeClr val="tx1"/>
                </a:solidFill>
              </a:rPr>
              <a:t>)- нормальный семенной канатик</a:t>
            </a:r>
            <a:endParaRPr lang="ru-RU" sz="2000" dirty="0">
              <a:solidFill>
                <a:schemeClr val="tx1"/>
              </a:solidFill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8383" y="5831003"/>
            <a:ext cx="5238835" cy="89734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Слева (</a:t>
            </a:r>
            <a:r>
              <a:rPr lang="ru-RU" i="1" dirty="0" smtClean="0">
                <a:solidFill>
                  <a:schemeClr val="tx1"/>
                </a:solidFill>
              </a:rPr>
              <a:t>L </a:t>
            </a:r>
            <a:r>
              <a:rPr lang="ru-RU" i="1" dirty="0" err="1">
                <a:solidFill>
                  <a:schemeClr val="tx1"/>
                </a:solidFill>
              </a:rPr>
              <a:t>Scrotum</a:t>
            </a:r>
            <a:r>
              <a:rPr lang="ru-RU" sz="2000" dirty="0" smtClean="0">
                <a:solidFill>
                  <a:schemeClr val="tx1"/>
                </a:solidFill>
              </a:rPr>
              <a:t>)- пустая половина мошонки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Справа (</a:t>
            </a:r>
            <a:r>
              <a:rPr lang="en-US" i="1" dirty="0" smtClean="0">
                <a:solidFill>
                  <a:schemeClr val="tx1"/>
                </a:solidFill>
              </a:rPr>
              <a:t>RT</a:t>
            </a:r>
            <a:r>
              <a:rPr lang="ru-RU" sz="2000" dirty="0" smtClean="0">
                <a:solidFill>
                  <a:schemeClr val="tx1"/>
                </a:solidFill>
              </a:rPr>
              <a:t>)- нормальное яичко 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44379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err="1" smtClean="0">
                <a:solidFill>
                  <a:schemeClr val="tx1"/>
                </a:solidFill>
              </a:rPr>
              <a:t>Кальцификация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семявыносящих протоков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173281"/>
            <a:ext cx="10058400" cy="402336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Причины: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сахарный диабет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гиперпаратиреоз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хроническое воспаление мочеполовой системы 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туберкулез </a:t>
            </a:r>
            <a:r>
              <a:rPr lang="ru-RU" sz="2400" dirty="0">
                <a:solidFill>
                  <a:schemeClr val="tx1"/>
                </a:solidFill>
              </a:rPr>
              <a:t>мочеполовой </a:t>
            </a:r>
            <a:r>
              <a:rPr lang="ru-RU" sz="2400" dirty="0" smtClean="0">
                <a:solidFill>
                  <a:schemeClr val="tx1"/>
                </a:solidFill>
              </a:rPr>
              <a:t>системы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>
                <a:solidFill>
                  <a:schemeClr val="tx1"/>
                </a:solidFill>
              </a:rPr>
              <a:t>Я</a:t>
            </a:r>
            <a:r>
              <a:rPr lang="ru-RU" sz="2400" dirty="0" smtClean="0">
                <a:solidFill>
                  <a:schemeClr val="tx1"/>
                </a:solidFill>
              </a:rPr>
              <a:t>вляется фактором </a:t>
            </a:r>
            <a:r>
              <a:rPr lang="ru-RU" sz="2400" dirty="0">
                <a:solidFill>
                  <a:schemeClr val="tx1"/>
                </a:solidFill>
              </a:rPr>
              <a:t>мужского </a:t>
            </a:r>
            <a:r>
              <a:rPr lang="ru-RU" sz="2400" dirty="0" smtClean="0">
                <a:solidFill>
                  <a:schemeClr val="tx1"/>
                </a:solidFill>
              </a:rPr>
              <a:t>бесплодия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6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257268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201" y="414444"/>
            <a:ext cx="10058400" cy="1450757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Main graphic"/>
          <p:cNvPicPr/>
          <p:nvPr/>
        </p:nvPicPr>
        <p:blipFill rotWithShape="1">
          <a:blip r:embed="rId2"/>
          <a:srcRect r="58424"/>
          <a:stretch/>
        </p:blipFill>
        <p:spPr>
          <a:xfrm>
            <a:off x="614598" y="1084370"/>
            <a:ext cx="4721676" cy="4259576"/>
          </a:xfrm>
          <a:prstGeom prst="rect">
            <a:avLst/>
          </a:prstGeom>
          <a:ln>
            <a:noFill/>
          </a:ln>
        </p:spPr>
      </p:pic>
      <p:pic>
        <p:nvPicPr>
          <p:cNvPr id="5" name="Main graphic"/>
          <p:cNvPicPr/>
          <p:nvPr/>
        </p:nvPicPr>
        <p:blipFill rotWithShape="1">
          <a:blip r:embed="rId2"/>
          <a:srcRect l="41806"/>
          <a:stretch/>
        </p:blipFill>
        <p:spPr>
          <a:xfrm>
            <a:off x="6336415" y="1084370"/>
            <a:ext cx="5017366" cy="4259576"/>
          </a:xfrm>
          <a:prstGeom prst="rect">
            <a:avLst/>
          </a:prstGeom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565803" y="150291"/>
            <a:ext cx="4819265" cy="73999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КТ с контрастным усилением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фронтальная плоскость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89495" y="150291"/>
            <a:ext cx="5711206" cy="73999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УЗИ семенного канатика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Режим ЦДК, сагиттальное сканирование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5830" y="5499098"/>
            <a:ext cx="5439212" cy="1203749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</a:t>
            </a:r>
            <a:r>
              <a:rPr lang="ru-RU" sz="2000" dirty="0" smtClean="0">
                <a:solidFill>
                  <a:schemeClr val="tx1"/>
                </a:solidFill>
              </a:rPr>
              <a:t>вусторонние </a:t>
            </a:r>
            <a:r>
              <a:rPr lang="ru-RU" sz="2000" dirty="0">
                <a:solidFill>
                  <a:schemeClr val="tx1"/>
                </a:solidFill>
              </a:rPr>
              <a:t>симметричные параллельные линейные </a:t>
            </a:r>
            <a:r>
              <a:rPr lang="ru-RU" sz="2000" dirty="0" err="1">
                <a:solidFill>
                  <a:schemeClr val="tx1"/>
                </a:solidFill>
              </a:rPr>
              <a:t>кальцификаты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вдоль </a:t>
            </a:r>
            <a:r>
              <a:rPr lang="ru-RU" sz="2000" dirty="0">
                <a:solidFill>
                  <a:schemeClr val="tx1"/>
                </a:solidFill>
              </a:rPr>
              <a:t>стенок семявыносящего протока на </a:t>
            </a:r>
            <a:r>
              <a:rPr lang="ru-RU" sz="2000" dirty="0" smtClean="0">
                <a:solidFill>
                  <a:schemeClr val="tx1"/>
                </a:solidFill>
              </a:rPr>
              <a:t>уровне </a:t>
            </a:r>
            <a:r>
              <a:rPr lang="ru-RU" sz="2000" dirty="0">
                <a:solidFill>
                  <a:schemeClr val="tx1"/>
                </a:solidFill>
              </a:rPr>
              <a:t>ампулы и семенных </a:t>
            </a:r>
            <a:r>
              <a:rPr lang="ru-RU" sz="2000" dirty="0" smtClean="0">
                <a:solidFill>
                  <a:schemeClr val="tx1"/>
                </a:solidFill>
              </a:rPr>
              <a:t>пузырьков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13544" y="5499099"/>
            <a:ext cx="5176057" cy="120374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Л</a:t>
            </a:r>
            <a:r>
              <a:rPr lang="ru-RU" sz="2000" dirty="0" smtClean="0">
                <a:solidFill>
                  <a:schemeClr val="tx1"/>
                </a:solidFill>
              </a:rPr>
              <a:t>инейные </a:t>
            </a:r>
            <a:r>
              <a:rPr lang="ru-RU" sz="2000" dirty="0" err="1" smtClean="0">
                <a:solidFill>
                  <a:schemeClr val="tx1"/>
                </a:solidFill>
              </a:rPr>
              <a:t>кальцификаты</a:t>
            </a:r>
            <a:r>
              <a:rPr lang="ru-RU" sz="2000" dirty="0" smtClean="0">
                <a:solidFill>
                  <a:schemeClr val="tx1"/>
                </a:solidFill>
              </a:rPr>
              <a:t>  в семявыносящем протоке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0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07765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-144842"/>
            <a:ext cx="10058400" cy="145075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err="1" smtClean="0">
                <a:solidFill>
                  <a:schemeClr val="tx1"/>
                </a:solidFill>
              </a:rPr>
              <a:t>Перекрут</a:t>
            </a:r>
            <a:r>
              <a:rPr lang="ru-RU" b="1" dirty="0" smtClean="0">
                <a:solidFill>
                  <a:schemeClr val="tx1"/>
                </a:solidFill>
              </a:rPr>
              <a:t> семенного канатика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90" y="1791143"/>
            <a:ext cx="11641541" cy="40233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- является </a:t>
            </a:r>
            <a:r>
              <a:rPr lang="ru-RU" dirty="0">
                <a:solidFill>
                  <a:schemeClr val="tx1"/>
                </a:solidFill>
              </a:rPr>
              <a:t>показанием для экстренного хирургического вмешательства, которое в 42% случаев </a:t>
            </a:r>
            <a:r>
              <a:rPr lang="ru-RU" dirty="0" smtClean="0">
                <a:solidFill>
                  <a:schemeClr val="tx1"/>
                </a:solidFill>
              </a:rPr>
              <a:t>заканчивается последующей </a:t>
            </a:r>
            <a:r>
              <a:rPr lang="ru-RU" dirty="0" err="1" smtClean="0">
                <a:solidFill>
                  <a:schemeClr val="tx1"/>
                </a:solidFill>
              </a:rPr>
              <a:t>орхиэктомией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из-за </a:t>
            </a:r>
            <a:r>
              <a:rPr lang="ru-RU" dirty="0" smtClean="0">
                <a:solidFill>
                  <a:schemeClr val="tx1"/>
                </a:solidFill>
              </a:rPr>
              <a:t>возникшей ишемии </a:t>
            </a:r>
            <a:r>
              <a:rPr lang="ru-RU" dirty="0">
                <a:solidFill>
                  <a:schemeClr val="tx1"/>
                </a:solidFill>
              </a:rPr>
              <a:t>и инфаркта </a:t>
            </a:r>
            <a:r>
              <a:rPr lang="ru-RU" dirty="0" smtClean="0">
                <a:solidFill>
                  <a:schemeClr val="tx1"/>
                </a:solidFill>
              </a:rPr>
              <a:t>яичка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Интенсивность клинических симптомов варьируется в зависимости от продолжительности и степени </a:t>
            </a:r>
            <a:r>
              <a:rPr lang="ru-RU" dirty="0" err="1">
                <a:solidFill>
                  <a:schemeClr val="tx1"/>
                </a:solidFill>
              </a:rPr>
              <a:t>перекрута</a:t>
            </a:r>
            <a:r>
              <a:rPr lang="ru-RU" dirty="0">
                <a:solidFill>
                  <a:schemeClr val="tx1"/>
                </a:solidFill>
              </a:rPr>
              <a:t>. Обычно наблюдаются тошнота, рвота, отек и боль в мошонке, высоко расположенное яичко и отсутствие </a:t>
            </a:r>
            <a:r>
              <a:rPr lang="ru-RU" dirty="0" err="1">
                <a:solidFill>
                  <a:schemeClr val="tx1"/>
                </a:solidFill>
              </a:rPr>
              <a:t>кремастерного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рефлекса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4749421" y="3332493"/>
            <a:ext cx="1201005" cy="237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475734" y="3332493"/>
            <a:ext cx="1167012" cy="237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177421" y="3569697"/>
            <a:ext cx="6075523" cy="328830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000" b="1" dirty="0" err="1" smtClean="0">
                <a:solidFill>
                  <a:schemeClr val="tx1"/>
                </a:solidFill>
              </a:rPr>
              <a:t>Интравагинальный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перекрут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чаще </a:t>
            </a:r>
            <a:r>
              <a:rPr lang="ru-RU" sz="2000" dirty="0">
                <a:solidFill>
                  <a:schemeClr val="tx1"/>
                </a:solidFill>
              </a:rPr>
              <a:t>наблюдается у мальчиков-подростков, но может встречаться у пациентов любого </a:t>
            </a:r>
            <a:r>
              <a:rPr lang="ru-RU" sz="2000" dirty="0" smtClean="0">
                <a:solidFill>
                  <a:schemeClr val="tx1"/>
                </a:solidFill>
              </a:rPr>
              <a:t>возраста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При данном типе </a:t>
            </a:r>
            <a:r>
              <a:rPr lang="ru-RU" sz="2000" dirty="0" err="1" smtClean="0">
                <a:solidFill>
                  <a:schemeClr val="tx1"/>
                </a:solidFill>
              </a:rPr>
              <a:t>перекрута</a:t>
            </a:r>
            <a:r>
              <a:rPr lang="ru-RU" sz="2000" dirty="0" smtClean="0">
                <a:solidFill>
                  <a:schemeClr val="tx1"/>
                </a:solidFill>
              </a:rPr>
              <a:t> влагалищная </a:t>
            </a:r>
            <a:r>
              <a:rPr lang="ru-RU" sz="2000" dirty="0">
                <a:solidFill>
                  <a:schemeClr val="tx1"/>
                </a:solidFill>
              </a:rPr>
              <a:t>оболочка охватывает не только яички и придатки, но и мошоночную часть </a:t>
            </a:r>
            <a:r>
              <a:rPr lang="ru-RU" sz="2000" dirty="0" smtClean="0">
                <a:solidFill>
                  <a:schemeClr val="tx1"/>
                </a:solidFill>
              </a:rPr>
              <a:t>семенного канатика, </a:t>
            </a:r>
            <a:r>
              <a:rPr lang="ru-RU" sz="2000" dirty="0">
                <a:solidFill>
                  <a:schemeClr val="tx1"/>
                </a:solidFill>
              </a:rPr>
              <a:t>что обеспечивает большую подвижность </a:t>
            </a:r>
            <a:r>
              <a:rPr lang="ru-RU" sz="2000" dirty="0" smtClean="0">
                <a:solidFill>
                  <a:schemeClr val="tx1"/>
                </a:solidFill>
              </a:rPr>
              <a:t>яичек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56421" y="3569696"/>
            <a:ext cx="5753610" cy="328830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000" b="1" dirty="0" err="1" smtClean="0">
                <a:solidFill>
                  <a:schemeClr val="tx1"/>
                </a:solidFill>
              </a:rPr>
              <a:t>Экстравагинальный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перекрут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обычно </a:t>
            </a:r>
            <a:r>
              <a:rPr lang="ru-RU" sz="2000" dirty="0">
                <a:solidFill>
                  <a:schemeClr val="tx1"/>
                </a:solidFill>
              </a:rPr>
              <a:t>наблюдается внутриутробно или у </a:t>
            </a:r>
            <a:r>
              <a:rPr lang="ru-RU" sz="2000" dirty="0" smtClean="0">
                <a:solidFill>
                  <a:schemeClr val="tx1"/>
                </a:solidFill>
              </a:rPr>
              <a:t>новорожденных, имеющих полностью </a:t>
            </a:r>
            <a:r>
              <a:rPr lang="ru-RU" sz="2000" dirty="0" err="1">
                <a:solidFill>
                  <a:schemeClr val="tx1"/>
                </a:solidFill>
              </a:rPr>
              <a:t>некротизированное</a:t>
            </a:r>
            <a:r>
              <a:rPr lang="ru-RU" sz="2000" dirty="0">
                <a:solidFill>
                  <a:schemeClr val="tx1"/>
                </a:solidFill>
              </a:rPr>
              <a:t> яичко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При </a:t>
            </a:r>
            <a:r>
              <a:rPr lang="ru-RU" sz="2000" dirty="0" smtClean="0">
                <a:solidFill>
                  <a:schemeClr val="tx1"/>
                </a:solidFill>
              </a:rPr>
              <a:t>данном типе - перекручивание семенного канатика происходит </a:t>
            </a:r>
            <a:r>
              <a:rPr lang="ru-RU" sz="2000" dirty="0">
                <a:solidFill>
                  <a:schemeClr val="tx1"/>
                </a:solidFill>
              </a:rPr>
              <a:t>вместе с влагалищной </a:t>
            </a:r>
            <a:r>
              <a:rPr lang="ru-RU" sz="2000" dirty="0" smtClean="0">
                <a:solidFill>
                  <a:schemeClr val="tx1"/>
                </a:solidFill>
              </a:rPr>
              <a:t>оболочкой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40631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Ультразвуковая картина </a:t>
            </a:r>
            <a:r>
              <a:rPr lang="ru-RU" b="1" dirty="0" err="1" smtClean="0">
                <a:solidFill>
                  <a:schemeClr val="tx1"/>
                </a:solidFill>
              </a:rPr>
              <a:t>перекрута</a:t>
            </a:r>
            <a:r>
              <a:rPr lang="ru-RU" b="1" dirty="0" smtClean="0">
                <a:solidFill>
                  <a:schemeClr val="tx1"/>
                </a:solidFill>
              </a:rPr>
              <a:t> семенного канатика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200575"/>
            <a:ext cx="10058400" cy="4023360"/>
          </a:xfrm>
        </p:spPr>
        <p:txBody>
          <a:bodyPr/>
          <a:lstStyle/>
          <a:p>
            <a:r>
              <a:rPr lang="ru-RU" sz="2400" dirty="0" smtClean="0"/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Перекрут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яичка клинически сложно </a:t>
            </a:r>
            <a:r>
              <a:rPr lang="ru-RU" sz="2400" dirty="0" err="1">
                <a:solidFill>
                  <a:schemeClr val="tx1"/>
                </a:solidFill>
              </a:rPr>
              <a:t>отдифференцировать</a:t>
            </a:r>
            <a:r>
              <a:rPr lang="ru-RU" sz="2400" dirty="0">
                <a:solidFill>
                  <a:schemeClr val="tx1"/>
                </a:solidFill>
              </a:rPr>
              <a:t> от </a:t>
            </a:r>
            <a:r>
              <a:rPr lang="ru-RU" sz="2400" dirty="0" smtClean="0">
                <a:solidFill>
                  <a:schemeClr val="tx1"/>
                </a:solidFill>
              </a:rPr>
              <a:t>другой патологии </a:t>
            </a:r>
            <a:r>
              <a:rPr lang="ru-RU" sz="2400" dirty="0">
                <a:solidFill>
                  <a:schemeClr val="tx1"/>
                </a:solidFill>
              </a:rPr>
              <a:t>мошонки, поэтому для постановки диагноза используется </a:t>
            </a:r>
            <a:r>
              <a:rPr lang="ru-RU" sz="2400" dirty="0" smtClean="0">
                <a:solidFill>
                  <a:schemeClr val="tx1"/>
                </a:solidFill>
              </a:rPr>
              <a:t>УЗИ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На </a:t>
            </a:r>
            <a:r>
              <a:rPr lang="ru-RU" sz="2400" dirty="0">
                <a:solidFill>
                  <a:schemeClr val="tx1"/>
                </a:solidFill>
              </a:rPr>
              <a:t>ранних стадиях </a:t>
            </a:r>
            <a:r>
              <a:rPr lang="ru-RU" sz="2400" dirty="0" smtClean="0">
                <a:solidFill>
                  <a:schemeClr val="tx1"/>
                </a:solidFill>
              </a:rPr>
              <a:t>(в </a:t>
            </a:r>
            <a:r>
              <a:rPr lang="ru-RU" sz="2400" dirty="0">
                <a:solidFill>
                  <a:schemeClr val="tx1"/>
                </a:solidFill>
              </a:rPr>
              <a:t>течение первых 1-3 </a:t>
            </a:r>
            <a:r>
              <a:rPr lang="ru-RU" sz="2400" dirty="0" smtClean="0">
                <a:solidFill>
                  <a:schemeClr val="tx1"/>
                </a:solidFill>
              </a:rPr>
              <a:t>часов) яичко может быть не изменено, на более поздних стадиях отмечается увеличение размера и гетерогенность структуры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При исследовании место </a:t>
            </a:r>
            <a:r>
              <a:rPr lang="ru-RU" sz="2400" dirty="0" err="1">
                <a:solidFill>
                  <a:schemeClr val="tx1"/>
                </a:solidFill>
              </a:rPr>
              <a:t>перекрута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семенного канатика визуализируется в виде «знака водоворота» или в </a:t>
            </a:r>
            <a:r>
              <a:rPr lang="ru-RU" sz="2400" dirty="0">
                <a:solidFill>
                  <a:schemeClr val="tx1"/>
                </a:solidFill>
              </a:rPr>
              <a:t>виде округлого </a:t>
            </a:r>
            <a:r>
              <a:rPr lang="ru-RU" sz="2400" dirty="0" err="1">
                <a:solidFill>
                  <a:schemeClr val="tx1"/>
                </a:solidFill>
              </a:rPr>
              <a:t>супратестикулярного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образования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1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257268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657600" y="189257"/>
            <a:ext cx="163773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Main graphic"/>
          <p:cNvPicPr/>
          <p:nvPr/>
        </p:nvPicPr>
        <p:blipFill rotWithShape="1">
          <a:blip r:embed="rId2"/>
          <a:srcRect r="44764"/>
          <a:stretch/>
        </p:blipFill>
        <p:spPr>
          <a:xfrm>
            <a:off x="221767" y="1490355"/>
            <a:ext cx="6032950" cy="3627555"/>
          </a:xfrm>
          <a:prstGeom prst="rect">
            <a:avLst/>
          </a:prstGeom>
          <a:ln>
            <a:noFill/>
          </a:ln>
        </p:spPr>
      </p:pic>
      <p:pic>
        <p:nvPicPr>
          <p:cNvPr id="5" name="Main graphic"/>
          <p:cNvPicPr>
            <a:picLocks noGrp="1"/>
          </p:cNvPicPr>
          <p:nvPr>
            <p:ph idx="1"/>
          </p:nvPr>
        </p:nvPicPr>
        <p:blipFill rotWithShape="1">
          <a:blip r:embed="rId2"/>
          <a:srcRect l="55911"/>
          <a:stretch/>
        </p:blipFill>
        <p:spPr>
          <a:xfrm>
            <a:off x="6777374" y="1490355"/>
            <a:ext cx="5041587" cy="3627555"/>
          </a:xfrm>
          <a:prstGeom prst="rect">
            <a:avLst/>
          </a:prstGeom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86407" y="5339023"/>
            <a:ext cx="5903669" cy="120374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</a:rPr>
              <a:t>П</a:t>
            </a:r>
            <a:r>
              <a:rPr lang="ru-RU" sz="2000" dirty="0" err="1" smtClean="0">
                <a:solidFill>
                  <a:schemeClr val="tx1"/>
                </a:solidFill>
              </a:rPr>
              <a:t>ерекрут</a:t>
            </a:r>
            <a:r>
              <a:rPr lang="ru-RU" sz="2000" dirty="0" smtClean="0">
                <a:solidFill>
                  <a:schemeClr val="tx1"/>
                </a:solidFill>
              </a:rPr>
              <a:t> семенного канатика в виде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«знака водоворота»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режиме ЦДК отмечается </a:t>
            </a:r>
            <a:r>
              <a:rPr lang="ru-RU" sz="2000" dirty="0">
                <a:solidFill>
                  <a:schemeClr val="tx1"/>
                </a:solidFill>
              </a:rPr>
              <a:t>отсутствие кровотока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2791" y="228396"/>
            <a:ext cx="4866439" cy="1040846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УЗИ семенного канатика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В-режим, </a:t>
            </a:r>
            <a:r>
              <a:rPr lang="ru-RU" sz="2000" b="1" dirty="0" smtClean="0">
                <a:solidFill>
                  <a:schemeClr val="tx1"/>
                </a:solidFill>
              </a:rPr>
              <a:t>сагиттальное сканирование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76483" y="5353885"/>
            <a:ext cx="5451659" cy="120374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Образование </a:t>
            </a:r>
            <a:r>
              <a:rPr lang="ru-RU" sz="2000" dirty="0">
                <a:solidFill>
                  <a:schemeClr val="tx1"/>
                </a:solidFill>
              </a:rPr>
              <a:t>неоднородной структуры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ru-RU" i="1" dirty="0" smtClean="0">
                <a:solidFill>
                  <a:schemeClr val="tx1"/>
                </a:solidFill>
              </a:rPr>
              <a:t>М, стрелки</a:t>
            </a:r>
            <a:r>
              <a:rPr lang="ru-RU" sz="2000" dirty="0">
                <a:solidFill>
                  <a:schemeClr val="tx1"/>
                </a:solidFill>
              </a:rPr>
              <a:t>), </a:t>
            </a:r>
            <a:r>
              <a:rPr lang="ru-RU" sz="2000" dirty="0" smtClean="0">
                <a:solidFill>
                  <a:schemeClr val="tx1"/>
                </a:solidFill>
              </a:rPr>
              <a:t>прилегающее </a:t>
            </a:r>
            <a:r>
              <a:rPr lang="ru-RU" sz="2000" dirty="0">
                <a:solidFill>
                  <a:schemeClr val="tx1"/>
                </a:solidFill>
              </a:rPr>
              <a:t>к верхней части яичка (</a:t>
            </a:r>
            <a:r>
              <a:rPr lang="ru-RU" i="1" dirty="0">
                <a:solidFill>
                  <a:schemeClr val="tx1"/>
                </a:solidFill>
              </a:rPr>
              <a:t>Т</a:t>
            </a:r>
            <a:r>
              <a:rPr lang="ru-RU" sz="2000" dirty="0" smtClean="0">
                <a:solidFill>
                  <a:schemeClr val="tx1"/>
                </a:solidFill>
              </a:rPr>
              <a:t>), сопутствующая водянка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i="1" dirty="0">
                <a:solidFill>
                  <a:schemeClr val="tx1"/>
                </a:solidFill>
              </a:rPr>
              <a:t>Н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23880" y="227140"/>
            <a:ext cx="4995082" cy="104210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УЗИ мошонки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В-режим, поперечное сканирование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УЗИ мошонки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В-режим, </a:t>
            </a:r>
            <a:r>
              <a:rPr lang="ru-RU" b="1" dirty="0" err="1" smtClean="0">
                <a:solidFill>
                  <a:schemeClr val="tx1"/>
                </a:solidFill>
              </a:rPr>
              <a:t>сигиттальное</a:t>
            </a:r>
            <a:r>
              <a:rPr lang="ru-RU" b="1" dirty="0" smtClean="0">
                <a:solidFill>
                  <a:schemeClr val="tx1"/>
                </a:solidFill>
              </a:rPr>
              <a:t> сканирование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22309" y="2209260"/>
            <a:ext cx="4212609" cy="379407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</a:rPr>
              <a:t>Желтые стрелки- </a:t>
            </a:r>
            <a:r>
              <a:rPr lang="ru-RU" sz="2000" dirty="0" err="1">
                <a:solidFill>
                  <a:schemeClr val="tx1"/>
                </a:solidFill>
              </a:rPr>
              <a:t>перекрут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семенного канатика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виде «знака водоворота»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Е-</a:t>
            </a:r>
            <a:r>
              <a:rPr lang="ru-RU" sz="2000" dirty="0">
                <a:solidFill>
                  <a:schemeClr val="tx1"/>
                </a:solidFill>
              </a:rPr>
              <a:t> увеличенный придаток яичка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Т-</a:t>
            </a:r>
            <a:r>
              <a:rPr lang="ru-RU" sz="2000" dirty="0">
                <a:solidFill>
                  <a:schemeClr val="tx1"/>
                </a:solidFill>
              </a:rPr>
              <a:t> незначительно увеличенное яичко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В режиме ЦДК в семенном канатике кровоток отсутствует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1 виде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01159"/>
            <a:ext cx="7115425" cy="5056841"/>
          </a:xfrm>
        </p:spPr>
      </p:pic>
    </p:spTree>
    <p:extLst>
      <p:ext uri="{BB962C8B-B14F-4D97-AF65-F5344CB8AC3E}">
        <p14:creationId xmlns:p14="http://schemas.microsoft.com/office/powerpoint/2010/main" val="7686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Перекрут</a:t>
            </a:r>
            <a:r>
              <a:rPr lang="ru-RU" b="1" dirty="0" smtClean="0">
                <a:solidFill>
                  <a:schemeClr val="tx1"/>
                </a:solidFill>
              </a:rPr>
              <a:t> семенного канатика в режиме ЦДК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 В-режим не всегда дает полную картину патологического процесса, т.к. зависит от длительности и степени ротации семенного канатика</a:t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- Отсутствие </a:t>
            </a:r>
            <a:r>
              <a:rPr lang="ru-RU" sz="2400" dirty="0">
                <a:solidFill>
                  <a:schemeClr val="tx1"/>
                </a:solidFill>
              </a:rPr>
              <a:t>кровотока в режиме ЦДК однозначно подтверждает </a:t>
            </a:r>
            <a:r>
              <a:rPr lang="ru-RU" sz="2400" dirty="0" smtClean="0">
                <a:solidFill>
                  <a:schemeClr val="tx1"/>
                </a:solidFill>
              </a:rPr>
              <a:t>диагноз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Но при неполном </a:t>
            </a:r>
            <a:r>
              <a:rPr lang="ru-RU" sz="2400" dirty="0" err="1" smtClean="0">
                <a:solidFill>
                  <a:schemeClr val="tx1"/>
                </a:solidFill>
              </a:rPr>
              <a:t>перекруте</a:t>
            </a:r>
            <a:r>
              <a:rPr lang="ru-RU" sz="2400" dirty="0" smtClean="0">
                <a:solidFill>
                  <a:schemeClr val="tx1"/>
                </a:solidFill>
              </a:rPr>
              <a:t> или в его ранней стадии кровоток может сохраняться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9101" y="5336023"/>
            <a:ext cx="7874757" cy="6414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Обнаружение кровотока в паренхиме яичка не исключает </a:t>
            </a:r>
            <a:r>
              <a:rPr lang="ru-RU" sz="2400" b="1" dirty="0" err="1" smtClean="0">
                <a:solidFill>
                  <a:schemeClr val="tx1"/>
                </a:solidFill>
              </a:rPr>
              <a:t>перекрут</a:t>
            </a:r>
            <a:r>
              <a:rPr lang="ru-RU" sz="2400" b="1" dirty="0" smtClean="0">
                <a:solidFill>
                  <a:schemeClr val="tx1"/>
                </a:solidFill>
              </a:rPr>
              <a:t> семенного канатика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Введение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315983"/>
            <a:ext cx="10058400" cy="402336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- Заболевания </a:t>
            </a:r>
            <a:r>
              <a:rPr lang="ru-RU" sz="2400" dirty="0" smtClean="0">
                <a:solidFill>
                  <a:schemeClr val="tx1"/>
                </a:solidFill>
              </a:rPr>
              <a:t>семенных канатиков относительно </a:t>
            </a:r>
            <a:r>
              <a:rPr lang="ru-RU" sz="2400" dirty="0">
                <a:solidFill>
                  <a:schemeClr val="tx1"/>
                </a:solidFill>
              </a:rPr>
              <a:t>часто встречаются в клинической </a:t>
            </a:r>
            <a:r>
              <a:rPr lang="ru-RU" sz="2400" dirty="0" smtClean="0">
                <a:solidFill>
                  <a:schemeClr val="tx1"/>
                </a:solidFill>
              </a:rPr>
              <a:t>практике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- Они могут </a:t>
            </a:r>
            <a:r>
              <a:rPr lang="ru-RU" sz="2400" dirty="0" smtClean="0">
                <a:solidFill>
                  <a:schemeClr val="tx1"/>
                </a:solidFill>
              </a:rPr>
              <a:t>являться как </a:t>
            </a:r>
            <a:r>
              <a:rPr lang="ru-RU" sz="2400" dirty="0">
                <a:solidFill>
                  <a:schemeClr val="tx1"/>
                </a:solidFill>
              </a:rPr>
              <a:t>случайной находкой при обследовании, так и быть поводом для обращения за неотложной </a:t>
            </a:r>
            <a:r>
              <a:rPr lang="ru-RU" sz="2400" dirty="0" smtClean="0">
                <a:solidFill>
                  <a:schemeClr val="tx1"/>
                </a:solidFill>
              </a:rPr>
              <a:t>помощью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- Основной метод визуализации </a:t>
            </a:r>
            <a:r>
              <a:rPr lang="ru-RU" sz="2400" dirty="0" smtClean="0">
                <a:solidFill>
                  <a:schemeClr val="tx1"/>
                </a:solidFill>
              </a:rPr>
              <a:t>семенных канатиков – УЗИ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КТ </a:t>
            </a:r>
            <a:r>
              <a:rPr lang="ru-RU" sz="2400" dirty="0">
                <a:solidFill>
                  <a:schemeClr val="tx1"/>
                </a:solidFill>
              </a:rPr>
              <a:t>и МРТ являются </a:t>
            </a:r>
            <a:r>
              <a:rPr lang="ru-RU" sz="2400" dirty="0" smtClean="0">
                <a:solidFill>
                  <a:schemeClr val="tx1"/>
                </a:solidFill>
              </a:rPr>
              <a:t>вспомогательными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in graphic"/>
          <p:cNvPicPr/>
          <p:nvPr/>
        </p:nvPicPr>
        <p:blipFill rotWithShape="1">
          <a:blip r:embed="rId2"/>
          <a:srcRect r="49400"/>
          <a:stretch/>
        </p:blipFill>
        <p:spPr>
          <a:xfrm>
            <a:off x="492196" y="1737360"/>
            <a:ext cx="5207633" cy="3630563"/>
          </a:xfrm>
          <a:prstGeom prst="rect">
            <a:avLst/>
          </a:prstGeom>
          <a:ln>
            <a:noFill/>
          </a:ln>
        </p:spPr>
      </p:pic>
      <p:pic>
        <p:nvPicPr>
          <p:cNvPr id="6" name="Main graphic"/>
          <p:cNvPicPr>
            <a:picLocks noGrp="1"/>
          </p:cNvPicPr>
          <p:nvPr>
            <p:ph idx="1"/>
          </p:nvPr>
        </p:nvPicPr>
        <p:blipFill rotWithShape="1">
          <a:blip r:embed="rId2"/>
          <a:srcRect l="51154"/>
          <a:stretch/>
        </p:blipFill>
        <p:spPr>
          <a:xfrm>
            <a:off x="6324372" y="1737360"/>
            <a:ext cx="5271676" cy="3630563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6257268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2196" y="5486400"/>
            <a:ext cx="11103852" cy="125312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Участки </a:t>
            </a:r>
            <a:r>
              <a:rPr lang="ru-RU" sz="2000" dirty="0" err="1" smtClean="0">
                <a:solidFill>
                  <a:schemeClr val="tx1"/>
                </a:solidFill>
              </a:rPr>
              <a:t>гипоэхогенной</a:t>
            </a:r>
            <a:r>
              <a:rPr lang="ru-RU" sz="2000" dirty="0" smtClean="0">
                <a:solidFill>
                  <a:schemeClr val="tx1"/>
                </a:solidFill>
              </a:rPr>
              <a:t> структуры в придатке яичка (</a:t>
            </a:r>
            <a:r>
              <a:rPr lang="ru-RU" i="1" dirty="0" smtClean="0">
                <a:solidFill>
                  <a:schemeClr val="tx1"/>
                </a:solidFill>
              </a:rPr>
              <a:t>М, белые стрелки</a:t>
            </a:r>
            <a:r>
              <a:rPr lang="ru-RU" sz="2000" dirty="0" smtClean="0">
                <a:solidFill>
                  <a:schemeClr val="tx1"/>
                </a:solidFill>
              </a:rPr>
              <a:t>) и паренхиме яичка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ru-RU" i="1" dirty="0" smtClean="0">
                <a:solidFill>
                  <a:schemeClr val="tx1"/>
                </a:solidFill>
              </a:rPr>
              <a:t>Т, черные стрелки</a:t>
            </a:r>
            <a:r>
              <a:rPr lang="ru-RU" sz="2000" dirty="0" smtClean="0">
                <a:solidFill>
                  <a:schemeClr val="tx1"/>
                </a:solidFill>
              </a:rPr>
              <a:t>), свидетельствующие </a:t>
            </a:r>
            <a:r>
              <a:rPr lang="ru-RU" sz="2000" dirty="0">
                <a:solidFill>
                  <a:schemeClr val="tx1"/>
                </a:solidFill>
              </a:rPr>
              <a:t>о продолжающемся </a:t>
            </a:r>
            <a:r>
              <a:rPr lang="ru-RU" sz="2000" dirty="0" smtClean="0">
                <a:solidFill>
                  <a:schemeClr val="tx1"/>
                </a:solidFill>
              </a:rPr>
              <a:t>инфаркте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режиме ЦДК кровоток в паренхиме яичка отсутствует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УЗИ мошонки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В-режим </a:t>
            </a:r>
            <a:r>
              <a:rPr lang="ru-RU" sz="4000" b="1" dirty="0">
                <a:solidFill>
                  <a:schemeClr val="tx1"/>
                </a:solidFill>
              </a:rPr>
              <a:t>(А), </a:t>
            </a:r>
            <a:r>
              <a:rPr lang="ru-RU" sz="4000" b="1" dirty="0" smtClean="0">
                <a:solidFill>
                  <a:schemeClr val="tx1"/>
                </a:solidFill>
              </a:rPr>
              <a:t>режим </a:t>
            </a:r>
            <a:r>
              <a:rPr lang="ru-RU" sz="4000" b="1" dirty="0">
                <a:solidFill>
                  <a:schemeClr val="tx1"/>
                </a:solidFill>
              </a:rPr>
              <a:t>ЦДК (В)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поперечное сканирование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977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632" y="781720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УЗИ мошонки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режим ЦДК, поперечное сканирование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64666" y="2232477"/>
            <a:ext cx="4212609" cy="3638934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SC</a:t>
            </a:r>
            <a:r>
              <a:rPr lang="ru-RU" sz="2000" b="1" dirty="0">
                <a:solidFill>
                  <a:schemeClr val="tx1"/>
                </a:solidFill>
              </a:rPr>
              <a:t>, желтые стрелки- </a:t>
            </a:r>
            <a:r>
              <a:rPr lang="ru-RU" sz="2000" dirty="0" err="1">
                <a:solidFill>
                  <a:schemeClr val="tx1"/>
                </a:solidFill>
              </a:rPr>
              <a:t>перекрут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семенного канатика </a:t>
            </a:r>
            <a:r>
              <a:rPr lang="ru-RU" sz="2000" dirty="0">
                <a:solidFill>
                  <a:schemeClr val="tx1"/>
                </a:solidFill>
              </a:rPr>
              <a:t>виде «знака водоворота»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E- </a:t>
            </a:r>
            <a:r>
              <a:rPr lang="ru-RU" sz="2000" dirty="0">
                <a:solidFill>
                  <a:schemeClr val="tx1"/>
                </a:solidFill>
              </a:rPr>
              <a:t>увеличенный, аваскулярный придаток яичка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>
                <a:solidFill>
                  <a:schemeClr val="tx1"/>
                </a:solidFill>
              </a:rPr>
              <a:t>T- </a:t>
            </a:r>
            <a:r>
              <a:rPr lang="ru-RU" sz="2000" smtClean="0">
                <a:solidFill>
                  <a:schemeClr val="tx1"/>
                </a:solidFill>
              </a:rPr>
              <a:t>яичко </a:t>
            </a:r>
            <a:r>
              <a:rPr lang="ru-RU" sz="2000" dirty="0">
                <a:solidFill>
                  <a:schemeClr val="tx1"/>
                </a:solidFill>
              </a:rPr>
              <a:t>гетерогенной структуры, без визуализации кровотока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*- </a:t>
            </a:r>
            <a:r>
              <a:rPr lang="ru-RU" sz="2000" dirty="0" smtClean="0">
                <a:solidFill>
                  <a:schemeClr val="tx1"/>
                </a:solidFill>
              </a:rPr>
              <a:t>участки </a:t>
            </a:r>
            <a:r>
              <a:rPr lang="ru-RU" sz="2000" dirty="0" err="1" smtClean="0">
                <a:solidFill>
                  <a:schemeClr val="tx1"/>
                </a:solidFill>
              </a:rPr>
              <a:t>гипоэхогенной</a:t>
            </a:r>
            <a:r>
              <a:rPr lang="ru-RU" sz="2000" dirty="0" smtClean="0">
                <a:solidFill>
                  <a:schemeClr val="tx1"/>
                </a:solidFill>
              </a:rPr>
              <a:t> структуры </a:t>
            </a:r>
            <a:r>
              <a:rPr lang="ru-RU" sz="2000" dirty="0">
                <a:solidFill>
                  <a:schemeClr val="tx1"/>
                </a:solidFill>
              </a:rPr>
              <a:t>яичка (подозрение на инфаркт)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2 виде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19763"/>
            <a:ext cx="7494540" cy="4497079"/>
          </a:xfrm>
        </p:spPr>
      </p:pic>
      <p:sp>
        <p:nvSpPr>
          <p:cNvPr id="7" name="Прямоугольник 6"/>
          <p:cNvSpPr/>
          <p:nvPr/>
        </p:nvSpPr>
        <p:spPr>
          <a:xfrm>
            <a:off x="5277853" y="5694948"/>
            <a:ext cx="2101515" cy="5614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80" y="2552131"/>
            <a:ext cx="10058400" cy="1450757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tx1"/>
                </a:solidFill>
              </a:rPr>
              <a:t>КОНЕЦ ПЕРВОЙ ЧАСТИ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2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238" y="-38846"/>
            <a:ext cx="11682484" cy="14507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Анатомия семенного канатика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238" y="1787350"/>
            <a:ext cx="11682484" cy="402336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Семенной канатик</a:t>
            </a:r>
            <a:r>
              <a:rPr lang="ru-RU" dirty="0">
                <a:solidFill>
                  <a:schemeClr val="tx1"/>
                </a:solidFill>
              </a:rPr>
              <a:t>-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это структура в виде тяжа, берущая начало в глубоком паховом кольце, проходящая </a:t>
            </a:r>
            <a:r>
              <a:rPr lang="ru-RU" dirty="0" smtClean="0">
                <a:solidFill>
                  <a:schemeClr val="tx1"/>
                </a:solidFill>
              </a:rPr>
              <a:t>в паховом канале </a:t>
            </a:r>
            <a:r>
              <a:rPr lang="ru-RU" dirty="0">
                <a:solidFill>
                  <a:schemeClr val="tx1"/>
                </a:solidFill>
              </a:rPr>
              <a:t>и выходящая через поверхностное паховое кольцо в </a:t>
            </a:r>
            <a:r>
              <a:rPr lang="ru-RU" dirty="0" smtClean="0">
                <a:solidFill>
                  <a:schemeClr val="tx1"/>
                </a:solidFill>
              </a:rPr>
              <a:t>мошонку, где заканчивается </a:t>
            </a:r>
            <a:r>
              <a:rPr lang="ru-RU" dirty="0">
                <a:solidFill>
                  <a:schemeClr val="tx1"/>
                </a:solidFill>
              </a:rPr>
              <a:t>по задней поверхности </a:t>
            </a:r>
            <a:r>
              <a:rPr lang="ru-RU" dirty="0" smtClean="0">
                <a:solidFill>
                  <a:schemeClr val="tx1"/>
                </a:solidFill>
              </a:rPr>
              <a:t>яичка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Main graphic"/>
          <p:cNvPicPr/>
          <p:nvPr/>
        </p:nvPicPr>
        <p:blipFill rotWithShape="1">
          <a:blip r:embed="rId2"/>
          <a:srcRect r="37577"/>
          <a:stretch/>
        </p:blipFill>
        <p:spPr>
          <a:xfrm>
            <a:off x="5246424" y="2751994"/>
            <a:ext cx="6945576" cy="3591618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09433" y="4178471"/>
            <a:ext cx="47127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028597" y="5975122"/>
            <a:ext cx="368490" cy="36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911766" y="5975122"/>
            <a:ext cx="49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4716" y="3698310"/>
            <a:ext cx="4817430" cy="96032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Семенной </a:t>
            </a:r>
            <a:r>
              <a:rPr lang="ru-RU" sz="2000" dirty="0">
                <a:solidFill>
                  <a:schemeClr val="tx1"/>
                </a:solidFill>
              </a:rPr>
              <a:t>канатик при выходе (</a:t>
            </a:r>
            <a:r>
              <a:rPr lang="ru-RU" sz="2000" dirty="0" smtClean="0">
                <a:solidFill>
                  <a:schemeClr val="tx1"/>
                </a:solidFill>
              </a:rPr>
              <a:t>А)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и прохождении </a:t>
            </a:r>
            <a:r>
              <a:rPr lang="ru-RU" sz="2000" dirty="0">
                <a:solidFill>
                  <a:schemeClr val="tx1"/>
                </a:solidFill>
              </a:rPr>
              <a:t>(Б) через паховый канал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367" y="0"/>
            <a:ext cx="10058400" cy="145075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Анатомия семенного канатика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0813347" y="1736550"/>
            <a:ext cx="143411" cy="79810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4204" y="2534653"/>
            <a:ext cx="2238233" cy="370237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Фасции: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внутренняя </a:t>
            </a:r>
            <a:r>
              <a:rPr lang="ru-RU" sz="2000" dirty="0">
                <a:solidFill>
                  <a:schemeClr val="tx1"/>
                </a:solidFill>
              </a:rPr>
              <a:t>семенная </a:t>
            </a:r>
            <a:r>
              <a:rPr lang="ru-RU" sz="2000" dirty="0" smtClean="0">
                <a:solidFill>
                  <a:schemeClr val="tx1"/>
                </a:solidFill>
              </a:rPr>
              <a:t>фасция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</a:t>
            </a:r>
            <a:r>
              <a:rPr lang="ru-RU" sz="2000" dirty="0">
                <a:solidFill>
                  <a:schemeClr val="tx1"/>
                </a:solidFill>
              </a:rPr>
              <a:t>фасция мышцы, поднимающей яичко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наружная </a:t>
            </a:r>
            <a:r>
              <a:rPr lang="ru-RU" sz="2000" dirty="0">
                <a:solidFill>
                  <a:schemeClr val="tx1"/>
                </a:solidFill>
              </a:rPr>
              <a:t>семенная фасция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50525" y="2534654"/>
            <a:ext cx="2531660" cy="370237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С</a:t>
            </a:r>
            <a:r>
              <a:rPr lang="ru-RU" sz="2000" b="1" dirty="0" smtClean="0">
                <a:solidFill>
                  <a:schemeClr val="tx1"/>
                </a:solidFill>
              </a:rPr>
              <a:t>емявыносящий проток: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трубчатая </a:t>
            </a:r>
            <a:r>
              <a:rPr lang="ru-RU" sz="2000" dirty="0">
                <a:solidFill>
                  <a:schemeClr val="tx1"/>
                </a:solidFill>
              </a:rPr>
              <a:t>структура длиной около 45 см., обеспечивающая перенос спермы из придатка </a:t>
            </a:r>
            <a:r>
              <a:rPr lang="ru-RU" sz="2000" dirty="0" smtClean="0">
                <a:solidFill>
                  <a:schemeClr val="tx1"/>
                </a:solidFill>
              </a:rPr>
              <a:t>яичка к протоку семенных пузырьков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05516" y="2534654"/>
            <a:ext cx="2238233" cy="370237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Иннервация: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половая </a:t>
            </a:r>
            <a:r>
              <a:rPr lang="ru-RU" sz="2000" dirty="0">
                <a:solidFill>
                  <a:schemeClr val="tx1"/>
                </a:solidFill>
              </a:rPr>
              <a:t>ветвь </a:t>
            </a:r>
            <a:r>
              <a:rPr lang="ru-RU" sz="2000" dirty="0" err="1">
                <a:solidFill>
                  <a:schemeClr val="tx1"/>
                </a:solidFill>
              </a:rPr>
              <a:t>бедренно</a:t>
            </a:r>
            <a:r>
              <a:rPr lang="ru-RU" sz="2000" dirty="0">
                <a:solidFill>
                  <a:schemeClr val="tx1"/>
                </a:solidFill>
              </a:rPr>
              <a:t>-полового нерва, иннервирующая мышцу, поднимающую яичко</a:t>
            </a:r>
          </a:p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567080" y="2534654"/>
            <a:ext cx="2446361" cy="3688724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Кровоснабжение: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яичковые</a:t>
            </a:r>
            <a:r>
              <a:rPr lang="ru-RU" sz="2000" dirty="0" smtClean="0">
                <a:solidFill>
                  <a:schemeClr val="tx1"/>
                </a:solidFill>
              </a:rPr>
              <a:t> артерия </a:t>
            </a:r>
            <a:r>
              <a:rPr lang="ru-RU" sz="2000" dirty="0">
                <a:solidFill>
                  <a:schemeClr val="tx1"/>
                </a:solidFill>
              </a:rPr>
              <a:t>и вена,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артерия </a:t>
            </a:r>
            <a:r>
              <a:rPr lang="ru-RU" sz="2000" dirty="0">
                <a:solidFill>
                  <a:schemeClr val="tx1"/>
                </a:solidFill>
              </a:rPr>
              <a:t>мышцы, поднимающей </a:t>
            </a:r>
            <a:r>
              <a:rPr lang="ru-RU" sz="2000" dirty="0" smtClean="0">
                <a:solidFill>
                  <a:schemeClr val="tx1"/>
                </a:solidFill>
              </a:rPr>
              <a:t>яичко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артерия </a:t>
            </a:r>
            <a:r>
              <a:rPr lang="ru-RU" sz="2000" dirty="0">
                <a:solidFill>
                  <a:schemeClr val="tx1"/>
                </a:solidFill>
              </a:rPr>
              <a:t>семявыносящего </a:t>
            </a:r>
            <a:r>
              <a:rPr lang="ru-RU" sz="2000" dirty="0" smtClean="0">
                <a:solidFill>
                  <a:schemeClr val="tx1"/>
                </a:solidFill>
              </a:rPr>
              <a:t>протока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607035" y="1736550"/>
            <a:ext cx="173386" cy="79810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4349201" y="1736550"/>
            <a:ext cx="213476" cy="79810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091367" y="1736550"/>
            <a:ext cx="161954" cy="79810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2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22830"/>
            <a:ext cx="10058400" cy="145075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Анатомия семенного канатика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5823159" y="1737360"/>
            <a:ext cx="263741" cy="6373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40730" y="2483084"/>
            <a:ext cx="3698544" cy="68238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Лимфатические сосуды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>
            <a:off x="7956645" y="2811439"/>
            <a:ext cx="887104" cy="450376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7"/>
          <p:cNvCxnSpPr/>
          <p:nvPr/>
        </p:nvCxnSpPr>
        <p:spPr>
          <a:xfrm rot="10800000" flipV="1">
            <a:off x="3125337" y="2863173"/>
            <a:ext cx="898022" cy="494176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8947928" y="2916955"/>
            <a:ext cx="2710446" cy="739836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Глубокая сеть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1623" y="3036627"/>
            <a:ext cx="2696342" cy="74529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Поверхностная сеть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947929" y="3964079"/>
            <a:ext cx="2710446" cy="157044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Дренирует </a:t>
            </a:r>
            <a:r>
              <a:rPr lang="ru-RU" sz="2000" dirty="0">
                <a:solidFill>
                  <a:schemeClr val="tx1"/>
                </a:solidFill>
              </a:rPr>
              <a:t>придатки и яички сразу в подвздошные и поясничные лимфоузлы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1623" y="3964079"/>
            <a:ext cx="2696342" cy="157044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Дренирует </a:t>
            </a:r>
            <a:r>
              <a:rPr lang="ru-RU" sz="2000" dirty="0">
                <a:solidFill>
                  <a:schemeClr val="tx1"/>
                </a:solidFill>
              </a:rPr>
              <a:t>серозную оболочку яичка в паховые </a:t>
            </a:r>
            <a:r>
              <a:rPr lang="ru-RU" sz="2000" dirty="0" smtClean="0">
                <a:solidFill>
                  <a:schemeClr val="tx1"/>
                </a:solidFill>
              </a:rPr>
              <a:t>лимфоузлы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Методика ультразвукового исследования семенного канатика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137" y="1968565"/>
            <a:ext cx="11054686" cy="427181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</a:rPr>
              <a:t>Использование высокочастотного датчика 10-12 МГц </a:t>
            </a:r>
            <a:r>
              <a:rPr lang="ru-RU" sz="2200" dirty="0">
                <a:solidFill>
                  <a:schemeClr val="tx1"/>
                </a:solidFill>
              </a:rPr>
              <a:t>или </a:t>
            </a:r>
            <a:r>
              <a:rPr lang="ru-RU" sz="2200" dirty="0" smtClean="0">
                <a:solidFill>
                  <a:schemeClr val="tx1"/>
                </a:solidFill>
              </a:rPr>
              <a:t>низкочастотного 3-5 МГц (для проведения исследования </a:t>
            </a:r>
            <a:r>
              <a:rPr lang="ru-RU" sz="2200" dirty="0">
                <a:solidFill>
                  <a:schemeClr val="tx1"/>
                </a:solidFill>
              </a:rPr>
              <a:t>тучных </a:t>
            </a:r>
            <a:r>
              <a:rPr lang="ru-RU" sz="2200" dirty="0" smtClean="0">
                <a:solidFill>
                  <a:schemeClr val="tx1"/>
                </a:solidFill>
              </a:rPr>
              <a:t>пациентов)</a:t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sz="2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Методика </a:t>
            </a:r>
            <a:r>
              <a:rPr lang="ru-RU" sz="2200" dirty="0" smtClean="0">
                <a:solidFill>
                  <a:schemeClr val="tx1"/>
                </a:solidFill>
              </a:rPr>
              <a:t>аналогична </a:t>
            </a:r>
            <a:r>
              <a:rPr lang="ru-RU" sz="2200" dirty="0">
                <a:solidFill>
                  <a:schemeClr val="tx1"/>
                </a:solidFill>
              </a:rPr>
              <a:t>методике </a:t>
            </a:r>
            <a:r>
              <a:rPr lang="ru-RU" sz="2200" dirty="0" smtClean="0">
                <a:solidFill>
                  <a:schemeClr val="tx1"/>
                </a:solidFill>
              </a:rPr>
              <a:t>УЗИ </a:t>
            </a:r>
            <a:r>
              <a:rPr lang="ru-RU" sz="2200" dirty="0">
                <a:solidFill>
                  <a:schemeClr val="tx1"/>
                </a:solidFill>
              </a:rPr>
              <a:t>пахового канала, т.к. большая часть </a:t>
            </a:r>
            <a:r>
              <a:rPr lang="ru-RU" sz="2200" dirty="0" smtClean="0">
                <a:solidFill>
                  <a:schemeClr val="tx1"/>
                </a:solidFill>
              </a:rPr>
              <a:t>семенного канатика расположена в паховом канале</a:t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sz="2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</a:rPr>
              <a:t>Паховая часть </a:t>
            </a:r>
            <a:r>
              <a:rPr lang="ru-RU" sz="2200" dirty="0" smtClean="0">
                <a:solidFill>
                  <a:schemeClr val="tx1"/>
                </a:solidFill>
              </a:rPr>
              <a:t>семенного канатика: от глубокого пахового кольца, которое находится </a:t>
            </a:r>
            <a:r>
              <a:rPr lang="ru-RU" sz="2200" dirty="0" err="1" smtClean="0">
                <a:solidFill>
                  <a:schemeClr val="tx1"/>
                </a:solidFill>
              </a:rPr>
              <a:t>латеральнее</a:t>
            </a:r>
            <a:r>
              <a:rPr lang="ru-RU" sz="2200" dirty="0" smtClean="0">
                <a:solidFill>
                  <a:schemeClr val="tx1"/>
                </a:solidFill>
              </a:rPr>
              <a:t> места отхождения нижних надчревных артерий от наружной подвздошной артерии</a:t>
            </a:r>
            <a:r>
              <a:rPr lang="ru-RU" sz="2200" dirty="0">
                <a:solidFill>
                  <a:schemeClr val="tx1"/>
                </a:solidFill>
              </a:rPr>
              <a:t>,</a:t>
            </a:r>
            <a:r>
              <a:rPr lang="ru-RU" sz="2200" dirty="0" smtClean="0">
                <a:solidFill>
                  <a:schemeClr val="tx1"/>
                </a:solidFill>
              </a:rPr>
              <a:t> и вдоль пахового канала</a:t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sz="2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</a:rPr>
              <a:t>Мошоночная часть </a:t>
            </a:r>
            <a:r>
              <a:rPr lang="ru-RU" sz="2200" dirty="0" smtClean="0">
                <a:solidFill>
                  <a:schemeClr val="tx1"/>
                </a:solidFill>
              </a:rPr>
              <a:t>семенного канатика: начиная от хвоста придатка яичка и заканчивая поверхностным паховым кольцом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200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6257268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Main graphic"/>
          <p:cNvPicPr/>
          <p:nvPr/>
        </p:nvPicPr>
        <p:blipFill rotWithShape="1">
          <a:blip r:embed="rId3"/>
          <a:srcRect r="42453" b="41259"/>
          <a:stretch/>
        </p:blipFill>
        <p:spPr>
          <a:xfrm>
            <a:off x="550006" y="1656735"/>
            <a:ext cx="5576474" cy="332676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Main graphic"/>
          <p:cNvPicPr/>
          <p:nvPr/>
        </p:nvPicPr>
        <p:blipFill rotWithShape="1">
          <a:blip r:embed="rId3"/>
          <a:srcRect l="57330" t="-235" b="41680"/>
          <a:stretch/>
        </p:blipFill>
        <p:spPr>
          <a:xfrm>
            <a:off x="6924873" y="1670902"/>
            <a:ext cx="4566542" cy="334888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43895" y="5130460"/>
            <a:ext cx="5788696" cy="147726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Паховый канал </a:t>
            </a:r>
            <a:r>
              <a:rPr lang="ru-RU" sz="2000" dirty="0">
                <a:solidFill>
                  <a:schemeClr val="tx1"/>
                </a:solidFill>
              </a:rPr>
              <a:t>с </a:t>
            </a:r>
            <a:r>
              <a:rPr lang="ru-RU" sz="2000" dirty="0" smtClean="0">
                <a:solidFill>
                  <a:schemeClr val="tx1"/>
                </a:solidFill>
              </a:rPr>
              <a:t>семенным канатиком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ru-RU" i="1" dirty="0">
                <a:solidFill>
                  <a:schemeClr val="tx1"/>
                </a:solidFill>
              </a:rPr>
              <a:t>черные стрелки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Две </a:t>
            </a:r>
            <a:r>
              <a:rPr lang="ru-RU" sz="2000" dirty="0">
                <a:solidFill>
                  <a:schemeClr val="tx1"/>
                </a:solidFill>
              </a:rPr>
              <a:t>параллельные </a:t>
            </a:r>
            <a:r>
              <a:rPr lang="ru-RU" sz="2000" dirty="0" err="1">
                <a:solidFill>
                  <a:schemeClr val="tx1"/>
                </a:solidFill>
              </a:rPr>
              <a:t>гиперэхогенные</a:t>
            </a:r>
            <a:r>
              <a:rPr lang="ru-RU" sz="2000" dirty="0">
                <a:solidFill>
                  <a:schemeClr val="tx1"/>
                </a:solidFill>
              </a:rPr>
              <a:t> линии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ru-RU" i="1" dirty="0">
                <a:solidFill>
                  <a:schemeClr val="tx1"/>
                </a:solidFill>
              </a:rPr>
              <a:t>белые </a:t>
            </a:r>
            <a:r>
              <a:rPr lang="ru-RU" i="1" dirty="0" smtClean="0">
                <a:solidFill>
                  <a:schemeClr val="tx1"/>
                </a:solidFill>
              </a:rPr>
              <a:t>стрелки</a:t>
            </a:r>
            <a:r>
              <a:rPr lang="ru-RU" sz="2000" dirty="0" smtClean="0">
                <a:solidFill>
                  <a:schemeClr val="tx1"/>
                </a:solidFill>
              </a:rPr>
              <a:t>)- слизистая </a:t>
            </a:r>
            <a:r>
              <a:rPr lang="ru-RU" sz="2000" dirty="0">
                <a:solidFill>
                  <a:schemeClr val="tx1"/>
                </a:solidFill>
              </a:rPr>
              <a:t>семявыносящего </a:t>
            </a:r>
            <a:r>
              <a:rPr lang="ru-RU" sz="2000" dirty="0" smtClean="0">
                <a:solidFill>
                  <a:schemeClr val="tx1"/>
                </a:solidFill>
              </a:rPr>
              <a:t>протока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69832" y="5130460"/>
            <a:ext cx="5281536" cy="147726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Семявыносящие </a:t>
            </a:r>
            <a:r>
              <a:rPr lang="ru-RU" sz="2000" dirty="0">
                <a:solidFill>
                  <a:schemeClr val="tx1"/>
                </a:solidFill>
              </a:rPr>
              <a:t>протоки (</a:t>
            </a:r>
            <a:r>
              <a:rPr lang="ru-RU" i="1" dirty="0">
                <a:solidFill>
                  <a:schemeClr val="tx1"/>
                </a:solidFill>
              </a:rPr>
              <a:t>черные стрелки</a:t>
            </a:r>
            <a:r>
              <a:rPr lang="ru-RU" sz="2000" dirty="0">
                <a:solidFill>
                  <a:schemeClr val="tx1"/>
                </a:solidFill>
              </a:rPr>
              <a:t>), семенные пузырьки (</a:t>
            </a:r>
            <a:r>
              <a:rPr lang="ru-RU" i="1" dirty="0">
                <a:solidFill>
                  <a:schemeClr val="tx1"/>
                </a:solidFill>
              </a:rPr>
              <a:t>белые стрелки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9831" y="427672"/>
            <a:ext cx="5076626" cy="108076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УЗИ малого таза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В-режим, поперечное сканирование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9930" y="427673"/>
            <a:ext cx="5076626" cy="108076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УЗИ семенного канатика 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В-режим, сагиттальное сканирование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322" y="126182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УЗИ </a:t>
            </a:r>
            <a:r>
              <a:rPr lang="ru-RU" b="1" dirty="0" smtClean="0">
                <a:solidFill>
                  <a:schemeClr val="tx1"/>
                </a:solidFill>
              </a:rPr>
              <a:t>семенного </a:t>
            </a:r>
            <a:r>
              <a:rPr lang="ru-RU" b="1" dirty="0">
                <a:solidFill>
                  <a:schemeClr val="tx1"/>
                </a:solidFill>
              </a:rPr>
              <a:t>канатика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режим ЦДК, сагиттальное сканирование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Main graphic"/>
          <p:cNvPicPr/>
          <p:nvPr/>
        </p:nvPicPr>
        <p:blipFill rotWithShape="1">
          <a:blip r:embed="rId3"/>
          <a:srcRect l="43102" t="58741"/>
          <a:stretch/>
        </p:blipFill>
        <p:spPr>
          <a:xfrm>
            <a:off x="2511186" y="1845734"/>
            <a:ext cx="6905767" cy="3166280"/>
          </a:xfrm>
          <a:prstGeom prst="rect">
            <a:avLst/>
          </a:prstGeom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3130046" y="5120388"/>
            <a:ext cx="5668045" cy="105955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Л</a:t>
            </a:r>
            <a:r>
              <a:rPr lang="ru-RU" sz="2000" dirty="0" smtClean="0">
                <a:solidFill>
                  <a:schemeClr val="tx1"/>
                </a:solidFill>
              </a:rPr>
              <a:t>озовидное </a:t>
            </a:r>
            <a:r>
              <a:rPr lang="ru-RU" sz="2000" dirty="0">
                <a:solidFill>
                  <a:schemeClr val="tx1"/>
                </a:solidFill>
              </a:rPr>
              <a:t>венозное сплетение (</a:t>
            </a:r>
            <a:r>
              <a:rPr lang="ru-RU" i="1" dirty="0">
                <a:solidFill>
                  <a:schemeClr val="tx1"/>
                </a:solidFill>
              </a:rPr>
              <a:t>белая стрелка</a:t>
            </a:r>
            <a:r>
              <a:rPr lang="ru-RU" sz="2000" dirty="0" smtClean="0">
                <a:solidFill>
                  <a:schemeClr val="tx1"/>
                </a:solidFill>
              </a:rPr>
              <a:t>), </a:t>
            </a:r>
            <a:r>
              <a:rPr lang="ru-RU" sz="2000" dirty="0" err="1" smtClean="0">
                <a:solidFill>
                  <a:schemeClr val="tx1"/>
                </a:solidFill>
              </a:rPr>
              <a:t>яичковая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артерия (</a:t>
            </a:r>
            <a:r>
              <a:rPr lang="ru-RU" i="1" dirty="0">
                <a:solidFill>
                  <a:schemeClr val="tx1"/>
                </a:solidFill>
              </a:rPr>
              <a:t>черная стрелка</a:t>
            </a:r>
            <a:r>
              <a:rPr lang="ru-RU" sz="2000" dirty="0">
                <a:solidFill>
                  <a:schemeClr val="tx1"/>
                </a:solidFill>
              </a:rPr>
              <a:t>) </a:t>
            </a:r>
            <a:r>
              <a:rPr lang="ru-RU" sz="2000" dirty="0" smtClean="0">
                <a:solidFill>
                  <a:schemeClr val="tx1"/>
                </a:solidFill>
              </a:rPr>
              <a:t>в семенном канатике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781" y="0"/>
            <a:ext cx="11150221" cy="158722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Дифференциальная </a:t>
            </a:r>
            <a:r>
              <a:rPr lang="ru-RU" b="1" dirty="0">
                <a:solidFill>
                  <a:schemeClr val="tx1"/>
                </a:solidFill>
              </a:rPr>
              <a:t>диагностика семявыносящего протока и венозного </a:t>
            </a:r>
            <a:r>
              <a:rPr lang="ru-RU" b="1" dirty="0" smtClean="0">
                <a:solidFill>
                  <a:schemeClr val="tx1"/>
                </a:solidFill>
              </a:rPr>
              <a:t>сплетения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145985"/>
            <a:ext cx="10058400" cy="40233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- В </a:t>
            </a:r>
            <a:r>
              <a:rPr lang="ru-RU" sz="2800" dirty="0">
                <a:solidFill>
                  <a:schemeClr val="tx1"/>
                </a:solidFill>
              </a:rPr>
              <a:t>режиме ЦДК кровоток в семявыносящем протоке </a:t>
            </a:r>
            <a:r>
              <a:rPr lang="ru-RU" sz="2800" dirty="0" smtClean="0">
                <a:solidFill>
                  <a:schemeClr val="tx1"/>
                </a:solidFill>
              </a:rPr>
              <a:t>отсутствует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Семявыносящий </a:t>
            </a:r>
            <a:r>
              <a:rPr lang="ru-RU" sz="2800" dirty="0">
                <a:solidFill>
                  <a:schemeClr val="tx1"/>
                </a:solidFill>
              </a:rPr>
              <a:t>проток </a:t>
            </a:r>
            <a:r>
              <a:rPr lang="ru-RU" sz="2800" dirty="0" smtClean="0">
                <a:solidFill>
                  <a:schemeClr val="tx1"/>
                </a:solidFill>
              </a:rPr>
              <a:t>линейной структуры, в отличие от венозного сплетения</a:t>
            </a:r>
          </a:p>
          <a:p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Слизистая </a:t>
            </a:r>
            <a:r>
              <a:rPr lang="ru-RU" sz="2800" dirty="0">
                <a:solidFill>
                  <a:schemeClr val="tx1"/>
                </a:solidFill>
              </a:rPr>
              <a:t>оболочка семявыносящего протока выглядит, как 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две параллельные </a:t>
            </a:r>
            <a:r>
              <a:rPr lang="ru-RU" sz="2800" dirty="0" err="1">
                <a:solidFill>
                  <a:schemeClr val="tx1"/>
                </a:solidFill>
              </a:rPr>
              <a:t>гиперэхогенные</a:t>
            </a:r>
            <a:r>
              <a:rPr lang="ru-RU" sz="2800" dirty="0">
                <a:solidFill>
                  <a:schemeClr val="tx1"/>
                </a:solidFill>
              </a:rPr>
              <a:t> линии</a:t>
            </a:r>
          </a:p>
        </p:txBody>
      </p:sp>
    </p:spTree>
    <p:extLst>
      <p:ext uri="{BB962C8B-B14F-4D97-AF65-F5344CB8AC3E}">
        <p14:creationId xmlns:p14="http://schemas.microsoft.com/office/powerpoint/2010/main" val="38796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611</TotalTime>
  <Words>418</Words>
  <Application>Microsoft Office PowerPoint</Application>
  <PresentationFormat>Широкоэкранный</PresentationFormat>
  <Paragraphs>101</Paragraphs>
  <Slides>22</Slides>
  <Notes>11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Calibri</vt:lpstr>
      <vt:lpstr>Calibri Light</vt:lpstr>
      <vt:lpstr>Wingdings</vt:lpstr>
      <vt:lpstr>Ретро</vt:lpstr>
      <vt:lpstr>Патологические состояния при визуализации семенного канатика Часть 1</vt:lpstr>
      <vt:lpstr>Введение</vt:lpstr>
      <vt:lpstr>Анатомия семенного канатика</vt:lpstr>
      <vt:lpstr>Анатомия семенного канатика</vt:lpstr>
      <vt:lpstr>Анатомия семенного канатика</vt:lpstr>
      <vt:lpstr>Методика ультразвукового исследования семенного канатика </vt:lpstr>
      <vt:lpstr>Презентация PowerPoint</vt:lpstr>
      <vt:lpstr>УЗИ семенного канатика  режим ЦДК, сагиттальное сканирование</vt:lpstr>
      <vt:lpstr>Дифференциальная диагностика семявыносящего протока и венозного сплетения</vt:lpstr>
      <vt:lpstr>Патология семявыносящих протоков Агенезия</vt:lpstr>
      <vt:lpstr>Односторонняя врожденная агенезия семявыносящего протока</vt:lpstr>
      <vt:lpstr>Односторонняя врожденная агенезия семявыносящего протока</vt:lpstr>
      <vt:lpstr> Кальцификация  семявыносящих протоков</vt:lpstr>
      <vt:lpstr>Презентация PowerPoint</vt:lpstr>
      <vt:lpstr> Перекрут семенного канатика</vt:lpstr>
      <vt:lpstr>Ультразвуковая картина перекрута семенного канатика</vt:lpstr>
      <vt:lpstr>Презентация PowerPoint</vt:lpstr>
      <vt:lpstr>УЗИ мошонки В-режим, сигиттальное сканирование</vt:lpstr>
      <vt:lpstr>Перекрут семенного канатика в режиме ЦДК</vt:lpstr>
      <vt:lpstr>УЗИ мошонки В-режим (А), режим ЦДК (В) поперечное сканирование</vt:lpstr>
      <vt:lpstr> УЗИ мошонки режим ЦДК, поперечное сканирование </vt:lpstr>
      <vt:lpstr>КОНЕЦ ПЕРВОЙ ЧАСТИ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Патологические состояния при визуализации семенного канатика</dc:title>
  <dc:creator>Юля</dc:creator>
  <cp:lastModifiedBy>Юля</cp:lastModifiedBy>
  <cp:revision>61</cp:revision>
  <dcterms:created xsi:type="dcterms:W3CDTF">2023-12-20T15:53:12Z</dcterms:created>
  <dcterms:modified xsi:type="dcterms:W3CDTF">2024-01-29T12:58:31Z</dcterms:modified>
</cp:coreProperties>
</file>