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
  </p:notesMasterIdLst>
  <p:sldIdLst>
    <p:sldId id="256" r:id="rId2"/>
    <p:sldId id="258" r:id="rId3"/>
    <p:sldId id="257" r:id="rId4"/>
    <p:sldId id="259" r:id="rId5"/>
    <p:sldId id="260"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8877" autoAdjust="0"/>
  </p:normalViewPr>
  <p:slideViewPr>
    <p:cSldViewPr snapToGrid="0">
      <p:cViewPr varScale="1">
        <p:scale>
          <a:sx n="50" d="100"/>
          <a:sy n="50" d="100"/>
        </p:scale>
        <p:origin x="1476"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E16173-9670-47E5-9DFC-74426B805611}" type="datetimeFigureOut">
              <a:rPr lang="ru-RU" smtClean="0"/>
              <a:t>16.02.2021</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EFEA08-01DC-4060-98D2-6141AF527089}" type="slidenum">
              <a:rPr lang="ru-RU" smtClean="0"/>
              <a:t>‹#›</a:t>
            </a:fld>
            <a:endParaRPr lang="ru-RU"/>
          </a:p>
        </p:txBody>
      </p:sp>
    </p:spTree>
    <p:extLst>
      <p:ext uri="{BB962C8B-B14F-4D97-AF65-F5344CB8AC3E}">
        <p14:creationId xmlns:p14="http://schemas.microsoft.com/office/powerpoint/2010/main" val="4102448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en-US" b="0" i="0" dirty="0">
                <a:solidFill>
                  <a:srgbClr val="777777"/>
                </a:solidFill>
                <a:effectLst/>
                <a:latin typeface="Arial" panose="020B0604020202020204" pitchFamily="34" charset="0"/>
              </a:rPr>
              <a:t>Before we start, let’s revise 2 things. First is personal pronouns.</a:t>
            </a:r>
          </a:p>
          <a:p>
            <a:pPr algn="l"/>
            <a:r>
              <a:rPr lang="en-US" b="0" i="0" dirty="0">
                <a:solidFill>
                  <a:srgbClr val="777777"/>
                </a:solidFill>
                <a:effectLst/>
                <a:latin typeface="Arial" panose="020B0604020202020204" pitchFamily="34" charset="0"/>
              </a:rPr>
              <a:t>The basic question, as you remember, is '</a:t>
            </a:r>
            <a:r>
              <a:rPr lang="en-US" b="0" i="0" dirty="0" err="1">
                <a:solidFill>
                  <a:srgbClr val="777777"/>
                </a:solidFill>
                <a:effectLst/>
                <a:latin typeface="Arial" panose="020B0604020202020204" pitchFamily="34" charset="0"/>
              </a:rPr>
              <a:t>Как</a:t>
            </a:r>
            <a:r>
              <a:rPr lang="en-US" b="0" i="0" dirty="0">
                <a:solidFill>
                  <a:srgbClr val="777777"/>
                </a:solidFill>
                <a:effectLst/>
                <a:latin typeface="Arial" panose="020B0604020202020204" pitchFamily="34" charset="0"/>
              </a:rPr>
              <a:t> </a:t>
            </a:r>
            <a:r>
              <a:rPr lang="ru-RU" b="1" i="0" dirty="0">
                <a:solidFill>
                  <a:srgbClr val="777777"/>
                </a:solidFill>
                <a:effectLst/>
                <a:latin typeface="Arial" panose="020B0604020202020204" pitchFamily="34" charset="0"/>
              </a:rPr>
              <a:t>тебя</a:t>
            </a:r>
            <a:r>
              <a:rPr lang="en-US" b="0" i="0" dirty="0">
                <a:solidFill>
                  <a:srgbClr val="777777"/>
                </a:solidFill>
                <a:effectLst/>
                <a:latin typeface="Arial" panose="020B0604020202020204" pitchFamily="34" charset="0"/>
              </a:rPr>
              <a:t> </a:t>
            </a:r>
            <a:r>
              <a:rPr lang="en-US" b="0" i="0" dirty="0" err="1">
                <a:solidFill>
                  <a:srgbClr val="777777"/>
                </a:solidFill>
                <a:effectLst/>
                <a:latin typeface="Arial" panose="020B0604020202020204" pitchFamily="34" charset="0"/>
              </a:rPr>
              <a:t>зовут</a:t>
            </a:r>
            <a:r>
              <a:rPr lang="en-US" b="0" i="0" dirty="0">
                <a:solidFill>
                  <a:srgbClr val="777777"/>
                </a:solidFill>
                <a:effectLst/>
                <a:latin typeface="Arial" panose="020B0604020202020204" pitchFamily="34" charset="0"/>
              </a:rPr>
              <a:t>?'</a:t>
            </a:r>
          </a:p>
          <a:p>
            <a:pPr algn="l"/>
            <a:r>
              <a:rPr lang="en-US" b="0" i="0" dirty="0">
                <a:solidFill>
                  <a:srgbClr val="777777"/>
                </a:solidFill>
                <a:effectLst/>
                <a:latin typeface="Arial" panose="020B0604020202020204" pitchFamily="34" charset="0"/>
              </a:rPr>
              <a:t>And you respond:</a:t>
            </a:r>
          </a:p>
          <a:p>
            <a:pPr algn="l"/>
            <a:r>
              <a:rPr lang="en-US" b="1" i="0" dirty="0" err="1">
                <a:solidFill>
                  <a:srgbClr val="777777"/>
                </a:solidFill>
                <a:effectLst/>
                <a:latin typeface="Arial" panose="020B0604020202020204" pitchFamily="34" charset="0"/>
              </a:rPr>
              <a:t>Меня</a:t>
            </a:r>
            <a:r>
              <a:rPr lang="en-US" b="0" i="0" dirty="0">
                <a:solidFill>
                  <a:srgbClr val="777777"/>
                </a:solidFill>
                <a:effectLst/>
                <a:latin typeface="Arial" panose="020B0604020202020204" pitchFamily="34" charset="0"/>
              </a:rPr>
              <a:t> </a:t>
            </a:r>
            <a:r>
              <a:rPr lang="en-US" b="0" i="0" dirty="0" err="1">
                <a:solidFill>
                  <a:srgbClr val="777777"/>
                </a:solidFill>
                <a:effectLst/>
                <a:latin typeface="Arial" panose="020B0604020202020204" pitchFamily="34" charset="0"/>
              </a:rPr>
              <a:t>зовут</a:t>
            </a:r>
            <a:r>
              <a:rPr lang="en-US" b="0" i="0" dirty="0">
                <a:solidFill>
                  <a:srgbClr val="777777"/>
                </a:solidFill>
                <a:effectLst/>
                <a:latin typeface="Arial" panose="020B0604020202020204" pitchFamily="34" charset="0"/>
              </a:rPr>
              <a:t> </a:t>
            </a:r>
            <a:r>
              <a:rPr lang="en-US" b="0" i="0" dirty="0" err="1">
                <a:solidFill>
                  <a:srgbClr val="777777"/>
                </a:solidFill>
                <a:effectLst/>
                <a:latin typeface="Arial" panose="020B0604020202020204" pitchFamily="34" charset="0"/>
              </a:rPr>
              <a:t>Иван</a:t>
            </a:r>
            <a:r>
              <a:rPr lang="en-US" b="0" i="0" dirty="0">
                <a:solidFill>
                  <a:srgbClr val="777777"/>
                </a:solidFill>
                <a:effectLst/>
                <a:latin typeface="Arial" panose="020B0604020202020204" pitchFamily="34" charset="0"/>
              </a:rPr>
              <a:t>.</a:t>
            </a:r>
          </a:p>
          <a:p>
            <a:pPr algn="l"/>
            <a:r>
              <a:rPr lang="en-US" b="0" i="0" dirty="0">
                <a:solidFill>
                  <a:srgbClr val="777777"/>
                </a:solidFill>
                <a:effectLst/>
                <a:latin typeface="Arial" panose="020B0604020202020204" pitchFamily="34" charset="0"/>
              </a:rPr>
              <a:t>What is </a:t>
            </a:r>
            <a:r>
              <a:rPr lang="en-US" b="0" i="0" dirty="0" err="1">
                <a:solidFill>
                  <a:srgbClr val="777777"/>
                </a:solidFill>
                <a:effectLst/>
                <a:latin typeface="Arial" panose="020B0604020202020204" pitchFamily="34" charset="0"/>
              </a:rPr>
              <a:t>меня</a:t>
            </a:r>
            <a:r>
              <a:rPr lang="en-US" b="0" i="0" dirty="0">
                <a:solidFill>
                  <a:srgbClr val="777777"/>
                </a:solidFill>
                <a:effectLst/>
                <a:latin typeface="Arial" panose="020B0604020202020204" pitchFamily="34" charset="0"/>
              </a:rPr>
              <a:t> and </a:t>
            </a:r>
            <a:r>
              <a:rPr lang="en-US" b="0" i="0" dirty="0" err="1">
                <a:solidFill>
                  <a:srgbClr val="777777"/>
                </a:solidFill>
                <a:effectLst/>
                <a:latin typeface="Arial" panose="020B0604020202020204" pitchFamily="34" charset="0"/>
              </a:rPr>
              <a:t>вас</a:t>
            </a:r>
            <a:r>
              <a:rPr lang="en-US" b="0" i="0" dirty="0">
                <a:solidFill>
                  <a:srgbClr val="777777"/>
                </a:solidFill>
                <a:effectLst/>
                <a:latin typeface="Arial" panose="020B0604020202020204" pitchFamily="34" charset="0"/>
              </a:rPr>
              <a:t>? </a:t>
            </a:r>
          </a:p>
          <a:p>
            <a:pPr algn="l"/>
            <a:r>
              <a:rPr lang="en-US" b="0" i="0" dirty="0">
                <a:solidFill>
                  <a:srgbClr val="777777"/>
                </a:solidFill>
                <a:effectLst/>
                <a:latin typeface="Arial" panose="020B0604020202020204" pitchFamily="34" charset="0"/>
              </a:rPr>
              <a:t>They are personal pronouns</a:t>
            </a:r>
            <a:r>
              <a:rPr lang="ru-RU" b="0" i="0" dirty="0">
                <a:solidFill>
                  <a:srgbClr val="777777"/>
                </a:solidFill>
                <a:effectLst/>
                <a:latin typeface="Arial" panose="020B0604020202020204" pitchFamily="34" charset="0"/>
              </a:rPr>
              <a:t> </a:t>
            </a:r>
            <a:r>
              <a:rPr lang="en-US" b="0" i="0" dirty="0">
                <a:solidFill>
                  <a:srgbClr val="777777"/>
                </a:solidFill>
                <a:effectLst/>
                <a:latin typeface="Arial" panose="020B0604020202020204" pitchFamily="34" charset="0"/>
              </a:rPr>
              <a:t>too. Yes, you are right - they do not look like the pronouns you see on the right. How is that? The reason is that they are changed in their form. Let’s go to the next slide and find out why.</a:t>
            </a:r>
          </a:p>
        </p:txBody>
      </p:sp>
      <p:sp>
        <p:nvSpPr>
          <p:cNvPr id="4" name="Номер слайда 3"/>
          <p:cNvSpPr>
            <a:spLocks noGrp="1"/>
          </p:cNvSpPr>
          <p:nvPr>
            <p:ph type="sldNum" sz="quarter" idx="5"/>
          </p:nvPr>
        </p:nvSpPr>
        <p:spPr/>
        <p:txBody>
          <a:bodyPr/>
          <a:lstStyle/>
          <a:p>
            <a:fld id="{15EFEA08-01DC-4060-98D2-6141AF527089}" type="slidenum">
              <a:rPr lang="ru-RU" smtClean="0"/>
              <a:t>2</a:t>
            </a:fld>
            <a:endParaRPr lang="ru-RU"/>
          </a:p>
        </p:txBody>
      </p:sp>
    </p:spTree>
    <p:extLst>
      <p:ext uri="{BB962C8B-B14F-4D97-AF65-F5344CB8AC3E}">
        <p14:creationId xmlns:p14="http://schemas.microsoft.com/office/powerpoint/2010/main" val="23809129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gn="l"/>
            <a:r>
              <a:rPr lang="en-US" b="0" i="0" dirty="0">
                <a:solidFill>
                  <a:srgbClr val="777777"/>
                </a:solidFill>
                <a:effectLst/>
                <a:latin typeface="Arial" panose="020B0604020202020204" pitchFamily="34" charset="0"/>
              </a:rPr>
              <a:t>All nouns, pronouns and adjectives in Russia change their form depending on the position in the sentence. It sounds scary! But do not be afraid - step by step you will get the understanding of this language system.</a:t>
            </a:r>
          </a:p>
          <a:p>
            <a:pPr algn="l"/>
            <a:r>
              <a:rPr lang="en-US" b="0" i="0" dirty="0">
                <a:solidFill>
                  <a:srgbClr val="777777"/>
                </a:solidFill>
                <a:effectLst/>
                <a:latin typeface="Arial" panose="020B0604020202020204" pitchFamily="34" charset="0"/>
              </a:rPr>
              <a:t>All nouns, pronouns and adjectives can take 6 different forms (depending on where they are in the sentence and what role they play). Such forms are called Cases.</a:t>
            </a:r>
          </a:p>
          <a:p>
            <a:endParaRPr lang="ru-RU" dirty="0"/>
          </a:p>
        </p:txBody>
      </p:sp>
      <p:sp>
        <p:nvSpPr>
          <p:cNvPr id="4" name="Номер слайда 3"/>
          <p:cNvSpPr>
            <a:spLocks noGrp="1"/>
          </p:cNvSpPr>
          <p:nvPr>
            <p:ph type="sldNum" sz="quarter" idx="5"/>
          </p:nvPr>
        </p:nvSpPr>
        <p:spPr/>
        <p:txBody>
          <a:bodyPr/>
          <a:lstStyle/>
          <a:p>
            <a:fld id="{15EFEA08-01DC-4060-98D2-6141AF527089}" type="slidenum">
              <a:rPr lang="ru-RU" smtClean="0"/>
              <a:t>3</a:t>
            </a:fld>
            <a:endParaRPr lang="ru-RU"/>
          </a:p>
        </p:txBody>
      </p:sp>
    </p:spTree>
    <p:extLst>
      <p:ext uri="{BB962C8B-B14F-4D97-AF65-F5344CB8AC3E}">
        <p14:creationId xmlns:p14="http://schemas.microsoft.com/office/powerpoint/2010/main" val="3608905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b="0" i="0" dirty="0">
                <a:solidFill>
                  <a:srgbClr val="777777"/>
                </a:solidFill>
                <a:effectLst/>
                <a:latin typeface="Arial" panose="020B0604020202020204" pitchFamily="34" charset="0"/>
              </a:rPr>
              <a:t>Let's learn how other personal pronouns change in Case 2.</a:t>
            </a:r>
            <a:endParaRPr lang="ru-RU" dirty="0"/>
          </a:p>
        </p:txBody>
      </p:sp>
      <p:sp>
        <p:nvSpPr>
          <p:cNvPr id="4" name="Номер слайда 3"/>
          <p:cNvSpPr>
            <a:spLocks noGrp="1"/>
          </p:cNvSpPr>
          <p:nvPr>
            <p:ph type="sldNum" sz="quarter" idx="5"/>
          </p:nvPr>
        </p:nvSpPr>
        <p:spPr/>
        <p:txBody>
          <a:bodyPr/>
          <a:lstStyle/>
          <a:p>
            <a:fld id="{15EFEA08-01DC-4060-98D2-6141AF527089}" type="slidenum">
              <a:rPr lang="ru-RU" smtClean="0"/>
              <a:t>4</a:t>
            </a:fld>
            <a:endParaRPr lang="ru-RU"/>
          </a:p>
        </p:txBody>
      </p:sp>
    </p:spTree>
    <p:extLst>
      <p:ext uri="{BB962C8B-B14F-4D97-AF65-F5344CB8AC3E}">
        <p14:creationId xmlns:p14="http://schemas.microsoft.com/office/powerpoint/2010/main" val="1630841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15EFEA08-01DC-4060-98D2-6141AF527089}" type="slidenum">
              <a:rPr lang="ru-RU" smtClean="0"/>
              <a:t>5</a:t>
            </a:fld>
            <a:endParaRPr lang="ru-RU"/>
          </a:p>
        </p:txBody>
      </p:sp>
    </p:spTree>
    <p:extLst>
      <p:ext uri="{BB962C8B-B14F-4D97-AF65-F5344CB8AC3E}">
        <p14:creationId xmlns:p14="http://schemas.microsoft.com/office/powerpoint/2010/main" val="4746079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ru-RU"/>
              <a:t>Образец заголовка</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E87A42ED-1990-41C8-93A7-5843395E9F7B}" type="datetimeFigureOut">
              <a:rPr lang="ru-RU" smtClean="0"/>
              <a:t>16.02.2021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2576812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87A42ED-1990-41C8-93A7-5843395E9F7B}" type="datetimeFigureOut">
              <a:rPr lang="ru-RU" smtClean="0"/>
              <a:t>16.02.2021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356413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87A42ED-1990-41C8-93A7-5843395E9F7B}" type="datetimeFigureOut">
              <a:rPr lang="ru-RU" smtClean="0"/>
              <a:t>16.02.2021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53DFE6F-AACE-4EF9-B596-776E88157116}" type="slidenum">
              <a:rPr lang="ru-RU" smtClean="0"/>
              <a:t>‹#›</a:t>
            </a:fld>
            <a:endParaRPr lang="ru-RU"/>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3568720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87A42ED-1990-41C8-93A7-5843395E9F7B}" type="datetimeFigureOut">
              <a:rPr lang="ru-RU" smtClean="0"/>
              <a:t>16.02.2021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4007414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87A42ED-1990-41C8-93A7-5843395E9F7B}" type="datetimeFigureOut">
              <a:rPr lang="ru-RU" smtClean="0"/>
              <a:t>16.02.2021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53DFE6F-AACE-4EF9-B596-776E88157116}" type="slidenum">
              <a:rPr lang="ru-RU" smtClean="0"/>
              <a:t>‹#›</a:t>
            </a:fld>
            <a:endParaRPr lang="ru-RU"/>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529706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ru-RU"/>
              <a:t>Образец заголовка</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87A42ED-1990-41C8-93A7-5843395E9F7B}" type="datetimeFigureOut">
              <a:rPr lang="ru-RU" smtClean="0"/>
              <a:t>16.02.2021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423643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87A42ED-1990-41C8-93A7-5843395E9F7B}" type="datetimeFigureOut">
              <a:rPr lang="ru-RU" smtClean="0"/>
              <a:t>16.02.2021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452967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87A42ED-1990-41C8-93A7-5843395E9F7B}" type="datetimeFigureOut">
              <a:rPr lang="ru-RU" smtClean="0"/>
              <a:t>16.02.2021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1318619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E87A42ED-1990-41C8-93A7-5843395E9F7B}" type="datetimeFigureOut">
              <a:rPr lang="ru-RU" smtClean="0"/>
              <a:t>16.02.2021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1470020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E87A42ED-1990-41C8-93A7-5843395E9F7B}" type="datetimeFigureOut">
              <a:rPr lang="ru-RU" smtClean="0"/>
              <a:t>16.02.2021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789329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E87A42ED-1990-41C8-93A7-5843395E9F7B}" type="datetimeFigureOut">
              <a:rPr lang="ru-RU" smtClean="0"/>
              <a:t>16.02.2021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366980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E87A42ED-1990-41C8-93A7-5843395E9F7B}" type="datetimeFigureOut">
              <a:rPr lang="ru-RU" smtClean="0"/>
              <a:t>16.02.2021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11028799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E87A42ED-1990-41C8-93A7-5843395E9F7B}" type="datetimeFigureOut">
              <a:rPr lang="ru-RU" smtClean="0"/>
              <a:t>16.02.2021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878312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7A42ED-1990-41C8-93A7-5843395E9F7B}" type="datetimeFigureOut">
              <a:rPr lang="ru-RU" smtClean="0"/>
              <a:t>16.02.2021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155160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ru-RU"/>
              <a:t>Образец заголовка</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E87A42ED-1990-41C8-93A7-5843395E9F7B}" type="datetimeFigureOut">
              <a:rPr lang="ru-RU" smtClean="0"/>
              <a:t>16.02.2021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1534085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E87A42ED-1990-41C8-93A7-5843395E9F7B}" type="datetimeFigureOut">
              <a:rPr lang="ru-RU" smtClean="0"/>
              <a:t>16.02.2021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353DFE6F-AACE-4EF9-B596-776E88157116}" type="slidenum">
              <a:rPr lang="ru-RU" smtClean="0"/>
              <a:t>‹#›</a:t>
            </a:fld>
            <a:endParaRPr lang="ru-RU"/>
          </a:p>
        </p:txBody>
      </p:sp>
    </p:spTree>
    <p:extLst>
      <p:ext uri="{BB962C8B-B14F-4D97-AF65-F5344CB8AC3E}">
        <p14:creationId xmlns:p14="http://schemas.microsoft.com/office/powerpoint/2010/main" val="122734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87A42ED-1990-41C8-93A7-5843395E9F7B}" type="datetimeFigureOut">
              <a:rPr lang="ru-RU" smtClean="0"/>
              <a:t>16.02.2021</a:t>
            </a:fld>
            <a:endParaRPr lang="ru-RU"/>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53DFE6F-AACE-4EF9-B596-776E88157116}" type="slidenum">
              <a:rPr lang="ru-RU" smtClean="0"/>
              <a:t>‹#›</a:t>
            </a:fld>
            <a:endParaRPr lang="ru-RU"/>
          </a:p>
        </p:txBody>
      </p:sp>
    </p:spTree>
    <p:extLst>
      <p:ext uri="{BB962C8B-B14F-4D97-AF65-F5344CB8AC3E}">
        <p14:creationId xmlns:p14="http://schemas.microsoft.com/office/powerpoint/2010/main" val="4992743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microsoft.com/office/2007/relationships/media" Target="../media/media8.m4a"/><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slideLayout" Target="../slideLayouts/slideLayout4.xml"/><Relationship Id="rId4"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DD6C2A-4817-45F8-B5E9-56AFD2EAA9F6}"/>
              </a:ext>
            </a:extLst>
          </p:cNvPr>
          <p:cNvSpPr>
            <a:spLocks noGrp="1"/>
          </p:cNvSpPr>
          <p:nvPr>
            <p:ph type="ctrTitle"/>
          </p:nvPr>
        </p:nvSpPr>
        <p:spPr/>
        <p:txBody>
          <a:bodyPr/>
          <a:lstStyle/>
          <a:p>
            <a:r>
              <a:rPr lang="en-US" dirty="0"/>
              <a:t>Personal pronouns in Case  2</a:t>
            </a:r>
            <a:endParaRPr lang="ru-RU" dirty="0"/>
          </a:p>
        </p:txBody>
      </p:sp>
      <p:sp>
        <p:nvSpPr>
          <p:cNvPr id="3" name="Подзаголовок 2">
            <a:extLst>
              <a:ext uri="{FF2B5EF4-FFF2-40B4-BE49-F238E27FC236}">
                <a16:creationId xmlns:a16="http://schemas.microsoft.com/office/drawing/2014/main" id="{55E5B391-E1C6-4B90-AA97-FE641269F787}"/>
              </a:ext>
            </a:extLst>
          </p:cNvPr>
          <p:cNvSpPr>
            <a:spLocks noGrp="1"/>
          </p:cNvSpPr>
          <p:nvPr>
            <p:ph type="subTitle" idx="1"/>
          </p:nvPr>
        </p:nvSpPr>
        <p:spPr/>
        <p:txBody>
          <a:bodyPr/>
          <a:lstStyle/>
          <a:p>
            <a:r>
              <a:rPr lang="en-US" dirty="0"/>
              <a:t>Russian as a foreign language</a:t>
            </a:r>
            <a:endParaRPr lang="ru-RU" dirty="0"/>
          </a:p>
        </p:txBody>
      </p:sp>
    </p:spTree>
    <p:extLst>
      <p:ext uri="{BB962C8B-B14F-4D97-AF65-F5344CB8AC3E}">
        <p14:creationId xmlns:p14="http://schemas.microsoft.com/office/powerpoint/2010/main" val="17937876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CF9C902-EFF5-4D79-89D5-A6AFF921EAC8}"/>
              </a:ext>
            </a:extLst>
          </p:cNvPr>
          <p:cNvSpPr>
            <a:spLocks noGrp="1"/>
          </p:cNvSpPr>
          <p:nvPr>
            <p:ph type="title"/>
          </p:nvPr>
        </p:nvSpPr>
        <p:spPr/>
        <p:txBody>
          <a:bodyPr/>
          <a:lstStyle/>
          <a:p>
            <a:r>
              <a:rPr lang="en-US" dirty="0"/>
              <a:t>Introducing yourself in Russian</a:t>
            </a:r>
            <a:endParaRPr lang="ru-RU" dirty="0"/>
          </a:p>
        </p:txBody>
      </p:sp>
      <p:sp>
        <p:nvSpPr>
          <p:cNvPr id="3" name="Объект 2">
            <a:extLst>
              <a:ext uri="{FF2B5EF4-FFF2-40B4-BE49-F238E27FC236}">
                <a16:creationId xmlns:a16="http://schemas.microsoft.com/office/drawing/2014/main" id="{E9C9D7D5-0016-4C82-8F55-60D4050EE1A3}"/>
              </a:ext>
            </a:extLst>
          </p:cNvPr>
          <p:cNvSpPr>
            <a:spLocks noGrp="1"/>
          </p:cNvSpPr>
          <p:nvPr>
            <p:ph sz="half" idx="1"/>
          </p:nvPr>
        </p:nvSpPr>
        <p:spPr/>
        <p:txBody>
          <a:bodyPr/>
          <a:lstStyle/>
          <a:p>
            <a:r>
              <a:rPr lang="ru-RU" dirty="0"/>
              <a:t>Как </a:t>
            </a:r>
            <a:r>
              <a:rPr lang="ru-RU" b="1" dirty="0"/>
              <a:t>тебя </a:t>
            </a:r>
            <a:r>
              <a:rPr lang="ru-RU" dirty="0"/>
              <a:t>зовут?</a:t>
            </a:r>
          </a:p>
          <a:p>
            <a:r>
              <a:rPr lang="ru-RU" b="1" dirty="0"/>
              <a:t>Меня</a:t>
            </a:r>
            <a:r>
              <a:rPr lang="ru-RU" dirty="0"/>
              <a:t> зовут Иван.</a:t>
            </a:r>
          </a:p>
        </p:txBody>
      </p:sp>
      <p:sp>
        <p:nvSpPr>
          <p:cNvPr id="4" name="Объект 3">
            <a:extLst>
              <a:ext uri="{FF2B5EF4-FFF2-40B4-BE49-F238E27FC236}">
                <a16:creationId xmlns:a16="http://schemas.microsoft.com/office/drawing/2014/main" id="{07EEC269-6548-4044-B8C9-243953A9B9E0}"/>
              </a:ext>
            </a:extLst>
          </p:cNvPr>
          <p:cNvSpPr>
            <a:spLocks noGrp="1"/>
          </p:cNvSpPr>
          <p:nvPr>
            <p:ph sz="half" idx="2"/>
          </p:nvPr>
        </p:nvSpPr>
        <p:spPr/>
        <p:txBody>
          <a:bodyPr/>
          <a:lstStyle/>
          <a:p>
            <a:r>
              <a:rPr lang="ru-RU" dirty="0"/>
              <a:t>Я – </a:t>
            </a:r>
            <a:r>
              <a:rPr lang="en-US" dirty="0"/>
              <a:t>I</a:t>
            </a:r>
          </a:p>
          <a:p>
            <a:r>
              <a:rPr lang="ru-RU" dirty="0"/>
              <a:t>Ты – </a:t>
            </a:r>
            <a:r>
              <a:rPr lang="en-US" dirty="0"/>
              <a:t>You</a:t>
            </a:r>
          </a:p>
          <a:p>
            <a:r>
              <a:rPr lang="ru-RU" dirty="0"/>
              <a:t>Он - </a:t>
            </a:r>
            <a:r>
              <a:rPr lang="en-US" dirty="0"/>
              <a:t>He</a:t>
            </a:r>
            <a:endParaRPr lang="ru-RU" dirty="0"/>
          </a:p>
          <a:p>
            <a:r>
              <a:rPr lang="ru-RU" dirty="0"/>
              <a:t>Она</a:t>
            </a:r>
            <a:r>
              <a:rPr lang="en-US" dirty="0"/>
              <a:t> - She</a:t>
            </a:r>
            <a:endParaRPr lang="ru-RU" dirty="0"/>
          </a:p>
          <a:p>
            <a:r>
              <a:rPr lang="ru-RU" dirty="0"/>
              <a:t>Мы</a:t>
            </a:r>
            <a:r>
              <a:rPr lang="en-US" dirty="0"/>
              <a:t> - We</a:t>
            </a:r>
            <a:endParaRPr lang="ru-RU" dirty="0"/>
          </a:p>
          <a:p>
            <a:r>
              <a:rPr lang="ru-RU" dirty="0"/>
              <a:t>Вы</a:t>
            </a:r>
            <a:r>
              <a:rPr lang="en-US" dirty="0"/>
              <a:t> - You</a:t>
            </a:r>
            <a:endParaRPr lang="ru-RU" dirty="0"/>
          </a:p>
          <a:p>
            <a:r>
              <a:rPr lang="ru-RU" dirty="0"/>
              <a:t>Они</a:t>
            </a:r>
            <a:r>
              <a:rPr lang="en-US" dirty="0"/>
              <a:t> - They</a:t>
            </a:r>
            <a:endParaRPr lang="ru-RU" dirty="0"/>
          </a:p>
        </p:txBody>
      </p:sp>
      <p:pic>
        <p:nvPicPr>
          <p:cNvPr id="5" name="slide 2">
            <a:hlinkClick r:id="" action="ppaction://media"/>
            <a:extLst>
              <a:ext uri="{FF2B5EF4-FFF2-40B4-BE49-F238E27FC236}">
                <a16:creationId xmlns:a16="http://schemas.microsoft.com/office/drawing/2014/main" id="{31CADA12-F22B-445D-B127-4483370AB1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2084" y="5757200"/>
            <a:ext cx="609600" cy="609600"/>
          </a:xfrm>
          <a:prstGeom prst="rect">
            <a:avLst/>
          </a:prstGeom>
        </p:spPr>
      </p:pic>
    </p:spTree>
    <p:extLst>
      <p:ext uri="{BB962C8B-B14F-4D97-AF65-F5344CB8AC3E}">
        <p14:creationId xmlns:p14="http://schemas.microsoft.com/office/powerpoint/2010/main" val="18008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6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3FEFD9-9FB2-4344-A81E-DD41CCFF5BF1}"/>
              </a:ext>
            </a:extLst>
          </p:cNvPr>
          <p:cNvSpPr>
            <a:spLocks noGrp="1"/>
          </p:cNvSpPr>
          <p:nvPr>
            <p:ph type="title"/>
          </p:nvPr>
        </p:nvSpPr>
        <p:spPr/>
        <p:txBody>
          <a:bodyPr/>
          <a:lstStyle/>
          <a:p>
            <a:r>
              <a:rPr lang="en-US" dirty="0"/>
              <a:t>Cases in Russian language</a:t>
            </a:r>
            <a:endParaRPr lang="ru-RU" dirty="0"/>
          </a:p>
        </p:txBody>
      </p:sp>
      <p:sp>
        <p:nvSpPr>
          <p:cNvPr id="3" name="Объект 2">
            <a:extLst>
              <a:ext uri="{FF2B5EF4-FFF2-40B4-BE49-F238E27FC236}">
                <a16:creationId xmlns:a16="http://schemas.microsoft.com/office/drawing/2014/main" id="{44881E7D-3926-4D6E-88A3-3AEFDE2E47AF}"/>
              </a:ext>
            </a:extLst>
          </p:cNvPr>
          <p:cNvSpPr>
            <a:spLocks noGrp="1"/>
          </p:cNvSpPr>
          <p:nvPr>
            <p:ph idx="1"/>
          </p:nvPr>
        </p:nvSpPr>
        <p:spPr/>
        <p:txBody>
          <a:bodyPr/>
          <a:lstStyle/>
          <a:p>
            <a:pPr algn="l"/>
            <a:r>
              <a:rPr lang="ru-RU" b="0" i="0" dirty="0">
                <a:solidFill>
                  <a:srgbClr val="777777"/>
                </a:solidFill>
                <a:effectLst/>
                <a:latin typeface="Arial" panose="020B0604020202020204" pitchFamily="34" charset="0"/>
              </a:rPr>
              <a:t>Пад</a:t>
            </a:r>
            <a:r>
              <a:rPr lang="ru-RU" b="1" i="0" dirty="0">
                <a:solidFill>
                  <a:srgbClr val="777777"/>
                </a:solidFill>
                <a:effectLst/>
                <a:latin typeface="Arial" panose="020B0604020202020204" pitchFamily="34" charset="0"/>
              </a:rPr>
              <a:t>е</a:t>
            </a:r>
            <a:r>
              <a:rPr lang="ru-RU" b="0" i="0" dirty="0">
                <a:solidFill>
                  <a:srgbClr val="777777"/>
                </a:solidFill>
                <a:effectLst/>
                <a:latin typeface="Arial" panose="020B0604020202020204" pitchFamily="34" charset="0"/>
              </a:rPr>
              <a:t>ж - падеж</a:t>
            </a:r>
            <a:r>
              <a:rPr lang="ru-RU" b="1" i="0" dirty="0">
                <a:solidFill>
                  <a:srgbClr val="777777"/>
                </a:solidFill>
                <a:effectLst/>
                <a:latin typeface="Arial" panose="020B0604020202020204" pitchFamily="34" charset="0"/>
              </a:rPr>
              <a:t>и</a:t>
            </a:r>
            <a:r>
              <a:rPr lang="ru-RU" b="0" i="0" dirty="0">
                <a:solidFill>
                  <a:srgbClr val="777777"/>
                </a:solidFill>
                <a:effectLst/>
                <a:latin typeface="Arial" panose="020B0604020202020204" pitchFamily="34" charset="0"/>
              </a:rPr>
              <a:t> (</a:t>
            </a:r>
            <a:r>
              <a:rPr lang="en-US" b="0" i="0" dirty="0">
                <a:solidFill>
                  <a:srgbClr val="777777"/>
                </a:solidFill>
                <a:effectLst/>
                <a:latin typeface="Arial" panose="020B0604020202020204" pitchFamily="34" charset="0"/>
              </a:rPr>
              <a:t>pl)</a:t>
            </a:r>
          </a:p>
          <a:p>
            <a:pPr algn="l"/>
            <a:endParaRPr lang="en-US" dirty="0">
              <a:solidFill>
                <a:srgbClr val="777777"/>
              </a:solidFill>
              <a:latin typeface="Arial" panose="020B0604020202020204" pitchFamily="34" charset="0"/>
            </a:endParaRPr>
          </a:p>
          <a:p>
            <a:pPr marL="0" indent="0" algn="l">
              <a:buNone/>
            </a:pPr>
            <a:r>
              <a:rPr lang="en-US" b="0" i="0" dirty="0">
                <a:solidFill>
                  <a:srgbClr val="777777"/>
                </a:solidFill>
                <a:effectLst/>
                <a:latin typeface="Arial" panose="020B0604020202020204" pitchFamily="34" charset="0"/>
              </a:rPr>
              <a:t>In the sentence </a:t>
            </a:r>
            <a:r>
              <a:rPr lang="ru-RU" b="1" i="0" dirty="0">
                <a:solidFill>
                  <a:schemeClr val="accent2">
                    <a:lumMod val="75000"/>
                  </a:schemeClr>
                </a:solidFill>
                <a:effectLst/>
                <a:latin typeface="Arial" panose="020B0604020202020204" pitchFamily="34" charset="0"/>
              </a:rPr>
              <a:t>Меня</a:t>
            </a:r>
            <a:r>
              <a:rPr lang="ru-RU" b="0" i="0" dirty="0">
                <a:solidFill>
                  <a:schemeClr val="accent2">
                    <a:lumMod val="75000"/>
                  </a:schemeClr>
                </a:solidFill>
                <a:effectLst/>
                <a:latin typeface="Arial" panose="020B0604020202020204" pitchFamily="34" charset="0"/>
              </a:rPr>
              <a:t> зовут Иван:</a:t>
            </a:r>
          </a:p>
          <a:p>
            <a:pPr marL="0" indent="0" algn="l">
              <a:buNone/>
            </a:pPr>
            <a:r>
              <a:rPr lang="ru-RU" b="0" i="0" dirty="0">
                <a:solidFill>
                  <a:schemeClr val="accent2">
                    <a:lumMod val="75000"/>
                  </a:schemeClr>
                </a:solidFill>
                <a:effectLst/>
                <a:latin typeface="Arial" panose="020B0604020202020204" pitchFamily="34" charset="0"/>
              </a:rPr>
              <a:t>Меня</a:t>
            </a:r>
            <a:r>
              <a:rPr lang="ru-RU" b="0" i="0" dirty="0">
                <a:solidFill>
                  <a:srgbClr val="777777"/>
                </a:solidFill>
                <a:effectLst/>
                <a:latin typeface="Arial" panose="020B0604020202020204" pitchFamily="34" charset="0"/>
              </a:rPr>
              <a:t> - </a:t>
            </a:r>
            <a:r>
              <a:rPr lang="en-US" b="0" i="0" dirty="0">
                <a:solidFill>
                  <a:srgbClr val="777777"/>
                </a:solidFill>
                <a:effectLst/>
                <a:latin typeface="Arial" panose="020B0604020202020204" pitchFamily="34" charset="0"/>
              </a:rPr>
              <a:t>is personal pronoun </a:t>
            </a:r>
            <a:r>
              <a:rPr lang="ru-RU" b="0" i="0" dirty="0">
                <a:solidFill>
                  <a:schemeClr val="accent2">
                    <a:lumMod val="75000"/>
                  </a:schemeClr>
                </a:solidFill>
                <a:effectLst/>
                <a:latin typeface="Arial" panose="020B0604020202020204" pitchFamily="34" charset="0"/>
              </a:rPr>
              <a:t>я</a:t>
            </a:r>
            <a:r>
              <a:rPr lang="ru-RU" b="0" i="0" dirty="0">
                <a:solidFill>
                  <a:srgbClr val="777777"/>
                </a:solidFill>
                <a:effectLst/>
                <a:latin typeface="Arial" panose="020B0604020202020204" pitchFamily="34" charset="0"/>
              </a:rPr>
              <a:t> (</a:t>
            </a:r>
            <a:r>
              <a:rPr lang="en-US" b="0" i="0" dirty="0">
                <a:solidFill>
                  <a:srgbClr val="777777"/>
                </a:solidFill>
                <a:effectLst/>
                <a:latin typeface="Arial" panose="020B0604020202020204" pitchFamily="34" charset="0"/>
              </a:rPr>
              <a:t>Case 2).</a:t>
            </a:r>
          </a:p>
        </p:txBody>
      </p:sp>
      <p:pic>
        <p:nvPicPr>
          <p:cNvPr id="5" name="Slide 3">
            <a:hlinkClick r:id="" action="ppaction://media"/>
            <a:extLst>
              <a:ext uri="{FF2B5EF4-FFF2-40B4-BE49-F238E27FC236}">
                <a16:creationId xmlns:a16="http://schemas.microsoft.com/office/drawing/2014/main" id="{F033B032-7B8C-4C1C-BABF-06F31C4AF91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77334" y="5738151"/>
            <a:ext cx="609600" cy="609600"/>
          </a:xfrm>
          <a:prstGeom prst="rect">
            <a:avLst/>
          </a:prstGeom>
        </p:spPr>
      </p:pic>
    </p:spTree>
    <p:extLst>
      <p:ext uri="{BB962C8B-B14F-4D97-AF65-F5344CB8AC3E}">
        <p14:creationId xmlns:p14="http://schemas.microsoft.com/office/powerpoint/2010/main" val="157071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3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583459D-4447-409B-A2D7-2DAA1DE8C773}"/>
              </a:ext>
            </a:extLst>
          </p:cNvPr>
          <p:cNvSpPr>
            <a:spLocks noGrp="1"/>
          </p:cNvSpPr>
          <p:nvPr>
            <p:ph type="title"/>
          </p:nvPr>
        </p:nvSpPr>
        <p:spPr/>
        <p:txBody>
          <a:bodyPr/>
          <a:lstStyle/>
          <a:p>
            <a:r>
              <a:rPr lang="en-US" dirty="0"/>
              <a:t>Case 2 of personal pronouns</a:t>
            </a:r>
            <a:endParaRPr lang="ru-RU" dirty="0"/>
          </a:p>
        </p:txBody>
      </p:sp>
      <p:sp>
        <p:nvSpPr>
          <p:cNvPr id="3" name="Объект 2">
            <a:extLst>
              <a:ext uri="{FF2B5EF4-FFF2-40B4-BE49-F238E27FC236}">
                <a16:creationId xmlns:a16="http://schemas.microsoft.com/office/drawing/2014/main" id="{8E5E9338-5A00-45C7-B0CC-68D1A9A3B516}"/>
              </a:ext>
            </a:extLst>
          </p:cNvPr>
          <p:cNvSpPr>
            <a:spLocks noGrp="1"/>
          </p:cNvSpPr>
          <p:nvPr>
            <p:ph sz="half" idx="1"/>
          </p:nvPr>
        </p:nvSpPr>
        <p:spPr/>
        <p:txBody>
          <a:bodyPr/>
          <a:lstStyle/>
          <a:p>
            <a:pPr algn="l"/>
            <a:r>
              <a:rPr lang="ru-RU" b="0" i="0" dirty="0">
                <a:solidFill>
                  <a:srgbClr val="777777"/>
                </a:solidFill>
                <a:effectLst/>
                <a:latin typeface="Arial" panose="020B0604020202020204" pitchFamily="34" charset="0"/>
              </a:rPr>
              <a:t>Я - мен</a:t>
            </a:r>
            <a:r>
              <a:rPr lang="ru-RU" b="1" i="0" dirty="0">
                <a:solidFill>
                  <a:srgbClr val="777777"/>
                </a:solidFill>
                <a:effectLst/>
                <a:latin typeface="Arial" panose="020B0604020202020204" pitchFamily="34" charset="0"/>
              </a:rPr>
              <a:t>я</a:t>
            </a:r>
            <a:endParaRPr lang="ru-RU" b="0" i="0" dirty="0">
              <a:solidFill>
                <a:srgbClr val="777777"/>
              </a:solidFill>
              <a:effectLst/>
              <a:latin typeface="Arial" panose="020B0604020202020204" pitchFamily="34" charset="0"/>
            </a:endParaRPr>
          </a:p>
          <a:p>
            <a:pPr algn="l"/>
            <a:r>
              <a:rPr lang="ru-RU" b="0" i="0" dirty="0">
                <a:solidFill>
                  <a:srgbClr val="777777"/>
                </a:solidFill>
                <a:effectLst/>
                <a:latin typeface="Arial" panose="020B0604020202020204" pitchFamily="34" charset="0"/>
              </a:rPr>
              <a:t>Ты - теб</a:t>
            </a:r>
            <a:r>
              <a:rPr lang="ru-RU" b="1" i="0" dirty="0">
                <a:solidFill>
                  <a:srgbClr val="777777"/>
                </a:solidFill>
                <a:effectLst/>
                <a:latin typeface="Arial" panose="020B0604020202020204" pitchFamily="34" charset="0"/>
              </a:rPr>
              <a:t>я</a:t>
            </a:r>
            <a:endParaRPr lang="ru-RU" b="0" i="0" dirty="0">
              <a:solidFill>
                <a:srgbClr val="777777"/>
              </a:solidFill>
              <a:effectLst/>
              <a:latin typeface="Arial" panose="020B0604020202020204" pitchFamily="34" charset="0"/>
            </a:endParaRPr>
          </a:p>
          <a:p>
            <a:pPr algn="l"/>
            <a:r>
              <a:rPr lang="ru-RU" b="0" i="0" dirty="0">
                <a:solidFill>
                  <a:srgbClr val="777777"/>
                </a:solidFill>
                <a:effectLst/>
                <a:latin typeface="Arial" panose="020B0604020202020204" pitchFamily="34" charset="0"/>
              </a:rPr>
              <a:t>Он - ег</a:t>
            </a:r>
            <a:r>
              <a:rPr lang="ru-RU" b="1" i="0" dirty="0">
                <a:solidFill>
                  <a:srgbClr val="777777"/>
                </a:solidFill>
                <a:effectLst/>
                <a:latin typeface="Arial" panose="020B0604020202020204" pitchFamily="34" charset="0"/>
              </a:rPr>
              <a:t>о</a:t>
            </a:r>
            <a:endParaRPr lang="ru-RU" b="0" i="0" dirty="0">
              <a:solidFill>
                <a:srgbClr val="777777"/>
              </a:solidFill>
              <a:effectLst/>
              <a:latin typeface="Arial" panose="020B0604020202020204" pitchFamily="34" charset="0"/>
            </a:endParaRPr>
          </a:p>
          <a:p>
            <a:pPr algn="l"/>
            <a:r>
              <a:rPr lang="ru-RU" b="0" i="0" dirty="0">
                <a:solidFill>
                  <a:srgbClr val="777777"/>
                </a:solidFill>
                <a:effectLst/>
                <a:latin typeface="Arial" panose="020B0604020202020204" pitchFamily="34" charset="0"/>
              </a:rPr>
              <a:t>Она - е</a:t>
            </a:r>
            <a:r>
              <a:rPr lang="ru-RU" b="1" i="0" dirty="0">
                <a:solidFill>
                  <a:srgbClr val="777777"/>
                </a:solidFill>
                <a:effectLst/>
                <a:latin typeface="Arial" panose="020B0604020202020204" pitchFamily="34" charset="0"/>
              </a:rPr>
              <a:t>ё</a:t>
            </a:r>
            <a:endParaRPr lang="ru-RU" b="0" i="0" dirty="0">
              <a:solidFill>
                <a:srgbClr val="777777"/>
              </a:solidFill>
              <a:effectLst/>
              <a:latin typeface="Arial" panose="020B0604020202020204" pitchFamily="34" charset="0"/>
            </a:endParaRPr>
          </a:p>
          <a:p>
            <a:pPr algn="l"/>
            <a:r>
              <a:rPr lang="ru-RU" b="0" i="0" dirty="0">
                <a:solidFill>
                  <a:srgbClr val="777777"/>
                </a:solidFill>
                <a:effectLst/>
                <a:latin typeface="Arial" panose="020B0604020202020204" pitchFamily="34" charset="0"/>
              </a:rPr>
              <a:t>Мы - нас</a:t>
            </a:r>
          </a:p>
          <a:p>
            <a:pPr algn="l"/>
            <a:r>
              <a:rPr lang="ru-RU" b="0" i="0" dirty="0">
                <a:solidFill>
                  <a:srgbClr val="777777"/>
                </a:solidFill>
                <a:effectLst/>
                <a:latin typeface="Arial" panose="020B0604020202020204" pitchFamily="34" charset="0"/>
              </a:rPr>
              <a:t>Вы - вас</a:t>
            </a:r>
          </a:p>
          <a:p>
            <a:pPr algn="l"/>
            <a:r>
              <a:rPr lang="ru-RU" b="0" i="0" dirty="0">
                <a:solidFill>
                  <a:srgbClr val="777777"/>
                </a:solidFill>
                <a:effectLst/>
                <a:latin typeface="Arial" panose="020B0604020202020204" pitchFamily="34" charset="0"/>
              </a:rPr>
              <a:t>Они - их</a:t>
            </a:r>
          </a:p>
        </p:txBody>
      </p:sp>
      <p:sp>
        <p:nvSpPr>
          <p:cNvPr id="4" name="Объект 3">
            <a:extLst>
              <a:ext uri="{FF2B5EF4-FFF2-40B4-BE49-F238E27FC236}">
                <a16:creationId xmlns:a16="http://schemas.microsoft.com/office/drawing/2014/main" id="{ED06A879-B36F-47B2-89AD-F5938A4E35DC}"/>
              </a:ext>
            </a:extLst>
          </p:cNvPr>
          <p:cNvSpPr>
            <a:spLocks noGrp="1"/>
          </p:cNvSpPr>
          <p:nvPr>
            <p:ph sz="half" idx="2"/>
          </p:nvPr>
        </p:nvSpPr>
        <p:spPr/>
        <p:txBody>
          <a:bodyPr/>
          <a:lstStyle/>
          <a:p>
            <a:pPr algn="l"/>
            <a:r>
              <a:rPr lang="ru-RU" b="0" i="0" dirty="0" err="1">
                <a:solidFill>
                  <a:srgbClr val="777777"/>
                </a:solidFill>
                <a:effectLst/>
                <a:latin typeface="Arial" panose="020B0604020202020204" pitchFamily="34" charset="0"/>
              </a:rPr>
              <a:t>Example</a:t>
            </a:r>
            <a:r>
              <a:rPr lang="ru-RU" b="0" i="0" dirty="0">
                <a:solidFill>
                  <a:srgbClr val="777777"/>
                </a:solidFill>
                <a:effectLst/>
                <a:latin typeface="Arial" panose="020B0604020202020204" pitchFamily="34" charset="0"/>
              </a:rPr>
              <a:t> 1:</a:t>
            </a:r>
          </a:p>
          <a:p>
            <a:pPr algn="l"/>
            <a:r>
              <a:rPr lang="ru-RU" b="0" i="0" dirty="0">
                <a:solidFill>
                  <a:srgbClr val="777777"/>
                </a:solidFill>
                <a:effectLst/>
                <a:latin typeface="Arial" panose="020B0604020202020204" pitchFamily="34" charset="0"/>
              </a:rPr>
              <a:t>- Как их зовут?</a:t>
            </a:r>
          </a:p>
          <a:p>
            <a:pPr algn="l"/>
            <a:r>
              <a:rPr lang="ru-RU" b="0" i="0" dirty="0">
                <a:solidFill>
                  <a:srgbClr val="777777"/>
                </a:solidFill>
                <a:effectLst/>
                <a:latin typeface="Arial" panose="020B0604020202020204" pitchFamily="34" charset="0"/>
              </a:rPr>
              <a:t>- Их зовут Степан и Семён.</a:t>
            </a:r>
            <a:endParaRPr lang="en-US" b="0" i="0" dirty="0">
              <a:solidFill>
                <a:srgbClr val="777777"/>
              </a:solidFill>
              <a:effectLst/>
              <a:latin typeface="Arial" panose="020B0604020202020204" pitchFamily="34" charset="0"/>
            </a:endParaRPr>
          </a:p>
          <a:p>
            <a:pPr marL="0" indent="0" algn="l">
              <a:buNone/>
            </a:pPr>
            <a:endParaRPr lang="ru-RU" b="0" i="0" dirty="0">
              <a:solidFill>
                <a:srgbClr val="777777"/>
              </a:solidFill>
              <a:effectLst/>
              <a:latin typeface="Arial" panose="020B0604020202020204" pitchFamily="34" charset="0"/>
            </a:endParaRPr>
          </a:p>
          <a:p>
            <a:pPr algn="l"/>
            <a:r>
              <a:rPr lang="ru-RU" b="0" i="0" dirty="0" err="1">
                <a:solidFill>
                  <a:srgbClr val="777777"/>
                </a:solidFill>
                <a:effectLst/>
                <a:latin typeface="Arial" panose="020B0604020202020204" pitchFamily="34" charset="0"/>
              </a:rPr>
              <a:t>Example</a:t>
            </a:r>
            <a:r>
              <a:rPr lang="ru-RU" b="0" i="0" dirty="0">
                <a:solidFill>
                  <a:srgbClr val="777777"/>
                </a:solidFill>
                <a:effectLst/>
                <a:latin typeface="Arial" panose="020B0604020202020204" pitchFamily="34" charset="0"/>
              </a:rPr>
              <a:t> 2:</a:t>
            </a:r>
          </a:p>
          <a:p>
            <a:pPr algn="l"/>
            <a:r>
              <a:rPr lang="ru-RU" b="0" i="0" dirty="0">
                <a:solidFill>
                  <a:srgbClr val="777777"/>
                </a:solidFill>
                <a:effectLst/>
                <a:latin typeface="Arial" panose="020B0604020202020204" pitchFamily="34" charset="0"/>
              </a:rPr>
              <a:t>- Как её зовут?</a:t>
            </a:r>
          </a:p>
          <a:p>
            <a:pPr algn="l"/>
            <a:r>
              <a:rPr lang="ru-RU" b="0" i="0" dirty="0">
                <a:solidFill>
                  <a:srgbClr val="777777"/>
                </a:solidFill>
                <a:effectLst/>
                <a:latin typeface="Arial" panose="020B0604020202020204" pitchFamily="34" charset="0"/>
              </a:rPr>
              <a:t>- Её зовут Анна.</a:t>
            </a:r>
          </a:p>
        </p:txBody>
      </p:sp>
      <p:pic>
        <p:nvPicPr>
          <p:cNvPr id="5" name="slide 4">
            <a:hlinkClick r:id="" action="ppaction://media"/>
            <a:extLst>
              <a:ext uri="{FF2B5EF4-FFF2-40B4-BE49-F238E27FC236}">
                <a16:creationId xmlns:a16="http://schemas.microsoft.com/office/drawing/2014/main" id="{77B74757-B0DB-4E52-85A4-F88EC5D935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5434" y="5943600"/>
            <a:ext cx="609600" cy="609600"/>
          </a:xfrm>
          <a:prstGeom prst="rect">
            <a:avLst/>
          </a:prstGeom>
        </p:spPr>
      </p:pic>
    </p:spTree>
    <p:extLst>
      <p:ext uri="{BB962C8B-B14F-4D97-AF65-F5344CB8AC3E}">
        <p14:creationId xmlns:p14="http://schemas.microsoft.com/office/powerpoint/2010/main" val="2323559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94B220-9A87-4D89-B530-564929D7A3CF}"/>
              </a:ext>
            </a:extLst>
          </p:cNvPr>
          <p:cNvSpPr>
            <a:spLocks noGrp="1"/>
          </p:cNvSpPr>
          <p:nvPr>
            <p:ph type="title"/>
          </p:nvPr>
        </p:nvSpPr>
        <p:spPr/>
        <p:txBody>
          <a:bodyPr/>
          <a:lstStyle/>
          <a:p>
            <a:r>
              <a:rPr lang="en-US" dirty="0"/>
              <a:t>Case 2 of personal pronouns</a:t>
            </a:r>
            <a:endParaRPr lang="ru-RU" dirty="0"/>
          </a:p>
        </p:txBody>
      </p:sp>
      <p:sp>
        <p:nvSpPr>
          <p:cNvPr id="3" name="Объект 2">
            <a:extLst>
              <a:ext uri="{FF2B5EF4-FFF2-40B4-BE49-F238E27FC236}">
                <a16:creationId xmlns:a16="http://schemas.microsoft.com/office/drawing/2014/main" id="{F8C2F7C0-053A-4757-A339-A28F1E43D890}"/>
              </a:ext>
            </a:extLst>
          </p:cNvPr>
          <p:cNvSpPr>
            <a:spLocks noGrp="1"/>
          </p:cNvSpPr>
          <p:nvPr>
            <p:ph sz="half" idx="1"/>
          </p:nvPr>
        </p:nvSpPr>
        <p:spPr>
          <a:xfrm>
            <a:off x="677334" y="2160589"/>
            <a:ext cx="9533466" cy="3880772"/>
          </a:xfrm>
        </p:spPr>
        <p:txBody>
          <a:bodyPr/>
          <a:lstStyle/>
          <a:p>
            <a:pPr algn="l"/>
            <a:r>
              <a:rPr lang="ru-RU" b="0" i="0" dirty="0">
                <a:solidFill>
                  <a:srgbClr val="777777"/>
                </a:solidFill>
                <a:effectLst/>
                <a:latin typeface="Arial" panose="020B0604020202020204" pitchFamily="34" charset="0"/>
              </a:rPr>
              <a:t>Я Анна - </a:t>
            </a:r>
            <a:r>
              <a:rPr lang="ru-RU" b="1" i="0" dirty="0">
                <a:solidFill>
                  <a:srgbClr val="777777"/>
                </a:solidFill>
                <a:effectLst/>
                <a:latin typeface="Arial" panose="020B0604020202020204" pitchFamily="34" charset="0"/>
              </a:rPr>
              <a:t>Меня</a:t>
            </a:r>
            <a:r>
              <a:rPr lang="ru-RU" b="0" i="0" dirty="0">
                <a:solidFill>
                  <a:srgbClr val="777777"/>
                </a:solidFill>
                <a:effectLst/>
                <a:latin typeface="Arial" panose="020B0604020202020204" pitchFamily="34" charset="0"/>
              </a:rPr>
              <a:t> зовут Анна. – </a:t>
            </a:r>
            <a:r>
              <a:rPr lang="en-US" b="0" i="0" dirty="0">
                <a:solidFill>
                  <a:srgbClr val="777777"/>
                </a:solidFill>
                <a:effectLst/>
                <a:latin typeface="Arial" panose="020B0604020202020204" pitchFamily="34" charset="0"/>
              </a:rPr>
              <a:t>My name is Anna</a:t>
            </a:r>
            <a:endParaRPr lang="ru-RU" b="0" i="0" dirty="0">
              <a:solidFill>
                <a:srgbClr val="777777"/>
              </a:solidFill>
              <a:effectLst/>
              <a:latin typeface="Arial" panose="020B0604020202020204" pitchFamily="34" charset="0"/>
            </a:endParaRPr>
          </a:p>
          <a:p>
            <a:pPr algn="l"/>
            <a:r>
              <a:rPr lang="ru-RU" b="0" i="0" dirty="0">
                <a:solidFill>
                  <a:srgbClr val="777777"/>
                </a:solidFill>
                <a:effectLst/>
                <a:latin typeface="Arial" panose="020B0604020202020204" pitchFamily="34" charset="0"/>
              </a:rPr>
              <a:t>Он Ег</a:t>
            </a:r>
            <a:r>
              <a:rPr lang="ru-RU" b="1" i="0" dirty="0">
                <a:solidFill>
                  <a:srgbClr val="777777"/>
                </a:solidFill>
                <a:effectLst/>
                <a:latin typeface="Arial" panose="020B0604020202020204" pitchFamily="34" charset="0"/>
              </a:rPr>
              <a:t>о</a:t>
            </a:r>
            <a:r>
              <a:rPr lang="ru-RU" b="0" i="0" dirty="0">
                <a:solidFill>
                  <a:srgbClr val="777777"/>
                </a:solidFill>
                <a:effectLst/>
                <a:latin typeface="Arial" panose="020B0604020202020204" pitchFamily="34" charset="0"/>
              </a:rPr>
              <a:t>р - </a:t>
            </a:r>
            <a:r>
              <a:rPr lang="ru-RU" b="1" dirty="0">
                <a:solidFill>
                  <a:srgbClr val="777777"/>
                </a:solidFill>
                <a:latin typeface="Arial" panose="020B0604020202020204" pitchFamily="34" charset="0"/>
              </a:rPr>
              <a:t>Его</a:t>
            </a:r>
            <a:r>
              <a:rPr lang="ru-RU" dirty="0">
                <a:solidFill>
                  <a:srgbClr val="777777"/>
                </a:solidFill>
                <a:latin typeface="Arial" panose="020B0604020202020204" pitchFamily="34" charset="0"/>
              </a:rPr>
              <a:t> зовут Егор</a:t>
            </a:r>
            <a:r>
              <a:rPr lang="en-US" dirty="0">
                <a:solidFill>
                  <a:srgbClr val="777777"/>
                </a:solidFill>
                <a:latin typeface="Arial" panose="020B0604020202020204" pitchFamily="34" charset="0"/>
              </a:rPr>
              <a:t> – His name is </a:t>
            </a:r>
            <a:r>
              <a:rPr lang="en-US" dirty="0" err="1">
                <a:solidFill>
                  <a:srgbClr val="777777"/>
                </a:solidFill>
                <a:latin typeface="Arial" panose="020B0604020202020204" pitchFamily="34" charset="0"/>
              </a:rPr>
              <a:t>Egor</a:t>
            </a:r>
            <a:endParaRPr lang="ru-RU" b="0" i="0" dirty="0">
              <a:solidFill>
                <a:srgbClr val="777777"/>
              </a:solidFill>
              <a:effectLst/>
              <a:latin typeface="Arial" panose="020B0604020202020204" pitchFamily="34" charset="0"/>
            </a:endParaRPr>
          </a:p>
          <a:p>
            <a:pPr algn="l"/>
            <a:r>
              <a:rPr lang="ru-RU" b="0" i="0" dirty="0">
                <a:solidFill>
                  <a:srgbClr val="777777"/>
                </a:solidFill>
                <a:effectLst/>
                <a:latin typeface="Arial" panose="020B0604020202020204" pitchFamily="34" charset="0"/>
              </a:rPr>
              <a:t>Вы Ел</a:t>
            </a:r>
            <a:r>
              <a:rPr lang="ru-RU" b="1" i="0" dirty="0">
                <a:solidFill>
                  <a:srgbClr val="777777"/>
                </a:solidFill>
                <a:effectLst/>
                <a:latin typeface="Arial" panose="020B0604020202020204" pitchFamily="34" charset="0"/>
              </a:rPr>
              <a:t>е</a:t>
            </a:r>
            <a:r>
              <a:rPr lang="ru-RU" b="0" i="0" dirty="0">
                <a:solidFill>
                  <a:srgbClr val="777777"/>
                </a:solidFill>
                <a:effectLst/>
                <a:latin typeface="Arial" panose="020B0604020202020204" pitchFamily="34" charset="0"/>
              </a:rPr>
              <a:t>на и П</a:t>
            </a:r>
            <a:r>
              <a:rPr lang="ru-RU" b="1" i="0" dirty="0">
                <a:solidFill>
                  <a:srgbClr val="777777"/>
                </a:solidFill>
                <a:effectLst/>
                <a:latin typeface="Arial" panose="020B0604020202020204" pitchFamily="34" charset="0"/>
              </a:rPr>
              <a:t>а</a:t>
            </a:r>
            <a:r>
              <a:rPr lang="ru-RU" b="0" i="0" dirty="0">
                <a:solidFill>
                  <a:srgbClr val="777777"/>
                </a:solidFill>
                <a:effectLst/>
                <a:latin typeface="Arial" panose="020B0604020202020204" pitchFamily="34" charset="0"/>
              </a:rPr>
              <a:t>вел - </a:t>
            </a:r>
            <a:r>
              <a:rPr lang="ru-RU" b="1" i="0" dirty="0">
                <a:solidFill>
                  <a:srgbClr val="777777"/>
                </a:solidFill>
                <a:effectLst/>
                <a:latin typeface="Arial" panose="020B0604020202020204" pitchFamily="34" charset="0"/>
              </a:rPr>
              <a:t>Вас</a:t>
            </a:r>
            <a:r>
              <a:rPr lang="ru-RU" b="0" i="0" dirty="0">
                <a:solidFill>
                  <a:srgbClr val="777777"/>
                </a:solidFill>
                <a:effectLst/>
                <a:latin typeface="Arial" panose="020B0604020202020204" pitchFamily="34" charset="0"/>
              </a:rPr>
              <a:t> зовут Елена и Павел.</a:t>
            </a:r>
            <a:r>
              <a:rPr lang="en-US" b="0" i="0" dirty="0">
                <a:solidFill>
                  <a:srgbClr val="777777"/>
                </a:solidFill>
                <a:effectLst/>
                <a:latin typeface="Arial" panose="020B0604020202020204" pitchFamily="34" charset="0"/>
              </a:rPr>
              <a:t> – Your names are Elena and Pavel</a:t>
            </a:r>
            <a:endParaRPr lang="ru-RU" b="0" i="0" dirty="0">
              <a:solidFill>
                <a:srgbClr val="777777"/>
              </a:solidFill>
              <a:effectLst/>
              <a:latin typeface="Arial" panose="020B0604020202020204" pitchFamily="34" charset="0"/>
            </a:endParaRPr>
          </a:p>
          <a:p>
            <a:pPr algn="l"/>
            <a:r>
              <a:rPr lang="ru-RU" b="0" i="0" dirty="0">
                <a:solidFill>
                  <a:srgbClr val="777777"/>
                </a:solidFill>
                <a:effectLst/>
                <a:latin typeface="Arial" panose="020B0604020202020204" pitchFamily="34" charset="0"/>
              </a:rPr>
              <a:t>Мы Пётр и </a:t>
            </a:r>
            <a:r>
              <a:rPr lang="ru-RU" dirty="0">
                <a:solidFill>
                  <a:srgbClr val="777777"/>
                </a:solidFill>
                <a:latin typeface="Arial" panose="020B0604020202020204" pitchFamily="34" charset="0"/>
              </a:rPr>
              <a:t>Ива</a:t>
            </a:r>
            <a:r>
              <a:rPr lang="ru-RU" b="0" i="0" dirty="0">
                <a:solidFill>
                  <a:srgbClr val="777777"/>
                </a:solidFill>
                <a:effectLst/>
                <a:latin typeface="Arial" panose="020B0604020202020204" pitchFamily="34" charset="0"/>
              </a:rPr>
              <a:t>н – </a:t>
            </a:r>
            <a:r>
              <a:rPr lang="ru-RU" b="1" i="0" dirty="0">
                <a:solidFill>
                  <a:srgbClr val="777777"/>
                </a:solidFill>
                <a:effectLst/>
                <a:latin typeface="Arial" panose="020B0604020202020204" pitchFamily="34" charset="0"/>
              </a:rPr>
              <a:t>Нас</a:t>
            </a:r>
            <a:r>
              <a:rPr lang="ru-RU" b="0" i="0" dirty="0">
                <a:solidFill>
                  <a:srgbClr val="777777"/>
                </a:solidFill>
                <a:effectLst/>
                <a:latin typeface="Arial" panose="020B0604020202020204" pitchFamily="34" charset="0"/>
              </a:rPr>
              <a:t> зовут Петр и Иван</a:t>
            </a:r>
            <a:r>
              <a:rPr lang="en-US" b="0" i="0" dirty="0">
                <a:solidFill>
                  <a:srgbClr val="777777"/>
                </a:solidFill>
                <a:effectLst/>
                <a:latin typeface="Arial" panose="020B0604020202020204" pitchFamily="34" charset="0"/>
              </a:rPr>
              <a:t> – Our names are Petr and </a:t>
            </a:r>
            <a:r>
              <a:rPr lang="en-US" dirty="0">
                <a:solidFill>
                  <a:srgbClr val="777777"/>
                </a:solidFill>
                <a:latin typeface="Arial" panose="020B0604020202020204" pitchFamily="34" charset="0"/>
              </a:rPr>
              <a:t>Iv</a:t>
            </a:r>
            <a:r>
              <a:rPr lang="en-US" b="0" i="0" dirty="0">
                <a:solidFill>
                  <a:srgbClr val="777777"/>
                </a:solidFill>
                <a:effectLst/>
                <a:latin typeface="Arial" panose="020B0604020202020204" pitchFamily="34" charset="0"/>
              </a:rPr>
              <a:t>an</a:t>
            </a:r>
            <a:endParaRPr lang="ru-RU" b="0" i="0" dirty="0">
              <a:solidFill>
                <a:srgbClr val="777777"/>
              </a:solidFill>
              <a:effectLst/>
              <a:latin typeface="Arial" panose="020B0604020202020204" pitchFamily="34" charset="0"/>
            </a:endParaRPr>
          </a:p>
        </p:txBody>
      </p:sp>
      <p:sp>
        <p:nvSpPr>
          <p:cNvPr id="5" name="Объект 2">
            <a:extLst>
              <a:ext uri="{FF2B5EF4-FFF2-40B4-BE49-F238E27FC236}">
                <a16:creationId xmlns:a16="http://schemas.microsoft.com/office/drawing/2014/main" id="{2541F7A3-3C9D-4B30-8387-5354ACF88326}"/>
              </a:ext>
            </a:extLst>
          </p:cNvPr>
          <p:cNvSpPr txBox="1">
            <a:spLocks/>
          </p:cNvSpPr>
          <p:nvPr/>
        </p:nvSpPr>
        <p:spPr>
          <a:xfrm>
            <a:off x="10316634" y="255589"/>
            <a:ext cx="1761066" cy="317341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dirty="0">
                <a:solidFill>
                  <a:schemeClr val="bg1"/>
                </a:solidFill>
                <a:latin typeface="Arial" panose="020B0604020202020204" pitchFamily="34" charset="0"/>
              </a:rPr>
              <a:t>Я - мен</a:t>
            </a:r>
            <a:r>
              <a:rPr lang="ru-RU" b="1" dirty="0">
                <a:solidFill>
                  <a:schemeClr val="bg1"/>
                </a:solidFill>
                <a:latin typeface="Arial" panose="020B0604020202020204" pitchFamily="34" charset="0"/>
              </a:rPr>
              <a:t>я</a:t>
            </a:r>
            <a:endParaRPr lang="ru-RU" dirty="0">
              <a:solidFill>
                <a:schemeClr val="bg1"/>
              </a:solidFill>
              <a:latin typeface="Arial" panose="020B0604020202020204" pitchFamily="34" charset="0"/>
            </a:endParaRPr>
          </a:p>
          <a:p>
            <a:r>
              <a:rPr lang="ru-RU" dirty="0">
                <a:solidFill>
                  <a:schemeClr val="bg1"/>
                </a:solidFill>
                <a:latin typeface="Arial" panose="020B0604020202020204" pitchFamily="34" charset="0"/>
              </a:rPr>
              <a:t>Ты - теб</a:t>
            </a:r>
            <a:r>
              <a:rPr lang="ru-RU" b="1" dirty="0">
                <a:solidFill>
                  <a:schemeClr val="bg1"/>
                </a:solidFill>
                <a:latin typeface="Arial" panose="020B0604020202020204" pitchFamily="34" charset="0"/>
              </a:rPr>
              <a:t>я</a:t>
            </a:r>
            <a:endParaRPr lang="ru-RU" dirty="0">
              <a:solidFill>
                <a:schemeClr val="bg1"/>
              </a:solidFill>
              <a:latin typeface="Arial" panose="020B0604020202020204" pitchFamily="34" charset="0"/>
            </a:endParaRPr>
          </a:p>
          <a:p>
            <a:r>
              <a:rPr lang="ru-RU" dirty="0">
                <a:solidFill>
                  <a:schemeClr val="bg1"/>
                </a:solidFill>
                <a:latin typeface="Arial" panose="020B0604020202020204" pitchFamily="34" charset="0"/>
              </a:rPr>
              <a:t>Он - ег</a:t>
            </a:r>
            <a:r>
              <a:rPr lang="ru-RU" b="1" dirty="0">
                <a:solidFill>
                  <a:schemeClr val="bg1"/>
                </a:solidFill>
                <a:latin typeface="Arial" panose="020B0604020202020204" pitchFamily="34" charset="0"/>
              </a:rPr>
              <a:t>о</a:t>
            </a:r>
            <a:endParaRPr lang="ru-RU" dirty="0">
              <a:solidFill>
                <a:schemeClr val="bg1"/>
              </a:solidFill>
              <a:latin typeface="Arial" panose="020B0604020202020204" pitchFamily="34" charset="0"/>
            </a:endParaRPr>
          </a:p>
          <a:p>
            <a:r>
              <a:rPr lang="ru-RU" dirty="0">
                <a:solidFill>
                  <a:schemeClr val="bg1"/>
                </a:solidFill>
                <a:latin typeface="Arial" panose="020B0604020202020204" pitchFamily="34" charset="0"/>
              </a:rPr>
              <a:t>Она - е</a:t>
            </a:r>
            <a:r>
              <a:rPr lang="ru-RU" b="1" dirty="0">
                <a:solidFill>
                  <a:schemeClr val="bg1"/>
                </a:solidFill>
                <a:latin typeface="Arial" panose="020B0604020202020204" pitchFamily="34" charset="0"/>
              </a:rPr>
              <a:t>ё</a:t>
            </a:r>
            <a:endParaRPr lang="ru-RU" dirty="0">
              <a:solidFill>
                <a:schemeClr val="bg1"/>
              </a:solidFill>
              <a:latin typeface="Arial" panose="020B0604020202020204" pitchFamily="34" charset="0"/>
            </a:endParaRPr>
          </a:p>
          <a:p>
            <a:r>
              <a:rPr lang="ru-RU" dirty="0">
                <a:solidFill>
                  <a:schemeClr val="bg1"/>
                </a:solidFill>
                <a:latin typeface="Arial" panose="020B0604020202020204" pitchFamily="34" charset="0"/>
              </a:rPr>
              <a:t>Мы - нас</a:t>
            </a:r>
          </a:p>
          <a:p>
            <a:r>
              <a:rPr lang="ru-RU" dirty="0">
                <a:solidFill>
                  <a:schemeClr val="bg1"/>
                </a:solidFill>
                <a:latin typeface="Arial" panose="020B0604020202020204" pitchFamily="34" charset="0"/>
              </a:rPr>
              <a:t>Вы - вас</a:t>
            </a:r>
          </a:p>
          <a:p>
            <a:r>
              <a:rPr lang="ru-RU" dirty="0">
                <a:solidFill>
                  <a:schemeClr val="bg1"/>
                </a:solidFill>
                <a:latin typeface="Arial" panose="020B0604020202020204" pitchFamily="34" charset="0"/>
              </a:rPr>
              <a:t>Они - их</a:t>
            </a:r>
          </a:p>
        </p:txBody>
      </p:sp>
      <p:pic>
        <p:nvPicPr>
          <p:cNvPr id="6" name="Записанный звук">
            <a:hlinkClick r:id="" action="ppaction://media"/>
            <a:extLst>
              <a:ext uri="{FF2B5EF4-FFF2-40B4-BE49-F238E27FC236}">
                <a16:creationId xmlns:a16="http://schemas.microsoft.com/office/drawing/2014/main" id="{EF6C89C3-7B44-4350-8E09-603FC25899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1500" y="5736561"/>
            <a:ext cx="609600" cy="609600"/>
          </a:xfrm>
          <a:prstGeom prst="rect">
            <a:avLst/>
          </a:prstGeom>
        </p:spPr>
      </p:pic>
    </p:spTree>
    <p:extLst>
      <p:ext uri="{BB962C8B-B14F-4D97-AF65-F5344CB8AC3E}">
        <p14:creationId xmlns:p14="http://schemas.microsoft.com/office/powerpoint/2010/main" val="4040568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1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749B3B-61FD-4D01-9909-5ED1B5F88047}"/>
              </a:ext>
            </a:extLst>
          </p:cNvPr>
          <p:cNvSpPr>
            <a:spLocks noGrp="1"/>
          </p:cNvSpPr>
          <p:nvPr>
            <p:ph type="title"/>
          </p:nvPr>
        </p:nvSpPr>
        <p:spPr/>
        <p:txBody>
          <a:bodyPr/>
          <a:lstStyle/>
          <a:p>
            <a:r>
              <a:rPr lang="en-US" dirty="0"/>
              <a:t>Some useful words</a:t>
            </a:r>
            <a:endParaRPr lang="ru-RU" dirty="0"/>
          </a:p>
        </p:txBody>
      </p:sp>
      <p:sp>
        <p:nvSpPr>
          <p:cNvPr id="3" name="Объект 2">
            <a:extLst>
              <a:ext uri="{FF2B5EF4-FFF2-40B4-BE49-F238E27FC236}">
                <a16:creationId xmlns:a16="http://schemas.microsoft.com/office/drawing/2014/main" id="{104A85E6-1FFB-4C7A-A777-570B9EBD625D}"/>
              </a:ext>
            </a:extLst>
          </p:cNvPr>
          <p:cNvSpPr>
            <a:spLocks noGrp="1"/>
          </p:cNvSpPr>
          <p:nvPr>
            <p:ph sz="half" idx="1"/>
          </p:nvPr>
        </p:nvSpPr>
        <p:spPr/>
        <p:txBody>
          <a:bodyPr/>
          <a:lstStyle/>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Друг</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friend</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Подруга</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friend (female)</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Друзья</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 friends</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a:p>
            <a:r>
              <a:rPr lang="ru-RU" sz="1800" dirty="0">
                <a:effectLst/>
                <a:latin typeface="Times New Roman" panose="02020603050405020304" pitchFamily="18" charset="0"/>
                <a:ea typeface="Calibri" panose="020F0502020204030204" pitchFamily="34" charset="0"/>
              </a:rPr>
              <a:t>Сосед</a:t>
            </a:r>
            <a:r>
              <a:rPr lang="en-US" sz="1800" dirty="0">
                <a:effectLst/>
                <a:latin typeface="Times New Roman" panose="02020603050405020304" pitchFamily="18" charset="0"/>
                <a:ea typeface="Calibri" panose="020F0502020204030204" pitchFamily="34" charset="0"/>
              </a:rPr>
              <a:t> - neighbor</a:t>
            </a:r>
            <a:endParaRPr lang="ru-RU" dirty="0"/>
          </a:p>
        </p:txBody>
      </p:sp>
      <p:sp>
        <p:nvSpPr>
          <p:cNvPr id="4" name="Объект 3">
            <a:extLst>
              <a:ext uri="{FF2B5EF4-FFF2-40B4-BE49-F238E27FC236}">
                <a16:creationId xmlns:a16="http://schemas.microsoft.com/office/drawing/2014/main" id="{40C69B1D-D7DA-4C6F-AA7D-950021E6832C}"/>
              </a:ext>
            </a:extLst>
          </p:cNvPr>
          <p:cNvSpPr>
            <a:spLocks noGrp="1"/>
          </p:cNvSpPr>
          <p:nvPr>
            <p:ph sz="half" idx="2"/>
          </p:nvPr>
        </p:nvSpPr>
        <p:spPr/>
        <p:txBody>
          <a:bodyPr/>
          <a:lstStyle/>
          <a:p>
            <a:r>
              <a:rPr lang="ru-RU" dirty="0"/>
              <a:t>Это друг. Его зовут Иван. Он менеджер. </a:t>
            </a:r>
          </a:p>
          <a:p>
            <a:r>
              <a:rPr lang="ru-RU" dirty="0"/>
              <a:t>Это подруга. Ее зовут Инна. Она переводчик.</a:t>
            </a:r>
          </a:p>
          <a:p>
            <a:r>
              <a:rPr lang="ru-RU" dirty="0"/>
              <a:t>Это друзья. Их зовут Петр и Семен. Петр – директор, Семен – инженер.</a:t>
            </a:r>
          </a:p>
          <a:p>
            <a:r>
              <a:rPr lang="ru-RU" dirty="0"/>
              <a:t>Это сосед. Его зовут Виктор. Он не студент. Он преподаватель.</a:t>
            </a:r>
          </a:p>
        </p:txBody>
      </p:sp>
      <p:pic>
        <p:nvPicPr>
          <p:cNvPr id="5" name="slide 6">
            <a:hlinkClick r:id="" action="ppaction://media"/>
            <a:extLst>
              <a:ext uri="{FF2B5EF4-FFF2-40B4-BE49-F238E27FC236}">
                <a16:creationId xmlns:a16="http://schemas.microsoft.com/office/drawing/2014/main" id="{69FA7FDF-DD3D-4DCA-B10E-7A7631978E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flipH="1">
            <a:off x="677334" y="5736561"/>
            <a:ext cx="666750" cy="609600"/>
          </a:xfrm>
          <a:prstGeom prst="rect">
            <a:avLst/>
          </a:prstGeom>
        </p:spPr>
      </p:pic>
    </p:spTree>
    <p:extLst>
      <p:ext uri="{BB962C8B-B14F-4D97-AF65-F5344CB8AC3E}">
        <p14:creationId xmlns:p14="http://schemas.microsoft.com/office/powerpoint/2010/main" val="1463509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5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D6E7514-B224-4561-988B-021E23AB55C4}"/>
              </a:ext>
            </a:extLst>
          </p:cNvPr>
          <p:cNvSpPr>
            <a:spLocks noGrp="1"/>
          </p:cNvSpPr>
          <p:nvPr>
            <p:ph type="title"/>
          </p:nvPr>
        </p:nvSpPr>
        <p:spPr/>
        <p:txBody>
          <a:bodyPr/>
          <a:lstStyle/>
          <a:p>
            <a:r>
              <a:rPr lang="en-US" dirty="0"/>
              <a:t>Study questions</a:t>
            </a:r>
            <a:endParaRPr lang="ru-RU" dirty="0"/>
          </a:p>
        </p:txBody>
      </p:sp>
      <p:sp>
        <p:nvSpPr>
          <p:cNvPr id="3" name="Объект 2">
            <a:extLst>
              <a:ext uri="{FF2B5EF4-FFF2-40B4-BE49-F238E27FC236}">
                <a16:creationId xmlns:a16="http://schemas.microsoft.com/office/drawing/2014/main" id="{708D8C86-025E-4FA3-8446-9BEF5C7C031C}"/>
              </a:ext>
            </a:extLst>
          </p:cNvPr>
          <p:cNvSpPr>
            <a:spLocks noGrp="1"/>
          </p:cNvSpPr>
          <p:nvPr>
            <p:ph sz="half" idx="1"/>
          </p:nvPr>
        </p:nvSpPr>
        <p:spPr>
          <a:xfrm>
            <a:off x="677334" y="2160589"/>
            <a:ext cx="10200216" cy="3880772"/>
          </a:xfrm>
        </p:spPr>
        <p:txBody>
          <a:bodyPr/>
          <a:lstStyle/>
          <a:p>
            <a:r>
              <a:rPr lang="en-US" sz="1800" dirty="0">
                <a:effectLst/>
                <a:latin typeface="Times New Roman" panose="02020603050405020304" pitchFamily="18" charset="0"/>
                <a:ea typeface="Calibri" panose="020F0502020204030204" pitchFamily="34" charset="0"/>
              </a:rPr>
              <a:t>How do you introduce yourself and your friend in Russian? </a:t>
            </a:r>
          </a:p>
        </p:txBody>
      </p:sp>
      <p:pic>
        <p:nvPicPr>
          <p:cNvPr id="5" name="slide 7">
            <a:hlinkClick r:id="" action="ppaction://media"/>
            <a:extLst>
              <a:ext uri="{FF2B5EF4-FFF2-40B4-BE49-F238E27FC236}">
                <a16:creationId xmlns:a16="http://schemas.microsoft.com/office/drawing/2014/main" id="{805110A0-4E0D-4BBB-A0B8-CB8A3F51E4D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434" y="5943600"/>
            <a:ext cx="609600" cy="609600"/>
          </a:xfrm>
          <a:prstGeom prst="rect">
            <a:avLst/>
          </a:prstGeom>
        </p:spPr>
      </p:pic>
      <p:sp>
        <p:nvSpPr>
          <p:cNvPr id="6" name="Заголовок 1">
            <a:extLst>
              <a:ext uri="{FF2B5EF4-FFF2-40B4-BE49-F238E27FC236}">
                <a16:creationId xmlns:a16="http://schemas.microsoft.com/office/drawing/2014/main" id="{68AFEB49-1847-4DD6-8524-8A237EA47F1C}"/>
              </a:ext>
            </a:extLst>
          </p:cNvPr>
          <p:cNvSpPr txBox="1">
            <a:spLocks/>
          </p:cNvSpPr>
          <p:nvPr/>
        </p:nvSpPr>
        <p:spPr>
          <a:xfrm>
            <a:off x="715434" y="3238500"/>
            <a:ext cx="8596668" cy="1320800"/>
          </a:xfrm>
          <a:prstGeom prst="rect">
            <a:avLst/>
          </a:prstGeom>
        </p:spPr>
        <p:txBody>
          <a:bodyPr vert="horz" lIns="91440" tIns="45720" rIns="91440" bIns="45720" rtlCol="0" anchor="t">
            <a:normAutofit fontScale="70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ru-RU" dirty="0"/>
              <a:t>Я мисс Катерина. Я Иван.</a:t>
            </a:r>
          </a:p>
          <a:p>
            <a:r>
              <a:rPr lang="ru-RU" dirty="0"/>
              <a:t>Меня зовут Мисс Катерина. Меня зовут Иван.</a:t>
            </a:r>
          </a:p>
          <a:p>
            <a:endParaRPr lang="ru-RU" dirty="0"/>
          </a:p>
          <a:p>
            <a:r>
              <a:rPr lang="ru-RU" dirty="0"/>
              <a:t>Он Иван – Его зовут Иван</a:t>
            </a:r>
          </a:p>
        </p:txBody>
      </p:sp>
    </p:spTree>
    <p:extLst>
      <p:ext uri="{BB962C8B-B14F-4D97-AF65-F5344CB8AC3E}">
        <p14:creationId xmlns:p14="http://schemas.microsoft.com/office/powerpoint/2010/main" val="310882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66D2779-0100-408B-8AB7-5EC398A3B68D}"/>
              </a:ext>
            </a:extLst>
          </p:cNvPr>
          <p:cNvSpPr>
            <a:spLocks noGrp="1"/>
          </p:cNvSpPr>
          <p:nvPr>
            <p:ph type="title"/>
          </p:nvPr>
        </p:nvSpPr>
        <p:spPr/>
        <p:txBody>
          <a:bodyPr/>
          <a:lstStyle/>
          <a:p>
            <a:r>
              <a:rPr lang="en-US" dirty="0"/>
              <a:t>Study questions</a:t>
            </a:r>
            <a:endParaRPr lang="ru-RU" dirty="0"/>
          </a:p>
        </p:txBody>
      </p:sp>
      <p:sp>
        <p:nvSpPr>
          <p:cNvPr id="3" name="Объект 2">
            <a:extLst>
              <a:ext uri="{FF2B5EF4-FFF2-40B4-BE49-F238E27FC236}">
                <a16:creationId xmlns:a16="http://schemas.microsoft.com/office/drawing/2014/main" id="{3C7E9FD7-66A7-4000-8DB9-59546C27662A}"/>
              </a:ext>
            </a:extLst>
          </p:cNvPr>
          <p:cNvSpPr>
            <a:spLocks noGrp="1"/>
          </p:cNvSpPr>
          <p:nvPr>
            <p:ph sz="half" idx="1"/>
          </p:nvPr>
        </p:nvSpPr>
        <p:spPr>
          <a:xfrm>
            <a:off x="677334" y="2160589"/>
            <a:ext cx="9228666" cy="3880772"/>
          </a:xfrm>
        </p:spPr>
        <p:txBody>
          <a:bodyPr/>
          <a:lstStyle/>
          <a:p>
            <a:r>
              <a:rPr lang="en-US" sz="1800" dirty="0">
                <a:effectLst/>
                <a:latin typeface="Times New Roman" panose="02020603050405020304" pitchFamily="18" charset="0"/>
                <a:ea typeface="Calibri" panose="020F0502020204030204" pitchFamily="34" charset="0"/>
              </a:rPr>
              <a:t>If you have a male friend or female friend, will the phrase be different? </a:t>
            </a:r>
          </a:p>
          <a:p>
            <a:r>
              <a:rPr lang="en-US" sz="1800" dirty="0">
                <a:effectLst/>
                <a:latin typeface="Times New Roman" panose="02020603050405020304" pitchFamily="18" charset="0"/>
                <a:ea typeface="Calibri" panose="020F0502020204030204" pitchFamily="34" charset="0"/>
              </a:rPr>
              <a:t>If you refer to a group of people, will the phrase change and how?</a:t>
            </a:r>
            <a:endParaRPr lang="ru-RU" dirty="0"/>
          </a:p>
          <a:p>
            <a:endParaRPr lang="ru-RU" dirty="0"/>
          </a:p>
        </p:txBody>
      </p:sp>
      <p:sp>
        <p:nvSpPr>
          <p:cNvPr id="6" name="Объект 2">
            <a:extLst>
              <a:ext uri="{FF2B5EF4-FFF2-40B4-BE49-F238E27FC236}">
                <a16:creationId xmlns:a16="http://schemas.microsoft.com/office/drawing/2014/main" id="{401478C9-4A11-4C8A-BCCB-FC530BCE1A81}"/>
              </a:ext>
            </a:extLst>
          </p:cNvPr>
          <p:cNvSpPr txBox="1">
            <a:spLocks/>
          </p:cNvSpPr>
          <p:nvPr/>
        </p:nvSpPr>
        <p:spPr>
          <a:xfrm>
            <a:off x="7497235" y="3429000"/>
            <a:ext cx="1608666" cy="290671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ru-RU">
                <a:solidFill>
                  <a:srgbClr val="777777"/>
                </a:solidFill>
                <a:latin typeface="Arial" panose="020B0604020202020204" pitchFamily="34" charset="0"/>
              </a:rPr>
              <a:t>Я - мен</a:t>
            </a:r>
            <a:r>
              <a:rPr lang="ru-RU" b="1">
                <a:solidFill>
                  <a:srgbClr val="777777"/>
                </a:solidFill>
                <a:latin typeface="Arial" panose="020B0604020202020204" pitchFamily="34" charset="0"/>
              </a:rPr>
              <a:t>я</a:t>
            </a:r>
            <a:endParaRPr lang="ru-RU">
              <a:solidFill>
                <a:srgbClr val="777777"/>
              </a:solidFill>
              <a:latin typeface="Arial" panose="020B0604020202020204" pitchFamily="34" charset="0"/>
            </a:endParaRPr>
          </a:p>
          <a:p>
            <a:r>
              <a:rPr lang="ru-RU">
                <a:solidFill>
                  <a:srgbClr val="777777"/>
                </a:solidFill>
                <a:latin typeface="Arial" panose="020B0604020202020204" pitchFamily="34" charset="0"/>
              </a:rPr>
              <a:t>Ты - теб</a:t>
            </a:r>
            <a:r>
              <a:rPr lang="ru-RU" b="1">
                <a:solidFill>
                  <a:srgbClr val="777777"/>
                </a:solidFill>
                <a:latin typeface="Arial" panose="020B0604020202020204" pitchFamily="34" charset="0"/>
              </a:rPr>
              <a:t>я</a:t>
            </a:r>
            <a:endParaRPr lang="ru-RU">
              <a:solidFill>
                <a:srgbClr val="777777"/>
              </a:solidFill>
              <a:latin typeface="Arial" panose="020B0604020202020204" pitchFamily="34" charset="0"/>
            </a:endParaRPr>
          </a:p>
          <a:p>
            <a:r>
              <a:rPr lang="ru-RU">
                <a:solidFill>
                  <a:srgbClr val="777777"/>
                </a:solidFill>
                <a:latin typeface="Arial" panose="020B0604020202020204" pitchFamily="34" charset="0"/>
              </a:rPr>
              <a:t>Он - ег</a:t>
            </a:r>
            <a:r>
              <a:rPr lang="ru-RU" b="1">
                <a:solidFill>
                  <a:srgbClr val="777777"/>
                </a:solidFill>
                <a:latin typeface="Arial" panose="020B0604020202020204" pitchFamily="34" charset="0"/>
              </a:rPr>
              <a:t>о</a:t>
            </a:r>
            <a:endParaRPr lang="ru-RU">
              <a:solidFill>
                <a:srgbClr val="777777"/>
              </a:solidFill>
              <a:latin typeface="Arial" panose="020B0604020202020204" pitchFamily="34" charset="0"/>
            </a:endParaRPr>
          </a:p>
          <a:p>
            <a:r>
              <a:rPr lang="ru-RU">
                <a:solidFill>
                  <a:srgbClr val="777777"/>
                </a:solidFill>
                <a:latin typeface="Arial" panose="020B0604020202020204" pitchFamily="34" charset="0"/>
              </a:rPr>
              <a:t>Она - е</a:t>
            </a:r>
            <a:r>
              <a:rPr lang="ru-RU" b="1">
                <a:solidFill>
                  <a:srgbClr val="777777"/>
                </a:solidFill>
                <a:latin typeface="Arial" panose="020B0604020202020204" pitchFamily="34" charset="0"/>
              </a:rPr>
              <a:t>ё</a:t>
            </a:r>
            <a:endParaRPr lang="ru-RU">
              <a:solidFill>
                <a:srgbClr val="777777"/>
              </a:solidFill>
              <a:latin typeface="Arial" panose="020B0604020202020204" pitchFamily="34" charset="0"/>
            </a:endParaRPr>
          </a:p>
          <a:p>
            <a:r>
              <a:rPr lang="ru-RU">
                <a:solidFill>
                  <a:srgbClr val="777777"/>
                </a:solidFill>
                <a:latin typeface="Arial" panose="020B0604020202020204" pitchFamily="34" charset="0"/>
              </a:rPr>
              <a:t>Мы - нас</a:t>
            </a:r>
          </a:p>
          <a:p>
            <a:r>
              <a:rPr lang="ru-RU">
                <a:solidFill>
                  <a:srgbClr val="777777"/>
                </a:solidFill>
                <a:latin typeface="Arial" panose="020B0604020202020204" pitchFamily="34" charset="0"/>
              </a:rPr>
              <a:t>Вы - вас</a:t>
            </a:r>
          </a:p>
          <a:p>
            <a:r>
              <a:rPr lang="ru-RU">
                <a:solidFill>
                  <a:srgbClr val="777777"/>
                </a:solidFill>
                <a:latin typeface="Arial" panose="020B0604020202020204" pitchFamily="34" charset="0"/>
              </a:rPr>
              <a:t>Они - их</a:t>
            </a:r>
            <a:endParaRPr lang="ru-RU" dirty="0">
              <a:solidFill>
                <a:srgbClr val="777777"/>
              </a:solidFill>
              <a:latin typeface="Arial" panose="020B0604020202020204" pitchFamily="34" charset="0"/>
            </a:endParaRPr>
          </a:p>
        </p:txBody>
      </p:sp>
      <p:pic>
        <p:nvPicPr>
          <p:cNvPr id="7" name="Записанный звук">
            <a:hlinkClick r:id="" action="ppaction://media"/>
            <a:extLst>
              <a:ext uri="{FF2B5EF4-FFF2-40B4-BE49-F238E27FC236}">
                <a16:creationId xmlns:a16="http://schemas.microsoft.com/office/drawing/2014/main" id="{CB4E285F-9871-4313-B578-839C474ECE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7334" y="4749005"/>
            <a:ext cx="609600" cy="609600"/>
          </a:xfrm>
          <a:prstGeom prst="rect">
            <a:avLst/>
          </a:prstGeom>
        </p:spPr>
      </p:pic>
      <p:pic>
        <p:nvPicPr>
          <p:cNvPr id="8" name="Записанный звук">
            <a:hlinkClick r:id="" action="ppaction://media"/>
            <a:extLst>
              <a:ext uri="{FF2B5EF4-FFF2-40B4-BE49-F238E27FC236}">
                <a16:creationId xmlns:a16="http://schemas.microsoft.com/office/drawing/2014/main" id="{7E20B872-11B2-4B00-B494-7621B7B97555}"/>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677334" y="5807536"/>
            <a:ext cx="609600" cy="609600"/>
          </a:xfrm>
          <a:prstGeom prst="rect">
            <a:avLst/>
          </a:prstGeom>
        </p:spPr>
      </p:pic>
    </p:spTree>
    <p:extLst>
      <p:ext uri="{BB962C8B-B14F-4D97-AF65-F5344CB8AC3E}">
        <p14:creationId xmlns:p14="http://schemas.microsoft.com/office/powerpoint/2010/main" val="2825446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83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342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7"/>
                </p:tgtEl>
              </p:cMediaNode>
            </p:audio>
            <p:audio>
              <p:cMediaNode vol="80000">
                <p:cTn id="12"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Аспект">
  <a:themeElements>
    <a:clrScheme name="Аспект">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Аспект">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Аспект">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41</TotalTime>
  <Words>548</Words>
  <Application>Microsoft Office PowerPoint</Application>
  <PresentationFormat>Широкоэкранный</PresentationFormat>
  <Paragraphs>82</Paragraphs>
  <Slides>8</Slides>
  <Notes>4</Notes>
  <HiddenSlides>0</HiddenSlides>
  <MMClips>8</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8</vt:i4>
      </vt:variant>
    </vt:vector>
  </HeadingPairs>
  <TitlesOfParts>
    <vt:vector size="14" baseType="lpstr">
      <vt:lpstr>Arial</vt:lpstr>
      <vt:lpstr>Calibri</vt:lpstr>
      <vt:lpstr>Times New Roman</vt:lpstr>
      <vt:lpstr>Trebuchet MS</vt:lpstr>
      <vt:lpstr>Wingdings 3</vt:lpstr>
      <vt:lpstr>Аспект</vt:lpstr>
      <vt:lpstr>Personal pronouns in Case  2</vt:lpstr>
      <vt:lpstr>Introducing yourself in Russian</vt:lpstr>
      <vt:lpstr>Cases in Russian language</vt:lpstr>
      <vt:lpstr>Case 2 of personal pronouns</vt:lpstr>
      <vt:lpstr>Case 2 of personal pronouns</vt:lpstr>
      <vt:lpstr>Some useful words</vt:lpstr>
      <vt:lpstr>Study questions</vt:lpstr>
      <vt:lpstr>Study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Personal pronouns in Case  2</dc:title>
  <dc:creator>Ekaterina Andryushkina</dc:creator>
  <cp:lastModifiedBy>Ekaterina Andryushkina</cp:lastModifiedBy>
  <cp:revision>5</cp:revision>
  <dcterms:created xsi:type="dcterms:W3CDTF">2021-02-16T05:02:34Z</dcterms:created>
  <dcterms:modified xsi:type="dcterms:W3CDTF">2021-02-16T05:44:24Z</dcterms:modified>
</cp:coreProperties>
</file>