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sldIdLst>
    <p:sldId id="256" r:id="rId2"/>
    <p:sldId id="259" r:id="rId3"/>
    <p:sldId id="260" r:id="rId4"/>
    <p:sldId id="257" r:id="rId5"/>
    <p:sldId id="258" r:id="rId6"/>
    <p:sldId id="261" r:id="rId7"/>
    <p:sldId id="262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4CE9952-7307-438E-B100-CF065FE5A7B5}" v="17" dt="2022-04-04T13:27:52.976"/>
    <p1510:client id="{191F241B-6913-4133-9315-2B885CB3259C}" v="83" dt="2022-04-04T12:57:58.502"/>
    <p1510:client id="{DA5E2B97-72ED-42AA-994E-DC9DE727FD40}" v="157" dt="2022-04-04T12:22:48.3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2" autoAdjust="0"/>
    <p:restoredTop sz="94660"/>
  </p:normalViewPr>
  <p:slideViewPr>
    <p:cSldViewPr snapToGrid="0">
      <p:cViewPr varScale="1">
        <p:scale>
          <a:sx n="89" d="100"/>
          <a:sy n="89" d="100"/>
        </p:scale>
        <p:origin x="84" y="1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1D227D51-204B-ED48-AF9A-0BE9633FE04A}"/>
              </a:ext>
            </a:extLst>
          </p:cNvPr>
          <p:cNvSpPr/>
          <p:nvPr/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57A23F45-CDAE-8A40-8DE7-92A0BBC119B7}"/>
              </a:ext>
            </a:extLst>
          </p:cNvPr>
          <p:cNvSpPr/>
          <p:nvPr/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68546383-CCC4-544B-B0D8-DE78DE39BB78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A5D1728-714F-2942-A0D1-82FF9419B49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97106" y="1625608"/>
            <a:ext cx="8035342" cy="2722164"/>
          </a:xfrm>
        </p:spPr>
        <p:txBody>
          <a:bodyPr anchor="b"/>
          <a:lstStyle>
            <a:lvl1pPr algn="l">
              <a:defRPr sz="8000" spc="-15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D072D4-1496-3347-BBF8-5879DF263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7106" y="4466845"/>
            <a:ext cx="8035342" cy="882904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EFC724-B499-364B-AEB5-B6517F6AD52B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97105" y="5708747"/>
            <a:ext cx="3882843" cy="365125"/>
          </a:xfrm>
        </p:spPr>
        <p:txBody>
          <a:bodyPr/>
          <a:lstStyle>
            <a:lvl1pPr>
              <a:defRPr sz="1400"/>
            </a:lvl1pPr>
          </a:lstStyle>
          <a:p>
            <a:fld id="{73C3BD54-29B9-3D42-B178-776ED395AA85}" type="datetimeFigureOut">
              <a:rPr lang="en-US" smtClean="0"/>
              <a:pPr/>
              <a:t>4/4/2022</a:t>
            </a:fld>
            <a:endParaRPr lang="en-US" sz="140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33889C-A4E9-B24E-818F-46A1124C5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40F50F-250E-6D45-AEBC-2573FED0C3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425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Rectangle 49">
            <a:extLst>
              <a:ext uri="{FF2B5EF4-FFF2-40B4-BE49-F238E27FC236}">
                <a16:creationId xmlns:a16="http://schemas.microsoft.com/office/drawing/2014/main" id="{9F6C0E12-251D-EA44-BF81-4ABDFBB94321}"/>
              </a:ext>
            </a:extLst>
          </p:cNvPr>
          <p:cNvSpPr/>
          <p:nvPr/>
        </p:nvSpPr>
        <p:spPr>
          <a:xfrm>
            <a:off x="7087169" y="1096772"/>
            <a:ext cx="465222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EDC5FF4-095A-114E-87B6-73C7ADFF97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E6EC9-9650-2042-8581-5B4082F9413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4A0800-B373-3B40-B187-30AFE44CDD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10A4C1C-C790-B449-8C06-78E8303F94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43E620-F86B-F447-AB06-DDAB391925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80487CB5-43E0-974C-9DDC-252A8A37107F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E9CB83EF-4143-5A45-9B3A-9E70DD50253B}"/>
              </a:ext>
            </a:extLst>
          </p:cNvPr>
          <p:cNvSpPr/>
          <p:nvPr/>
        </p:nvSpPr>
        <p:spPr>
          <a:xfrm>
            <a:off x="11415183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1871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09DF801-FF8E-6247-9065-D9304CD6093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9355667" y="1204722"/>
            <a:ext cx="1853360" cy="467664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0E2615-7E4D-AB47-ACE6-236D716D7D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973667" y="1204722"/>
            <a:ext cx="8274047" cy="469693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1F0223-5AC9-374E-BD0C-344F67E2A8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EBEDD42-54A1-E648-8829-140EC4C57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8FDF8F-8DBC-8A47-8000-5BA35DF9F9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2CE2A98-5154-A544-BE2A-FDC0811C19A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DC4EC832-8181-5643-8A62-117E43F0E498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Cross 9">
            <a:extLst>
              <a:ext uri="{FF2B5EF4-FFF2-40B4-BE49-F238E27FC236}">
                <a16:creationId xmlns:a16="http://schemas.microsoft.com/office/drawing/2014/main" id="{24AF3281-BC22-374D-A461-8B3181F600AA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1912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9F291BE0-7A7E-D04F-974F-9F4577FB2F46}"/>
              </a:ext>
            </a:extLst>
          </p:cNvPr>
          <p:cNvSpPr/>
          <p:nvPr/>
        </p:nvSpPr>
        <p:spPr>
          <a:xfrm>
            <a:off x="6163735" y="1096772"/>
            <a:ext cx="557106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BD33FF1F-6094-0B4A-A3E4-6B0D9283DB44}"/>
              </a:ext>
            </a:extLst>
          </p:cNvPr>
          <p:cNvSpPr/>
          <p:nvPr/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B78A6D9C-C7A5-414B-8CB7-E31470D7D280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21D850E-6310-C04D-8CAC-B7FA9F332D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5B7FB3-5DFC-6547-9567-C0ABE874C6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7D2DB-A7B1-204E-8416-E938952BCC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D324BA1-E2D0-1E4B-9DB3-664FE2733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E64B2-36E4-5A4E-A78A-A629829A33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864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Rectangle 48">
            <a:extLst>
              <a:ext uri="{FF2B5EF4-FFF2-40B4-BE49-F238E27FC236}">
                <a16:creationId xmlns:a16="http://schemas.microsoft.com/office/drawing/2014/main" id="{C97F6C6D-13AE-FD40-841C-4AB96460C390}"/>
              </a:ext>
            </a:extLst>
          </p:cNvPr>
          <p:cNvSpPr/>
          <p:nvPr/>
        </p:nvSpPr>
        <p:spPr>
          <a:xfrm>
            <a:off x="4291015" y="1096772"/>
            <a:ext cx="7436404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Cross 49">
            <a:extLst>
              <a:ext uri="{FF2B5EF4-FFF2-40B4-BE49-F238E27FC236}">
                <a16:creationId xmlns:a16="http://schemas.microsoft.com/office/drawing/2014/main" id="{24E27617-2112-2342-9FF1-39F2A241CCCC}"/>
              </a:ext>
            </a:extLst>
          </p:cNvPr>
          <p:cNvSpPr/>
          <p:nvPr/>
        </p:nvSpPr>
        <p:spPr>
          <a:xfrm>
            <a:off x="408637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C33CE582-7AFE-D048-B5BC-212A12A28F25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BD9EAEF4-E84F-CF40-B27B-01E1D2AFC9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50" y="1881951"/>
            <a:ext cx="7335836" cy="1987707"/>
          </a:xfrm>
        </p:spPr>
        <p:txBody>
          <a:bodyPr anchor="b"/>
          <a:lstStyle>
            <a:lvl1pPr>
              <a:defRPr sz="6000" spc="-15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87B7E1-CC48-2441-975D-F1A5412B8A4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49" y="3869661"/>
            <a:ext cx="7335836" cy="94846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4526218-1FCF-7A4D-B138-D1B1DE91A4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0984204-038C-FD4B-8E1C-0A9967BF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359AB9-E1C6-C841-B423-FD2BB13C3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5557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AB057A-C120-5E4E-BB74-223EB6D005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9EB7BE-6258-C84C-8242-9865D1361C9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565111" y="2691637"/>
            <a:ext cx="4946643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3D23CD-80DB-5740-AE68-76414CA31A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76903" y="2691637"/>
            <a:ext cx="4946639" cy="318973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FE0921-9102-1440-B315-778888723C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4D7802F-1937-2F43-8FF4-846135D6F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609C72-E794-4F4F-8E09-D4883EED72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FFEFA3E2-0F30-664C-AAE4-DE6526B5C71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0C3D7AFF-BC7E-BA41-9C64-B5F9619C0EA1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671D2311-E9B8-F041-A7B8-D5696903F22A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66061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09CA91-F119-0244-888A-95539A84DD6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10" y="1204721"/>
            <a:ext cx="8266175" cy="144475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08A3EAC-4422-D548-8D7F-E9944566FB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11" y="2691638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9140CA2-88A9-CC42-A375-8B87E47CC5F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5111" y="3515550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5F960C-714E-2E4A-8141-A88F38274E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076866" y="2691162"/>
            <a:ext cx="4946644" cy="823912"/>
          </a:xfrm>
        </p:spPr>
        <p:txBody>
          <a:bodyPr anchor="b"/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697BC24-C907-EC4B-872D-17429A65771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076866" y="3515074"/>
            <a:ext cx="4946644" cy="2366296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6E2A045-4283-3C47-B125-68CF3B19FB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EBC25BC-2C98-574D-BCCD-E36CAB07F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CA5C95A-7789-E042-8471-D442D9BB54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2" name="Rectangle 51">
            <a:extLst>
              <a:ext uri="{FF2B5EF4-FFF2-40B4-BE49-F238E27FC236}">
                <a16:creationId xmlns:a16="http://schemas.microsoft.com/office/drawing/2014/main" id="{3DF1BA5B-EDD8-B648-8A3E-E2B3570B1EA0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D7476360-629C-DE48-85B7-F4BE6CC457D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Cross 13">
            <a:extLst>
              <a:ext uri="{FF2B5EF4-FFF2-40B4-BE49-F238E27FC236}">
                <a16:creationId xmlns:a16="http://schemas.microsoft.com/office/drawing/2014/main" id="{C5F6C588-FC1B-3147-AFA1-CD7D76C5AEAC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3256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8915401-5318-7045-8AE3-B1A99F2D82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E2F55F-EB76-AE49-B554-12B65B636A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6CB6E6E-D81E-C44A-AC54-CBE0134C10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2E025B9-9F46-3049-9977-0119B96D39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8" name="Rectangle 47">
            <a:extLst>
              <a:ext uri="{FF2B5EF4-FFF2-40B4-BE49-F238E27FC236}">
                <a16:creationId xmlns:a16="http://schemas.microsoft.com/office/drawing/2014/main" id="{65760068-EADA-2B4B-9819-CF981184FAEB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81DA7622-137E-184A-A93C-8DBB10318AE6}"/>
              </a:ext>
            </a:extLst>
          </p:cNvPr>
          <p:cNvSpPr/>
          <p:nvPr/>
        </p:nvSpPr>
        <p:spPr>
          <a:xfrm>
            <a:off x="11738231" y="1096772"/>
            <a:ext cx="453769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4FB0990-6F8D-B048-8309-19B0D1A41033}"/>
              </a:ext>
            </a:extLst>
          </p:cNvPr>
          <p:cNvSpPr/>
          <p:nvPr/>
        </p:nvSpPr>
        <p:spPr>
          <a:xfrm>
            <a:off x="11531286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1554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BAF81DD-2B1F-3444-8023-DD52318FE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6927EE3-DAA3-D948-B8FD-48417540B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4532D4-FFBF-6C47-A6C9-D55196D91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DB8D5541-7726-BA46-8BFA-BF6AA8D42BD7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Cross 47">
            <a:extLst>
              <a:ext uri="{FF2B5EF4-FFF2-40B4-BE49-F238E27FC236}">
                <a16:creationId xmlns:a16="http://schemas.microsoft.com/office/drawing/2014/main" id="{97F434CF-7503-CE4F-8426-C312C6315AD0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FEDBFB2F-FE34-E349-9484-C275FBE3161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59721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92DCFD-BEE6-AC49-BABD-D8B89C3B69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31DE035-8260-4443-B1D9-A9C8D584039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11813" y="1508252"/>
            <a:ext cx="5606518" cy="404588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CC1AA53-7507-D04B-9B8E-6A4F7122ECA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68295"/>
            <a:ext cx="4114800" cy="318583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356E11F-3003-0745-ACAB-FAA4E676EF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2BC11A6-59AC-FE45-8A1C-9DDC00582A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D6F51E-1A94-034C-BBEE-C26A3AF0E8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50B7D330-76C0-224C-9C3C-27C4D2B0DDB4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5464D55-5C51-844B-A38A-8143590FB934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FD988250-C554-DE44-B887-57D0B2AA8E37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122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686C7C-36AD-9A4E-8524-8F44E8839E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3800"/>
            <a:ext cx="4114800" cy="1077218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1015248-4C80-3348-A8A9-6C9F5D32FC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631151" y="1096772"/>
            <a:ext cx="6096270" cy="5761228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74B3083-CA16-C54A-B130-7BEE6DF9D81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65149" y="2370666"/>
            <a:ext cx="4114800" cy="3183467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93C6EB5-D7D1-E247-B9D7-D319E5AAB9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C3BD54-29B9-3D42-B178-776ED395AA85}" type="datetimeFigureOut">
              <a:rPr lang="en-US" smtClean="0"/>
              <a:t>4/4/2022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FBF6CC-F5C4-9847-BADB-8B7441C8F3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8763FE4-B2F5-7741-B517-533F1C98CE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BB3423-611C-6944-BA94-F2572F362413}" type="slidenum">
              <a:rPr lang="en-US" smtClean="0"/>
              <a:t>‹#›</a:t>
            </a:fld>
            <a:endParaRPr lang="en-US"/>
          </a:p>
        </p:txBody>
      </p:sp>
      <p:sp>
        <p:nvSpPr>
          <p:cNvPr id="54" name="Rectangle 53">
            <a:extLst>
              <a:ext uri="{FF2B5EF4-FFF2-40B4-BE49-F238E27FC236}">
                <a16:creationId xmlns:a16="http://schemas.microsoft.com/office/drawing/2014/main" id="{AB80A771-7D8E-0F4A-93A3-B977667D338E}"/>
              </a:ext>
            </a:extLst>
          </p:cNvPr>
          <p:cNvSpPr/>
          <p:nvPr/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>
            <a:extLst>
              <a:ext uri="{FF2B5EF4-FFF2-40B4-BE49-F238E27FC236}">
                <a16:creationId xmlns:a16="http://schemas.microsoft.com/office/drawing/2014/main" id="{2C9320FA-0E3A-2749-9085-DF30FA26F4BD}"/>
              </a:ext>
            </a:extLst>
          </p:cNvPr>
          <p:cNvSpPr/>
          <p:nvPr/>
        </p:nvSpPr>
        <p:spPr>
          <a:xfrm>
            <a:off x="-1" y="1096772"/>
            <a:ext cx="263565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A3DF5D0-8A2C-A049-9132-EE1EF7D014D4}"/>
              </a:ext>
            </a:extLst>
          </p:cNvPr>
          <p:cNvSpPr/>
          <p:nvPr/>
        </p:nvSpPr>
        <p:spPr>
          <a:xfrm>
            <a:off x="58248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05960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8952BFD-D607-6845-9C7B-1C8D3B4EE7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1"/>
            <a:ext cx="8267296" cy="144655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BB52FF-3B04-8245-BF0B-89C9E29336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65150" y="2691638"/>
            <a:ext cx="8267296" cy="31885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A99BFE-CBDD-C344-A21E-44A52F11B66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65149" y="5949696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 smtClean="0">
                <a:latin typeface="+mn-lt"/>
              </a:defRPr>
            </a:lvl1pPr>
          </a:lstStyle>
          <a:p>
            <a:fld id="{73C3BD54-29B9-3D42-B178-776ED395AA85}" type="datetimeFigureOut">
              <a:rPr lang="en-US" smtClean="0"/>
              <a:pPr/>
              <a:t>4/4/2022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C371C0-3DCE-0743-946F-C7540DD789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565150" y="543179"/>
            <a:ext cx="4114800" cy="246888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l">
              <a:defRPr lang="en-US" sz="1050"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6E32ADB-4517-194F-8B4B-A9D26B3C02E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0813024" y="511175"/>
            <a:ext cx="914400" cy="3108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 b="0" i="0">
                <a:solidFill>
                  <a:schemeClr val="tx1"/>
                </a:solidFill>
                <a:latin typeface="+mn-lt"/>
              </a:defRPr>
            </a:lvl1pPr>
          </a:lstStyle>
          <a:p>
            <a:fld id="{86BB3423-611C-6944-BA94-F2572F36241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6709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System Font Regular"/>
        <a:buChar char="–"/>
        <a:defRPr sz="2400" b="0" i="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2000" b="0" i="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800" b="0" i="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System Font Regular"/>
        <a:buChar char="–"/>
        <a:defRPr sz="1600" b="0" 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5" name="Rectangle 8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65786" y="504175"/>
            <a:ext cx="4314164" cy="384359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4000" dirty="0">
                <a:ea typeface="Calibri Light"/>
                <a:cs typeface="Calibri Light"/>
              </a:rPr>
              <a:t>Функциональная система,</a:t>
            </a:r>
            <a:br>
              <a:rPr lang="ru-RU" sz="4000" dirty="0">
                <a:ea typeface="Calibri Light"/>
                <a:cs typeface="Calibri Light"/>
              </a:rPr>
            </a:br>
            <a:r>
              <a:rPr lang="ru-RU" sz="4000" dirty="0">
                <a:ea typeface="Calibri Light"/>
                <a:cs typeface="Calibri Light"/>
              </a:rPr>
              <a:t>поддерживающая </a:t>
            </a:r>
            <a:br>
              <a:rPr lang="ru-RU" sz="4000" dirty="0">
                <a:ea typeface="Calibri Light"/>
                <a:cs typeface="Calibri Light"/>
              </a:rPr>
            </a:br>
            <a:r>
              <a:rPr lang="ru-RU" sz="4000" dirty="0">
                <a:ea typeface="Calibri Light"/>
                <a:cs typeface="Calibri Light"/>
              </a:rPr>
              <a:t>оптимальную для метаболизма температуру крови</a:t>
            </a:r>
            <a:endParaRPr lang="ru-RU" sz="40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08276" y="4783146"/>
            <a:ext cx="3695939" cy="1227962"/>
          </a:xfrm>
        </p:spPr>
        <p:txBody>
          <a:bodyPr vert="horz" lIns="91440" tIns="45720" rIns="91440" bIns="45720" rtlCol="0" anchor="t">
            <a:normAutofit fontScale="62500" lnSpcReduction="20000"/>
          </a:bodyPr>
          <a:lstStyle/>
          <a:p>
            <a:r>
              <a:rPr lang="ru-RU" dirty="0"/>
              <a:t>Выполнила студентка 232 группы </a:t>
            </a:r>
            <a:r>
              <a:rPr lang="ru-RU" dirty="0" err="1"/>
              <a:t>леч.факультета</a:t>
            </a:r>
            <a:r>
              <a:rPr lang="ru-RU" dirty="0"/>
              <a:t> Чобанян Нелли Р.</a:t>
            </a:r>
          </a:p>
          <a:p>
            <a:r>
              <a:rPr lang="ru-RU" dirty="0"/>
              <a:t>Проверил преподаватель кафедры нормальной физиологии Мурашев Б.Ю.</a:t>
            </a:r>
            <a:endParaRPr lang="ru-RU"/>
          </a:p>
        </p:txBody>
      </p:sp>
      <p:pic>
        <p:nvPicPr>
          <p:cNvPr id="16" name="Picture 3" descr="Ряд образцов для медицинских испытаний">
            <a:extLst>
              <a:ext uri="{FF2B5EF4-FFF2-40B4-BE49-F238E27FC236}">
                <a16:creationId xmlns:a16="http://schemas.microsoft.com/office/drawing/2014/main" id="{3F1DC243-8C23-AED2-63D1-E3CB1A40DC8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3799" r="4" b="4"/>
          <a:stretch/>
        </p:blipFill>
        <p:spPr>
          <a:xfrm>
            <a:off x="5224242" y="10"/>
            <a:ext cx="6967758" cy="6857990"/>
          </a:xfrm>
          <a:prstGeom prst="rect">
            <a:avLst/>
          </a:prstGeom>
        </p:spPr>
      </p:pic>
      <p:sp>
        <p:nvSpPr>
          <p:cNvPr id="17" name="Cross 10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2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1651579"/>
      </p:ext>
    </p:extLst>
  </p:cSld>
  <p:clrMapOvr>
    <a:masterClrMapping/>
  </p:clrMapOvr>
  <p:transition spd="slow">
    <p:wip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BAD0FF-E824-4446-B45B-97AE09094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510659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0D8FDD6E-0FB9-5542-B194-9DD8BD806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916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CB0A145-07FF-9FBC-F4F3-303CFA484A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508252"/>
            <a:ext cx="4114800" cy="4371971"/>
          </a:xfrm>
        </p:spPr>
        <p:txBody>
          <a:bodyPr>
            <a:normAutofit/>
          </a:bodyPr>
          <a:lstStyle/>
          <a:p>
            <a:r>
              <a:rPr lang="ru-RU" dirty="0"/>
              <a:t>Вводная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B967ABD7-DCF4-43F9-AE2F-4F48AA38C8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335" y="1628394"/>
            <a:ext cx="5484998" cy="468642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dirty="0">
                <a:ea typeface="+mn-lt"/>
                <a:cs typeface="+mn-lt"/>
              </a:rPr>
              <a:t>Постоянство температуры тела, и особенно жизненно важных органов,- обязательное условие жизни для человека и теплокровных животных.</a:t>
            </a:r>
            <a:br>
              <a:rPr lang="ru-RU" dirty="0">
                <a:ea typeface="+mn-lt"/>
                <a:cs typeface="+mn-lt"/>
              </a:rPr>
            </a:br>
            <a:br>
              <a:rPr lang="ru-RU" dirty="0">
                <a:ea typeface="+mn-lt"/>
                <a:cs typeface="+mn-lt"/>
              </a:rPr>
            </a:br>
            <a:r>
              <a:rPr lang="ru-RU" dirty="0">
                <a:ea typeface="+mn-lt"/>
                <a:cs typeface="+mn-lt"/>
              </a:rPr>
              <a:t>Нормальной температурой тела для человека принято считать температуру при её измерении в подмышечной впадине в пределах 36-37 ºС.</a:t>
            </a:r>
            <a:br>
              <a:rPr lang="ru-RU" dirty="0">
                <a:ea typeface="+mn-lt"/>
                <a:cs typeface="+mn-lt"/>
              </a:rPr>
            </a:br>
            <a:endParaRPr lang="ru-RU" dirty="0"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1545786"/>
      </p:ext>
    </p:extLst>
  </p:cSld>
  <p:clrMapOvr>
    <a:masterClrMapping/>
  </p:clrMapOvr>
  <p:transition spd="slow">
    <p:wip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BAD0FF-E824-4446-B45B-97AE09094B8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1096772"/>
            <a:ext cx="5106596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0D8FDD6E-0FB9-5542-B194-9DD8BD80687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9916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4F8F447-69BE-1845-8DE1-C3BC50EF3C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508252"/>
            <a:ext cx="4114800" cy="4371971"/>
          </a:xfrm>
        </p:spPr>
        <p:txBody>
          <a:bodyPr>
            <a:normAutofit/>
          </a:bodyPr>
          <a:lstStyle/>
          <a:p>
            <a:r>
              <a:rPr lang="ru-RU" dirty="0"/>
              <a:t>Вводная информация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5D20C9-C495-A110-66F1-96374D9950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335" y="1628394"/>
            <a:ext cx="5484998" cy="4686426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ru-RU" sz="2200" dirty="0">
                <a:ea typeface="+mn-lt"/>
                <a:cs typeface="+mn-lt"/>
              </a:rPr>
              <a:t>Регулируя гомеостаз по параметру температуры тела, организм использует для поддержания изотермии практически все системы и органы.</a:t>
            </a:r>
            <a:br>
              <a:rPr lang="ru-RU" sz="2200" dirty="0">
                <a:ea typeface="+mn-lt"/>
                <a:cs typeface="+mn-lt"/>
              </a:rPr>
            </a:br>
            <a:br>
              <a:rPr lang="ru-RU" sz="2200" dirty="0">
                <a:ea typeface="+mn-lt"/>
                <a:cs typeface="+mn-lt"/>
              </a:rPr>
            </a:br>
            <a:r>
              <a:rPr lang="ru-RU" sz="2200" dirty="0">
                <a:ea typeface="+mn-lt"/>
                <a:cs typeface="+mn-lt"/>
              </a:rPr>
              <a:t>Теплоносителями буду являться кровь, лимфа, тканевая жидкость.</a:t>
            </a:r>
            <a:br>
              <a:rPr lang="ru-RU" sz="2200" dirty="0">
                <a:ea typeface="+mn-lt"/>
                <a:cs typeface="+mn-lt"/>
              </a:rPr>
            </a:br>
            <a:br>
              <a:rPr lang="ru-RU" sz="2200" dirty="0">
                <a:ea typeface="+mn-lt"/>
                <a:cs typeface="+mn-lt"/>
              </a:rPr>
            </a:br>
            <a:r>
              <a:rPr lang="ru-RU" sz="2200" dirty="0">
                <a:ea typeface="+mn-lt"/>
                <a:cs typeface="+mn-lt"/>
              </a:rPr>
              <a:t>Система кровообращения перераспределяет кровь между наружными покровами и внутренними органами, меняя уровень теплоотдачи.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757616629"/>
      </p:ext>
    </p:extLst>
  </p:cSld>
  <p:clrMapOvr>
    <a:masterClrMapping/>
  </p:clrMapOvr>
  <p:transition spd="slow">
    <p:wip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6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9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FBA038C-5F30-41EC-00D8-B0E3F0AEBA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8" y="1204721"/>
            <a:ext cx="7335836" cy="144655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ru-RU" sz="3700">
                <a:ea typeface="+mj-lt"/>
                <a:cs typeface="+mj-lt"/>
              </a:rPr>
              <a:t>Полезный приспособительный результат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3F73729C-36C4-705F-0AA0-0CC04A032A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5149" y="2900516"/>
            <a:ext cx="7335836" cy="2979707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buNone/>
            </a:pPr>
            <a:r>
              <a:rPr lang="ru-RU" sz="2200">
                <a:ea typeface="+mn-lt"/>
                <a:cs typeface="+mn-lt"/>
              </a:rPr>
              <a:t>Системообразующим фактором терморегуляторной функциональной системы является </a:t>
            </a:r>
            <a:r>
              <a:rPr lang="ru-RU" sz="2200" b="1" i="1">
                <a:ea typeface="+mn-lt"/>
                <a:cs typeface="+mn-lt"/>
              </a:rPr>
              <a:t>полезный приспособительный результат</a:t>
            </a:r>
            <a:r>
              <a:rPr lang="ru-RU" sz="2200">
                <a:ea typeface="+mn-lt"/>
                <a:cs typeface="+mn-lt"/>
              </a:rPr>
              <a:t> – это поддержание постоянства температуры крови, которое, с одной стороны, необходимо для оптимального протекания метаболизма в данных условиях, а с другой – сама температура крови определяется интенсивностью процессов метаболизма.</a:t>
            </a:r>
            <a:endParaRPr lang="ru-RU" sz="2200"/>
          </a:p>
        </p:txBody>
      </p:sp>
      <p:sp>
        <p:nvSpPr>
          <p:cNvPr id="18" name="Rectangle 11">
            <a:extLst>
              <a:ext uri="{FF2B5EF4-FFF2-40B4-BE49-F238E27FC236}">
                <a16:creationId xmlns:a16="http://schemas.microsoft.com/office/drawing/2014/main" id="{37A9EF9F-F5F8-3B4C-B721-17C0A18761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60311" y="1096772"/>
            <a:ext cx="283169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2"/>
              </a:solidFill>
            </a:endParaRPr>
          </a:p>
        </p:txBody>
      </p:sp>
      <p:sp>
        <p:nvSpPr>
          <p:cNvPr id="19" name="Cross 13">
            <a:extLst>
              <a:ext uri="{FF2B5EF4-FFF2-40B4-BE49-F238E27FC236}">
                <a16:creationId xmlns:a16="http://schemas.microsoft.com/office/drawing/2014/main" id="{6DEB3960-7668-064C-B56F-2B18221DED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149571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4706131"/>
      </p:ext>
    </p:extLst>
  </p:cSld>
  <p:clrMapOvr>
    <a:masterClrMapping/>
  </p:clrMapOvr>
  <p:transition spd="slow">
    <p:wip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ross 10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5" name="Rectangle 14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3E3B077-0553-08B7-0E56-A1FA8650F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5" y="1625608"/>
            <a:ext cx="3377643" cy="2722164"/>
          </a:xfrm>
        </p:spPr>
        <p:txBody>
          <a:bodyPr vert="horz" lIns="91440" tIns="45720" rIns="91440" bIns="45720" rtlCol="0" anchor="b">
            <a:normAutofit/>
          </a:bodyPr>
          <a:lstStyle/>
          <a:p>
            <a:pPr>
              <a:lnSpc>
                <a:spcPct val="90000"/>
              </a:lnSpc>
            </a:pPr>
            <a:r>
              <a:rPr lang="en-US" sz="38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Эффекторные механизмы</a:t>
            </a:r>
          </a:p>
        </p:txBody>
      </p:sp>
      <p:pic>
        <p:nvPicPr>
          <p:cNvPr id="4" name="Рисунок 4">
            <a:extLst>
              <a:ext uri="{FF2B5EF4-FFF2-40B4-BE49-F238E27FC236}">
                <a16:creationId xmlns:a16="http://schemas.microsoft.com/office/drawing/2014/main" id="{68719C73-BDCF-0536-98A0-E084BE41CD8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803444" y="663335"/>
            <a:ext cx="7188146" cy="5406813"/>
          </a:xfrm>
          <a:prstGeom prst="rect">
            <a:avLst/>
          </a:prstGeom>
        </p:spPr>
      </p:pic>
      <p:sp>
        <p:nvSpPr>
          <p:cNvPr id="19" name="Cross 18">
            <a:extLst>
              <a:ext uri="{FF2B5EF4-FFF2-40B4-BE49-F238E27FC236}">
                <a16:creationId xmlns:a16="http://schemas.microsoft.com/office/drawing/2014/main" id="{9BA6F386-E5BF-4C49-AC0B-6772CD31355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174749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612916"/>
      </p:ext>
    </p:extLst>
  </p:cSld>
  <p:clrMapOvr>
    <a:masterClrMapping/>
  </p:clrMapOvr>
  <p:transition spd="slow">
    <p:wipe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579E3846-8D0B-B14A-817A-7FAC9DDAB4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FE11F32-4970-9344-8DCB-74356B3125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3519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Cross 11">
            <a:extLst>
              <a:ext uri="{FF2B5EF4-FFF2-40B4-BE49-F238E27FC236}">
                <a16:creationId xmlns:a16="http://schemas.microsoft.com/office/drawing/2014/main" id="{16FF562B-6BB4-A942-A885-340D8F0E4BB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29484" y="5618903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DCA5172B-100A-154D-8648-280629D67D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4576795-6F7D-EB84-4ADC-5B8938AC2F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5149" y="1204720"/>
            <a:ext cx="4114800" cy="4675503"/>
          </a:xfrm>
        </p:spPr>
        <p:txBody>
          <a:bodyPr>
            <a:normAutofit/>
          </a:bodyPr>
          <a:lstStyle/>
          <a:p>
            <a:r>
              <a:rPr lang="ru-RU" dirty="0">
                <a:ea typeface="+mj-lt"/>
                <a:cs typeface="+mj-lt"/>
              </a:rPr>
              <a:t>Принцип регулирования</a:t>
            </a:r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5C50BB0-B72B-EE17-28E8-B474FA37D2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33335" y="1628394"/>
            <a:ext cx="5484998" cy="4686426"/>
          </a:xfrm>
        </p:spPr>
        <p:txBody>
          <a:bodyPr vert="horz" lIns="91440" tIns="45720" rIns="91440" bIns="45720" rtlCol="0">
            <a:normAutofit/>
          </a:bodyPr>
          <a:lstStyle/>
          <a:p>
            <a:pPr marL="0" indent="0">
              <a:lnSpc>
                <a:spcPct val="90000"/>
              </a:lnSpc>
              <a:buNone/>
            </a:pPr>
            <a:r>
              <a:rPr lang="ru-RU" sz="2200">
                <a:ea typeface="+mn-lt"/>
                <a:cs typeface="+mn-lt"/>
              </a:rPr>
              <a:t>заключается в том, что управляющее устройство (центр терморегуляции) получает информацию от терморецепторов. На основании этой информации центр терморегуляции посылает импульсы на периферию, благодаря которым деятельность эффекторов (рабочие органы, определяющие интенсивность теплопродукции и теплоотдачи) изменяется так, что возникает новый уровень теплового баланса, в результате чего температура тела сохраняется на постоянном уровне. </a:t>
            </a:r>
            <a:endParaRPr lang="ru-RU" sz="2200"/>
          </a:p>
        </p:txBody>
      </p:sp>
    </p:spTree>
    <p:extLst>
      <p:ext uri="{BB962C8B-B14F-4D97-AF65-F5344CB8AC3E}">
        <p14:creationId xmlns:p14="http://schemas.microsoft.com/office/powerpoint/2010/main" val="466221492"/>
      </p:ext>
    </p:extLst>
  </p:cSld>
  <p:clrMapOvr>
    <a:masterClrMapping/>
  </p:clrMapOvr>
  <p:transition spd="slow">
    <p:wip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227D51-204B-ED48-AF9A-0BE9633FE04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ross 8">
            <a:extLst>
              <a:ext uri="{FF2B5EF4-FFF2-40B4-BE49-F238E27FC236}">
                <a16:creationId xmlns:a16="http://schemas.microsoft.com/office/drawing/2014/main" id="{57A23F45-CDAE-8A40-8DE7-92A0BBC119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681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8546383-CCC4-544B-B0D8-DE78DE39BB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3" name="Rectangle 12">
            <a:extLst>
              <a:ext uri="{FF2B5EF4-FFF2-40B4-BE49-F238E27FC236}">
                <a16:creationId xmlns:a16="http://schemas.microsoft.com/office/drawing/2014/main" id="{6CA2C65D-0168-1245-86C8-62A8A6F7B8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EAD75E6C-3D31-A343-9949-5DAAD6F6DCB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224243" y="1096772"/>
            <a:ext cx="6503180" cy="576122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Cross 16">
            <a:extLst>
              <a:ext uri="{FF2B5EF4-FFF2-40B4-BE49-F238E27FC236}">
                <a16:creationId xmlns:a16="http://schemas.microsoft.com/office/drawing/2014/main" id="{4029224B-C0FC-EC47-B248-0D4271BC7FC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015751" y="5624450"/>
            <a:ext cx="524933" cy="524933"/>
          </a:xfrm>
          <a:prstGeom prst="plus">
            <a:avLst>
              <a:gd name="adj" fmla="val 39516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755E9273-3717-C94C-9BFF-75E87E47C46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881559" y="976630"/>
            <a:ext cx="1336774" cy="120142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376CCAA-C277-1782-0FEF-15A1DFB06F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7105" y="1625608"/>
            <a:ext cx="8966805" cy="2722164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z="8000" kern="1200" spc="-150">
                <a:solidFill>
                  <a:schemeClr val="tx1"/>
                </a:solidFill>
                <a:latin typeface="+mj-lt"/>
                <a:ea typeface="+mj-ea"/>
                <a:cs typeface="+mj-cs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166937230"/>
      </p:ext>
    </p:extLst>
  </p:cSld>
  <p:clrMapOvr>
    <a:masterClrMapping/>
  </p:clrMapOvr>
</p:sld>
</file>

<file path=ppt/theme/theme1.xml><?xml version="1.0" encoding="utf-8"?>
<a:theme xmlns:a="http://schemas.openxmlformats.org/drawingml/2006/main" name="MadridVTI">
  <a:themeElements>
    <a:clrScheme name="AnalogousFromLightSeed_2SEEDS">
      <a:dk1>
        <a:srgbClr val="000000"/>
      </a:dk1>
      <a:lt1>
        <a:srgbClr val="FFFFFF"/>
      </a:lt1>
      <a:dk2>
        <a:srgbClr val="412426"/>
      </a:dk2>
      <a:lt2>
        <a:srgbClr val="E2E5E8"/>
      </a:lt2>
      <a:accent1>
        <a:srgbClr val="BB9C78"/>
      </a:accent1>
      <a:accent2>
        <a:srgbClr val="C6968F"/>
      </a:accent2>
      <a:accent3>
        <a:srgbClr val="A4A379"/>
      </a:accent3>
      <a:accent4>
        <a:srgbClr val="7CA7BD"/>
      </a:accent4>
      <a:accent5>
        <a:srgbClr val="94A1C9"/>
      </a:accent5>
      <a:accent6>
        <a:srgbClr val="867CBD"/>
      </a:accent6>
      <a:hlink>
        <a:srgbClr val="6283AA"/>
      </a:hlink>
      <a:folHlink>
        <a:srgbClr val="7F7F7F"/>
      </a:folHlink>
    </a:clrScheme>
    <a:fontScheme name="Madrid">
      <a:majorFont>
        <a:latin typeface="Seaford Display"/>
        <a:ea typeface=""/>
        <a:cs typeface=""/>
      </a:majorFont>
      <a:minorFont>
        <a:latin typeface="Tenorit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ridVTI" id="{5F675924-ADDD-6B4C-A2D4-69150D1F0C16}" vid="{BEA84270-19BD-7342-8ABF-EFF1668AF117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Широкоэкранный</PresentationFormat>
  <Paragraphs>0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MadridVTI</vt:lpstr>
      <vt:lpstr>Функциональная система, поддерживающая  оптимальную для метаболизма температуру крови</vt:lpstr>
      <vt:lpstr>Вводная информация</vt:lpstr>
      <vt:lpstr>Вводная информация</vt:lpstr>
      <vt:lpstr>Полезный приспособительный результат</vt:lpstr>
      <vt:lpstr>Эффекторные механизмы</vt:lpstr>
      <vt:lpstr>Принцип регулирования</vt:lpstr>
      <vt:lpstr>Спасибо за внимание!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Функциональная система, поддерживающая оптимальную для метаболизма температуру крови</dc:title>
  <dc:creator/>
  <cp:lastModifiedBy/>
  <cp:revision>6</cp:revision>
  <dcterms:created xsi:type="dcterms:W3CDTF">2022-04-04T12:14:55Z</dcterms:created>
  <dcterms:modified xsi:type="dcterms:W3CDTF">2022-04-04T13:28:39Z</dcterms:modified>
</cp:coreProperties>
</file>