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72" r:id="rId2"/>
    <p:sldId id="273" r:id="rId3"/>
    <p:sldId id="274" r:id="rId4"/>
    <p:sldId id="257" r:id="rId5"/>
    <p:sldId id="277" r:id="rId6"/>
    <p:sldId id="278" r:id="rId7"/>
    <p:sldId id="258" r:id="rId8"/>
    <p:sldId id="331" r:id="rId9"/>
    <p:sldId id="348" r:id="rId10"/>
    <p:sldId id="333" r:id="rId11"/>
    <p:sldId id="329" r:id="rId12"/>
    <p:sldId id="330" r:id="rId13"/>
    <p:sldId id="279" r:id="rId14"/>
    <p:sldId id="260" r:id="rId15"/>
    <p:sldId id="282" r:id="rId16"/>
    <p:sldId id="262" r:id="rId17"/>
    <p:sldId id="334" r:id="rId18"/>
    <p:sldId id="285" r:id="rId19"/>
    <p:sldId id="349" r:id="rId20"/>
    <p:sldId id="263" r:id="rId21"/>
    <p:sldId id="264" r:id="rId22"/>
    <p:sldId id="265" r:id="rId23"/>
    <p:sldId id="342" r:id="rId24"/>
    <p:sldId id="341" r:id="rId25"/>
    <p:sldId id="350" r:id="rId26"/>
    <p:sldId id="267" r:id="rId27"/>
    <p:sldId id="286" r:id="rId28"/>
    <p:sldId id="335" r:id="rId29"/>
    <p:sldId id="287" r:id="rId30"/>
    <p:sldId id="288" r:id="rId31"/>
    <p:sldId id="292" r:id="rId32"/>
    <p:sldId id="344" r:id="rId33"/>
    <p:sldId id="346" r:id="rId34"/>
    <p:sldId id="345" r:id="rId35"/>
    <p:sldId id="347" r:id="rId36"/>
    <p:sldId id="336" r:id="rId37"/>
    <p:sldId id="294" r:id="rId38"/>
    <p:sldId id="269" r:id="rId39"/>
    <p:sldId id="270" r:id="rId40"/>
    <p:sldId id="328" r:id="rId41"/>
    <p:sldId id="271" r:id="rId42"/>
    <p:sldId id="295" r:id="rId43"/>
    <p:sldId id="318" r:id="rId44"/>
    <p:sldId id="296" r:id="rId45"/>
    <p:sldId id="315" r:id="rId46"/>
    <p:sldId id="314" r:id="rId47"/>
    <p:sldId id="298" r:id="rId48"/>
    <p:sldId id="337" r:id="rId49"/>
    <p:sldId id="308" r:id="rId50"/>
    <p:sldId id="321" r:id="rId51"/>
    <p:sldId id="320" r:id="rId52"/>
    <p:sldId id="324" r:id="rId53"/>
    <p:sldId id="322" r:id="rId54"/>
    <p:sldId id="338" r:id="rId55"/>
    <p:sldId id="311" r:id="rId56"/>
    <p:sldId id="323" r:id="rId57"/>
    <p:sldId id="313" r:id="rId58"/>
    <p:sldId id="327" r:id="rId59"/>
    <p:sldId id="325" r:id="rId60"/>
    <p:sldId id="326" r:id="rId61"/>
    <p:sldId id="343" r:id="rId6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5F37B-BCCD-4693-8964-1381674B58B8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1F34B-F04C-45E2-A5B6-9E5E51701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289D-D4F5-444B-B023-E440A9144945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763A-3C1E-45D2-A8BC-60F930903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6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46EA37-725C-4C34-A3B0-09F06B5508C3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3D5C9A-4D3A-4B8E-B157-F0E03C6F8926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428C0B-5FD7-4174-8220-42C8F950970C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A25B5-9736-4974-8246-1C872B924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ctology.ru/ruk/kids_meningococc/clinic_general.aspx" TargetMode="External"/><Relationship Id="rId2" Type="http://schemas.openxmlformats.org/officeDocument/2006/relationships/hyperlink" Target="http://www.infectology.ru/ruk/kids_meningococc/clinic_local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640763" cy="446405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  <a:t>Кафедра микробиологии </a:t>
            </a:r>
            <a:r>
              <a:rPr lang="en-US" altLang="ru-RU" sz="2000" b="1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en-US" altLang="ru-RU" sz="2000" b="1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  <a:t>им. доц. Б.М. </a:t>
            </a:r>
            <a:r>
              <a:rPr lang="ru-RU" altLang="ru-RU" sz="2000" b="1" dirty="0" err="1" smtClean="0">
                <a:solidFill>
                  <a:schemeClr val="accent2"/>
                </a:solidFill>
                <a:cs typeface="Arial" pitchFamily="34" charset="0"/>
              </a:rPr>
              <a:t>Зельмановича</a:t>
            </a:r>
            <a: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cs typeface="Arial" pitchFamily="34" charset="0"/>
              </a:rPr>
              <a:t>Тема:</a:t>
            </a:r>
            <a: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b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Грамотрицательные кокки: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нейссерии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Грамотрицательные палочки: гемофильные бактерии.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  <a:t>лекция №10 для студентов 2 курса, обучающихся по специальности  31.05.01 </a:t>
            </a:r>
            <a:r>
              <a:rPr lang="ru-RU" alt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ru-RU" sz="2000" b="1" dirty="0" smtClean="0">
                <a:solidFill>
                  <a:schemeClr val="accent2"/>
                </a:solidFill>
                <a:cs typeface="Arial" pitchFamily="34" charset="0"/>
              </a:rPr>
              <a:t> Лечебное дело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589240"/>
            <a:ext cx="8281987" cy="83854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i="1" dirty="0">
                <a:solidFill>
                  <a:srgbClr val="0000CC"/>
                </a:solidFill>
                <a:cs typeface="Arial" pitchFamily="34" charset="0"/>
              </a:rPr>
              <a:t>к</a:t>
            </a:r>
            <a:r>
              <a:rPr lang="ru-RU" altLang="ru-RU" sz="2800" b="1" i="1" dirty="0" smtClean="0">
                <a:solidFill>
                  <a:srgbClr val="0000CC"/>
                </a:solidFill>
                <a:cs typeface="Arial" pitchFamily="34" charset="0"/>
              </a:rPr>
              <a:t>.б.н., доцент, Осипова Н.П.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b="1" i="1" dirty="0" smtClean="0">
              <a:solidFill>
                <a:srgbClr val="0000CC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i="1" dirty="0" smtClean="0">
                <a:solidFill>
                  <a:srgbClr val="0000CC"/>
                </a:solidFill>
                <a:cs typeface="Arial" pitchFamily="34" charset="0"/>
              </a:rPr>
              <a:t>Красноярск, </a:t>
            </a:r>
            <a:r>
              <a:rPr lang="ru-RU" altLang="ru-RU" sz="2000" b="1" i="1" dirty="0" smtClean="0">
                <a:solidFill>
                  <a:srgbClr val="0000CC"/>
                </a:solidFill>
                <a:cs typeface="Arial" pitchFamily="34" charset="0"/>
              </a:rPr>
              <a:t>2020</a:t>
            </a:r>
            <a:endParaRPr lang="ru-RU" altLang="ru-RU" sz="2000" b="1" i="1" dirty="0" smtClean="0">
              <a:solidFill>
                <a:srgbClr val="0000CC"/>
              </a:solidFill>
              <a:cs typeface="Arial" pitchFamily="34" charset="0"/>
            </a:endParaRPr>
          </a:p>
        </p:txBody>
      </p:sp>
      <p:pic>
        <p:nvPicPr>
          <p:cNvPr id="3076" name="Picture 2" descr="C:\Users\Ольга\Desktop\ольга\альбом\Крас ГМУ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5335" r="70995" b="23323"/>
          <a:stretch>
            <a:fillRect/>
          </a:stretch>
        </p:blipFill>
        <p:spPr bwMode="auto">
          <a:xfrm>
            <a:off x="323850" y="26035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4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7030A0"/>
                </a:solidFill>
              </a:rPr>
              <a:t>Цикличность заболевания менингитом, вызванным </a:t>
            </a:r>
            <a:r>
              <a:rPr lang="pt-BR" altLang="ru-RU" sz="3600" b="1" i="1" dirty="0" smtClean="0">
                <a:solidFill>
                  <a:srgbClr val="7030A0"/>
                </a:solidFill>
              </a:rPr>
              <a:t>N</a:t>
            </a:r>
            <a:r>
              <a:rPr lang="ru-RU" altLang="ru-RU" sz="3600" b="1" i="1" dirty="0" smtClean="0">
                <a:solidFill>
                  <a:srgbClr val="7030A0"/>
                </a:solidFill>
              </a:rPr>
              <a:t>. </a:t>
            </a:r>
            <a:r>
              <a:rPr lang="pt-BR" altLang="ru-RU" sz="3600" b="1" i="1" dirty="0" smtClean="0">
                <a:solidFill>
                  <a:srgbClr val="7030A0"/>
                </a:solidFill>
              </a:rPr>
              <a:t>meningitidis</a:t>
            </a:r>
            <a:r>
              <a:rPr lang="ru-RU" altLang="ru-RU" sz="3600" b="1" i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43062"/>
            <a:ext cx="8275389" cy="473826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pt-BR" altLang="ru-RU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altLang="ru-RU" i="1" dirty="0" smtClean="0">
                <a:latin typeface="Times New Roman" pitchFamily="18" charset="0"/>
                <a:cs typeface="Times New Roman" pitchFamily="18" charset="0"/>
              </a:rPr>
              <a:t>meningitidis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дает эпидемические вспышки по всему Земному шару с периодичностью 25-27 лет.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 периоды между вспышками имеется отчетливая тенденция к уменьшению заболеваемости.</a:t>
            </a:r>
          </a:p>
        </p:txBody>
      </p:sp>
    </p:spTree>
    <p:extLst>
      <p:ext uri="{BB962C8B-B14F-4D97-AF65-F5344CB8AC3E}">
        <p14:creationId xmlns:p14="http://schemas.microsoft.com/office/powerpoint/2010/main" val="105520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Морфология </a:t>
            </a:r>
            <a:r>
              <a:rPr lang="ru-RU" b="1" dirty="0" err="1" smtClean="0">
                <a:solidFill>
                  <a:srgbClr val="0070C0"/>
                </a:solidFill>
              </a:rPr>
              <a:t>нейссерий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6881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0404"/>
            <a:ext cx="34750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7"/>
            <a:ext cx="6264696" cy="46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66"/>
                </a:solidFill>
                <a:latin typeface="Comic Sans MS" pitchFamily="66" charset="0"/>
              </a:rPr>
              <a:t>Антигенная структура </a:t>
            </a:r>
            <a:r>
              <a:rPr lang="ru-RU" b="1" i="1" dirty="0" smtClean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en-US" altLang="ru-RU" b="1" i="1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ru-RU" altLang="ru-RU" b="1" i="1" dirty="0">
                <a:solidFill>
                  <a:srgbClr val="000066"/>
                </a:solidFill>
                <a:latin typeface="Comic Sans MS" pitchFamily="66" charset="0"/>
              </a:rPr>
              <a:t>.</a:t>
            </a:r>
            <a:r>
              <a:rPr lang="en-US" altLang="ru-RU" b="1" i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altLang="ru-RU" b="1" i="1" dirty="0" err="1">
                <a:solidFill>
                  <a:srgbClr val="000066"/>
                </a:solidFill>
                <a:latin typeface="Comic Sans MS" pitchFamily="66" charset="0"/>
              </a:rPr>
              <a:t>meningitidis</a:t>
            </a:r>
            <a:r>
              <a:rPr lang="ru-RU" altLang="ru-RU" sz="4000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sz="3600" b="1" dirty="0" smtClean="0"/>
              <a:t>Углеводная С-субстанция</a:t>
            </a:r>
          </a:p>
          <a:p>
            <a:r>
              <a:rPr lang="ru-RU" sz="3600" b="1" dirty="0" smtClean="0"/>
              <a:t>Протеиновая Р-субстанция</a:t>
            </a:r>
          </a:p>
          <a:p>
            <a:r>
              <a:rPr lang="ru-RU" sz="3600" b="1" dirty="0" smtClean="0"/>
              <a:t>Поверхностные </a:t>
            </a:r>
            <a:r>
              <a:rPr lang="en-US" sz="3600" b="1" dirty="0" smtClean="0"/>
              <a:t> </a:t>
            </a:r>
            <a:r>
              <a:rPr lang="ru-RU" sz="3600" b="1" dirty="0" smtClean="0"/>
              <a:t>типоспецифические (капсульные) АГ</a:t>
            </a:r>
          </a:p>
          <a:p>
            <a:r>
              <a:rPr lang="ru-RU" sz="3600" b="1" dirty="0" smtClean="0"/>
              <a:t>→ 13 групп: </a:t>
            </a:r>
            <a:r>
              <a:rPr lang="en-US" sz="4800" b="1" dirty="0" smtClean="0">
                <a:solidFill>
                  <a:srgbClr val="FF0000"/>
                </a:solidFill>
              </a:rPr>
              <a:t>A, B, C</a:t>
            </a:r>
            <a:r>
              <a:rPr lang="en-US" sz="3600" b="1" dirty="0" smtClean="0"/>
              <a:t>, D, X, </a:t>
            </a:r>
            <a:r>
              <a:rPr lang="en-US" sz="4800" b="1" dirty="0">
                <a:solidFill>
                  <a:srgbClr val="FF0000"/>
                </a:solidFill>
              </a:rPr>
              <a:t>Y</a:t>
            </a:r>
            <a:r>
              <a:rPr lang="en-US" sz="3600" b="1" dirty="0" smtClean="0"/>
              <a:t>, Z, </a:t>
            </a:r>
            <a:r>
              <a:rPr lang="en-US" sz="4800" b="1" dirty="0" smtClean="0">
                <a:solidFill>
                  <a:srgbClr val="FF0000"/>
                </a:solidFill>
              </a:rPr>
              <a:t>W135</a:t>
            </a:r>
            <a:r>
              <a:rPr lang="en-US" b="1" dirty="0" smtClean="0"/>
              <a:t>, </a:t>
            </a:r>
            <a:r>
              <a:rPr lang="en-US" sz="3600" b="1" dirty="0" smtClean="0"/>
              <a:t>E29, H, I, K, L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448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82000" cy="48418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A50021"/>
                </a:solidFill>
              </a:rPr>
              <a:t>Факторы патогенности менингококков</a:t>
            </a:r>
          </a:p>
        </p:txBody>
      </p:sp>
      <p:graphicFrame>
        <p:nvGraphicFramePr>
          <p:cNvPr id="8809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07137"/>
              </p:ext>
            </p:extLst>
          </p:nvPr>
        </p:nvGraphicFramePr>
        <p:xfrm>
          <a:off x="395536" y="764705"/>
          <a:ext cx="8496622" cy="6049847"/>
        </p:xfrm>
        <a:graphic>
          <a:graphicData uri="http://schemas.openxmlformats.org/drawingml/2006/table">
            <a:tbl>
              <a:tblPr/>
              <a:tblGrid>
                <a:gridCol w="3851321"/>
                <a:gridCol w="4645301"/>
              </a:tblGrid>
              <a:tr h="551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Механизм 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. Капсула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. Подавление фагоцитоза, адгезия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Фимбрии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белок наружной мембраны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 Адгезия (эпителиальные клетки)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Гиалуронидаза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, нейраминидаза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3. Инвазия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IgA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-протеаза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4. Разрушение </a:t>
                      </a:r>
                      <a:r>
                        <a:rPr kumimoji="0" lang="en-US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</a:rPr>
                        <a:t>SIgA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подавление иммунитета СО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5. Эндотоксин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5.Синдром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эндотоксинемии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LPS</a:t>
                      </a:r>
                      <a:r>
                        <a:rPr kumimoji="0" lang="ru-RU" alt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– фракция, вызывает тромбоз сосудов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2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313612" cy="627063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Патогенез. Начальный этап.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628063" cy="451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642938" y="5445224"/>
            <a:ext cx="757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latin typeface="Times New Roman" pitchFamily="18" charset="0"/>
                <a:cs typeface="Times New Roman" pitchFamily="18" charset="0"/>
              </a:rPr>
              <a:t>Назофарингит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Наблюдают полнокровие сосудов стенки глотки, набухание клеток покровного эпителия, гипертрофия и гиперплазия лимфоидных фолликулов; в трахее и бронхах - катаральное воспаление.</a:t>
            </a:r>
          </a:p>
        </p:txBody>
      </p:sp>
    </p:spTree>
    <p:extLst>
      <p:ext uri="{BB962C8B-B14F-4D97-AF65-F5344CB8AC3E}">
        <p14:creationId xmlns:p14="http://schemas.microsoft.com/office/powerpoint/2010/main" val="383940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9850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835150" y="5373688"/>
            <a:ext cx="558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Кровоизлияния при менингококкемии</a:t>
            </a:r>
          </a:p>
        </p:txBody>
      </p:sp>
    </p:spTree>
    <p:extLst>
      <p:ext uri="{BB962C8B-B14F-4D97-AF65-F5344CB8AC3E}">
        <p14:creationId xmlns:p14="http://schemas.microsoft.com/office/powerpoint/2010/main" val="239490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351838" cy="2273300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/>
              <a:t>Основной признак серозного менингита, вызываемого менингококком - </a:t>
            </a:r>
            <a:r>
              <a:rPr lang="ru-RU" altLang="ru-RU" sz="3200" smtClean="0"/>
              <a:t> </a:t>
            </a:r>
            <a:r>
              <a:rPr lang="ru-RU" altLang="ru-RU" sz="2400" b="1" smtClean="0"/>
              <a:t>геморрагическая сыпь звездчатой формы, в основном, на дистальных отделах конечностей, ягодицах, боковых поверхностях туловища.</a:t>
            </a:r>
            <a:r>
              <a:rPr lang="ru-RU" altLang="ru-RU" sz="2800" b="1" smtClean="0"/>
              <a:t> </a:t>
            </a:r>
          </a:p>
        </p:txBody>
      </p:sp>
      <p:pic>
        <p:nvPicPr>
          <p:cNvPr id="26627" name="Picture 5" descr="Mening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439261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Менингит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557338"/>
            <a:ext cx="4713287" cy="4687887"/>
          </a:xfrm>
          <a:noFill/>
        </p:spPr>
      </p:pic>
    </p:spTree>
    <p:extLst>
      <p:ext uri="{BB962C8B-B14F-4D97-AF65-F5344CB8AC3E}">
        <p14:creationId xmlns:p14="http://schemas.microsoft.com/office/powerpoint/2010/main" val="32984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rgbClr val="660066"/>
                </a:solidFill>
              </a:rPr>
              <a:t>Классификация</a:t>
            </a:r>
            <a:br>
              <a:rPr lang="ru-RU" altLang="ru-RU" sz="4000" b="1" smtClean="0">
                <a:solidFill>
                  <a:srgbClr val="660066"/>
                </a:solidFill>
              </a:rPr>
            </a:br>
            <a:r>
              <a:rPr lang="ru-RU" altLang="ru-RU" sz="2000" b="1" smtClean="0">
                <a:solidFill>
                  <a:srgbClr val="660066"/>
                </a:solidFill>
              </a:rPr>
              <a:t>Покровский В.И. с соавт.</a:t>
            </a:r>
            <a:br>
              <a:rPr lang="ru-RU" altLang="ru-RU" sz="2000" b="1" smtClean="0">
                <a:solidFill>
                  <a:srgbClr val="660066"/>
                </a:solidFill>
              </a:rPr>
            </a:br>
            <a:endParaRPr lang="ru-RU" altLang="ru-RU" sz="2000" b="1" smtClean="0">
              <a:solidFill>
                <a:srgbClr val="660066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 smtClean="0">
                <a:hlinkClick r:id="rId2"/>
              </a:rPr>
              <a:t>Локализованные формы: </a:t>
            </a:r>
            <a:endParaRPr lang="ru-RU" altLang="ru-RU" sz="2400" dirty="0" smtClean="0"/>
          </a:p>
          <a:p>
            <a:pPr lvl="1">
              <a:lnSpc>
                <a:spcPct val="90000"/>
              </a:lnSpc>
            </a:pPr>
            <a:r>
              <a:rPr lang="ru-RU" altLang="ru-RU" sz="2000" dirty="0" err="1" smtClean="0"/>
              <a:t>менингококконосительство</a:t>
            </a:r>
            <a:r>
              <a:rPr lang="ru-RU" altLang="ru-RU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ru-RU" altLang="ru-RU" sz="2000" dirty="0" smtClean="0"/>
              <a:t>менингококковый </a:t>
            </a:r>
            <a:r>
              <a:rPr lang="ru-RU" altLang="ru-RU" sz="2000" dirty="0" err="1" smtClean="0"/>
              <a:t>назофарингит</a:t>
            </a:r>
            <a:endParaRPr lang="ru-RU" altLang="ru-RU" sz="2000" b="1" dirty="0" smtClean="0"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ru-RU" altLang="ru-RU" sz="2400" b="1" dirty="0" err="1" smtClean="0">
                <a:hlinkClick r:id="rId3"/>
              </a:rPr>
              <a:t>Генерализованные</a:t>
            </a:r>
            <a:r>
              <a:rPr lang="ru-RU" altLang="ru-RU" sz="2400" b="1" dirty="0" smtClean="0">
                <a:hlinkClick r:id="rId3"/>
              </a:rPr>
              <a:t> формы:</a:t>
            </a:r>
            <a:r>
              <a:rPr lang="ru-RU" altLang="ru-RU" sz="2400" b="1" dirty="0" smtClean="0"/>
              <a:t> </a:t>
            </a:r>
            <a:endParaRPr lang="ru-RU" altLang="ru-RU" sz="2400" dirty="0" smtClean="0"/>
          </a:p>
          <a:p>
            <a:pPr lvl="1">
              <a:lnSpc>
                <a:spcPct val="90000"/>
              </a:lnSpc>
            </a:pPr>
            <a:r>
              <a:rPr lang="ru-RU" altLang="ru-RU" sz="2400" dirty="0" err="1" smtClean="0">
                <a:solidFill>
                  <a:srgbClr val="FF0000"/>
                </a:solidFill>
              </a:rPr>
              <a:t>менингококкемия</a:t>
            </a:r>
            <a:r>
              <a:rPr lang="en-US" altLang="ru-RU" sz="2400" dirty="0" smtClean="0"/>
              <a:t>: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1) типичная,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2) молниеносная  (острейший менингококковый сепсис),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3) хроническая</a:t>
            </a:r>
            <a:r>
              <a:rPr lang="ru-RU" altLang="ru-RU" sz="2400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FF0000"/>
                </a:solidFill>
              </a:rPr>
              <a:t>менингит</a:t>
            </a:r>
          </a:p>
          <a:p>
            <a:pPr lvl="1">
              <a:lnSpc>
                <a:spcPct val="90000"/>
              </a:lnSpc>
            </a:pPr>
            <a:r>
              <a:rPr lang="ru-RU" altLang="ru-RU" sz="2400" dirty="0" err="1" smtClean="0">
                <a:solidFill>
                  <a:srgbClr val="FF0000"/>
                </a:solidFill>
              </a:rPr>
              <a:t>менингоэнцефалит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FF0000"/>
                </a:solidFill>
              </a:rPr>
              <a:t>смешанная форма - менингит и </a:t>
            </a:r>
            <a:r>
              <a:rPr lang="ru-RU" altLang="ru-RU" sz="2400" dirty="0" err="1" smtClean="0">
                <a:solidFill>
                  <a:srgbClr val="FF0000"/>
                </a:solidFill>
              </a:rPr>
              <a:t>менингококкемия</a:t>
            </a:r>
            <a:r>
              <a:rPr lang="ru-RU" altLang="ru-RU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FF0000"/>
                </a:solidFill>
              </a:rPr>
              <a:t>редкие формы</a:t>
            </a:r>
            <a:r>
              <a:rPr lang="ru-RU" altLang="ru-RU" sz="2000" dirty="0" smtClean="0"/>
              <a:t> - менингококковый эндокардит, менингококковая пневмония, менингококковый артрит, полиартрит, менингококковый иридоциклит.</a:t>
            </a:r>
          </a:p>
        </p:txBody>
      </p:sp>
    </p:spTree>
    <p:extLst>
      <p:ext uri="{BB962C8B-B14F-4D97-AF65-F5344CB8AC3E}">
        <p14:creationId xmlns:p14="http://schemas.microsoft.com/office/powerpoint/2010/main" val="8596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064500" cy="56880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4000" b="1" dirty="0" smtClean="0"/>
              <a:t>Цель лекции</a:t>
            </a:r>
            <a:r>
              <a:rPr lang="ru-RU" altLang="ru-RU" dirty="0" smtClean="0"/>
              <a:t>: </a:t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600" b="1" dirty="0" smtClean="0">
                <a:solidFill>
                  <a:srgbClr val="990033"/>
                </a:solidFill>
              </a:rPr>
              <a:t>На основе знаний биологии </a:t>
            </a:r>
            <a:r>
              <a:rPr lang="ru-RU" altLang="ru-RU" sz="3600" b="1" dirty="0" err="1" smtClean="0">
                <a:solidFill>
                  <a:srgbClr val="990033"/>
                </a:solidFill>
              </a:rPr>
              <a:t>нейссерий</a:t>
            </a:r>
            <a:r>
              <a:rPr lang="ru-RU" altLang="ru-RU" sz="3600" b="1" dirty="0" smtClean="0">
                <a:solidFill>
                  <a:srgbClr val="990033"/>
                </a:solidFill>
              </a:rPr>
              <a:t> и гемофильных бактерий, особенностей их взаимодействия с </a:t>
            </a:r>
            <a:r>
              <a:rPr lang="ru-RU" altLang="ru-RU" sz="3600" b="1" dirty="0" err="1" smtClean="0">
                <a:solidFill>
                  <a:srgbClr val="990033"/>
                </a:solidFill>
              </a:rPr>
              <a:t>макроорганизмом</a:t>
            </a:r>
            <a:r>
              <a:rPr lang="ru-RU" altLang="ru-RU" sz="3600" b="1" dirty="0" smtClean="0">
                <a:solidFill>
                  <a:srgbClr val="990033"/>
                </a:solidFill>
              </a:rPr>
              <a:t> научиться обосновывать особенности микробиологической диагностики, специфическую профилактику и терапию вызываемых ими заболеваний</a:t>
            </a:r>
            <a:r>
              <a:rPr lang="ru-RU" altLang="ru-RU" dirty="0" smtClean="0"/>
              <a:t> </a:t>
            </a:r>
          </a:p>
        </p:txBody>
      </p:sp>
      <p:pic>
        <p:nvPicPr>
          <p:cNvPr id="4099" name="Picture 3" descr="HM003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19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93150" cy="9842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Методы микробиологической диагностики менингококковых инфекций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75700" cy="47910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ru-RU" b="1" dirty="0">
                <a:solidFill>
                  <a:srgbClr val="A50021"/>
                </a:solidFill>
                <a:latin typeface="Times New Roman" pitchFamily="18" charset="0"/>
              </a:rPr>
              <a:t>I.    </a:t>
            </a:r>
            <a:r>
              <a:rPr lang="ru-RU" altLang="ru-RU" b="1" dirty="0">
                <a:solidFill>
                  <a:srgbClr val="A50021"/>
                </a:solidFill>
                <a:latin typeface="Times New Roman" pitchFamily="18" charset="0"/>
              </a:rPr>
              <a:t>Микроскопический 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>
                <a:latin typeface="Times New Roman" pitchFamily="18" charset="0"/>
              </a:rPr>
              <a:t>Материал: СМЖ (лучше осадок)</a:t>
            </a:r>
          </a:p>
          <a:p>
            <a:pPr>
              <a:buFont typeface="Wingdings" pitchFamily="2" charset="2"/>
              <a:buNone/>
            </a:pPr>
            <a:r>
              <a:rPr lang="en-US" altLang="ru-RU" b="1" dirty="0">
                <a:solidFill>
                  <a:srgbClr val="A50021"/>
                </a:solidFill>
                <a:latin typeface="Times New Roman" pitchFamily="18" charset="0"/>
              </a:rPr>
              <a:t>II</a:t>
            </a:r>
            <a:r>
              <a:rPr lang="ru-RU" altLang="ru-RU" b="1" dirty="0">
                <a:solidFill>
                  <a:srgbClr val="A50021"/>
                </a:solidFill>
                <a:latin typeface="Times New Roman" pitchFamily="18" charset="0"/>
              </a:rPr>
              <a:t>.  Бактериологический (основной)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>
                <a:latin typeface="Times New Roman" pitchFamily="18" charset="0"/>
              </a:rPr>
              <a:t>Материал: СМЖ, Кровь, носоглоточная слизь</a:t>
            </a:r>
          </a:p>
          <a:p>
            <a:pPr>
              <a:buFont typeface="Wingdings" pitchFamily="2" charset="2"/>
              <a:buNone/>
            </a:pPr>
            <a:r>
              <a:rPr lang="en-US" altLang="ru-RU" b="1" dirty="0">
                <a:solidFill>
                  <a:srgbClr val="A50021"/>
                </a:solidFill>
                <a:latin typeface="Times New Roman" pitchFamily="18" charset="0"/>
              </a:rPr>
              <a:t>III</a:t>
            </a:r>
            <a:r>
              <a:rPr lang="ru-RU" altLang="ru-RU" b="1" dirty="0">
                <a:solidFill>
                  <a:srgbClr val="A50021"/>
                </a:solidFill>
                <a:latin typeface="Times New Roman" pitchFamily="18" charset="0"/>
              </a:rPr>
              <a:t>. </a:t>
            </a:r>
            <a:r>
              <a:rPr lang="ru-RU" altLang="ru-RU" b="1" dirty="0" smtClean="0">
                <a:solidFill>
                  <a:srgbClr val="A50021"/>
                </a:solidFill>
                <a:latin typeface="Times New Roman" pitchFamily="18" charset="0"/>
              </a:rPr>
              <a:t>Серологический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A50021"/>
                </a:solidFill>
                <a:latin typeface="Times New Roman" pitchFamily="18" charset="0"/>
              </a:rPr>
              <a:t>Экспресс-диагностика:</a:t>
            </a:r>
            <a:r>
              <a:rPr lang="ru-RU" altLang="ru-RU" b="1" dirty="0" smtClean="0"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выявление а/г в СМЖ – р-я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латекс-агглютинации,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ко-агглютинации</a:t>
            </a:r>
            <a:r>
              <a:rPr lang="ru-RU" altLang="ru-RU" b="1" dirty="0" smtClean="0">
                <a:latin typeface="Times New Roman" pitchFamily="18" charset="0"/>
              </a:rPr>
              <a:t>;  выявление ДНК – ПЦР</a:t>
            </a:r>
            <a:endParaRPr lang="ru-RU" altLang="ru-RU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dirty="0" smtClean="0">
                <a:solidFill>
                  <a:srgbClr val="A50021"/>
                </a:solidFill>
                <a:latin typeface="Times New Roman" pitchFamily="18" charset="0"/>
              </a:rPr>
              <a:t>Серодиагностика</a:t>
            </a:r>
            <a:r>
              <a:rPr lang="ru-RU" altLang="ru-RU" b="1" dirty="0" smtClean="0">
                <a:latin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</a:rPr>
              <a:t>– РНГА, ИФА </a:t>
            </a:r>
            <a:r>
              <a:rPr lang="ru-RU" altLang="ru-RU" sz="2000" b="1" dirty="0">
                <a:latin typeface="Times New Roman" pitchFamily="18" charset="0"/>
              </a:rPr>
              <a:t>(вспомогательный</a:t>
            </a:r>
            <a:r>
              <a:rPr lang="ru-RU" altLang="ru-RU" sz="2000" b="1" dirty="0" smtClean="0">
                <a:latin typeface="Times New Roman" pitchFamily="18" charset="0"/>
              </a:rPr>
              <a:t>)</a:t>
            </a:r>
            <a:endParaRPr lang="ru-RU" alt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63000" cy="627062"/>
          </a:xfrm>
        </p:spPr>
        <p:txBody>
          <a:bodyPr>
            <a:normAutofit fontScale="90000"/>
          </a:bodyPr>
          <a:lstStyle/>
          <a:p>
            <a:r>
              <a:rPr lang="ru-RU" altLang="ru-RU" sz="4000" b="1">
                <a:solidFill>
                  <a:srgbClr val="000066"/>
                </a:solidFill>
              </a:rPr>
              <a:t>Специфическая профилактика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48712" cy="5616575"/>
          </a:xfrm>
        </p:spPr>
        <p:txBody>
          <a:bodyPr/>
          <a:lstStyle/>
          <a:p>
            <a:r>
              <a:rPr lang="ru-RU" altLang="ru-RU" sz="2800" b="1" dirty="0"/>
              <a:t>химическая менингококковая вакцина А+С</a:t>
            </a:r>
          </a:p>
          <a:p>
            <a:r>
              <a:rPr lang="ru-RU" altLang="ru-RU" sz="2800" b="1" dirty="0"/>
              <a:t> химическая менингококковая вакцина В</a:t>
            </a:r>
          </a:p>
          <a:p>
            <a:r>
              <a:rPr lang="ru-RU" altLang="ru-RU" sz="2800" b="1" dirty="0"/>
              <a:t> химическая менингококковая вакцина С</a:t>
            </a:r>
          </a:p>
          <a:p>
            <a:r>
              <a:rPr lang="ru-RU" altLang="ru-RU" sz="2800" b="1" dirty="0"/>
              <a:t>химическая менингококковая вакцина </a:t>
            </a:r>
            <a:endParaRPr lang="en-US" altLang="ru-RU" sz="2800" b="1" dirty="0" smtClean="0"/>
          </a:p>
          <a:p>
            <a:pPr marL="0" indent="0">
              <a:buNone/>
            </a:pPr>
            <a:r>
              <a:rPr lang="ru-RU" altLang="ru-RU" sz="2800" b="1" dirty="0" smtClean="0"/>
              <a:t>(</a:t>
            </a:r>
            <a:r>
              <a:rPr lang="ru-RU" altLang="ru-RU" sz="2800" b="1" dirty="0"/>
              <a:t>A, C, Y, W-135)</a:t>
            </a:r>
            <a:r>
              <a:rPr lang="ru-RU" altLang="ru-RU" sz="2800" dirty="0"/>
              <a:t> </a:t>
            </a:r>
            <a:endParaRPr lang="ru-RU" altLang="ru-RU" sz="2800" b="1" dirty="0"/>
          </a:p>
          <a:p>
            <a:pPr algn="ctr">
              <a:buFont typeface="Wingdings" pitchFamily="2" charset="2"/>
              <a:buNone/>
            </a:pPr>
            <a:endParaRPr lang="ru-RU" altLang="ru-RU" sz="40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altLang="ru-RU" sz="4000" b="1" dirty="0">
              <a:solidFill>
                <a:srgbClr val="000066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4000" b="1" dirty="0">
                <a:solidFill>
                  <a:srgbClr val="000066"/>
                </a:solidFill>
              </a:rPr>
              <a:t>Специфическая терапия</a:t>
            </a:r>
          </a:p>
          <a:p>
            <a:r>
              <a:rPr lang="ru-RU" altLang="ru-RU" sz="3000" dirty="0"/>
              <a:t> </a:t>
            </a:r>
            <a:r>
              <a:rPr lang="ru-RU" altLang="ru-RU" b="1" dirty="0"/>
              <a:t>не разработана</a:t>
            </a:r>
            <a:endParaRPr lang="ru-RU" alt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13937"/>
          <a:stretch/>
        </p:blipFill>
        <p:spPr bwMode="auto">
          <a:xfrm>
            <a:off x="4571999" y="2996952"/>
            <a:ext cx="4649623" cy="21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060575"/>
            <a:ext cx="7793037" cy="1462088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Гонорея</a:t>
            </a:r>
            <a:br>
              <a:rPr lang="ru-RU" alt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en-US" altLang="ru-RU" b="1" i="1" dirty="0">
                <a:solidFill>
                  <a:srgbClr val="7030A0"/>
                </a:solidFill>
              </a:rPr>
              <a:t>N</a:t>
            </a:r>
            <a:r>
              <a:rPr lang="ru-RU" altLang="ru-RU" b="1" i="1" dirty="0">
                <a:solidFill>
                  <a:srgbClr val="7030A0"/>
                </a:solidFill>
              </a:rPr>
              <a:t>.</a:t>
            </a:r>
            <a:r>
              <a:rPr lang="en-US" altLang="ru-RU" b="1" i="1" dirty="0">
                <a:solidFill>
                  <a:srgbClr val="7030A0"/>
                </a:solidFill>
              </a:rPr>
              <a:t> gonorrhoeae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42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0364"/>
            <a:ext cx="7704855" cy="57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45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8006" r="5951"/>
          <a:stretch/>
        </p:blipFill>
        <p:spPr bwMode="auto">
          <a:xfrm>
            <a:off x="581891" y="1140768"/>
            <a:ext cx="8195436" cy="43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80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76263"/>
            <a:ext cx="80962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371600" y="914400"/>
            <a:ext cx="6553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itchFamily="18" charset="0"/>
              </a:rPr>
              <a:t>Сем. 	   </a:t>
            </a:r>
            <a:r>
              <a:rPr lang="en-US" altLang="ru-RU" sz="4000" b="1" i="1">
                <a:solidFill>
                  <a:srgbClr val="A50021"/>
                </a:solidFill>
                <a:latin typeface="Times New Roman" pitchFamily="18" charset="0"/>
              </a:rPr>
              <a:t>Neisseriaceae</a:t>
            </a:r>
            <a:endParaRPr lang="ru-RU" altLang="ru-RU" sz="4000" b="1" i="1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itchFamily="18" charset="0"/>
              </a:rPr>
              <a:t>Род 	</a:t>
            </a:r>
            <a:r>
              <a:rPr lang="en-US" altLang="ru-RU" sz="4000" b="1">
                <a:latin typeface="Times New Roman" pitchFamily="18" charset="0"/>
              </a:rPr>
              <a:t> </a:t>
            </a:r>
            <a:r>
              <a:rPr lang="ru-RU" altLang="ru-RU" sz="4000" b="1">
                <a:latin typeface="Times New Roman" pitchFamily="18" charset="0"/>
              </a:rPr>
              <a:t>  </a:t>
            </a:r>
            <a:r>
              <a:rPr lang="en-US" altLang="ru-RU" sz="4000" b="1" i="1">
                <a:solidFill>
                  <a:srgbClr val="000066"/>
                </a:solidFill>
                <a:latin typeface="Times New Roman" pitchFamily="18" charset="0"/>
              </a:rPr>
              <a:t>Neisseria</a:t>
            </a:r>
            <a:endParaRPr lang="ru-RU" altLang="ru-RU" sz="4000" b="1" i="1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4000" b="1">
                <a:latin typeface="Times New Roman" pitchFamily="18" charset="0"/>
              </a:rPr>
              <a:t>Вид</a:t>
            </a:r>
            <a:r>
              <a:rPr lang="ru-RU" altLang="ru-RU" sz="4000" b="1" i="1">
                <a:latin typeface="Times New Roman" pitchFamily="18" charset="0"/>
              </a:rPr>
              <a:t>	  </a:t>
            </a:r>
            <a:r>
              <a:rPr lang="en-US" altLang="ru-RU" sz="4000" b="1" i="1">
                <a:latin typeface="Times New Roman" pitchFamily="18" charset="0"/>
              </a:rPr>
              <a:t>	N</a:t>
            </a:r>
            <a:r>
              <a:rPr lang="ru-RU" altLang="ru-RU" sz="4000" b="1" i="1">
                <a:latin typeface="Times New Roman" pitchFamily="18" charset="0"/>
              </a:rPr>
              <a:t>.</a:t>
            </a:r>
            <a:r>
              <a:rPr lang="en-US" altLang="ru-RU" sz="4000" b="1" i="1">
                <a:latin typeface="Times New Roman" pitchFamily="18" charset="0"/>
              </a:rPr>
              <a:t> gonorrhoeae</a:t>
            </a:r>
            <a:r>
              <a:rPr lang="ru-RU" altLang="ru-RU" sz="4000" b="1" i="1">
                <a:latin typeface="Times New Roman" pitchFamily="18" charset="0"/>
              </a:rPr>
              <a:t> – возбудитель гонореи, бленнореи.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4000" b="1" i="1">
                <a:latin typeface="Times New Roman" pitchFamily="18" charset="0"/>
              </a:rPr>
              <a:t> А. Нейссер, 1879 г.</a:t>
            </a:r>
          </a:p>
        </p:txBody>
      </p:sp>
    </p:spTree>
    <p:extLst>
      <p:ext uri="{BB962C8B-B14F-4D97-AF65-F5344CB8AC3E}">
        <p14:creationId xmlns:p14="http://schemas.microsoft.com/office/powerpoint/2010/main" val="1909768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/>
              <a:t>Возбудитель гонореи в мазке гноя </a:t>
            </a:r>
          </a:p>
        </p:txBody>
      </p:sp>
      <p:pic>
        <p:nvPicPr>
          <p:cNvPr id="5123" name="Picture 5" descr="primary-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32117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23850" y="5373688"/>
            <a:ext cx="3808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Окраска метиленовым синим. </a:t>
            </a:r>
          </a:p>
        </p:txBody>
      </p:sp>
      <p:pic>
        <p:nvPicPr>
          <p:cNvPr id="5125" name="Picture 8" descr="Neisseria_gonorrhoeae_PHIL_3693_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916113"/>
            <a:ext cx="46291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5487988" y="5387975"/>
            <a:ext cx="232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Окраска по Граму</a:t>
            </a:r>
          </a:p>
        </p:txBody>
      </p:sp>
    </p:spTree>
    <p:extLst>
      <p:ext uri="{BB962C8B-B14F-4D97-AF65-F5344CB8AC3E}">
        <p14:creationId xmlns:p14="http://schemas.microsoft.com/office/powerpoint/2010/main" val="17715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88658" cy="49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365"/>
            <a:ext cx="8537451" cy="765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0099"/>
                </a:solidFill>
              </a:rPr>
              <a:t>Факторы патогенности </a:t>
            </a:r>
            <a:r>
              <a:rPr lang="ru-RU" altLang="ru-RU" sz="3200" b="1" i="1" dirty="0" err="1" smtClean="0">
                <a:solidFill>
                  <a:srgbClr val="000099"/>
                </a:solidFill>
              </a:rPr>
              <a:t>Neisseria</a:t>
            </a:r>
            <a:r>
              <a:rPr lang="ru-RU" altLang="ru-RU" sz="3200" b="1" i="1" dirty="0" smtClean="0">
                <a:solidFill>
                  <a:srgbClr val="000099"/>
                </a:solidFill>
              </a:rPr>
              <a:t> </a:t>
            </a:r>
            <a:r>
              <a:rPr lang="ru-RU" altLang="ru-RU" sz="3200" b="1" i="1" dirty="0" err="1" smtClean="0">
                <a:solidFill>
                  <a:srgbClr val="000099"/>
                </a:solidFill>
              </a:rPr>
              <a:t>gonorrhoeae</a:t>
            </a:r>
            <a:r>
              <a:rPr lang="ru-RU" altLang="ru-RU" sz="3200" dirty="0" smtClean="0">
                <a:solidFill>
                  <a:srgbClr val="000099"/>
                </a:solidFill>
              </a:rPr>
              <a:t> </a:t>
            </a:r>
          </a:p>
        </p:txBody>
      </p:sp>
      <p:graphicFrame>
        <p:nvGraphicFramePr>
          <p:cNvPr id="22672" name="Group 1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539902"/>
              </p:ext>
            </p:extLst>
          </p:nvPr>
        </p:nvGraphicFramePr>
        <p:xfrm>
          <a:off x="12802" y="764705"/>
          <a:ext cx="9144000" cy="6370356"/>
        </p:xfrm>
        <a:graphic>
          <a:graphicData uri="http://schemas.openxmlformats.org/drawingml/2006/table">
            <a:tbl>
              <a:tblPr/>
              <a:tblGrid>
                <a:gridCol w="3779912"/>
                <a:gridCol w="5364088"/>
              </a:tblGrid>
              <a:tr h="2804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Факторы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Биологический эффект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48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Пили (белок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пилин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(Пили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типа –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токсич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эффект)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Прикрепление гонококков к эпителию (уретры,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влагалища, фаллопиевых труб, полости рта,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конъюнктивы)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Капсула 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Антифагоцитарная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активность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946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IgA</a:t>
                      </a: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-протеаза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Разрушение </a:t>
                      </a:r>
                      <a:r>
                        <a:rPr kumimoji="0" lang="en-US" alt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SIgA</a:t>
                      </a: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  <a:sym typeface="Symbol" pitchFamily="18" charset="2"/>
                        </a:rPr>
                        <a:t>подавление иммунитета СО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9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Белки наружной мембраны: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48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Протеин I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Por-пориновый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белок)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Способствует внутриклеточному выживанию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бактерий, препятствуя слиянию лизосом с 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фагосомой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нейтрофилов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48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Протеин II (Ора —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Opacity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protein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Opacity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— мутность), т.е. протеин мутности;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Опосредует плотное прикрепление к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эпителиальным клеткам и инвазию внутрь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клеток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4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Протеин III (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Rmp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—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Reduction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modifiable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protein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Защищает поверхностные антигены (Рог-белок,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липоолигосахарид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от бактерицидных антител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48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ЛПС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Липополисахарид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обладает свойствами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эндотоксина, подавляет рост других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микроорганизмов – явление «стерильного гноя»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4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Бета –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лактамаза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(не у всех)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Гидролизует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бета-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лактамное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кольцо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пенициллинов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3300"/>
                </a:solidFill>
                <a:latin typeface="Comic Sans MS" pitchFamily="66" charset="0"/>
              </a:rPr>
              <a:t>План лекции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86106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smtClean="0">
                <a:solidFill>
                  <a:srgbClr val="006600"/>
                </a:solidFill>
                <a:latin typeface="Comic Sans MS" pitchFamily="66" charset="0"/>
              </a:rPr>
              <a:t>Актуальность темы.</a:t>
            </a:r>
            <a:endParaRPr lang="en-US" altLang="ru-RU" b="1" smtClean="0">
              <a:solidFill>
                <a:srgbClr val="0066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smtClean="0">
                <a:solidFill>
                  <a:srgbClr val="006600"/>
                </a:solidFill>
                <a:latin typeface="Comic Sans MS" pitchFamily="66" charset="0"/>
              </a:rPr>
              <a:t>Классификация, морфобиологические свойства возбудителей.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smtClean="0">
                <a:solidFill>
                  <a:srgbClr val="006600"/>
                </a:solidFill>
                <a:latin typeface="Comic Sans MS" pitchFamily="66" charset="0"/>
              </a:rPr>
              <a:t>Экология, особенности эпидемиологии, патогенеза и иммунитета.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smtClean="0">
                <a:solidFill>
                  <a:srgbClr val="006600"/>
                </a:solidFill>
                <a:latin typeface="Comic Sans MS" pitchFamily="66" charset="0"/>
              </a:rPr>
              <a:t>Материал и методы микробиологической диагностики.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smtClean="0">
                <a:solidFill>
                  <a:srgbClr val="006600"/>
                </a:solidFill>
                <a:latin typeface="Comic Sans MS" pitchFamily="66" charset="0"/>
              </a:rPr>
              <a:t>Специфическая профилактика и терапия.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smtClean="0">
                <a:solidFill>
                  <a:srgbClr val="006600"/>
                </a:solidFill>
                <a:latin typeface="Comic Sans MS" pitchFamily="66" charset="0"/>
              </a:rPr>
              <a:t>Выводы</a:t>
            </a:r>
          </a:p>
        </p:txBody>
      </p:sp>
      <p:pic>
        <p:nvPicPr>
          <p:cNvPr id="5124" name="Picture 4" descr="BS0055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7526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260648"/>
            <a:ext cx="7272337" cy="6397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Патогенез гонококковой инфекции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064896" cy="582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/>
              <a:t>Течение заболевания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mtClean="0"/>
              <a:t>Инфекции:</a:t>
            </a:r>
          </a:p>
          <a:p>
            <a:pPr eaLnBrk="1" hangingPunct="1"/>
            <a:r>
              <a:rPr lang="ru-RU" altLang="ru-RU" smtClean="0"/>
              <a:t>Острая</a:t>
            </a:r>
          </a:p>
          <a:p>
            <a:pPr eaLnBrk="1" hangingPunct="1"/>
            <a:r>
              <a:rPr lang="ru-RU" altLang="ru-RU" smtClean="0"/>
              <a:t>Хроническая (</a:t>
            </a:r>
            <a:r>
              <a:rPr lang="en-US" altLang="ru-RU" smtClean="0"/>
              <a:t>L-</a:t>
            </a:r>
            <a:r>
              <a:rPr lang="ru-RU" altLang="ru-RU" smtClean="0"/>
              <a:t>трансформация)</a:t>
            </a:r>
          </a:p>
          <a:p>
            <a:pPr eaLnBrk="1" hangingPunct="1"/>
            <a:r>
              <a:rPr lang="ru-RU" altLang="ru-RU" smtClean="0"/>
              <a:t>Бессимптомная (70-80% у женщин, 5-10% у мужчин)</a:t>
            </a:r>
          </a:p>
        </p:txBody>
      </p:sp>
    </p:spTree>
    <p:extLst>
      <p:ext uri="{BB962C8B-B14F-4D97-AF65-F5344CB8AC3E}">
        <p14:creationId xmlns:p14="http://schemas.microsoft.com/office/powerpoint/2010/main" val="20292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Локализация и виды гонококковой инфекции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Инфекции </a:t>
            </a:r>
            <a:r>
              <a:rPr lang="ru-RU" b="1" u="sng" dirty="0"/>
              <a:t>нижних отделов мочеполового тракта:</a:t>
            </a:r>
          </a:p>
          <a:p>
            <a:pPr lvl="0"/>
            <a:r>
              <a:rPr lang="ru-RU" b="1" dirty="0"/>
              <a:t>Цервицит</a:t>
            </a:r>
          </a:p>
          <a:p>
            <a:pPr lvl="0"/>
            <a:r>
              <a:rPr lang="ru-RU" b="1" dirty="0"/>
              <a:t>Уретрит (у мужчин и женщин)</a:t>
            </a:r>
          </a:p>
          <a:p>
            <a:pPr lvl="0"/>
            <a:r>
              <a:rPr lang="ru-RU" b="1" dirty="0"/>
              <a:t>Абсцессы желез, прилегающих к влагалищу (</a:t>
            </a:r>
            <a:r>
              <a:rPr lang="ru-RU" b="1" dirty="0" err="1"/>
              <a:t>преддверные</a:t>
            </a:r>
            <a:r>
              <a:rPr lang="ru-RU" b="1" dirty="0"/>
              <a:t> и </a:t>
            </a:r>
            <a:r>
              <a:rPr lang="ru-RU" b="1" dirty="0" err="1"/>
              <a:t>парауретральные</a:t>
            </a:r>
            <a:r>
              <a:rPr lang="ru-RU" b="1" dirty="0"/>
              <a:t> железы) </a:t>
            </a:r>
            <a:endParaRPr lang="en-US" b="1" dirty="0" smtClean="0"/>
          </a:p>
          <a:p>
            <a:pPr lv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1781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Локализация и виды гонококковой инфекции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ru-RU" b="1" u="sng" dirty="0" smtClean="0"/>
              <a:t>Инфекции </a:t>
            </a:r>
            <a:r>
              <a:rPr lang="ru-RU" b="1" u="sng" dirty="0"/>
              <a:t>верхних отделов мочеполового тракта:</a:t>
            </a:r>
          </a:p>
          <a:p>
            <a:pPr lvl="0"/>
            <a:r>
              <a:rPr lang="ru-RU" b="1" dirty="0"/>
              <a:t>Эндометрит</a:t>
            </a:r>
          </a:p>
          <a:p>
            <a:pPr lvl="0"/>
            <a:r>
              <a:rPr lang="ru-RU" b="1" dirty="0"/>
              <a:t>Эпидидимит</a:t>
            </a:r>
          </a:p>
          <a:p>
            <a:pPr lvl="0"/>
            <a:r>
              <a:rPr lang="ru-RU" b="1" dirty="0"/>
              <a:t>Воспалительные заболевания газовых органов (воспаление фаллопиевых труб, яичника и тканей придатков) 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569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Локализация и виды гонококковой инфекции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/>
              <a:t>Инфекции прочих органов и тканей:</a:t>
            </a:r>
          </a:p>
          <a:p>
            <a:pPr lvl="0"/>
            <a:r>
              <a:rPr lang="ru-RU" b="1" dirty="0"/>
              <a:t>Проктит (ректальная гонорея)</a:t>
            </a:r>
          </a:p>
          <a:p>
            <a:pPr lvl="0"/>
            <a:r>
              <a:rPr lang="ru-RU" b="1" dirty="0" smtClean="0"/>
              <a:t>Бленнорея</a:t>
            </a:r>
            <a:endParaRPr lang="ru-RU" b="1" dirty="0"/>
          </a:p>
          <a:p>
            <a:pPr lvl="0"/>
            <a:r>
              <a:rPr lang="ru-RU" b="1" dirty="0"/>
              <a:t>Тазовый перитонит и перигепатит (синдром </a:t>
            </a:r>
            <a:r>
              <a:rPr lang="ru-RU" b="1" dirty="0" err="1"/>
              <a:t>Фитц</a:t>
            </a:r>
            <a:r>
              <a:rPr lang="ru-RU" b="1" dirty="0"/>
              <a:t>-Хью — </a:t>
            </a:r>
            <a:r>
              <a:rPr lang="ru-RU" b="1" dirty="0" err="1"/>
              <a:t>Куртиса</a:t>
            </a:r>
            <a:r>
              <a:rPr lang="ru-RU" b="1" dirty="0"/>
              <a:t>)</a:t>
            </a:r>
          </a:p>
          <a:p>
            <a:pPr lvl="0"/>
            <a:r>
              <a:rPr lang="ru-RU" b="1" dirty="0" err="1"/>
              <a:t>Фарингеальная</a:t>
            </a:r>
            <a:r>
              <a:rPr lang="ru-RU" b="1" dirty="0"/>
              <a:t> гонорея </a:t>
            </a:r>
            <a:endParaRPr lang="en-US" b="1" dirty="0" smtClean="0"/>
          </a:p>
          <a:p>
            <a:pPr lvl="0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17205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Локализация и виды гонококковой инфекции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u="sng" dirty="0" smtClean="0"/>
              <a:t>Диссеминированная </a:t>
            </a:r>
            <a:r>
              <a:rPr lang="ru-RU" sz="2800" b="1" u="sng" dirty="0"/>
              <a:t>гонококковая инфекция:</a:t>
            </a:r>
          </a:p>
          <a:p>
            <a:pPr lvl="0"/>
            <a:r>
              <a:rPr lang="ru-RU" sz="2800" b="1" dirty="0"/>
              <a:t>Синдром дерматита-артрита-</a:t>
            </a:r>
            <a:r>
              <a:rPr lang="ru-RU" sz="2800" b="1" dirty="0" err="1"/>
              <a:t>тендосиновиита</a:t>
            </a:r>
            <a:r>
              <a:rPr lang="ru-RU" sz="2800" b="1" dirty="0"/>
              <a:t> (лихорадка, полиартрит, </a:t>
            </a:r>
            <a:r>
              <a:rPr lang="ru-RU" sz="2800" b="1" dirty="0" err="1"/>
              <a:t>тендосиновиит</a:t>
            </a:r>
            <a:r>
              <a:rPr lang="ru-RU" sz="2800" b="1" dirty="0"/>
              <a:t> и кожные поражения в виде геморрагических папул и пустул, вызванные иммунными комплексами или гоно­кокками)</a:t>
            </a:r>
          </a:p>
          <a:p>
            <a:pPr lvl="0"/>
            <a:r>
              <a:rPr lang="ru-RU" sz="2800" b="1" dirty="0"/>
              <a:t>Септический </a:t>
            </a:r>
            <a:r>
              <a:rPr lang="ru-RU" sz="2800" b="1" dirty="0" err="1"/>
              <a:t>моноартикулярный</a:t>
            </a:r>
            <a:r>
              <a:rPr lang="ru-RU" sz="2800" b="1" dirty="0"/>
              <a:t> артрит</a:t>
            </a:r>
          </a:p>
          <a:p>
            <a:pPr lvl="0"/>
            <a:r>
              <a:rPr lang="ru-RU" sz="2800" b="1" dirty="0"/>
              <a:t>Редко развивающиеся поражения (эндокардит с поражением клапанов и менингит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060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528392" cy="31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188"/>
            <a:ext cx="3960440" cy="30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" y="3257552"/>
            <a:ext cx="3804270" cy="36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8474" r="12390" b="6053"/>
          <a:stretch/>
        </p:blipFill>
        <p:spPr bwMode="auto">
          <a:xfrm>
            <a:off x="4716016" y="3362439"/>
            <a:ext cx="4032448" cy="343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52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301625"/>
            <a:ext cx="8137525" cy="19034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mtClean="0"/>
              <a:t>Гонобленорея новорожденных - поражение слизистой глаза гонококками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345281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36591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195513" y="5734050"/>
            <a:ext cx="4237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(греч. blenna - слизь и reo - теку)</a:t>
            </a:r>
          </a:p>
        </p:txBody>
      </p:sp>
    </p:spTree>
    <p:extLst>
      <p:ext uri="{BB962C8B-B14F-4D97-AF65-F5344CB8AC3E}">
        <p14:creationId xmlns:p14="http://schemas.microsoft.com/office/powerpoint/2010/main" val="5679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82000" cy="1143000"/>
          </a:xfrm>
        </p:spPr>
        <p:txBody>
          <a:bodyPr/>
          <a:lstStyle/>
          <a:p>
            <a:r>
              <a:rPr lang="ru-RU" altLang="ru-RU" sz="2800" b="1" dirty="0"/>
              <a:t>Микробиологическая диагностика гонореи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600" b="1" i="1">
                <a:solidFill>
                  <a:srgbClr val="A50021"/>
                </a:solidFill>
                <a:latin typeface="Arial" charset="0"/>
              </a:rPr>
              <a:t>Острая форма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/>
              <a:t>микроскопический метод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b="1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/>
              <a:t> бактериологический  метод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altLang="ru-RU" sz="2400" b="1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/>
              <a:t>экспресс-диагностика (РИФ, ПЦР)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700808"/>
            <a:ext cx="4105275" cy="41052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600" b="1" i="1" dirty="0">
                <a:solidFill>
                  <a:srgbClr val="A50021"/>
                </a:solidFill>
                <a:latin typeface="Arial" charset="0"/>
              </a:rPr>
              <a:t>Хроническая форма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 dirty="0" smtClean="0"/>
              <a:t>серологический метод </a:t>
            </a:r>
            <a:r>
              <a:rPr lang="ru-RU" altLang="ru-RU" sz="2400" b="1" dirty="0"/>
              <a:t>(РСК на холоду, РНГА)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 dirty="0"/>
              <a:t> аллергический метод (гонококковый аллерген)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ПОСЛЕ ПРОВОКАЦИИ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!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 dirty="0" smtClean="0"/>
              <a:t>микроскопический метод</a:t>
            </a:r>
            <a:endParaRPr lang="en-US" altLang="ru-RU" sz="2400" b="1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 dirty="0" smtClean="0"/>
              <a:t>бактериологический </a:t>
            </a:r>
            <a:r>
              <a:rPr lang="ru-RU" altLang="ru-RU" sz="2400" b="1" dirty="0"/>
              <a:t>метод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 b="1" dirty="0" smtClean="0"/>
              <a:t>экспресс-диагностика </a:t>
            </a:r>
            <a:r>
              <a:rPr lang="ru-RU" altLang="ru-RU" sz="2400" b="1" dirty="0"/>
              <a:t>(РИФ, ПЦР)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0148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8163"/>
            <a:ext cx="655320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65704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ru-RU" altLang="ru-RU" sz="2400" dirty="0"/>
              <a:t>Поражено 1-2% нейтрофилов – </a:t>
            </a:r>
            <a:r>
              <a:rPr lang="ru-RU" altLang="ru-RU" sz="2400" b="1" dirty="0"/>
              <a:t>начало</a:t>
            </a:r>
            <a:r>
              <a:rPr lang="ru-RU" altLang="ru-RU" sz="2400" dirty="0"/>
              <a:t> заболевания</a:t>
            </a:r>
          </a:p>
          <a:p>
            <a:pPr marL="552450" indent="-552450"/>
            <a:r>
              <a:rPr lang="ru-RU" altLang="ru-RU" sz="2400" dirty="0"/>
              <a:t>Поражено 12-20% нейтрофилов –</a:t>
            </a:r>
            <a:r>
              <a:rPr lang="ru-RU" altLang="ru-RU" sz="2400" b="1" dirty="0"/>
              <a:t>разгар</a:t>
            </a:r>
            <a:r>
              <a:rPr lang="ru-RU" altLang="ru-RU" sz="2400" dirty="0"/>
              <a:t>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8583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23528" y="388938"/>
            <a:ext cx="871296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</a:rPr>
              <a:t>Сем. </a:t>
            </a:r>
            <a:r>
              <a:rPr lang="ru-RU" altLang="ru-RU" sz="3200" b="1" dirty="0" smtClean="0">
                <a:latin typeface="Times New Roman" pitchFamily="18" charset="0"/>
              </a:rPr>
              <a:t>	</a:t>
            </a:r>
            <a:r>
              <a:rPr lang="en-US" altLang="ru-RU" sz="3200" b="1" i="1" dirty="0" err="1" smtClean="0">
                <a:solidFill>
                  <a:srgbClr val="A50021"/>
                </a:solidFill>
                <a:latin typeface="Times New Roman" pitchFamily="18" charset="0"/>
              </a:rPr>
              <a:t>Neisseriaceae</a:t>
            </a:r>
            <a:endParaRPr lang="ru-RU" altLang="ru-RU" sz="3200" b="1" i="1" dirty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</a:rPr>
              <a:t>Род 	</a:t>
            </a:r>
            <a:r>
              <a:rPr lang="en-US" altLang="ru-RU" sz="3200" b="1" dirty="0">
                <a:latin typeface="Times New Roman" pitchFamily="18" charset="0"/>
              </a:rPr>
              <a:t> </a:t>
            </a:r>
            <a:r>
              <a:rPr lang="ru-RU" altLang="ru-RU" sz="3200" b="1" dirty="0">
                <a:latin typeface="Times New Roman" pitchFamily="18" charset="0"/>
              </a:rPr>
              <a:t>  </a:t>
            </a:r>
            <a:r>
              <a:rPr lang="en-US" altLang="ru-RU" sz="3200" b="1" i="1" dirty="0">
                <a:solidFill>
                  <a:srgbClr val="000066"/>
                </a:solidFill>
                <a:latin typeface="Times New Roman" pitchFamily="18" charset="0"/>
              </a:rPr>
              <a:t>Neisseria</a:t>
            </a:r>
            <a:endParaRPr lang="ru-RU" altLang="ru-RU" sz="32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</a:rPr>
              <a:t>Виды   </a:t>
            </a:r>
            <a:r>
              <a:rPr lang="en-US" altLang="ru-RU" sz="3200" b="1" i="1" dirty="0">
                <a:solidFill>
                  <a:srgbClr val="000066"/>
                </a:solidFill>
                <a:latin typeface="Times New Roman" pitchFamily="18" charset="0"/>
              </a:rPr>
              <a:t>N</a:t>
            </a:r>
            <a:r>
              <a:rPr lang="ru-RU" altLang="ru-RU" sz="3200" b="1" i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en-US" altLang="ru-RU" sz="32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altLang="ru-RU" sz="3200" b="1" i="1" dirty="0" err="1">
                <a:solidFill>
                  <a:srgbClr val="000066"/>
                </a:solidFill>
                <a:latin typeface="Times New Roman" pitchFamily="18" charset="0"/>
              </a:rPr>
              <a:t>meningitidis</a:t>
            </a:r>
            <a:r>
              <a:rPr lang="ru-RU" altLang="ru-RU" sz="3200" b="1" i="1" dirty="0">
                <a:latin typeface="Times New Roman" pitchFamily="18" charset="0"/>
              </a:rPr>
              <a:t>  </a:t>
            </a:r>
            <a:r>
              <a:rPr lang="ru-RU" altLang="ru-RU" sz="3200" dirty="0">
                <a:latin typeface="Times New Roman" pitchFamily="18" charset="0"/>
              </a:rPr>
              <a:t>(А</a:t>
            </a:r>
            <a:r>
              <a:rPr lang="ru-RU" altLang="ru-RU" sz="3200" dirty="0" smtClean="0">
                <a:latin typeface="Times New Roman" pitchFamily="18" charset="0"/>
              </a:rPr>
              <a:t>.</a:t>
            </a:r>
            <a:r>
              <a:rPr lang="ru-RU" altLang="ru-RU" sz="3200" b="1" dirty="0"/>
              <a:t> </a:t>
            </a:r>
            <a:r>
              <a:rPr lang="ru-RU" altLang="ru-RU" sz="3200" dirty="0" err="1">
                <a:latin typeface="Times New Roman" pitchFamily="18" charset="0"/>
              </a:rPr>
              <a:t>Вейксельбаум</a:t>
            </a:r>
            <a:r>
              <a:rPr lang="ru-RU" altLang="ru-RU" sz="3200" dirty="0" smtClean="0">
                <a:latin typeface="Times New Roman" pitchFamily="18" charset="0"/>
              </a:rPr>
              <a:t>, </a:t>
            </a:r>
            <a:r>
              <a:rPr lang="ru-RU" altLang="ru-RU" sz="3200" dirty="0">
                <a:latin typeface="Times New Roman" pitchFamily="18" charset="0"/>
              </a:rPr>
              <a:t>1887)</a:t>
            </a:r>
            <a:endParaRPr lang="en-US" altLang="ru-RU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3200" b="1" i="1" dirty="0">
                <a:latin typeface="Times New Roman" pitchFamily="18" charset="0"/>
              </a:rPr>
              <a:t>	</a:t>
            </a:r>
            <a:r>
              <a:rPr lang="ru-RU" altLang="ru-RU" sz="3200" b="1" i="1" dirty="0">
                <a:latin typeface="Times New Roman" pitchFamily="18" charset="0"/>
              </a:rPr>
              <a:t>   </a:t>
            </a:r>
            <a:r>
              <a:rPr lang="en-US" altLang="ru-RU" sz="3200" b="1" i="1" dirty="0">
                <a:solidFill>
                  <a:srgbClr val="000066"/>
                </a:solidFill>
                <a:latin typeface="Times New Roman" pitchFamily="18" charset="0"/>
              </a:rPr>
              <a:t>N</a:t>
            </a:r>
            <a:r>
              <a:rPr lang="ru-RU" altLang="ru-RU" sz="3200" b="1" i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en-US" altLang="ru-RU" sz="3200" b="1" i="1" dirty="0">
                <a:solidFill>
                  <a:srgbClr val="000066"/>
                </a:solidFill>
                <a:latin typeface="Times New Roman" pitchFamily="18" charset="0"/>
              </a:rPr>
              <a:t> gonorrhoeae</a:t>
            </a:r>
            <a:r>
              <a:rPr lang="ru-RU" altLang="ru-RU" sz="3200" b="1" i="1" dirty="0">
                <a:latin typeface="Times New Roman" pitchFamily="18" charset="0"/>
              </a:rPr>
              <a:t> </a:t>
            </a:r>
            <a:r>
              <a:rPr lang="ru-RU" altLang="ru-RU" sz="3200" dirty="0">
                <a:latin typeface="Times New Roman" pitchFamily="18" charset="0"/>
              </a:rPr>
              <a:t>(А. </a:t>
            </a:r>
            <a:r>
              <a:rPr lang="ru-RU" altLang="ru-RU" sz="3200" dirty="0" err="1">
                <a:latin typeface="Times New Roman" pitchFamily="18" charset="0"/>
              </a:rPr>
              <a:t>Нейссер</a:t>
            </a:r>
            <a:r>
              <a:rPr lang="ru-RU" altLang="ru-RU" sz="3200" dirty="0">
                <a:latin typeface="Times New Roman" pitchFamily="18" charset="0"/>
              </a:rPr>
              <a:t>, 1879)</a:t>
            </a:r>
            <a:endParaRPr lang="en-US" altLang="ru-RU" sz="32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3200" b="1" i="1" dirty="0">
                <a:latin typeface="Times New Roman" pitchFamily="18" charset="0"/>
              </a:rPr>
              <a:t>	</a:t>
            </a:r>
            <a:r>
              <a:rPr lang="ru-RU" altLang="ru-RU" sz="3200" b="1" i="1" dirty="0" smtClean="0">
                <a:latin typeface="Times New Roman" pitchFamily="18" charset="0"/>
              </a:rPr>
              <a:t>  </a:t>
            </a:r>
            <a:r>
              <a:rPr lang="en-US" altLang="ru-RU" sz="3200" b="1" i="1" dirty="0">
                <a:latin typeface="Times New Roman" pitchFamily="18" charset="0"/>
              </a:rPr>
              <a:t>N</a:t>
            </a:r>
            <a:r>
              <a:rPr lang="ru-RU" altLang="ru-RU" sz="3200" b="1" i="1" dirty="0">
                <a:latin typeface="Times New Roman" pitchFamily="18" charset="0"/>
              </a:rPr>
              <a:t>. </a:t>
            </a:r>
            <a:r>
              <a:rPr lang="en-US" altLang="ru-RU" sz="3200" b="1" i="1" dirty="0" err="1" smtClean="0">
                <a:latin typeface="Times New Roman" pitchFamily="18" charset="0"/>
              </a:rPr>
              <a:t>flava</a:t>
            </a:r>
            <a:r>
              <a:rPr lang="en-US" altLang="ru-RU" sz="3200" b="1" i="1" dirty="0" smtClean="0">
                <a:latin typeface="Times New Roman" pitchFamily="18" charset="0"/>
              </a:rPr>
              <a:t>, N</a:t>
            </a:r>
            <a:r>
              <a:rPr lang="ru-RU" altLang="ru-RU" sz="3200" b="1" i="1" dirty="0">
                <a:latin typeface="Times New Roman" pitchFamily="18" charset="0"/>
              </a:rPr>
              <a:t>. </a:t>
            </a:r>
            <a:r>
              <a:rPr lang="en-US" altLang="ru-RU" sz="3200" b="1" i="1" dirty="0" err="1">
                <a:latin typeface="Times New Roman" pitchFamily="18" charset="0"/>
              </a:rPr>
              <a:t>s</a:t>
            </a:r>
            <a:r>
              <a:rPr lang="en-US" altLang="ru-RU" sz="3200" b="1" i="1" dirty="0" err="1" smtClean="0">
                <a:latin typeface="Times New Roman" pitchFamily="18" charset="0"/>
              </a:rPr>
              <a:t>ubflava</a:t>
            </a:r>
            <a:r>
              <a:rPr lang="ru-RU" altLang="ru-RU" sz="3200" b="1" i="1" dirty="0" smtClean="0">
                <a:latin typeface="Times New Roman" pitchFamily="18" charset="0"/>
              </a:rPr>
              <a:t>, </a:t>
            </a:r>
            <a:r>
              <a:rPr lang="en-US" altLang="ru-RU" sz="3200" b="1" i="1" dirty="0">
                <a:latin typeface="Times New Roman" pitchFamily="18" charset="0"/>
              </a:rPr>
              <a:t>N</a:t>
            </a:r>
            <a:r>
              <a:rPr lang="ru-RU" altLang="ru-RU" sz="3200" b="1" i="1" dirty="0">
                <a:latin typeface="Times New Roman" pitchFamily="18" charset="0"/>
              </a:rPr>
              <a:t>. </a:t>
            </a:r>
            <a:r>
              <a:rPr lang="en-US" altLang="ru-RU" sz="3200" b="1" i="1" dirty="0" err="1" smtClean="0">
                <a:latin typeface="Times New Roman" pitchFamily="18" charset="0"/>
              </a:rPr>
              <a:t>cinerea</a:t>
            </a:r>
            <a:r>
              <a:rPr lang="en-US" altLang="ru-RU" sz="3200" b="1" i="1" dirty="0" smtClean="0">
                <a:latin typeface="Times New Roman" pitchFamily="18" charset="0"/>
              </a:rPr>
              <a:t>, N. sicca,</a:t>
            </a:r>
          </a:p>
          <a:p>
            <a:pPr>
              <a:spcBef>
                <a:spcPct val="50000"/>
              </a:spcBef>
            </a:pPr>
            <a:r>
              <a:rPr lang="en-US" altLang="ru-RU" sz="3200" b="1" i="1" dirty="0" smtClean="0">
                <a:solidFill>
                  <a:srgbClr val="008000"/>
                </a:solidFill>
                <a:latin typeface="Times New Roman" pitchFamily="18" charset="0"/>
              </a:rPr>
              <a:t>N. </a:t>
            </a:r>
            <a:r>
              <a:rPr lang="en-US" altLang="ru-RU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flavescens</a:t>
            </a:r>
            <a:r>
              <a:rPr lang="en-US" altLang="ru-RU" sz="3200" b="1" i="1" dirty="0" smtClean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alt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</a:t>
            </a:r>
            <a:r>
              <a:rPr lang="ru-RU" alt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alt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mucosa,</a:t>
            </a:r>
            <a:r>
              <a:rPr lang="en-US" altLang="ru-RU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N. </a:t>
            </a:r>
            <a:r>
              <a:rPr lang="en-US" altLang="ru-RU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lactamica</a:t>
            </a:r>
            <a:endParaRPr lang="en-US" alt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</a:rPr>
              <a:t>Род 	   </a:t>
            </a:r>
            <a:r>
              <a:rPr lang="en-US" altLang="ru-RU" sz="3200" b="1" i="1" dirty="0" err="1">
                <a:solidFill>
                  <a:srgbClr val="000066"/>
                </a:solidFill>
                <a:latin typeface="Times New Roman" pitchFamily="18" charset="0"/>
              </a:rPr>
              <a:t>Branhamella</a:t>
            </a:r>
            <a:endParaRPr lang="en-US" altLang="ru-RU" sz="3200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</a:rPr>
              <a:t>Вид	   </a:t>
            </a:r>
            <a:r>
              <a:rPr lang="en-US" altLang="ru-RU" sz="3200" b="1" i="1" dirty="0">
                <a:latin typeface="Times New Roman" pitchFamily="18" charset="0"/>
              </a:rPr>
              <a:t>B</a:t>
            </a:r>
            <a:r>
              <a:rPr lang="ru-RU" altLang="ru-RU" sz="3200" b="1" i="1" dirty="0">
                <a:latin typeface="Times New Roman" pitchFamily="18" charset="0"/>
              </a:rPr>
              <a:t>.</a:t>
            </a:r>
            <a:r>
              <a:rPr lang="en-US" altLang="ru-RU" sz="3200" b="1" i="1" dirty="0">
                <a:latin typeface="Times New Roman" pitchFamily="18" charset="0"/>
              </a:rPr>
              <a:t> </a:t>
            </a:r>
            <a:r>
              <a:rPr lang="en-US" altLang="ru-RU" sz="3200" b="1" i="1" dirty="0" err="1">
                <a:latin typeface="Times New Roman" pitchFamily="18" charset="0"/>
              </a:rPr>
              <a:t>catarrhalis</a:t>
            </a:r>
            <a:endParaRPr lang="ru-RU" altLang="ru-RU" sz="32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8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5" y="1124744"/>
            <a:ext cx="709994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rgbClr val="A50021"/>
                </a:solidFill>
                <a:latin typeface="Times New Roman" pitchFamily="18" charset="0"/>
              </a:rPr>
              <a:t>Специфическая профилактика гонореи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2800">
                <a:latin typeface="Times New Roman" pitchFamily="18" charset="0"/>
              </a:rPr>
              <a:t>   </a:t>
            </a:r>
            <a:r>
              <a:rPr lang="ru-RU" altLang="ru-RU" sz="3600" b="1">
                <a:latin typeface="Times New Roman" pitchFamily="18" charset="0"/>
              </a:rPr>
              <a:t>не разработана</a:t>
            </a:r>
          </a:p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rgbClr val="A50021"/>
                </a:solidFill>
                <a:latin typeface="Times New Roman" pitchFamily="18" charset="0"/>
              </a:rPr>
              <a:t>Специфическая терапия гонореи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800">
                <a:latin typeface="Times New Roman" pitchFamily="18" charset="0"/>
              </a:rPr>
              <a:t>    </a:t>
            </a:r>
            <a:r>
              <a:rPr lang="ru-RU" altLang="ru-RU" sz="3600" b="1">
                <a:latin typeface="Times New Roman" pitchFamily="18" charset="0"/>
              </a:rPr>
              <a:t>гоновакцина</a:t>
            </a:r>
          </a:p>
          <a:p>
            <a:pPr>
              <a:spcBef>
                <a:spcPct val="50000"/>
              </a:spcBef>
            </a:pPr>
            <a:r>
              <a:rPr lang="ru-RU" altLang="ru-RU" sz="2000">
                <a:latin typeface="Times New Roman" pitchFamily="18" charset="0"/>
              </a:rPr>
              <a:t>*</a:t>
            </a:r>
            <a:r>
              <a:rPr lang="ru-RU" altLang="ru-RU" sz="2800">
                <a:latin typeface="Times New Roman" pitchFamily="18" charset="0"/>
              </a:rPr>
              <a:t>Для предупреждения бленнореи новорожденным сразу после рождения закапывают в конъюнктивальный мешок (девочкам также в половую щель)	 1-2 капли р-ра сульфацил натрия.</a:t>
            </a:r>
          </a:p>
          <a:p>
            <a:pPr>
              <a:spcBef>
                <a:spcPct val="50000"/>
              </a:spcBef>
            </a:pPr>
            <a:endParaRPr lang="ru-RU" altLang="ru-RU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3800" smtClean="0"/>
              <a:t/>
            </a:r>
            <a:br>
              <a:rPr lang="en-US" altLang="ru-RU" sz="3800" smtClean="0"/>
            </a:br>
            <a:endParaRPr lang="ru-RU" altLang="ru-RU" sz="3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507288" cy="5937523"/>
          </a:xfrm>
        </p:spPr>
        <p:txBody>
          <a:bodyPr/>
          <a:lstStyle/>
          <a:p>
            <a:r>
              <a:rPr lang="en-US" altLang="ru-RU" sz="4800" dirty="0"/>
              <a:t>C</a:t>
            </a:r>
            <a:r>
              <a:rPr lang="ru-RU" altLang="ru-RU" sz="4800" dirty="0"/>
              <a:t>ем</a:t>
            </a:r>
            <a:r>
              <a:rPr lang="ru-RU" altLang="ru-RU" sz="4800" dirty="0" smtClean="0"/>
              <a:t>. </a:t>
            </a:r>
            <a:r>
              <a:rPr lang="en-US" alt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Pasteurellaceae</a:t>
            </a:r>
            <a:r>
              <a:rPr lang="ru-RU" alt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altLang="ru-RU" sz="4800" dirty="0" smtClean="0"/>
              <a:t>Род </a:t>
            </a:r>
            <a:r>
              <a:rPr lang="en-US" altLang="ru-RU" sz="4800" b="1" i="1" dirty="0" err="1" smtClean="0">
                <a:solidFill>
                  <a:schemeClr val="tx2">
                    <a:lumMod val="50000"/>
                  </a:schemeClr>
                </a:solidFill>
              </a:rPr>
              <a:t>Haemophilus</a:t>
            </a:r>
            <a:r>
              <a:rPr lang="ru-RU" altLang="ru-RU" sz="4800" dirty="0"/>
              <a:t> </a:t>
            </a:r>
            <a:r>
              <a:rPr lang="ru-RU" altLang="ru-RU" sz="4800" dirty="0" smtClean="0"/>
              <a:t>  </a:t>
            </a:r>
            <a:r>
              <a:rPr lang="ru-RU" altLang="ru-RU" sz="1200" dirty="0" smtClean="0"/>
              <a:t>состоит из 16 видов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патогенны для человека</a:t>
            </a:r>
            <a:r>
              <a:rPr lang="en-US" altLang="ru-RU" dirty="0" smtClean="0"/>
              <a:t>:</a:t>
            </a:r>
          </a:p>
          <a:p>
            <a:pPr eaLnBrk="1" hangingPunct="1"/>
            <a:r>
              <a:rPr lang="en-US" altLang="ru-RU" sz="4400" b="1" i="1" dirty="0" err="1" smtClean="0">
                <a:solidFill>
                  <a:srgbClr val="FF0000"/>
                </a:solidFill>
              </a:rPr>
              <a:t>H.influenzae</a:t>
            </a:r>
            <a:r>
              <a:rPr lang="ru-RU" altLang="ru-RU" i="1" dirty="0"/>
              <a:t> </a:t>
            </a:r>
            <a:r>
              <a:rPr lang="ru-RU" altLang="ru-RU" i="1" dirty="0" smtClean="0"/>
              <a:t>- возбудитель воспалительных процессов дыхательных путей </a:t>
            </a:r>
          </a:p>
          <a:p>
            <a:pPr eaLnBrk="1" hangingPunct="1"/>
            <a:r>
              <a:rPr lang="en-US" altLang="ru-RU" sz="4400" b="1" i="1" dirty="0" err="1">
                <a:solidFill>
                  <a:srgbClr val="000099"/>
                </a:solidFill>
              </a:rPr>
              <a:t>H.ducreyi</a:t>
            </a:r>
            <a:r>
              <a:rPr lang="ru-RU" altLang="ru-RU" sz="4400" b="1" i="1" dirty="0"/>
              <a:t> </a:t>
            </a:r>
            <a:r>
              <a:rPr lang="ru-RU" altLang="ru-RU" dirty="0" smtClean="0"/>
              <a:t>- </a:t>
            </a:r>
            <a:r>
              <a:rPr lang="ru-RU" altLang="ru-RU" i="1" dirty="0" smtClean="0"/>
              <a:t>возбудитель мягкого шанкра</a:t>
            </a:r>
            <a:endParaRPr lang="en-US" altLang="ru-RU" i="1" dirty="0" smtClean="0"/>
          </a:p>
          <a:p>
            <a:pPr eaLnBrk="1" hangingPunct="1"/>
            <a:endParaRPr lang="ru-RU" alt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93592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000099"/>
                </a:solidFill>
              </a:rPr>
              <a:t>История открытия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/>
              <a:t>В 1889 г. М.И. Афанасьев и в 1892 г. Р. </a:t>
            </a:r>
            <a:r>
              <a:rPr lang="ru-RU" altLang="ru-RU" sz="2800" b="1" dirty="0" err="1" smtClean="0"/>
              <a:t>Пфейффер</a:t>
            </a:r>
            <a:r>
              <a:rPr lang="ru-RU" altLang="ru-RU" sz="2800" b="1" dirty="0" smtClean="0"/>
              <a:t> и С. </a:t>
            </a:r>
            <a:r>
              <a:rPr lang="ru-RU" altLang="ru-RU" sz="2800" b="1" dirty="0" err="1" smtClean="0"/>
              <a:t>Китасато</a:t>
            </a:r>
            <a:r>
              <a:rPr lang="ru-RU" altLang="ru-RU" sz="2800" b="1" dirty="0" smtClean="0"/>
              <a:t> при изучении этиологии гриппа из мокроты больных выделили мелкие палочковидные грамотрицательные микроорганизмы. Выделенные бактерии, которые впоследствии были включены в род </a:t>
            </a:r>
            <a:r>
              <a:rPr lang="ru-RU" altLang="ru-RU" sz="2800" b="1" dirty="0" err="1" smtClean="0"/>
              <a:t>Haemophilus</a:t>
            </a:r>
            <a:r>
              <a:rPr lang="ru-RU" altLang="ru-RU" sz="2800" b="1" dirty="0" smtClean="0"/>
              <a:t>, долгие годы считались возбудителем гриппа. При дальнейшем их изучении было установлено, что они не являются возбудителями гриппа, а способны вызывать различные воспалительные процессы. </a:t>
            </a:r>
          </a:p>
        </p:txBody>
      </p:sp>
    </p:spTree>
    <p:extLst>
      <p:ext uri="{BB962C8B-B14F-4D97-AF65-F5344CB8AC3E}">
        <p14:creationId xmlns:p14="http://schemas.microsoft.com/office/powerpoint/2010/main" val="2634727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Морфология</a:t>
            </a:r>
            <a:r>
              <a:rPr lang="en-US" altLang="ru-RU" dirty="0" smtClean="0"/>
              <a:t> </a:t>
            </a:r>
            <a:r>
              <a:rPr lang="ru-RU" altLang="ru-RU" sz="4400" b="1" i="1" dirty="0" err="1" smtClean="0"/>
              <a:t>Haemophilus</a:t>
            </a:r>
            <a:endParaRPr lang="ru-RU" altLang="ru-RU" dirty="0" smtClean="0"/>
          </a:p>
        </p:txBody>
      </p:sp>
      <p:pic>
        <p:nvPicPr>
          <p:cNvPr id="4" name="Рисунок 3" descr="http://ok-t.ru/studopediaru/baza10/2043182940324.files/image0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78503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3954"/>
            <a:ext cx="4020386" cy="36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5854647"/>
            <a:ext cx="3966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мазок из спинно-мозговой </a:t>
            </a:r>
            <a:r>
              <a:rPr lang="ru-RU" b="1" dirty="0" smtClean="0"/>
              <a:t>жидкости </a:t>
            </a:r>
          </a:p>
          <a:p>
            <a:pPr algn="ctr"/>
            <a:r>
              <a:rPr lang="ru-RU" b="1" dirty="0" smtClean="0"/>
              <a:t>(окраска по </a:t>
            </a:r>
            <a:r>
              <a:rPr lang="ru-RU" b="1" dirty="0" err="1" smtClean="0"/>
              <a:t>Граму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3380" y="5605816"/>
            <a:ext cx="278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мазок из чистой </a:t>
            </a:r>
            <a:r>
              <a:rPr lang="ru-RU" b="1" dirty="0" smtClean="0"/>
              <a:t>культуры</a:t>
            </a:r>
          </a:p>
          <a:p>
            <a:pPr algn="ctr"/>
            <a:r>
              <a:rPr lang="ru-RU" b="1" dirty="0" smtClean="0"/>
              <a:t>(окраска </a:t>
            </a:r>
            <a:r>
              <a:rPr lang="ru-RU" b="1" dirty="0"/>
              <a:t>по </a:t>
            </a:r>
            <a:r>
              <a:rPr lang="ru-RU" b="1" dirty="0" err="1" smtClean="0"/>
              <a:t>Граму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737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931150" cy="86484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err="1" smtClean="0"/>
              <a:t>Haemophilus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influenzae</a:t>
            </a:r>
            <a:endParaRPr lang="ru-RU" altLang="ru-RU" sz="3600" b="1" dirty="0" smtClean="0"/>
          </a:p>
        </p:txBody>
      </p:sp>
      <p:pic>
        <p:nvPicPr>
          <p:cNvPr id="8195" name="Picture 4" descr="mikro_haemophilu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7865365" cy="4752528"/>
          </a:xfrm>
          <a:noFill/>
        </p:spPr>
      </p:pic>
    </p:spTree>
    <p:extLst>
      <p:ext uri="{BB962C8B-B14F-4D97-AF65-F5344CB8AC3E}">
        <p14:creationId xmlns:p14="http://schemas.microsoft.com/office/powerpoint/2010/main" val="222284378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6015646"/>
            <a:ext cx="657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Колонии гемофильной палочки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57" y="836712"/>
            <a:ext cx="5496255" cy="53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6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138084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i="1" dirty="0" smtClean="0"/>
              <a:t>Дифференциальные признаки бактерий рода </a:t>
            </a:r>
            <a:r>
              <a:rPr lang="ru-RU" altLang="ru-RU" sz="3200" b="1" i="1" dirty="0" err="1" smtClean="0"/>
              <a:t>Haemophilus</a:t>
            </a:r>
            <a:endParaRPr lang="ru-RU" altLang="ru-RU" sz="3200" dirty="0" smtClean="0"/>
          </a:p>
        </p:txBody>
      </p:sp>
      <p:sp>
        <p:nvSpPr>
          <p:cNvPr id="7172" name="AutoShape 5" descr="Гемофильные бактерии. Гемофилы. Бактерии рода Haemophilus. Свойства гемофил. Дифференциальные признаки гемофил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3" name="AutoShape 7" descr="Гемофильные бактерии. Гемофилы. Бактерии рода Haemophilus. Свойства гемофил. Дифференциальные признаки гемофил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4" name="AutoShape 9" descr="Гемофильные бактерии. Гемофилы. Бактерии рода Haemophilus. Свойства гемофил. Дифференциальные признаки гемофил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3" y="1669853"/>
            <a:ext cx="9004997" cy="446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74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892887"/>
            <a:ext cx="4402832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+ </a:t>
            </a:r>
            <a:r>
              <a:rPr lang="ru-RU" b="1" dirty="0" err="1" smtClean="0"/>
              <a:t>биовар</a:t>
            </a:r>
            <a:r>
              <a:rPr lang="ru-RU" b="1" dirty="0" smtClean="0"/>
              <a:t> </a:t>
            </a:r>
            <a:r>
              <a:rPr lang="en-US" b="1" i="1" dirty="0" err="1" smtClean="0"/>
              <a:t>aegiptius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1"/>
          <a:stretch/>
        </p:blipFill>
        <p:spPr bwMode="auto">
          <a:xfrm>
            <a:off x="292922" y="476672"/>
            <a:ext cx="8589869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000099"/>
                </a:solidFill>
              </a:rPr>
              <a:t>Антигены </a:t>
            </a:r>
            <a:r>
              <a:rPr lang="ru-RU" altLang="ru-RU" sz="3600" b="1" i="1" dirty="0" err="1" smtClean="0">
                <a:solidFill>
                  <a:srgbClr val="000099"/>
                </a:solidFill>
              </a:rPr>
              <a:t>Haemophilus</a:t>
            </a:r>
            <a:r>
              <a:rPr lang="ru-RU" altLang="ru-RU" sz="3600" b="1" i="1" dirty="0" smtClean="0">
                <a:solidFill>
                  <a:srgbClr val="000099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000099"/>
                </a:solidFill>
              </a:rPr>
              <a:t>influenzae</a:t>
            </a:r>
            <a:endParaRPr lang="ru-RU" altLang="ru-RU" sz="3600" b="1" dirty="0" smtClean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675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3200" b="1" dirty="0" smtClean="0">
                <a:solidFill>
                  <a:srgbClr val="002060"/>
                </a:solidFill>
              </a:rPr>
              <a:t>О – антиген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К – антиген</a:t>
            </a:r>
          </a:p>
          <a:p>
            <a:pPr marL="1828800" lvl="3" indent="-457200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</a:rPr>
              <a:t>6 серотипов – </a:t>
            </a:r>
            <a:r>
              <a:rPr lang="en-US" sz="3200" dirty="0" smtClean="0">
                <a:solidFill>
                  <a:srgbClr val="002060"/>
                </a:solidFill>
              </a:rPr>
              <a:t>a, </a:t>
            </a:r>
            <a:r>
              <a:rPr lang="en-US" sz="4800" b="1" dirty="0" smtClean="0">
                <a:solidFill>
                  <a:srgbClr val="FF0000"/>
                </a:solidFill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</a:rPr>
              <a:t>,</a:t>
            </a:r>
            <a:r>
              <a:rPr lang="en-US" sz="3200" dirty="0" smtClean="0">
                <a:solidFill>
                  <a:srgbClr val="002060"/>
                </a:solidFill>
              </a:rPr>
              <a:t> c, d, e, f</a:t>
            </a:r>
          </a:p>
          <a:p>
            <a:pPr marL="1828800" lvl="3" indent="-457200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  <a:p>
            <a:pPr marL="1828800" lvl="3" indent="-457200">
              <a:buFontTx/>
              <a:buChar char="-"/>
            </a:pPr>
            <a:endParaRPr lang="en-US" sz="3200" dirty="0" smtClean="0">
              <a:solidFill>
                <a:srgbClr val="002060"/>
              </a:solidFill>
            </a:endParaRPr>
          </a:p>
          <a:p>
            <a:pPr marL="1828800" lvl="3" indent="-457200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  <a:p>
            <a:pPr marL="1828800" lvl="3" indent="-457200">
              <a:buFontTx/>
              <a:buChar char="-"/>
            </a:pPr>
            <a:endParaRPr lang="en-US" sz="3200" dirty="0" smtClean="0">
              <a:solidFill>
                <a:srgbClr val="002060"/>
              </a:solidFill>
            </a:endParaRPr>
          </a:p>
          <a:p>
            <a:pPr lvl="3"/>
            <a:r>
              <a:rPr lang="en-US" sz="6000" b="1" dirty="0" smtClean="0">
                <a:solidFill>
                  <a:srgbClr val="FF0000"/>
                </a:solidFill>
              </a:rPr>
              <a:t>Hib -</a:t>
            </a:r>
            <a:r>
              <a:rPr lang="ru-RU" sz="6000" b="1" dirty="0" smtClean="0">
                <a:solidFill>
                  <a:srgbClr val="FF0000"/>
                </a:solidFill>
              </a:rPr>
              <a:t> инфекция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10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604250" cy="608012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Альберт Людвиг Нейссер (1855-1916)</a:t>
            </a:r>
          </a:p>
        </p:txBody>
      </p:sp>
      <p:pic>
        <p:nvPicPr>
          <p:cNvPr id="4099" name="Picture 8" descr="Прикреплён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47750"/>
            <a:ext cx="45053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4716463" y="1708150"/>
            <a:ext cx="410368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НЕЙССЕР (Neisser) Альберт Людвиг (1855-1916), немецкий дерматовенеролог.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Открыл в 1879 г. возбудителя гонореи.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Предложил метод окраски микобактерий лепры. Разработал совместно с А. Вассерманом метод серологической диагностики сифилиса.</a:t>
            </a:r>
            <a:br>
              <a:rPr lang="ru-RU" altLang="ru-RU" sz="1800"/>
            </a:b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145835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0099"/>
                </a:solidFill>
              </a:rPr>
              <a:t>Факторы патогенности</a:t>
            </a:r>
            <a:r>
              <a:rPr lang="en-US" altLang="ru-RU" b="1" dirty="0">
                <a:solidFill>
                  <a:srgbClr val="000099"/>
                </a:solidFill>
              </a:rPr>
              <a:t> </a:t>
            </a:r>
            <a:r>
              <a:rPr lang="ru-RU" altLang="ru-RU" b="1" i="1" dirty="0" smtClean="0">
                <a:solidFill>
                  <a:srgbClr val="000099"/>
                </a:solidFill>
              </a:rPr>
              <a:t>H. </a:t>
            </a:r>
            <a:r>
              <a:rPr lang="ru-RU" altLang="ru-RU" b="1" i="1" dirty="0" err="1">
                <a:solidFill>
                  <a:srgbClr val="000099"/>
                </a:solidFill>
              </a:rPr>
              <a:t>influenzae</a:t>
            </a:r>
            <a:endParaRPr lang="ru-RU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95000"/>
              </p:ext>
            </p:extLst>
          </p:nvPr>
        </p:nvGraphicFramePr>
        <p:xfrm>
          <a:off x="457200" y="908720"/>
          <a:ext cx="8229600" cy="55651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4534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Фактор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Биологический эффект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326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Капсула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от фагоцитоза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187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Пили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Прикрепление к эпителию респираторного тракта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604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IgA-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протеаза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Разрушение </a:t>
                      </a:r>
                      <a:r>
                        <a:rPr kumimoji="0" lang="en-US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SIgA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подавление иммунитета СО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9771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Эндотоксин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процессах адгезии и инвазии, параличе ресничек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мерцательного эпителия, развитии септического синдрома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7399" y="3140968"/>
            <a:ext cx="852566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8000" b="1" dirty="0">
                <a:solidFill>
                  <a:srgbClr val="FF0000"/>
                </a:solidFill>
              </a:rPr>
              <a:t>Экзотоксин </a:t>
            </a:r>
            <a:endParaRPr lang="ru-RU" altLang="ru-RU" sz="8000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8000" b="1" dirty="0" smtClean="0">
                <a:solidFill>
                  <a:srgbClr val="FF0000"/>
                </a:solidFill>
              </a:rPr>
              <a:t>не продуцируют!!!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0099"/>
                </a:solidFill>
              </a:rPr>
              <a:t>Эпидемиология гемофильной инфекции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856984" cy="60212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/>
              <a:t>Палочка инфлюэнцы</a:t>
            </a:r>
            <a:r>
              <a:rPr lang="ru-RU" altLang="ru-RU" sz="2400" dirty="0" smtClean="0"/>
              <a:t> патогенна только для человека. В большинстве случаев </a:t>
            </a:r>
            <a:r>
              <a:rPr lang="ru-RU" altLang="ru-RU" sz="2400" i="1" dirty="0" smtClean="0"/>
              <a:t>палочка инфлюэнцы</a:t>
            </a:r>
            <a:r>
              <a:rPr lang="ru-RU" altLang="ru-RU" sz="2400" dirty="0" smtClean="0"/>
              <a:t> локализуется в носоглотке. Среди здоровых лиц носительство может достигать 90%-локализация на СО верхних </a:t>
            </a:r>
            <a:r>
              <a:rPr lang="ru-RU" altLang="ru-RU" sz="2400" dirty="0" err="1" smtClean="0"/>
              <a:t>дых.путей</a:t>
            </a:r>
            <a:r>
              <a:rPr lang="ru-RU" altLang="ru-RU" sz="2400" dirty="0" smtClean="0"/>
              <a:t>, в полости рта, среднего уха, </a:t>
            </a:r>
            <a:r>
              <a:rPr lang="ru-RU" altLang="ru-RU" sz="2400" dirty="0" err="1" smtClean="0"/>
              <a:t>слиз</a:t>
            </a:r>
            <a:r>
              <a:rPr lang="ru-RU" altLang="ru-RU" sz="2400" dirty="0" smtClean="0"/>
              <a:t>. оболочка влагалища.; у 3-5% отмечают носительство капсулированных штаммов, преимущественно типа b.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Заболевания, вызываемые </a:t>
            </a:r>
            <a:r>
              <a:rPr lang="ru-RU" altLang="ru-RU" sz="2400" b="1" i="1" dirty="0" err="1" smtClean="0"/>
              <a:t>Haemophilus</a:t>
            </a:r>
            <a:r>
              <a:rPr lang="ru-RU" altLang="ru-RU" sz="2400" b="1" i="1" dirty="0" smtClean="0"/>
              <a:t> </a:t>
            </a:r>
            <a:r>
              <a:rPr lang="ru-RU" altLang="ru-RU" sz="2400" b="1" i="1" dirty="0" err="1" smtClean="0"/>
              <a:t>influenzae</a:t>
            </a:r>
            <a:r>
              <a:rPr lang="ru-RU" altLang="ru-RU" sz="2400" dirty="0" smtClean="0"/>
              <a:t>, регистрируют повсеместно, а во многих странах они эндемичны.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Ежегодно (с частотой 1:2000) регистрируют менингиты, вызванные </a:t>
            </a:r>
            <a:r>
              <a:rPr lang="ru-RU" altLang="ru-RU" sz="2400" b="1" dirty="0" smtClean="0"/>
              <a:t>палочкой инфлюэнцы</a:t>
            </a:r>
            <a:r>
              <a:rPr lang="ru-RU" altLang="ru-RU" sz="2400" dirty="0" smtClean="0"/>
              <a:t> типа b. Наиболее восприимчивая группа — дети в возрасте от 3 </a:t>
            </a:r>
            <a:r>
              <a:rPr lang="ru-RU" altLang="ru-RU" sz="2400" dirty="0" err="1" smtClean="0"/>
              <a:t>мес</a:t>
            </a:r>
            <a:r>
              <a:rPr lang="ru-RU" altLang="ru-RU" sz="2400" dirty="0" smtClean="0"/>
              <a:t> до 6 лет. Для детей от 3 </a:t>
            </a:r>
            <a:r>
              <a:rPr lang="ru-RU" altLang="ru-RU" sz="2400" dirty="0" err="1" smtClean="0"/>
              <a:t>мес</a:t>
            </a:r>
            <a:r>
              <a:rPr lang="ru-RU" altLang="ru-RU" sz="2400" dirty="0" smtClean="0"/>
              <a:t> до 3 лет вероятность развития системных форм, вызванных </a:t>
            </a:r>
            <a:r>
              <a:rPr lang="ru-RU" altLang="ru-RU" sz="2400" dirty="0" err="1" smtClean="0"/>
              <a:t>сероваром</a:t>
            </a:r>
            <a:r>
              <a:rPr lang="ru-RU" altLang="ru-RU" sz="2400" dirty="0" smtClean="0"/>
              <a:t> b, после контакта с первичным больным в 6000 раз </a:t>
            </a:r>
            <a:r>
              <a:rPr lang="ru-RU" altLang="ru-RU" sz="2400" dirty="0" err="1" smtClean="0"/>
              <a:t>вышe</a:t>
            </a:r>
            <a:r>
              <a:rPr lang="ru-RU" altLang="ru-RU" sz="2400" dirty="0" smtClean="0"/>
              <a:t>, чем для других возрастных групп.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Основные </a:t>
            </a:r>
            <a:r>
              <a:rPr lang="ru-RU" altLang="ru-RU" sz="2400" b="1" dirty="0" smtClean="0"/>
              <a:t>пути передачи палочки инфлюэнцы</a:t>
            </a:r>
            <a:r>
              <a:rPr lang="ru-RU" altLang="ru-RU" sz="2400" dirty="0" smtClean="0"/>
              <a:t> — воздушно-капельный и контактный.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При снижении реактивности организма на фоне других заболеваний (н-р: гриппа) развивается аутоинфекция.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620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ru-RU" sz="3100" b="1" dirty="0"/>
              <a:t>Инфекционные болезни, вызываемые </a:t>
            </a:r>
            <a:r>
              <a:rPr lang="ru-RU" sz="3100" b="1" i="1" dirty="0" err="1"/>
              <a:t>H.influenzae</a:t>
            </a:r>
            <a:endParaRPr lang="ru-RU" sz="31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8195" b="14140"/>
          <a:stretch/>
        </p:blipFill>
        <p:spPr bwMode="auto">
          <a:xfrm>
            <a:off x="107504" y="1412776"/>
            <a:ext cx="88597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495"/>
            <a:ext cx="7992887" cy="59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93150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>
                <a:solidFill>
                  <a:srgbClr val="000066"/>
                </a:solidFill>
                <a:latin typeface="Comic Sans MS" pitchFamily="66" charset="0"/>
              </a:rPr>
              <a:t>Основные возбудители </a:t>
            </a:r>
            <a:br>
              <a:rPr lang="ru-RU" altLang="ru-RU" sz="32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altLang="ru-RU" sz="3200" b="1">
                <a:solidFill>
                  <a:srgbClr val="000066"/>
                </a:solidFill>
                <a:latin typeface="Comic Sans MS" pitchFamily="66" charset="0"/>
              </a:rPr>
              <a:t>гнойного менингита</a:t>
            </a:r>
          </a:p>
        </p:txBody>
      </p:sp>
      <p:graphicFrame>
        <p:nvGraphicFramePr>
          <p:cNvPr id="901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47002"/>
              </p:ext>
            </p:extLst>
          </p:nvPr>
        </p:nvGraphicFramePr>
        <p:xfrm>
          <a:off x="304800" y="1341438"/>
          <a:ext cx="8534400" cy="5411788"/>
        </p:xfrm>
        <a:graphic>
          <a:graphicData uri="http://schemas.openxmlformats.org/drawingml/2006/table">
            <a:tbl>
              <a:tblPr/>
              <a:tblGrid>
                <a:gridCol w="2322513"/>
                <a:gridCol w="2935287"/>
                <a:gridCol w="3276600"/>
              </a:tblGrid>
              <a:tr h="5683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наиболее типичные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прочие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– 2 мес.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galactiae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(группа В)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oli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К 1</a:t>
                      </a:r>
                      <a:endParaRPr kumimoji="0" lang="en-US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Listeria monocy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togenes</a:t>
                      </a:r>
                      <a:endParaRPr kumimoji="0" lang="ru-RU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мес. – 5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influenzae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ru-RU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ru-RU" sz="3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meningitidis</a:t>
                      </a:r>
                      <a:endParaRPr kumimoji="0" lang="en-US" altLang="ru-RU" sz="3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pneumoniae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 5 лет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pneumoniae</a:t>
                      </a:r>
                      <a:endParaRPr kumimoji="0" lang="ru-RU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ru-RU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ru-RU" sz="3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meningitidis</a:t>
                      </a:r>
                      <a:endParaRPr kumimoji="0" lang="ru-RU" altLang="ru-RU" sz="3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99"/>
                </a:solidFill>
              </a:rPr>
              <a:t>Иммунитет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363272" cy="554461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dirty="0" smtClean="0"/>
              <a:t>Дети первых 3-6  мес. жизни мало восприимчивы </a:t>
            </a:r>
          </a:p>
          <a:p>
            <a:pPr eaLnBrk="1" hangingPunct="1"/>
            <a:r>
              <a:rPr lang="ru-RU" altLang="ru-RU" dirty="0" smtClean="0"/>
              <a:t>Пик заболеваемости – от 6 мес. до 2-х лет (чаще менингиты)</a:t>
            </a:r>
          </a:p>
          <a:p>
            <a:pPr eaLnBrk="1" hangingPunct="1"/>
            <a:r>
              <a:rPr lang="ru-RU" altLang="ru-RU" dirty="0" smtClean="0"/>
              <a:t>К 3-6 годам у многих детей (даже не иммунизированных и не </a:t>
            </a:r>
            <a:r>
              <a:rPr lang="ru-RU" altLang="ru-RU" dirty="0" err="1" smtClean="0"/>
              <a:t>пререболевших</a:t>
            </a:r>
            <a:r>
              <a:rPr lang="ru-RU" altLang="ru-RU" dirty="0" smtClean="0"/>
              <a:t>) появляются </a:t>
            </a:r>
            <a:r>
              <a:rPr lang="ru-RU" altLang="ru-RU" dirty="0" err="1" smtClean="0"/>
              <a:t>протективные</a:t>
            </a:r>
            <a:r>
              <a:rPr lang="ru-RU" altLang="ru-RU" dirty="0" smtClean="0"/>
              <a:t> АТ к капсульному полисахаридному АГ</a:t>
            </a:r>
          </a:p>
          <a:p>
            <a:r>
              <a:rPr lang="ru-RU" altLang="ru-RU" sz="4000" b="1" dirty="0" smtClean="0"/>
              <a:t>Но</a:t>
            </a:r>
            <a:r>
              <a:rPr lang="ru-RU" altLang="ru-RU" b="1" dirty="0" smtClean="0"/>
              <a:t> </a:t>
            </a:r>
            <a:r>
              <a:rPr lang="ru-RU" altLang="ru-RU" dirty="0" smtClean="0"/>
              <a:t>пневмония и артрит, вызванные </a:t>
            </a:r>
            <a:r>
              <a:rPr lang="ru-RU" altLang="ru-RU" i="1" dirty="0" err="1"/>
              <a:t>Haemophilus</a:t>
            </a:r>
            <a:r>
              <a:rPr lang="ru-RU" altLang="ru-RU" i="1" dirty="0"/>
              <a:t> </a:t>
            </a:r>
            <a:r>
              <a:rPr lang="ru-RU" altLang="ru-RU" i="1" dirty="0" err="1" smtClean="0"/>
              <a:t>influenzae</a:t>
            </a:r>
            <a:r>
              <a:rPr lang="ru-RU" altLang="ru-RU" i="1" dirty="0" smtClean="0"/>
              <a:t>, </a:t>
            </a:r>
            <a:r>
              <a:rPr lang="ru-RU" altLang="ru-RU" dirty="0" smtClean="0"/>
              <a:t>могут развиваться  у взрослых в присутствии </a:t>
            </a:r>
            <a:r>
              <a:rPr lang="ru-RU" altLang="ru-RU" dirty="0" err="1" smtClean="0"/>
              <a:t>протективных</a:t>
            </a:r>
            <a:r>
              <a:rPr lang="ru-RU" altLang="ru-RU" dirty="0" smtClean="0"/>
              <a:t> </a:t>
            </a:r>
            <a:r>
              <a:rPr lang="ru-RU" altLang="ru-RU" dirty="0"/>
              <a:t>АТ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65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04448" cy="1254001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0099"/>
                </a:solidFill>
              </a:rPr>
              <a:t>Микробиологическая диагностика гемофильной </a:t>
            </a:r>
            <a:r>
              <a:rPr lang="ru-RU" altLang="ru-RU" sz="3600" b="1" dirty="0" smtClean="0">
                <a:solidFill>
                  <a:srgbClr val="000099"/>
                </a:solidFill>
              </a:rPr>
              <a:t>инфекции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280920" cy="511256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Материал</a:t>
            </a:r>
            <a:r>
              <a:rPr lang="ru-RU" dirty="0" smtClean="0">
                <a:solidFill>
                  <a:srgbClr val="002060"/>
                </a:solidFill>
              </a:rPr>
              <a:t>: 	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Мазок из носоглотки</a:t>
            </a:r>
          </a:p>
          <a:p>
            <a:pPr marL="3086100" lvl="6" indent="-342900"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Кровь</a:t>
            </a:r>
          </a:p>
          <a:p>
            <a:pPr marL="3086100" lvl="6" indent="-342900"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Мокрота</a:t>
            </a:r>
          </a:p>
          <a:p>
            <a:pPr marL="3086100" lvl="6" indent="-342900" algn="l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СМЖ и др.</a:t>
            </a:r>
          </a:p>
          <a:p>
            <a:pPr marL="561975" lvl="6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Методы:	</a:t>
            </a:r>
            <a:r>
              <a:rPr lang="ru-RU" dirty="0" smtClean="0">
                <a:solidFill>
                  <a:srgbClr val="002060"/>
                </a:solidFill>
              </a:rPr>
              <a:t>•</a:t>
            </a: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микроскопический (СМЖ)</a:t>
            </a:r>
          </a:p>
          <a:p>
            <a:pPr marL="3046413" lvl="8" indent="-268288" algn="l" defTabSz="1138238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серологический – </a:t>
            </a:r>
            <a:r>
              <a:rPr lang="ru-RU" sz="2800" b="1" dirty="0" err="1" smtClean="0">
                <a:solidFill>
                  <a:srgbClr val="002060"/>
                </a:solidFill>
              </a:rPr>
              <a:t>РИФп</a:t>
            </a:r>
            <a:r>
              <a:rPr lang="ru-RU" sz="2800" b="1" dirty="0" smtClean="0">
                <a:solidFill>
                  <a:srgbClr val="002060"/>
                </a:solidFill>
              </a:rPr>
              <a:t>, ЛА, </a:t>
            </a:r>
            <a:r>
              <a:rPr lang="ru-RU" sz="2800" b="1" dirty="0" err="1" smtClean="0">
                <a:solidFill>
                  <a:srgbClr val="002060"/>
                </a:solidFill>
              </a:rPr>
              <a:t>иммуноэлектрофорез</a:t>
            </a:r>
            <a:endParaRPr lang="ru-RU" sz="2800" b="1" dirty="0">
              <a:solidFill>
                <a:srgbClr val="002060"/>
              </a:solidFill>
            </a:endParaRPr>
          </a:p>
          <a:p>
            <a:pPr marL="3046413" lvl="8" indent="-268288" algn="l" defTabSz="1138238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бактериологический</a:t>
            </a:r>
          </a:p>
          <a:p>
            <a:pPr marL="3046413" lvl="8" indent="-268288" algn="l" defTabSz="1138238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МГМ - ПЦР</a:t>
            </a:r>
            <a:endParaRPr lang="ru-RU" sz="3600" b="1" dirty="0">
              <a:solidFill>
                <a:srgbClr val="002060"/>
              </a:solidFill>
            </a:endParaRPr>
          </a:p>
          <a:p>
            <a:pPr marL="3046413" lvl="8" indent="-457200" algn="l" defTabSz="1138238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/>
              <a:t>Специфическая профилактика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Для специфической иммунопрофилактики созданы вакцины на основе капсульных полисахаридов, но они не приводят к образованию AT в необходимом количестве у детей младше 2 лет, составляющих группу наибольшего риска.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Д</a:t>
            </a:r>
            <a:r>
              <a:rPr lang="ru-RU" altLang="ru-RU" dirty="0" smtClean="0"/>
              <a:t>ля активной </a:t>
            </a:r>
            <a:r>
              <a:rPr lang="ru-RU" altLang="ru-RU" b="1" dirty="0" smtClean="0"/>
              <a:t>иммунизации </a:t>
            </a:r>
            <a:r>
              <a:rPr lang="ru-RU" altLang="ru-RU" dirty="0" smtClean="0"/>
              <a:t>наиболее часто используют </a:t>
            </a:r>
            <a:r>
              <a:rPr lang="ru-RU" altLang="ru-RU" dirty="0" err="1" smtClean="0"/>
              <a:t>конъюгаты</a:t>
            </a:r>
            <a:r>
              <a:rPr lang="ru-RU" altLang="ru-RU" dirty="0" smtClean="0"/>
              <a:t> основного капсульного </a:t>
            </a:r>
            <a:r>
              <a:rPr lang="ru-RU" altLang="ru-RU" dirty="0" err="1" smtClean="0"/>
              <a:t>Аг</a:t>
            </a:r>
            <a:r>
              <a:rPr lang="ru-RU" altLang="ru-RU" dirty="0" smtClean="0"/>
              <a:t>  с различными белковыми анатоксинами (например, дифтерийным или столбнячным). </a:t>
            </a:r>
          </a:p>
        </p:txBody>
      </p:sp>
    </p:spTree>
    <p:extLst>
      <p:ext uri="{BB962C8B-B14F-4D97-AF65-F5344CB8AC3E}">
        <p14:creationId xmlns:p14="http://schemas.microsoft.com/office/powerpoint/2010/main" val="19730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38553" cy="632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990033"/>
                </a:solidFill>
              </a:rPr>
              <a:t>Литература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91550" cy="5526088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i="1" dirty="0" smtClean="0"/>
              <a:t>			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Обязательная</a:t>
            </a:r>
          </a:p>
          <a:p>
            <a:pPr marL="609600" indent="-609600" eaLnBrk="1" hangingPunct="1">
              <a:lnSpc>
                <a:spcPct val="80000"/>
              </a:lnSpc>
              <a:buClrTx/>
              <a:buFontTx/>
              <a:buAutoNum type="arabicPeriod"/>
            </a:pPr>
            <a:r>
              <a:rPr lang="ru-RU" altLang="ru-RU" b="1" dirty="0" err="1" smtClean="0">
                <a:solidFill>
                  <a:schemeClr val="tx1"/>
                </a:solidFill>
              </a:rPr>
              <a:t>Поздеев</a:t>
            </a:r>
            <a:r>
              <a:rPr lang="ru-RU" altLang="ru-RU" b="1" dirty="0" smtClean="0">
                <a:solidFill>
                  <a:schemeClr val="tx1"/>
                </a:solidFill>
              </a:rPr>
              <a:t> О.К. Медицинская микробиология / Под ред. В.И. Покровского. – 4-е изд., </a:t>
            </a:r>
            <a:r>
              <a:rPr lang="ru-RU" altLang="ru-RU" b="1" dirty="0" err="1" smtClean="0">
                <a:solidFill>
                  <a:schemeClr val="tx1"/>
                </a:solidFill>
              </a:rPr>
              <a:t>испр</a:t>
            </a:r>
            <a:r>
              <a:rPr lang="ru-RU" altLang="ru-RU" b="1" dirty="0" smtClean="0">
                <a:solidFill>
                  <a:schemeClr val="tx1"/>
                </a:solidFill>
              </a:rPr>
              <a:t>. М.: ГЭОТАР-Медиа, 2008. </a:t>
            </a:r>
            <a:endParaRPr lang="ru-RU" altLang="ru-RU" b="1" i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solidFill>
                  <a:schemeClr val="tx1"/>
                </a:solidFill>
              </a:rPr>
              <a:t>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solidFill>
                  <a:schemeClr val="tx1"/>
                </a:solidFill>
              </a:rPr>
              <a:t>			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Дополнительная</a:t>
            </a:r>
            <a:endParaRPr lang="ru-RU" altLang="ru-RU" sz="28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Tx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</a:rPr>
              <a:t>Медицинская микробиология, вирусология и иммунология: учебник: в 2-х томах / ред. В.В. Зверева, М.Н. Бойченко. – М.: ГЭОТАР-Медиа, 2010. – 480с.: ил.+</a:t>
            </a:r>
            <a:r>
              <a:rPr lang="en-US" altLang="ru-RU" b="1" dirty="0" smtClean="0">
                <a:solidFill>
                  <a:schemeClr val="tx1"/>
                </a:solidFill>
              </a:rPr>
              <a:t>CD</a:t>
            </a:r>
            <a:r>
              <a:rPr lang="ru-RU" altLang="ru-RU" b="1" dirty="0" smtClean="0">
                <a:solidFill>
                  <a:schemeClr val="tx1"/>
                </a:solidFill>
              </a:rPr>
              <a:t>. - Том 2. </a:t>
            </a:r>
            <a:endParaRPr lang="ru-RU" altLang="ru-RU" b="1" i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solidFill>
                  <a:schemeClr val="tx1"/>
                </a:solidFill>
              </a:rPr>
              <a:t>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solidFill>
                  <a:schemeClr val="tx1"/>
                </a:solidFill>
              </a:rPr>
              <a:t>			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Электронные ресурсы</a:t>
            </a:r>
            <a:endParaRPr lang="ru-RU" altLang="ru-RU" sz="28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Tx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</a:rPr>
              <a:t>БД Медицина</a:t>
            </a:r>
          </a:p>
          <a:p>
            <a:pPr marL="609600" indent="-609600" eaLnBrk="1" hangingPunct="1">
              <a:lnSpc>
                <a:spcPct val="80000"/>
              </a:lnSpc>
              <a:buClrTx/>
              <a:buFontTx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</a:rPr>
              <a:t>БД </a:t>
            </a:r>
            <a:r>
              <a:rPr lang="ru-RU" altLang="ru-RU" b="1" dirty="0" err="1" smtClean="0">
                <a:solidFill>
                  <a:schemeClr val="tx1"/>
                </a:solidFill>
              </a:rPr>
              <a:t>MedArt</a:t>
            </a:r>
            <a:endParaRPr lang="ru-RU" altLang="ru-RU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Tx/>
              <a:buAutoNum type="arabicPeriod"/>
            </a:pPr>
            <a:r>
              <a:rPr lang="ru-RU" altLang="ru-RU" b="1" dirty="0" smtClean="0">
                <a:solidFill>
                  <a:schemeClr val="tx1"/>
                </a:solidFill>
              </a:rPr>
              <a:t>Ресурсы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991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19" y="274638"/>
            <a:ext cx="871309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100" b="1" dirty="0" smtClean="0"/>
              <a:t>Антон </a:t>
            </a:r>
            <a:r>
              <a:rPr lang="ru-RU" altLang="ru-RU" sz="3100" b="1" dirty="0" err="1" smtClean="0"/>
              <a:t>Вейксельбаум</a:t>
            </a:r>
            <a:r>
              <a:rPr lang="ru-RU" altLang="ru-RU" sz="3100" dirty="0" smtClean="0"/>
              <a:t> (</a:t>
            </a:r>
            <a:r>
              <a:rPr lang="ru-RU" altLang="ru-RU" sz="3100" b="1" dirty="0" err="1" smtClean="0"/>
              <a:t>Weichselbaum</a:t>
            </a:r>
            <a:r>
              <a:rPr lang="ru-RU" altLang="ru-RU" sz="3100" b="1" dirty="0" smtClean="0"/>
              <a:t>) (1845-1915)</a:t>
            </a:r>
          </a:p>
        </p:txBody>
      </p:sp>
      <p:pic>
        <p:nvPicPr>
          <p:cNvPr id="5123" name="Picture 5" descr="weichselba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628775"/>
            <a:ext cx="36972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643438" y="2917825"/>
            <a:ext cx="4321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Менингококки впервые выделил из спинномозговой жидкости венский врач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А. Вейксельбаум в 1887 г. </a:t>
            </a:r>
          </a:p>
        </p:txBody>
      </p:sp>
    </p:spTree>
    <p:extLst>
      <p:ext uri="{BB962C8B-B14F-4D97-AF65-F5344CB8AC3E}">
        <p14:creationId xmlns:p14="http://schemas.microsoft.com/office/powerpoint/2010/main" val="23517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28600"/>
            <a:ext cx="90820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04426" y="3467100"/>
            <a:ext cx="79875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dirty="0">
                <a:solidFill>
                  <a:schemeClr val="tx1"/>
                </a:solidFill>
                <a:latin typeface="Arial" pitchFamily="34" charset="0"/>
              </a:rPr>
              <a:t>Благодарю за внимание</a:t>
            </a:r>
            <a:r>
              <a:rPr lang="ru-RU" altLang="ru-RU" sz="4800" b="1" dirty="0" smtClean="0">
                <a:solidFill>
                  <a:schemeClr val="tx1"/>
                </a:solidFill>
                <a:latin typeface="Arial" pitchFamily="34" charset="0"/>
              </a:rPr>
              <a:t>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dirty="0" smtClean="0">
                <a:solidFill>
                  <a:schemeClr val="tx1"/>
                </a:solidFill>
                <a:latin typeface="Arial" pitchFamily="34" charset="0"/>
              </a:rPr>
              <a:t>Всего доброго!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smtClean="0">
                <a:solidFill>
                  <a:schemeClr val="tx1"/>
                </a:solidFill>
                <a:latin typeface="Arial" pitchFamily="34" charset="0"/>
              </a:rPr>
              <a:t>Берегите себя!</a:t>
            </a:r>
            <a:endParaRPr lang="ru-RU" altLang="ru-RU" sz="48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03340" cy="595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8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420938"/>
            <a:ext cx="8296275" cy="1079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Comic Sans MS" pitchFamily="66" charset="0"/>
              </a:rPr>
              <a:t>Менингококковые инфекции</a:t>
            </a:r>
            <a:br>
              <a:rPr lang="ru-RU" altLang="ru-RU" b="1" dirty="0">
                <a:latin typeface="Comic Sans MS" pitchFamily="66" charset="0"/>
              </a:rPr>
            </a:br>
            <a:r>
              <a:rPr lang="ru-RU" altLang="ru-RU" b="1" dirty="0">
                <a:latin typeface="Comic Sans MS" pitchFamily="66" charset="0"/>
              </a:rPr>
              <a:t> </a:t>
            </a:r>
            <a:r>
              <a:rPr lang="en-US" altLang="ru-RU" b="1" i="1" dirty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ru-RU" altLang="ru-RU" b="1" i="1" dirty="0">
                <a:solidFill>
                  <a:srgbClr val="000066"/>
                </a:solidFill>
                <a:latin typeface="Comic Sans MS" pitchFamily="66" charset="0"/>
              </a:rPr>
              <a:t>.</a:t>
            </a:r>
            <a:r>
              <a:rPr lang="en-US" altLang="ru-RU" b="1" i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altLang="ru-RU" b="1" i="1" dirty="0" err="1">
                <a:solidFill>
                  <a:srgbClr val="000066"/>
                </a:solidFill>
                <a:latin typeface="Comic Sans MS" pitchFamily="66" charset="0"/>
              </a:rPr>
              <a:t>meningitidis</a:t>
            </a:r>
            <a:r>
              <a:rPr lang="ru-RU" alt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1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93150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>
                <a:solidFill>
                  <a:srgbClr val="000066"/>
                </a:solidFill>
                <a:latin typeface="Comic Sans MS" pitchFamily="66" charset="0"/>
              </a:rPr>
              <a:t>Основные возбудители </a:t>
            </a:r>
            <a:br>
              <a:rPr lang="ru-RU" altLang="ru-RU" sz="32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altLang="ru-RU" sz="3200" b="1">
                <a:solidFill>
                  <a:srgbClr val="000066"/>
                </a:solidFill>
                <a:latin typeface="Comic Sans MS" pitchFamily="66" charset="0"/>
              </a:rPr>
              <a:t>гнойного менингита</a:t>
            </a:r>
          </a:p>
        </p:txBody>
      </p:sp>
      <p:graphicFrame>
        <p:nvGraphicFramePr>
          <p:cNvPr id="901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360565"/>
              </p:ext>
            </p:extLst>
          </p:nvPr>
        </p:nvGraphicFramePr>
        <p:xfrm>
          <a:off x="304800" y="1341438"/>
          <a:ext cx="8534400" cy="5411788"/>
        </p:xfrm>
        <a:graphic>
          <a:graphicData uri="http://schemas.openxmlformats.org/drawingml/2006/table">
            <a:tbl>
              <a:tblPr/>
              <a:tblGrid>
                <a:gridCol w="2322513"/>
                <a:gridCol w="2935287"/>
                <a:gridCol w="3276600"/>
              </a:tblGrid>
              <a:tr h="5683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наиболее типичные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прочие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– 2 мес.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galactiae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(группа В)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oli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К 1</a:t>
                      </a:r>
                      <a:endParaRPr kumimoji="0" lang="en-US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Listeria monocy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togenes</a:t>
                      </a:r>
                      <a:endParaRPr kumimoji="0" lang="ru-RU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мес. – 5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influenzae</a:t>
                      </a:r>
                      <a:endParaRPr kumimoji="0" lang="ru-RU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ru-RU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ru-RU" sz="3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meningitidis</a:t>
                      </a:r>
                      <a:endParaRPr kumimoji="0" lang="en-US" altLang="ru-RU" sz="3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pneumoniae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 5 лет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pneumoniae</a:t>
                      </a:r>
                      <a:endParaRPr kumimoji="0" lang="ru-RU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ru-RU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en-US" altLang="ru-RU" sz="3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ru-RU" sz="3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meningitidis</a:t>
                      </a:r>
                      <a:endParaRPr kumimoji="0" lang="ru-RU" altLang="ru-RU" sz="3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4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72171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10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1511</Words>
  <Application>Microsoft Office PowerPoint</Application>
  <PresentationFormat>Экран (4:3)</PresentationFormat>
  <Paragraphs>294</Paragraphs>
  <Slides>61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Кафедра микробиологии  им. доц. Б.М. Зельмановича  Тема:  Грамотрицательные кокки: нейссерии.  Грамотрицательные палочки: гемофильные бактерии.   лекция №10 для студентов 2 курса, обучающихся по специальности  31.05.01 – Лечебное дело</vt:lpstr>
      <vt:lpstr>Цель лекции:   На основе знаний биологии нейссерий и гемофильных бактерий, особенностей их взаимодействия с макроорганизмом научиться обосновывать особенности микробиологической диагностики, специфическую профилактику и терапию вызываемых ими заболеваний </vt:lpstr>
      <vt:lpstr>План лекции</vt:lpstr>
      <vt:lpstr>Презентация PowerPoint</vt:lpstr>
      <vt:lpstr>Альберт Людвиг Нейссер (1855-1916)</vt:lpstr>
      <vt:lpstr>Антон Вейксельбаум (Weichselbaum) (1845-1915)</vt:lpstr>
      <vt:lpstr>Менингококковые инфекции  N. meningitidis </vt:lpstr>
      <vt:lpstr>Основные возбудители  гнойного менингита</vt:lpstr>
      <vt:lpstr>Презентация PowerPoint</vt:lpstr>
      <vt:lpstr>Цикличность заболевания менингитом, вызванным N. meningitidis </vt:lpstr>
      <vt:lpstr>Морфология нейссерий</vt:lpstr>
      <vt:lpstr>Презентация PowerPoint</vt:lpstr>
      <vt:lpstr>Антигенная структура  N. meningitidis  </vt:lpstr>
      <vt:lpstr>Факторы патогенности менингококков</vt:lpstr>
      <vt:lpstr>Патогенез. Начальный этап.</vt:lpstr>
      <vt:lpstr>Презентация PowerPoint</vt:lpstr>
      <vt:lpstr>Основной признак серозного менингита, вызываемого менингококком -  геморрагическая сыпь звездчатой формы, в основном, на дистальных отделах конечностей, ягодицах, боковых поверхностях туловища. </vt:lpstr>
      <vt:lpstr>Менингит</vt:lpstr>
      <vt:lpstr>Классификация Покровский В.И. с соавт. </vt:lpstr>
      <vt:lpstr>Методы микробиологической диагностики менингококковых инфекций</vt:lpstr>
      <vt:lpstr>Специфическая профилактика</vt:lpstr>
      <vt:lpstr>Гонорея  N. gonorrhoeae </vt:lpstr>
      <vt:lpstr>Презентация PowerPoint</vt:lpstr>
      <vt:lpstr>Презентация PowerPoint</vt:lpstr>
      <vt:lpstr>Презентация PowerPoint</vt:lpstr>
      <vt:lpstr>Презентация PowerPoint</vt:lpstr>
      <vt:lpstr>Возбудитель гонореи в мазке гноя </vt:lpstr>
      <vt:lpstr>Презентация PowerPoint</vt:lpstr>
      <vt:lpstr>Факторы патогенности Neisseria gonorrhoeae </vt:lpstr>
      <vt:lpstr>Патогенез гонококковой инфекции</vt:lpstr>
      <vt:lpstr>Течение заболевания</vt:lpstr>
      <vt:lpstr>Локализация и виды гонококковой инфекции</vt:lpstr>
      <vt:lpstr>Локализация и виды гонококковой инфекции</vt:lpstr>
      <vt:lpstr>Локализация и виды гонококковой инфекции</vt:lpstr>
      <vt:lpstr>Локализация и виды гонококковой инфекции</vt:lpstr>
      <vt:lpstr>Презентация PowerPoint</vt:lpstr>
      <vt:lpstr>Гонобленорея новорожденных - поражение слизистой глаза гонококками</vt:lpstr>
      <vt:lpstr>Микробиологическая диагностика гонореи</vt:lpstr>
      <vt:lpstr>Презентация PowerPoint</vt:lpstr>
      <vt:lpstr>Презентация PowerPoint</vt:lpstr>
      <vt:lpstr>Презентация PowerPoint</vt:lpstr>
      <vt:lpstr> </vt:lpstr>
      <vt:lpstr>История открытия</vt:lpstr>
      <vt:lpstr>Морфология Haemophilus</vt:lpstr>
      <vt:lpstr>Haemophilus influenzae</vt:lpstr>
      <vt:lpstr>Презентация PowerPoint</vt:lpstr>
      <vt:lpstr>Дифференциальные признаки бактерий рода Haemophilus</vt:lpstr>
      <vt:lpstr>+ биовар aegiptius</vt:lpstr>
      <vt:lpstr>Антигены Haemophilus influenzae</vt:lpstr>
      <vt:lpstr>Факторы патогенности H. influenzae</vt:lpstr>
      <vt:lpstr>Эпидемиология гемофильной инфекции</vt:lpstr>
      <vt:lpstr>Инфекционные болезни, вызываемые H.influenzae</vt:lpstr>
      <vt:lpstr>Презентация PowerPoint</vt:lpstr>
      <vt:lpstr>Основные возбудители  гнойного менингита</vt:lpstr>
      <vt:lpstr>Иммунитет</vt:lpstr>
      <vt:lpstr>Микробиологическая диагностика гемофильной инфекции</vt:lpstr>
      <vt:lpstr>Специфическая профилактика </vt:lpstr>
      <vt:lpstr>Презентация PowerPoint</vt:lpstr>
      <vt:lpstr>Литература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ОсиповаНП</dc:creator>
  <cp:lastModifiedBy>tech</cp:lastModifiedBy>
  <cp:revision>79</cp:revision>
  <cp:lastPrinted>2016-04-25T00:53:16Z</cp:lastPrinted>
  <dcterms:created xsi:type="dcterms:W3CDTF">2016-04-19T02:04:47Z</dcterms:created>
  <dcterms:modified xsi:type="dcterms:W3CDTF">2020-05-22T06:48:31Z</dcterms:modified>
</cp:coreProperties>
</file>