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1" r:id="rId5"/>
    <p:sldId id="262" r:id="rId6"/>
    <p:sldId id="260" r:id="rId7"/>
    <p:sldId id="264" r:id="rId8"/>
    <p:sldId id="263" r:id="rId9"/>
    <p:sldId id="265" r:id="rId10"/>
    <p:sldId id="259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437112"/>
            <a:ext cx="7160840" cy="12016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ru-RU" dirty="0" err="1" smtClean="0">
                <a:solidFill>
                  <a:schemeClr val="tx1"/>
                </a:solidFill>
              </a:rPr>
              <a:t>Шереметова</a:t>
            </a:r>
            <a:r>
              <a:rPr lang="ru-RU" dirty="0" smtClean="0">
                <a:solidFill>
                  <a:schemeClr val="tx1"/>
                </a:solidFill>
              </a:rPr>
              <a:t> Ирина Александровна, руководитель УБИЦ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340769"/>
            <a:ext cx="7772400" cy="22596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/>
              <a:t>Обеспеченность учебных дисциплин литературой</a:t>
            </a:r>
          </a:p>
        </p:txBody>
      </p:sp>
    </p:spTree>
    <p:extLst>
      <p:ext uri="{BB962C8B-B14F-4D97-AF65-F5344CB8AC3E}">
        <p14:creationId xmlns:p14="http://schemas.microsoft.com/office/powerpoint/2010/main" val="3924827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Наименование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4230961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ru-RU" sz="1800" dirty="0" smtClean="0"/>
              <a:t>Пополнение фонда  печатной учебной литературы</a:t>
            </a:r>
          </a:p>
          <a:p>
            <a:r>
              <a:rPr lang="ru-RU" sz="1800" dirty="0" smtClean="0"/>
              <a:t>Приобретение доступа к ЭБС и базам данных</a:t>
            </a:r>
          </a:p>
          <a:p>
            <a:r>
              <a:rPr lang="ru-RU" sz="1800" dirty="0" smtClean="0"/>
              <a:t>Внесение дополнений и изменений в рабочие программы</a:t>
            </a:r>
          </a:p>
          <a:p>
            <a:r>
              <a:rPr lang="ru-RU" sz="1800" dirty="0" smtClean="0"/>
              <a:t>Составление и пополнение списка БД и ЭБС (2013-2019 гг.)</a:t>
            </a:r>
          </a:p>
          <a:p>
            <a:r>
              <a:rPr lang="ru-RU" sz="1800" dirty="0" smtClean="0"/>
              <a:t>Рассылка сведений о библ. и инф. обеспечении ООП, перечня ЭБС и БД (ВО, СПО) по списку</a:t>
            </a:r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Срок исполнения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4230961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ru-RU" sz="1800" dirty="0" smtClean="0"/>
              <a:t>июнь </a:t>
            </a:r>
            <a:r>
              <a:rPr lang="ru-RU" sz="1800" dirty="0"/>
              <a:t>– </a:t>
            </a:r>
            <a:r>
              <a:rPr lang="ru-RU" sz="1800" dirty="0" smtClean="0"/>
              <a:t>июль</a:t>
            </a:r>
          </a:p>
          <a:p>
            <a:endParaRPr lang="ru-RU" sz="1800" dirty="0" smtClean="0"/>
          </a:p>
          <a:p>
            <a:r>
              <a:rPr lang="ru-RU" sz="1800" dirty="0" smtClean="0"/>
              <a:t>в течение года</a:t>
            </a:r>
          </a:p>
          <a:p>
            <a:pPr marL="45720" indent="0">
              <a:buNone/>
            </a:pPr>
            <a:endParaRPr lang="ru-RU" sz="1800" dirty="0" smtClean="0"/>
          </a:p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июль –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сентябрь (декабрь)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1800" dirty="0" smtClean="0"/>
          </a:p>
          <a:p>
            <a:pPr marL="45720" indent="0">
              <a:buNone/>
            </a:pPr>
            <a:endParaRPr lang="ru-RU" sz="1800" dirty="0" smtClean="0"/>
          </a:p>
          <a:p>
            <a:r>
              <a:rPr lang="ru-RU" sz="1800" dirty="0" smtClean="0"/>
              <a:t>март-декабрь</a:t>
            </a:r>
            <a:endParaRPr lang="ru-RU" sz="1800" dirty="0"/>
          </a:p>
          <a:p>
            <a:endParaRPr lang="ru-RU" sz="1800" dirty="0" smtClean="0"/>
          </a:p>
          <a:p>
            <a:r>
              <a:rPr lang="ru-RU" sz="1800" dirty="0" smtClean="0"/>
              <a:t>июнь, январь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План подготовки к аккредитации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524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231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ФГОС ВО</a:t>
            </a:r>
          </a:p>
          <a:p>
            <a:r>
              <a:rPr lang="ru-RU" sz="3200" dirty="0" smtClean="0"/>
              <a:t>ФГОС СПО</a:t>
            </a:r>
          </a:p>
          <a:p>
            <a:pPr marL="45720" indent="0">
              <a:buNone/>
            </a:pPr>
            <a:endParaRPr lang="ru-RU" dirty="0" smtClean="0"/>
          </a:p>
          <a:p>
            <a:pPr lvl="0"/>
            <a:r>
              <a:rPr lang="ru-RU" dirty="0" smtClean="0"/>
              <a:t>Положение </a:t>
            </a:r>
            <a:r>
              <a:rPr lang="ru-RU" dirty="0"/>
              <a:t>о порядке пользования учебниками и учебными пособиями обучающимися, осваивающими учебные предметы, курсы, дисциплины (модули) за пределами федеральных государственных образовательных стандартов и (или) получающими платные образовательные услуги [Электронный ресурс</a:t>
            </a:r>
            <a:r>
              <a:rPr lang="ru-RU" dirty="0" smtClean="0"/>
              <a:t>]. </a:t>
            </a:r>
            <a:r>
              <a:rPr lang="ru-RU" dirty="0"/>
              <a:t>- Красноярск : </a:t>
            </a:r>
            <a:r>
              <a:rPr lang="ru-RU" dirty="0" err="1"/>
              <a:t>КрасГМУ</a:t>
            </a:r>
            <a:r>
              <a:rPr lang="ru-RU" dirty="0"/>
              <a:t>, 2017. - 20 с.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Нормативные документы </a:t>
            </a:r>
            <a:r>
              <a:rPr lang="ru-RU" sz="2000" dirty="0" smtClean="0"/>
              <a:t>(обеспеченность литературой)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07030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ln>
            <a:solidFill>
              <a:srgbClr val="002060"/>
            </a:solidFill>
          </a:ln>
        </p:spPr>
        <p:txBody>
          <a:bodyPr/>
          <a:lstStyle/>
          <a:p>
            <a:r>
              <a:rPr lang="ru-RU" dirty="0" smtClean="0"/>
              <a:t>ФГОС ВПО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ru-RU" dirty="0"/>
              <a:t>Циклы дисциплин</a:t>
            </a:r>
          </a:p>
          <a:p>
            <a:r>
              <a:rPr lang="ru-RU" dirty="0" smtClean="0"/>
              <a:t>Новизна </a:t>
            </a:r>
            <a:r>
              <a:rPr lang="ru-RU" dirty="0"/>
              <a:t>(5, 10 лет)</a:t>
            </a:r>
          </a:p>
          <a:p>
            <a:r>
              <a:rPr lang="ru-RU" dirty="0"/>
              <a:t>% </a:t>
            </a:r>
            <a:r>
              <a:rPr lang="ru-RU" dirty="0" err="1"/>
              <a:t>грифованных</a:t>
            </a:r>
            <a:r>
              <a:rPr lang="ru-RU" dirty="0"/>
              <a:t> изданий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ln>
            <a:solidFill>
              <a:srgbClr val="002060"/>
            </a:solidFill>
          </a:ln>
        </p:spPr>
        <p:txBody>
          <a:bodyPr/>
          <a:lstStyle/>
          <a:p>
            <a:r>
              <a:rPr lang="ru-RU" dirty="0" smtClean="0"/>
              <a:t>ФГОС ВО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ln>
            <a:solidFill>
              <a:srgbClr val="002060"/>
            </a:solidFill>
          </a:ln>
        </p:spPr>
        <p:txBody>
          <a:bodyPr/>
          <a:lstStyle/>
          <a:p>
            <a:r>
              <a:rPr lang="ru-RU" dirty="0"/>
              <a:t>Анализ сроков доступа к ЭБС и БД 2013-2019</a:t>
            </a:r>
          </a:p>
          <a:p>
            <a:r>
              <a:rPr lang="ru-RU" dirty="0"/>
              <a:t>Образовательные ресурсы для обучающихся с </a:t>
            </a:r>
            <a:r>
              <a:rPr lang="ru-RU" dirty="0" smtClean="0"/>
              <a:t>ОВЗ</a:t>
            </a:r>
          </a:p>
          <a:p>
            <a:r>
              <a:rPr lang="ru-RU" dirty="0" smtClean="0"/>
              <a:t>Документы, подтверждающие наличие ЭИОС, в </a:t>
            </a:r>
            <a:r>
              <a:rPr lang="ru-RU" dirty="0" err="1" smtClean="0"/>
              <a:t>т.ч</a:t>
            </a:r>
            <a:r>
              <a:rPr lang="ru-RU" dirty="0" smtClean="0"/>
              <a:t>. ЭБС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Критерии оценки библ. И инф. обеспечения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82556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ru-RU" dirty="0" smtClean="0"/>
              <a:t>Высшее образование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4086945"/>
          </a:xfrm>
          <a:ln>
            <a:solidFill>
              <a:srgbClr val="002060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sz="2600" dirty="0">
                <a:solidFill>
                  <a:schemeClr val="accent1">
                    <a:lumMod val="50000"/>
                  </a:schemeClr>
                </a:solidFill>
              </a:rPr>
              <a:t>основная лит-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</a:rPr>
              <a:t>ра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</a:rPr>
              <a:t> 50 экз. на 100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</a:rPr>
              <a:t>обуч-ся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</a:rPr>
              <a:t> (1:2)</a:t>
            </a:r>
          </a:p>
          <a:p>
            <a:r>
              <a:rPr lang="ru-RU" sz="2600" dirty="0">
                <a:solidFill>
                  <a:schemeClr val="accent1">
                    <a:lumMod val="50000"/>
                  </a:schemeClr>
                </a:solidFill>
              </a:rPr>
              <a:t>доп. лит-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</a:rPr>
              <a:t>ра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</a:rPr>
              <a:t> 25 экз. на 100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</a:rPr>
              <a:t>обуч-ся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</a:rPr>
              <a:t> (1:4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marL="45720" indent="0">
              <a:buNone/>
            </a:pPr>
            <a:endParaRPr lang="ru-RU" sz="2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600" dirty="0" smtClean="0"/>
              <a:t>доступ к современным проф. БД </a:t>
            </a:r>
            <a:r>
              <a:rPr lang="ru-RU" sz="2600" dirty="0"/>
              <a:t>и </a:t>
            </a:r>
            <a:r>
              <a:rPr lang="ru-RU" sz="2600" dirty="0" smtClean="0"/>
              <a:t>информационным </a:t>
            </a:r>
            <a:r>
              <a:rPr lang="ru-RU" sz="2600" dirty="0"/>
              <a:t>справочным системам, </a:t>
            </a:r>
            <a:r>
              <a:rPr lang="ru-RU" sz="2600" dirty="0" smtClean="0"/>
              <a:t> подлежащий </a:t>
            </a:r>
            <a:r>
              <a:rPr lang="ru-RU" sz="2600" dirty="0"/>
              <a:t>ежегодному </a:t>
            </a:r>
            <a:r>
              <a:rPr lang="ru-RU" sz="2600" dirty="0" smtClean="0"/>
              <a:t>обновлению</a:t>
            </a:r>
          </a:p>
          <a:p>
            <a:r>
              <a:rPr lang="ru-RU" sz="2600" dirty="0" smtClean="0"/>
              <a:t>одновременный </a:t>
            </a:r>
            <a:r>
              <a:rPr lang="ru-RU" sz="2600" dirty="0"/>
              <a:t>доступ не менее 25 </a:t>
            </a:r>
            <a:r>
              <a:rPr lang="ru-RU" sz="2600" dirty="0" smtClean="0"/>
              <a:t>% обучающихся к ЭБС </a:t>
            </a:r>
            <a:r>
              <a:rPr lang="ru-RU" sz="2600" dirty="0"/>
              <a:t>и </a:t>
            </a:r>
            <a:r>
              <a:rPr lang="ru-RU" sz="2600" dirty="0" smtClean="0"/>
              <a:t>ЭИОС</a:t>
            </a:r>
          </a:p>
          <a:p>
            <a:pPr marL="45720" indent="0">
              <a:buNone/>
            </a:pPr>
            <a:r>
              <a:rPr lang="ru-RU" sz="2600" dirty="0" smtClean="0"/>
              <a:t> </a:t>
            </a:r>
          </a:p>
          <a:p>
            <a:r>
              <a:rPr lang="ru-RU" sz="2600" dirty="0"/>
              <a:t>о</a:t>
            </a:r>
            <a:r>
              <a:rPr lang="ru-RU" sz="2600" dirty="0" smtClean="0"/>
              <a:t>бучающиеся </a:t>
            </a:r>
            <a:r>
              <a:rPr lang="ru-RU" sz="2600" dirty="0"/>
              <a:t>из числа лиц с </a:t>
            </a:r>
            <a:r>
              <a:rPr lang="ru-RU" sz="2600" dirty="0" smtClean="0"/>
              <a:t>ОВЗ обеспечены </a:t>
            </a:r>
            <a:r>
              <a:rPr lang="ru-RU" sz="2600" dirty="0"/>
              <a:t>печатными и (или) электронными </a:t>
            </a:r>
            <a:r>
              <a:rPr lang="ru-RU" sz="2600" dirty="0" err="1" smtClean="0"/>
              <a:t>образоват</a:t>
            </a:r>
            <a:r>
              <a:rPr lang="ru-RU" sz="2600" dirty="0" smtClean="0"/>
              <a:t>. </a:t>
            </a:r>
            <a:r>
              <a:rPr lang="ru-RU" sz="2600" dirty="0"/>
              <a:t>ресурсами в формах, адаптированных к ограничениям их здоровья</a:t>
            </a:r>
            <a:endParaRPr lang="ru-RU" sz="26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ru-RU" dirty="0" smtClean="0"/>
              <a:t>СПО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4086945"/>
          </a:xfrm>
          <a:ln>
            <a:solidFill>
              <a:srgbClr val="002060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основная и дополнительная лит-</a:t>
            </a:r>
            <a:r>
              <a:rPr lang="ru-RU" dirty="0" err="1" smtClean="0"/>
              <a:t>ра</a:t>
            </a:r>
            <a:r>
              <a:rPr lang="ru-RU" dirty="0" smtClean="0"/>
              <a:t> за </a:t>
            </a:r>
            <a:r>
              <a:rPr lang="ru-RU" dirty="0"/>
              <a:t>последние 5 </a:t>
            </a:r>
            <a:r>
              <a:rPr lang="ru-RU" dirty="0" smtClean="0"/>
              <a:t>лет</a:t>
            </a:r>
          </a:p>
          <a:p>
            <a:r>
              <a:rPr lang="ru-RU" dirty="0" smtClean="0"/>
              <a:t>учебная литература обеспеченность </a:t>
            </a:r>
            <a:r>
              <a:rPr lang="ru-RU" dirty="0"/>
              <a:t>1:1</a:t>
            </a:r>
            <a:r>
              <a:rPr lang="ru-RU" dirty="0" smtClean="0"/>
              <a:t> </a:t>
            </a:r>
          </a:p>
          <a:p>
            <a:pPr marL="45720" indent="0">
              <a:buNone/>
            </a:pPr>
            <a:endParaRPr lang="ru-RU" dirty="0" smtClean="0"/>
          </a:p>
          <a:p>
            <a:r>
              <a:rPr lang="ru-RU" dirty="0" smtClean="0"/>
              <a:t>нормативные, </a:t>
            </a:r>
            <a:r>
              <a:rPr lang="ru-RU" dirty="0"/>
              <a:t>справочно-библиографические и периодические издания в расчете 1-2 экземпляра на каждые 100 </a:t>
            </a:r>
            <a:r>
              <a:rPr lang="ru-RU" dirty="0" smtClean="0"/>
              <a:t>обучающихся</a:t>
            </a:r>
          </a:p>
          <a:p>
            <a:pPr marL="45720" indent="0">
              <a:buNone/>
            </a:pPr>
            <a:endParaRPr lang="ru-RU" dirty="0" smtClean="0"/>
          </a:p>
          <a:p>
            <a:r>
              <a:rPr lang="ru-RU" dirty="0"/>
              <a:t>3 </a:t>
            </a:r>
            <a:r>
              <a:rPr lang="ru-RU" dirty="0" err="1" smtClean="0"/>
              <a:t>наим</a:t>
            </a:r>
            <a:r>
              <a:rPr lang="ru-RU" dirty="0" smtClean="0"/>
              <a:t>. </a:t>
            </a:r>
            <a:r>
              <a:rPr lang="ru-RU" dirty="0"/>
              <a:t>отечественных </a:t>
            </a:r>
            <a:r>
              <a:rPr lang="ru-RU" dirty="0" smtClean="0"/>
              <a:t>журналов на 1 </a:t>
            </a:r>
            <a:r>
              <a:rPr lang="ru-RU" dirty="0" err="1" smtClean="0"/>
              <a:t>обуч-ся</a:t>
            </a:r>
            <a:endParaRPr lang="ru-RU" dirty="0" smtClean="0"/>
          </a:p>
          <a:p>
            <a:r>
              <a:rPr lang="ru-RU" dirty="0"/>
              <a:t>доступ </a:t>
            </a:r>
            <a:r>
              <a:rPr lang="ru-RU" dirty="0" smtClean="0"/>
              <a:t>к современным проф. БД и информационным </a:t>
            </a:r>
            <a:r>
              <a:rPr lang="ru-RU" dirty="0"/>
              <a:t>ресурсам сети </a:t>
            </a:r>
            <a:r>
              <a:rPr lang="ru-RU" dirty="0" smtClean="0"/>
              <a:t>Интернет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Нормативы обеспеченности литературой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69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/>
              <a:t>Федеральные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Приказ от 06.07.2015 №667 «Об утверждении форм сведений … для аккредитации проф. </a:t>
            </a:r>
            <a:r>
              <a:rPr lang="ru-RU" dirty="0" err="1" smtClean="0"/>
              <a:t>деят-ти</a:t>
            </a:r>
            <a:r>
              <a:rPr lang="ru-RU" dirty="0" smtClean="0"/>
              <a:t>»</a:t>
            </a:r>
          </a:p>
          <a:p>
            <a:endParaRPr lang="ru-RU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ru-RU" dirty="0" smtClean="0"/>
              <a:t>Локальные документы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ln>
            <a:solidFill>
              <a:srgbClr val="002060"/>
            </a:solidFill>
          </a:ln>
        </p:spPr>
        <p:txBody>
          <a:bodyPr>
            <a:normAutofit fontScale="92500"/>
          </a:bodyPr>
          <a:lstStyle/>
          <a:p>
            <a:r>
              <a:rPr lang="ru-RU" dirty="0"/>
              <a:t>Приказ от 06.03.2018 № 137 </a:t>
            </a:r>
            <a:r>
              <a:rPr lang="ru-RU" dirty="0" err="1"/>
              <a:t>осн</a:t>
            </a:r>
            <a:r>
              <a:rPr lang="ru-RU" dirty="0"/>
              <a:t>. «О плане подготовки к </a:t>
            </a:r>
            <a:r>
              <a:rPr lang="ru-RU" dirty="0" err="1"/>
              <a:t>аккредитац</a:t>
            </a:r>
            <a:r>
              <a:rPr lang="ru-RU" dirty="0"/>
              <a:t>. экспертизе ООП»</a:t>
            </a:r>
          </a:p>
          <a:p>
            <a:endParaRPr lang="ru-RU" dirty="0" smtClean="0"/>
          </a:p>
          <a:p>
            <a:r>
              <a:rPr lang="ru-RU" dirty="0" smtClean="0"/>
              <a:t>Приказ от 07.03.2018 № 143 </a:t>
            </a:r>
            <a:r>
              <a:rPr lang="ru-RU" dirty="0" err="1" smtClean="0"/>
              <a:t>осн</a:t>
            </a:r>
            <a:r>
              <a:rPr lang="ru-RU" dirty="0" smtClean="0"/>
              <a:t> «О подготовке к </a:t>
            </a:r>
            <a:r>
              <a:rPr lang="ru-RU" dirty="0" err="1" smtClean="0"/>
              <a:t>аккредитационной</a:t>
            </a:r>
            <a:r>
              <a:rPr lang="ru-RU" dirty="0" smtClean="0"/>
              <a:t> экспертизе»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нормативные документы</a:t>
            </a:r>
            <a:br>
              <a:rPr lang="ru-RU" dirty="0" smtClean="0"/>
            </a:br>
            <a:r>
              <a:rPr lang="ru-RU" sz="2000" dirty="0" smtClean="0"/>
              <a:t>(по подготовке к аккредитации)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0636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ln>
            <a:solidFill>
              <a:srgbClr val="002060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ru-RU" dirty="0"/>
              <a:t>ЭБС </a:t>
            </a:r>
            <a:r>
              <a:rPr lang="ru-RU" dirty="0" err="1"/>
              <a:t>КрасГМУ</a:t>
            </a:r>
            <a:r>
              <a:rPr lang="ru-RU" dirty="0"/>
              <a:t> «</a:t>
            </a:r>
            <a:r>
              <a:rPr lang="en-US" dirty="0" err="1"/>
              <a:t>Colibris</a:t>
            </a:r>
            <a:r>
              <a:rPr lang="en-US" dirty="0" smtClean="0"/>
              <a:t>»</a:t>
            </a:r>
            <a:endParaRPr lang="en-US" dirty="0"/>
          </a:p>
          <a:p>
            <a:r>
              <a:rPr lang="ru-RU" dirty="0"/>
              <a:t>ЭБС Консультант студента ВУЗ</a:t>
            </a:r>
          </a:p>
          <a:p>
            <a:r>
              <a:rPr lang="ru-RU" dirty="0"/>
              <a:t>ЭБС Консультант студента Колледж</a:t>
            </a:r>
          </a:p>
          <a:p>
            <a:r>
              <a:rPr lang="ru-RU" dirty="0"/>
              <a:t>ЭМБ Консультант врача</a:t>
            </a:r>
          </a:p>
          <a:p>
            <a:r>
              <a:rPr lang="ru-RU" dirty="0"/>
              <a:t>ЭБС </a:t>
            </a:r>
            <a:r>
              <a:rPr lang="ru-RU" dirty="0" err="1"/>
              <a:t>Айбукс</a:t>
            </a:r>
            <a:endParaRPr lang="ru-RU" dirty="0"/>
          </a:p>
          <a:p>
            <a:r>
              <a:rPr lang="ru-RU" dirty="0"/>
              <a:t>ЭБС </a:t>
            </a:r>
            <a:r>
              <a:rPr lang="ru-RU" dirty="0" err="1"/>
              <a:t>Букап</a:t>
            </a:r>
            <a:endParaRPr lang="ru-RU" dirty="0"/>
          </a:p>
          <a:p>
            <a:r>
              <a:rPr lang="ru-RU" dirty="0"/>
              <a:t>ЭБС Лань</a:t>
            </a:r>
          </a:p>
          <a:p>
            <a:r>
              <a:rPr lang="ru-RU" dirty="0"/>
              <a:t>ЭБС </a:t>
            </a:r>
            <a:r>
              <a:rPr lang="ru-RU" dirty="0" err="1"/>
              <a:t>Юрайт</a:t>
            </a:r>
            <a:endParaRPr lang="ru-RU" dirty="0"/>
          </a:p>
          <a:p>
            <a:r>
              <a:rPr lang="ru-RU" dirty="0"/>
              <a:t>СПС </a:t>
            </a:r>
            <a:r>
              <a:rPr lang="ru-RU" dirty="0" err="1"/>
              <a:t>КонсультантПлюс</a:t>
            </a:r>
            <a:endParaRPr lang="ru-RU" dirty="0"/>
          </a:p>
          <a:p>
            <a:r>
              <a:rPr lang="ru-RU" dirty="0"/>
              <a:t>НЭБ </a:t>
            </a:r>
            <a:r>
              <a:rPr lang="en-US" dirty="0" err="1" smtClean="0"/>
              <a:t>eLibrary</a:t>
            </a:r>
            <a:endParaRPr lang="en-US" dirty="0" smtClean="0"/>
          </a:p>
          <a:p>
            <a:r>
              <a:rPr lang="ru-RU" dirty="0" smtClean="0"/>
              <a:t>БД «</a:t>
            </a:r>
            <a:r>
              <a:rPr lang="ru-RU" dirty="0" err="1" smtClean="0"/>
              <a:t>вМедицине.рф</a:t>
            </a:r>
            <a:r>
              <a:rPr lang="ru-RU" dirty="0" smtClean="0"/>
              <a:t>» (07.09.18)</a:t>
            </a:r>
            <a:endParaRPr lang="en-US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ln>
            <a:solidFill>
              <a:srgbClr val="002060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ru-RU" dirty="0"/>
              <a:t>БД </a:t>
            </a:r>
            <a:r>
              <a:rPr lang="en-US" dirty="0"/>
              <a:t>Sage</a:t>
            </a:r>
          </a:p>
          <a:p>
            <a:r>
              <a:rPr lang="ru-RU" dirty="0"/>
              <a:t>БД </a:t>
            </a:r>
            <a:r>
              <a:rPr lang="en-US" dirty="0"/>
              <a:t>Oxford University Press</a:t>
            </a:r>
          </a:p>
          <a:p>
            <a:r>
              <a:rPr lang="ru-RU" dirty="0"/>
              <a:t>БД </a:t>
            </a:r>
            <a:r>
              <a:rPr lang="en-US" dirty="0" err="1"/>
              <a:t>ProQuest</a:t>
            </a:r>
            <a:endParaRPr lang="en-US" dirty="0"/>
          </a:p>
          <a:p>
            <a:r>
              <a:rPr lang="ru-RU" dirty="0" smtClean="0"/>
              <a:t>БД </a:t>
            </a:r>
            <a:r>
              <a:rPr lang="en-US" dirty="0"/>
              <a:t>MEDLINE Complete</a:t>
            </a:r>
            <a:endParaRPr lang="ru-RU" dirty="0"/>
          </a:p>
          <a:p>
            <a:r>
              <a:rPr lang="ru-RU" dirty="0"/>
              <a:t>БД </a:t>
            </a:r>
            <a:r>
              <a:rPr lang="en-US" dirty="0"/>
              <a:t>Web of </a:t>
            </a:r>
            <a:r>
              <a:rPr lang="en-US" dirty="0" smtClean="0"/>
              <a:t>Science</a:t>
            </a:r>
            <a:endParaRPr lang="ru-RU" dirty="0" smtClean="0"/>
          </a:p>
          <a:p>
            <a:endParaRPr lang="en-US" dirty="0" smtClean="0"/>
          </a:p>
          <a:p>
            <a:r>
              <a:rPr lang="ru-RU" dirty="0" smtClean="0"/>
              <a:t>БД </a:t>
            </a:r>
            <a:r>
              <a:rPr lang="en-US" dirty="0" smtClean="0"/>
              <a:t>RSCI (</a:t>
            </a:r>
            <a:r>
              <a:rPr lang="en-US" dirty="0"/>
              <a:t>Web of </a:t>
            </a:r>
            <a:r>
              <a:rPr lang="en-US" dirty="0" smtClean="0"/>
              <a:t>Science)</a:t>
            </a:r>
            <a:endParaRPr lang="en-US" dirty="0"/>
          </a:p>
          <a:p>
            <a:r>
              <a:rPr lang="ru-RU" dirty="0"/>
              <a:t>БД </a:t>
            </a:r>
            <a:r>
              <a:rPr lang="en-US" dirty="0"/>
              <a:t>Scopus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Перечень </a:t>
            </a:r>
            <a:r>
              <a:rPr lang="ru-RU" dirty="0" err="1" smtClean="0"/>
              <a:t>эбс</a:t>
            </a:r>
            <a:r>
              <a:rPr lang="ru-RU" dirty="0" smtClean="0"/>
              <a:t> и проф. баз данных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640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Наличие в организации, осуществляющей образовательную деятельность, электронно-библиотечной системы (электронной библиотеки</a:t>
            </a:r>
            <a:r>
              <a:rPr lang="ru-RU" dirty="0" smtClean="0"/>
              <a:t>)</a:t>
            </a:r>
          </a:p>
          <a:p>
            <a:r>
              <a:rPr lang="ru-RU" dirty="0"/>
              <a:t>Наличие печатных и (или) электронных образовательных ресурсов, адаптированных к ограничениям здоровья обучающихся из числа лиц с ограниченными возможностями </a:t>
            </a:r>
            <a:r>
              <a:rPr lang="ru-RU" dirty="0" smtClean="0"/>
              <a:t>здоровья</a:t>
            </a:r>
          </a:p>
          <a:p>
            <a:r>
              <a:rPr lang="ru-RU" dirty="0"/>
              <a:t>Наличие доступа (удаленного доступа) к современным профессиональным базам данных и информационным справочным системам, которые определены в рабочих программах дисциплин (модулей)</a:t>
            </a:r>
            <a:endParaRPr lang="ru-RU" dirty="0" smtClean="0"/>
          </a:p>
          <a:p>
            <a:r>
              <a:rPr lang="ru-RU" dirty="0"/>
              <a:t>Количество имеющегося в наличии ежегодно обновляемого лицензионного программного обеспечения, предусмотренного рабочими программами дисциплин (модулей)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Сведения о библиотечном и </a:t>
            </a:r>
            <a:r>
              <a:rPr lang="ru-RU" dirty="0" err="1"/>
              <a:t>информ</a:t>
            </a:r>
            <a:r>
              <a:rPr lang="ru-RU" dirty="0"/>
              <a:t>. обеспечении </a:t>
            </a:r>
            <a:r>
              <a:rPr lang="ru-RU" dirty="0" err="1" smtClean="0"/>
              <a:t>Ооп</a:t>
            </a:r>
            <a:r>
              <a:rPr lang="ru-RU" dirty="0" smtClean="0"/>
              <a:t> (ВО)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6678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838246"/>
              </p:ext>
            </p:extLst>
          </p:nvPr>
        </p:nvGraphicFramePr>
        <p:xfrm>
          <a:off x="179511" y="1719263"/>
          <a:ext cx="8784979" cy="4504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9"/>
                <a:gridCol w="1080120"/>
                <a:gridCol w="936104"/>
                <a:gridCol w="936104"/>
                <a:gridCol w="936104"/>
                <a:gridCol w="1008112"/>
                <a:gridCol w="936104"/>
                <a:gridCol w="936104"/>
                <a:gridCol w="864098"/>
              </a:tblGrid>
              <a:tr h="63772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Индикаторы</a:t>
                      </a:r>
                      <a:endParaRPr lang="ru-RU" sz="14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Леч</a:t>
                      </a:r>
                      <a:r>
                        <a:rPr lang="ru-RU" sz="1400" dirty="0" smtClean="0"/>
                        <a:t>.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дело</a:t>
                      </a:r>
                      <a:endParaRPr lang="ru-RU" sz="14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Педиатрия</a:t>
                      </a:r>
                      <a:endParaRPr lang="ru-RU" sz="14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Стоматология</a:t>
                      </a:r>
                      <a:endParaRPr lang="ru-RU" sz="14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Фармация</a:t>
                      </a:r>
                      <a:endParaRPr lang="ru-RU" sz="14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Мед. псих-</a:t>
                      </a:r>
                      <a:r>
                        <a:rPr lang="ru-RU" sz="1400" dirty="0" err="1" smtClean="0"/>
                        <a:t>ия</a:t>
                      </a:r>
                      <a:endParaRPr lang="ru-RU" sz="14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Мед. </a:t>
                      </a:r>
                      <a:r>
                        <a:rPr lang="ru-RU" sz="1400" dirty="0" err="1" smtClean="0"/>
                        <a:t>киб</a:t>
                      </a:r>
                      <a:r>
                        <a:rPr lang="ru-RU" sz="1400" dirty="0" smtClean="0"/>
                        <a:t>-ка</a:t>
                      </a:r>
                      <a:endParaRPr lang="ru-RU" sz="14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Соц. работа</a:t>
                      </a:r>
                      <a:endParaRPr lang="ru-RU" sz="14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</a:t>
                      </a:r>
                      <a:endParaRPr lang="ru-RU" sz="1400" dirty="0"/>
                    </a:p>
                  </a:txBody>
                  <a:tcPr marL="190356" marR="190356"/>
                </a:tc>
              </a:tr>
              <a:tr h="639962">
                <a:tc>
                  <a:txBody>
                    <a:bodyPr/>
                    <a:lstStyle/>
                    <a:p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лит. (эл. </a:t>
                      </a:r>
                      <a:r>
                        <a:rPr lang="ru-RU" sz="1300" dirty="0" err="1" smtClean="0"/>
                        <a:t>наим</a:t>
                      </a:r>
                      <a:r>
                        <a:rPr lang="ru-RU" sz="1300" dirty="0" smtClean="0"/>
                        <a:t>. в 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РП, ЭБС)</a:t>
                      </a:r>
                      <a:endParaRPr lang="ru-RU" sz="13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113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119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125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82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276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72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231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300" b="0" dirty="0" smtClean="0"/>
                        <a:t>1018</a:t>
                      </a:r>
                      <a:endParaRPr lang="ru-RU" sz="1300" b="0" dirty="0"/>
                    </a:p>
                  </a:txBody>
                  <a:tcPr marL="190356" marR="190356"/>
                </a:tc>
              </a:tr>
              <a:tr h="504666">
                <a:tc>
                  <a:txBody>
                    <a:bodyPr/>
                    <a:lstStyle/>
                    <a:p>
                      <a:r>
                        <a:rPr lang="ru-RU" sz="1300" dirty="0" err="1" smtClean="0"/>
                        <a:t>Осн</a:t>
                      </a:r>
                      <a:r>
                        <a:rPr lang="ru-RU" sz="1300" dirty="0" smtClean="0"/>
                        <a:t>. лит. (</a:t>
                      </a:r>
                      <a:r>
                        <a:rPr lang="ru-RU" sz="1300" dirty="0" err="1" smtClean="0"/>
                        <a:t>печ</a:t>
                      </a:r>
                      <a:r>
                        <a:rPr lang="ru-RU" sz="1300" dirty="0" smtClean="0"/>
                        <a:t>. </a:t>
                      </a:r>
                      <a:r>
                        <a:rPr lang="ru-RU" sz="1300" dirty="0" err="1" smtClean="0"/>
                        <a:t>наим</a:t>
                      </a:r>
                      <a:r>
                        <a:rPr lang="ru-RU" sz="1300" dirty="0" smtClean="0"/>
                        <a:t>.)</a:t>
                      </a:r>
                      <a:endParaRPr lang="ru-RU" sz="13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72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70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69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51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176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55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131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300" b="0" dirty="0" smtClean="0"/>
                        <a:t>624</a:t>
                      </a:r>
                      <a:endParaRPr lang="ru-RU" sz="1300" b="0" dirty="0"/>
                    </a:p>
                  </a:txBody>
                  <a:tcPr marL="190356" marR="190356"/>
                </a:tc>
              </a:tr>
              <a:tr h="504666">
                <a:tc>
                  <a:txBody>
                    <a:bodyPr/>
                    <a:lstStyle/>
                    <a:p>
                      <a:r>
                        <a:rPr lang="ru-RU" sz="1300" dirty="0" err="1" smtClean="0"/>
                        <a:t>Осн</a:t>
                      </a:r>
                      <a:r>
                        <a:rPr lang="ru-RU" sz="1300" dirty="0" smtClean="0"/>
                        <a:t>. лит. </a:t>
                      </a:r>
                      <a:r>
                        <a:rPr lang="ru-RU" sz="1300" dirty="0" err="1" smtClean="0"/>
                        <a:t>печ</a:t>
                      </a:r>
                      <a:r>
                        <a:rPr lang="ru-RU" sz="1300" dirty="0" smtClean="0"/>
                        <a:t>. (экз.)</a:t>
                      </a:r>
                      <a:endParaRPr lang="ru-RU" sz="13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10611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6730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3462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1478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1353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3553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1189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300" b="0" dirty="0" smtClean="0"/>
                        <a:t>28376</a:t>
                      </a:r>
                      <a:endParaRPr lang="ru-RU" sz="1300" b="0" dirty="0"/>
                    </a:p>
                  </a:txBody>
                  <a:tcPr marL="190356" marR="190356"/>
                </a:tc>
              </a:tr>
              <a:tr h="525356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Доп. лит. (эл. </a:t>
                      </a:r>
                      <a:r>
                        <a:rPr lang="ru-RU" sz="1300" dirty="0" err="1" smtClean="0"/>
                        <a:t>наим</a:t>
                      </a:r>
                      <a:r>
                        <a:rPr lang="ru-RU" sz="1300" dirty="0" smtClean="0"/>
                        <a:t>. в РП, ЭБС)</a:t>
                      </a:r>
                      <a:endParaRPr lang="ru-RU" sz="13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1129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1072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899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637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973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610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944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300" b="0" dirty="0" smtClean="0"/>
                        <a:t>6264</a:t>
                      </a:r>
                      <a:endParaRPr lang="ru-RU" sz="1300" b="0" dirty="0"/>
                    </a:p>
                  </a:txBody>
                  <a:tcPr marL="190356" marR="190356"/>
                </a:tc>
              </a:tr>
              <a:tr h="525356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Доп. лит. (</a:t>
                      </a:r>
                      <a:r>
                        <a:rPr lang="ru-RU" sz="1300" dirty="0" err="1" smtClean="0"/>
                        <a:t>печ</a:t>
                      </a:r>
                      <a:r>
                        <a:rPr lang="ru-RU" sz="1300" dirty="0" smtClean="0"/>
                        <a:t>. </a:t>
                      </a:r>
                      <a:r>
                        <a:rPr lang="ru-RU" sz="1300" dirty="0" err="1" smtClean="0"/>
                        <a:t>наим</a:t>
                      </a:r>
                      <a:r>
                        <a:rPr lang="ru-RU" sz="1300" dirty="0" smtClean="0"/>
                        <a:t>.)</a:t>
                      </a:r>
                      <a:endParaRPr lang="ru-RU" sz="13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60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53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33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74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114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86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220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300" b="0" dirty="0" smtClean="0"/>
                        <a:t>640</a:t>
                      </a:r>
                      <a:endParaRPr lang="ru-RU" sz="1300" b="0" dirty="0"/>
                    </a:p>
                  </a:txBody>
                  <a:tcPr marL="190356" marR="190356"/>
                </a:tc>
              </a:tr>
              <a:tr h="5253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/>
                        <a:t>Доп. лит. </a:t>
                      </a:r>
                      <a:r>
                        <a:rPr lang="ru-RU" sz="1300" dirty="0" err="1" smtClean="0"/>
                        <a:t>печ</a:t>
                      </a:r>
                      <a:r>
                        <a:rPr lang="ru-RU" sz="1300" dirty="0" smtClean="0"/>
                        <a:t>. (экз.)</a:t>
                      </a:r>
                      <a:endParaRPr lang="ru-RU" sz="13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5249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3889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1824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1435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877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1554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1627</a:t>
                      </a:r>
                      <a:endParaRPr lang="ru-RU" sz="1600" dirty="0"/>
                    </a:p>
                  </a:txBody>
                  <a:tcPr marL="190356" marR="190356"/>
                </a:tc>
                <a:tc>
                  <a:txBody>
                    <a:bodyPr/>
                    <a:lstStyle/>
                    <a:p>
                      <a:r>
                        <a:rPr lang="ru-RU" sz="1300" b="0" dirty="0" smtClean="0"/>
                        <a:t>16455</a:t>
                      </a:r>
                      <a:endParaRPr lang="ru-RU" sz="1300" b="0" dirty="0"/>
                    </a:p>
                  </a:txBody>
                  <a:tcPr marL="190356" marR="190356"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404663"/>
            <a:ext cx="8381260" cy="648073"/>
          </a:xfrm>
        </p:spPr>
        <p:txBody>
          <a:bodyPr/>
          <a:lstStyle/>
          <a:p>
            <a:r>
              <a:rPr lang="ru-RU" sz="2800" dirty="0" smtClean="0"/>
              <a:t>Сведения о библиотечном и </a:t>
            </a:r>
            <a:r>
              <a:rPr lang="ru-RU" sz="2800" dirty="0" err="1" smtClean="0"/>
              <a:t>информ</a:t>
            </a:r>
            <a:r>
              <a:rPr lang="ru-RU" sz="2800" dirty="0" smtClean="0"/>
              <a:t>. обеспечении </a:t>
            </a:r>
            <a:r>
              <a:rPr lang="ru-RU" sz="2800" dirty="0" err="1" smtClean="0"/>
              <a:t>Ооп</a:t>
            </a:r>
            <a:r>
              <a:rPr lang="ru-RU" sz="2800" dirty="0" smtClean="0"/>
              <a:t> (ВО)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3189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236145"/>
              </p:ext>
            </p:extLst>
          </p:nvPr>
        </p:nvGraphicFramePr>
        <p:xfrm>
          <a:off x="381000" y="1719263"/>
          <a:ext cx="8407398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233"/>
                <a:gridCol w="1401233"/>
                <a:gridCol w="1401233"/>
                <a:gridCol w="1401233"/>
                <a:gridCol w="1401233"/>
                <a:gridCol w="140123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Индикаторы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Сестр</a:t>
                      </a:r>
                      <a:r>
                        <a:rPr lang="ru-RU" dirty="0" smtClean="0"/>
                        <a:t>. </a:t>
                      </a:r>
                      <a:r>
                        <a:rPr lang="ru-RU" baseline="0" dirty="0" smtClean="0"/>
                        <a:t> дело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Фармация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Лаб. техник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Лаб. технолог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Наим</a:t>
                      </a:r>
                      <a:r>
                        <a:rPr lang="ru-RU" sz="1600" dirty="0" smtClean="0"/>
                        <a:t>. </a:t>
                      </a:r>
                      <a:r>
                        <a:rPr lang="ru-RU" sz="1600" dirty="0" err="1" smtClean="0"/>
                        <a:t>осн</a:t>
                      </a:r>
                      <a:r>
                        <a:rPr lang="ru-RU" sz="1600" dirty="0" smtClean="0"/>
                        <a:t>. лит.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Осн</a:t>
                      </a:r>
                      <a:r>
                        <a:rPr lang="ru-RU" sz="1600" dirty="0" smtClean="0"/>
                        <a:t>. лит. (экз.)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17977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Учеб. </a:t>
                      </a:r>
                      <a:r>
                        <a:rPr lang="ru-RU" sz="1600" dirty="0" err="1" smtClean="0"/>
                        <a:t>изд</a:t>
                      </a:r>
                      <a:r>
                        <a:rPr lang="ru-RU" sz="1600" dirty="0" smtClean="0"/>
                        <a:t>-я проф. цикла (</a:t>
                      </a:r>
                      <a:r>
                        <a:rPr lang="ru-RU" sz="1600" dirty="0" err="1" smtClean="0"/>
                        <a:t>наим</a:t>
                      </a:r>
                      <a:r>
                        <a:rPr lang="ru-RU" sz="1600" dirty="0" smtClean="0"/>
                        <a:t>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1053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Наим</a:t>
                      </a:r>
                      <a:r>
                        <a:rPr lang="ru-RU" sz="1600" dirty="0" smtClean="0"/>
                        <a:t>. доп. лит.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Доп. лит. (экз.)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10403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Справ.-</a:t>
                      </a:r>
                      <a:r>
                        <a:rPr lang="ru-RU" sz="1400" dirty="0" err="1" smtClean="0"/>
                        <a:t>библиогр</a:t>
                      </a:r>
                      <a:r>
                        <a:rPr lang="ru-RU" sz="1400" dirty="0" smtClean="0"/>
                        <a:t>.,</a:t>
                      </a:r>
                      <a:r>
                        <a:rPr lang="ru-RU" sz="1400" baseline="0" dirty="0" smtClean="0"/>
                        <a:t> период. изд. на 100 </a:t>
                      </a:r>
                      <a:r>
                        <a:rPr lang="ru-RU" sz="1400" baseline="0" dirty="0" err="1" smtClean="0"/>
                        <a:t>обуч-ся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Сведения о библиотечном и </a:t>
            </a:r>
            <a:r>
              <a:rPr lang="ru-RU" dirty="0" err="1"/>
              <a:t>информ</a:t>
            </a:r>
            <a:r>
              <a:rPr lang="ru-RU" dirty="0"/>
              <a:t>. обеспечении </a:t>
            </a:r>
            <a:r>
              <a:rPr lang="ru-RU" dirty="0" err="1" smtClean="0"/>
              <a:t>Ооп</a:t>
            </a:r>
            <a:r>
              <a:rPr lang="ru-RU" dirty="0" smtClean="0"/>
              <a:t> (СПО)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479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574</TotalTime>
  <Words>767</Words>
  <Application>Microsoft Office PowerPoint</Application>
  <PresentationFormat>Экран (4:3)</PresentationFormat>
  <Paragraphs>193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Сетка</vt:lpstr>
      <vt:lpstr>Обеспеченность учебных дисциплин литературой</vt:lpstr>
      <vt:lpstr>Нормативные документы (обеспеченность литературой)</vt:lpstr>
      <vt:lpstr>Критерии оценки библ. И инф. обеспечения</vt:lpstr>
      <vt:lpstr>Нормативы обеспеченности литературой</vt:lpstr>
      <vt:lpstr>нормативные документы (по подготовке к аккредитации)</vt:lpstr>
      <vt:lpstr>Перечень эбс и проф. баз данных </vt:lpstr>
      <vt:lpstr>Сведения о библиотечном и информ. обеспечении Ооп (ВО)</vt:lpstr>
      <vt:lpstr>Сведения о библиотечном и информ. обеспечении Ооп (ВО)</vt:lpstr>
      <vt:lpstr>Сведения о библиотечном и информ. обеспечении Ооп (СПО)</vt:lpstr>
      <vt:lpstr>План подготовки к аккредитации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Обеспеченность учебных дисциплин литературой</dc:title>
  <dc:creator>Ирина Шереметова</dc:creator>
  <cp:lastModifiedBy>Ирина Шереметова</cp:lastModifiedBy>
  <cp:revision>30</cp:revision>
  <dcterms:created xsi:type="dcterms:W3CDTF">2018-05-21T07:07:43Z</dcterms:created>
  <dcterms:modified xsi:type="dcterms:W3CDTF">2018-05-24T07:28:56Z</dcterms:modified>
</cp:coreProperties>
</file>