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10/27/23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10/27/23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10/27/23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10/27/23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10/27/23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10/27/23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10/27/23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10/27/23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10/27/23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10/27/23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10/27/23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10/27/23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10/27/23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10/27/23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10/27/23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10/27/23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10/27/23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24D353-A9F1-CE32-5285-B0D6F9D097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ru-RU" sz="2400" b="1" i="0" u="none" strike="noStrike" dirty="0">
                <a:solidFill>
                  <a:srgbClr val="333333"/>
                </a:solidFill>
                <a:effectLst/>
              </a:rPr>
              <a:t>Презентация на тему: Медицинская и социальная защита населения старших возрастных групп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3E0405C-6186-F43A-5D46-B63AB076E0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2509024"/>
            <a:ext cx="8307663" cy="3532339"/>
          </a:xfrm>
        </p:spPr>
        <p:txBody>
          <a:bodyPr>
            <a:normAutofit/>
          </a:bodyPr>
          <a:lstStyle/>
          <a:p>
            <a:pPr marL="0" indent="0" algn="ctr" rtl="1">
              <a:buNone/>
            </a:pPr>
            <a:r>
              <a:rPr lang="ru-RU" sz="2000" i="1" dirty="0"/>
              <a:t>Выполнила студент фармацевтического колледжа КрасГМУ имени профессора Война-Ясенецкого Хертек Анелла</a:t>
            </a:r>
          </a:p>
        </p:txBody>
      </p:sp>
    </p:spTree>
    <p:extLst>
      <p:ext uri="{BB962C8B-B14F-4D97-AF65-F5344CB8AC3E}">
        <p14:creationId xmlns:p14="http://schemas.microsoft.com/office/powerpoint/2010/main" val="38569493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4ECB23-F467-FEA8-9E83-B5EABED761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Гериатрический пациент и медицинский персонал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731E0E4-87B6-8F3D-7BB4-94BDFCB002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Соблюдение принципов медицинской этики и деонтологии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D0E21E2-47B8-B70C-3BEB-4C614888D1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0975" y="3008257"/>
            <a:ext cx="5389756" cy="3240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6807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15277FDB-CDF9-DB8E-FE2F-C0E147A7BC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929269"/>
            <a:ext cx="8596668" cy="5112094"/>
          </a:xfrm>
        </p:spPr>
        <p:txBody>
          <a:bodyPr/>
          <a:lstStyle/>
          <a:p>
            <a:r>
              <a:rPr lang="ru-RU" dirty="0"/>
              <a:t>При работе с больными пожилого и старческого возраста для медицинского персонала особенно </a:t>
            </a:r>
            <a:r>
              <a:rPr lang="ru-RU" b="1" dirty="0"/>
              <a:t>важны такие черты:</a:t>
            </a:r>
            <a:r>
              <a:rPr lang="ru-RU" dirty="0"/>
              <a:t> терпение, гуманизм, чувство такта, умение слушать, </a:t>
            </a:r>
            <a:r>
              <a:rPr lang="ru-RU"/>
              <a:t>заслужить доверие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F23FDBA-A907-9AA4-8597-F6D53D9089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951" y="2499731"/>
            <a:ext cx="5049024" cy="3062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847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0D2003-98A2-4969-ED48-285EE98C4D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Неприемлемы: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31CF6B6-C024-ED64-B646-F56445E4F3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Жестокость </a:t>
            </a:r>
          </a:p>
          <a:p>
            <a:r>
              <a:rPr lang="ru-RU" dirty="0"/>
              <a:t>Грубость</a:t>
            </a:r>
          </a:p>
          <a:p>
            <a:r>
              <a:rPr lang="ru-RU" dirty="0"/>
              <a:t>Брезгливость</a:t>
            </a:r>
          </a:p>
          <a:p>
            <a:r>
              <a:rPr lang="ru-RU" dirty="0"/>
              <a:t>Злость</a:t>
            </a:r>
          </a:p>
          <a:p>
            <a:r>
              <a:rPr lang="ru-RU" dirty="0"/>
              <a:t>Безразличие</a:t>
            </a:r>
          </a:p>
          <a:p>
            <a:r>
              <a:rPr lang="ru-RU" dirty="0"/>
              <a:t>Спешка</a:t>
            </a:r>
          </a:p>
          <a:p>
            <a:r>
              <a:rPr lang="ru-RU" dirty="0"/>
              <a:t>Недобросовестность</a:t>
            </a:r>
          </a:p>
        </p:txBody>
      </p:sp>
    </p:spTree>
    <p:extLst>
      <p:ext uri="{BB962C8B-B14F-4D97-AF65-F5344CB8AC3E}">
        <p14:creationId xmlns:p14="http://schemas.microsoft.com/office/powerpoint/2010/main" val="34525895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6E5BBF76-50B6-3644-CADB-794130034F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816637"/>
            <a:ext cx="8596668" cy="5224726"/>
          </a:xfrm>
        </p:spPr>
        <p:txBody>
          <a:bodyPr/>
          <a:lstStyle/>
          <a:p>
            <a:r>
              <a:rPr lang="ru-RU" dirty="0"/>
              <a:t>Больного надо стимулировать к уходу за собой, путем тактичных разъяснений, а не приказаний, часто вызывающих отрицательные реакции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07BEA32-B0ED-3222-AAB3-8B41DB2B3F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9998" y="2614293"/>
            <a:ext cx="5313883" cy="342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3615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B1D7A604-C3E8-7975-963B-32CD427A30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960245"/>
            <a:ext cx="8596668" cy="5081118"/>
          </a:xfrm>
        </p:spPr>
        <p:txBody>
          <a:bodyPr/>
          <a:lstStyle/>
          <a:p>
            <a:r>
              <a:rPr lang="ru-RU" dirty="0"/>
              <a:t>Медицинскому работнику необходимо хранить врачебную тайну и не злоупотреблять особым доверием, которым он пользуется в силу своего положения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27FFF6C-B13F-164E-3E5D-0F16637546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6331" y="2260456"/>
            <a:ext cx="5298547" cy="3391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9698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0F065679-D63D-81B2-0BC4-3EA9A48693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602" y="609601"/>
            <a:ext cx="8596668" cy="3880773"/>
          </a:xfrm>
        </p:spPr>
        <p:txBody>
          <a:bodyPr/>
          <a:lstStyle/>
          <a:p>
            <a:r>
              <a:rPr lang="ru-RU" dirty="0"/>
              <a:t>Необходимо многократное объяснение порядка проведения всех лечебных и диагностических процедур, особое внимание уделять соблюдению назначенного времени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CDE8A62-455A-A2BD-9ABC-CE2974E814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8361" y="2110628"/>
            <a:ext cx="5706516" cy="3456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3660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08159EE6-0303-C69D-90B5-97BC26FF99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816639"/>
            <a:ext cx="8596668" cy="5224723"/>
          </a:xfrm>
        </p:spPr>
        <p:txBody>
          <a:bodyPr/>
          <a:lstStyle/>
          <a:p>
            <a:r>
              <a:rPr lang="ru-RU" dirty="0"/>
              <a:t>Особое внимание уделять профилактике травматизма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3C8DAFF-D56F-15F3-0CFB-DAAAEF1839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4657" y="2013752"/>
            <a:ext cx="5140464" cy="3284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5212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3A81E68D-3732-D376-362D-70771B6F09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991221"/>
            <a:ext cx="8596668" cy="5050142"/>
          </a:xfrm>
        </p:spPr>
        <p:txBody>
          <a:bodyPr/>
          <a:lstStyle/>
          <a:p>
            <a:r>
              <a:rPr lang="ru-RU" dirty="0"/>
              <a:t>Терпимо относиться к физическим и психическим недостаткам пациента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5926F88-E031-B4AA-1D54-1753F9516C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5024" y="1871417"/>
            <a:ext cx="5110976" cy="328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550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B81B784C-F322-28CA-8F57-7CB5C03CAD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849755"/>
            <a:ext cx="9823398" cy="319160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100" dirty="0">
                <a:solidFill>
                  <a:schemeClr val="accent2">
                    <a:lumMod val="75000"/>
                  </a:schemeClr>
                </a:solidFill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4676087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A11B23-DE31-D622-803A-7335D00A1F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tx1"/>
                </a:solidFill>
              </a:rPr>
              <a:t>                          План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B3F1A8B-04E3-1C0F-74D4-5D97C5900A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Структура гериатрической службы РФ</a:t>
            </a:r>
          </a:p>
          <a:p>
            <a:r>
              <a:rPr lang="ru-RU" dirty="0"/>
              <a:t>Законодательные аспекты медицинской и социальной защиты граждан пожилого и старческого возраста </a:t>
            </a:r>
          </a:p>
          <a:p>
            <a:endParaRPr lang="ru-RU" dirty="0"/>
          </a:p>
          <a:p>
            <a:r>
              <a:rPr lang="ru-RU" dirty="0"/>
              <a:t>Гериатрический пациент и медицинский персонал</a:t>
            </a:r>
          </a:p>
        </p:txBody>
      </p:sp>
    </p:spTree>
    <p:extLst>
      <p:ext uri="{BB962C8B-B14F-4D97-AF65-F5344CB8AC3E}">
        <p14:creationId xmlns:p14="http://schemas.microsoft.com/office/powerpoint/2010/main" val="41142073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7EBCB8-2F62-52FD-72E8-0159DA6913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Структура гериатрической службы РФ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1B21AB1-5F25-D5D6-E519-A2BD28193F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ru-RU" sz="3100" dirty="0"/>
          </a:p>
          <a:p>
            <a:pPr algn="just"/>
            <a:r>
              <a:rPr lang="ru-RU" sz="2200" dirty="0"/>
              <a:t>Гериатрическая помощь- это комплекс медико-социальных мер, направленных на сохранение и укрепление здоровья пожилых.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ED9FF15-C502-785D-EBE4-CAD200B014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9512" y="4181708"/>
            <a:ext cx="3871951" cy="1927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5538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C1FB1D7-0A40-0BFC-0A78-F792E55D20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415" y="625475"/>
            <a:ext cx="8208536" cy="5641490"/>
          </a:xfrm>
          <a:prstGeom prst="rect">
            <a:avLst/>
          </a:prstGeom>
        </p:spPr>
      </p:pic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A6B2F56D-4BCB-8C71-2397-B2DD03F20D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2059" y="247805"/>
            <a:ext cx="10132484" cy="6380975"/>
          </a:xfrm>
        </p:spPr>
        <p:txBody>
          <a:bodyPr anchor="t">
            <a:normAutofit/>
          </a:bodyPr>
          <a:lstStyle/>
          <a:p>
            <a:endParaRPr lang="ru-RU" sz="1600" b="1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19120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B446C2-7ABB-1D64-EE13-AB24C14F92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Структура и задачи гериатрической службы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C40450-FCF6-4449-D844-BC03BA9605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 отечественной медицине гериатрия  является относительно новой специальностью. Как самостоятельная она впервые была выделена в номенклатуре специальностей в 1995.</a:t>
            </a:r>
          </a:p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В России выделяют два вида геронтологической служба:</a:t>
            </a:r>
          </a:p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1) службу здравоохранения;</a:t>
            </a:r>
          </a:p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2) службу социальной помощи ( профессиональная и добровольная)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840316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F58F11-C29C-0731-B1D5-D0F66313AA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tx1"/>
                </a:solidFill>
              </a:rPr>
              <a:t>Персонал гериатрической службы обслуживает население по следующим основным направлениям: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342D589-0C36-2CF2-15D8-B6AEDD7AF9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9651" y="2367627"/>
            <a:ext cx="8596668" cy="3880773"/>
          </a:xfrm>
        </p:spPr>
        <p:txBody>
          <a:bodyPr/>
          <a:lstStyle/>
          <a:p>
            <a:r>
              <a:rPr lang="ru-RU" dirty="0"/>
              <a:t>Персонал гериатрической службы обслуживает население по следующим основным направлениях: </a:t>
            </a:r>
          </a:p>
          <a:p>
            <a:r>
              <a:rPr lang="ru-RU" dirty="0"/>
              <a:t>Соматические заболевания, характерные для лиц пожилого возвраста.</a:t>
            </a:r>
          </a:p>
          <a:p>
            <a:r>
              <a:rPr lang="ru-RU" dirty="0"/>
              <a:t>Болезнь Альцгеймера и деменции старческого возвраста.</a:t>
            </a:r>
          </a:p>
          <a:p>
            <a:r>
              <a:rPr lang="ru-RU" dirty="0"/>
              <a:t>Остеопороз пожилого и старческого возвраста.</a:t>
            </a:r>
          </a:p>
          <a:p>
            <a:r>
              <a:rPr lang="ru-RU" dirty="0"/>
              <a:t>Сахарный диабет 2 типа, его осложнения.</a:t>
            </a:r>
          </a:p>
          <a:p>
            <a:r>
              <a:rPr lang="ru-RU" dirty="0"/>
              <a:t>Болезни органов чувств, связанных со старением.</a:t>
            </a:r>
          </a:p>
          <a:p>
            <a:r>
              <a:rPr lang="ru-RU" dirty="0"/>
              <a:t>Инконтиненция (проблемы мочеиспускания).</a:t>
            </a:r>
          </a:p>
          <a:p>
            <a:r>
              <a:rPr lang="ru-RU" dirty="0"/>
              <a:t>Организация гериатрической помощи долгожителям. </a:t>
            </a:r>
          </a:p>
          <a:p>
            <a:r>
              <a:rPr lang="ru-RU" dirty="0"/>
              <a:t>Профилактика преждевременного старения.</a:t>
            </a:r>
          </a:p>
        </p:txBody>
      </p:sp>
    </p:spTree>
    <p:extLst>
      <p:ext uri="{BB962C8B-B14F-4D97-AF65-F5344CB8AC3E}">
        <p14:creationId xmlns:p14="http://schemas.microsoft.com/office/powerpoint/2010/main" val="18188469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B5C97B6C-D320-E3F6-FB8B-FA1B9E1942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1464" y="247805"/>
            <a:ext cx="8208536" cy="6319024"/>
          </a:xfrm>
        </p:spPr>
      </p:pic>
    </p:spTree>
    <p:extLst>
      <p:ext uri="{BB962C8B-B14F-4D97-AF65-F5344CB8AC3E}">
        <p14:creationId xmlns:p14="http://schemas.microsoft.com/office/powerpoint/2010/main" val="42083836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3034CD-7897-AFCD-C34D-68CA64C9B5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Меры социальной поддержки пожилых граждан: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B3D9DE9-09A0-2EBA-09C0-12B2F6E7AC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Пенсия, индексация пенсий</a:t>
            </a:r>
          </a:p>
          <a:p>
            <a:r>
              <a:rPr lang="ru-RU" dirty="0"/>
              <a:t>Налоговые льготы пенсионерам</a:t>
            </a:r>
          </a:p>
          <a:p>
            <a:r>
              <a:rPr lang="ru-RU" dirty="0"/>
              <a:t>Компенсационные выплаты неработабщим трудоспособным гражданам по уходу за престарелыми</a:t>
            </a:r>
          </a:p>
          <a:p>
            <a:r>
              <a:rPr lang="ru-RU" dirty="0"/>
              <a:t>Социальное обслуживание на дому граждан пожилого возвраста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4E5812E-ED27-472C-BC79-B4F8ED18D3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 flipV="1">
            <a:off x="3163594" y="4100975"/>
            <a:ext cx="3624147" cy="2341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259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C3EE91CE-DB9D-1683-0186-9041161D9E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9513" y="969668"/>
            <a:ext cx="8053658" cy="4918664"/>
          </a:xfrm>
        </p:spPr>
      </p:pic>
    </p:spTree>
    <p:extLst>
      <p:ext uri="{BB962C8B-B14F-4D97-AF65-F5344CB8AC3E}">
        <p14:creationId xmlns:p14="http://schemas.microsoft.com/office/powerpoint/2010/main" val="3687025055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Широкоэкранный</PresentationFormat>
  <Slides>18</Slides>
  <Notes>0</Notes>
  <HiddenSlides>0</HiddenSlide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Аспект</vt:lpstr>
      <vt:lpstr>Презентация на тему: Медицинская и социальная защита населения старших возрастных групп</vt:lpstr>
      <vt:lpstr>                          План</vt:lpstr>
      <vt:lpstr>Структура гериатрической службы РФ</vt:lpstr>
      <vt:lpstr>Презентация PowerPoint</vt:lpstr>
      <vt:lpstr>Структура и задачи гериатрической службы</vt:lpstr>
      <vt:lpstr>Персонал гериатрической службы обслуживает население по следующим основным направлениям:</vt:lpstr>
      <vt:lpstr>Презентация PowerPoint</vt:lpstr>
      <vt:lpstr>Меры социальной поддержки пожилых граждан:</vt:lpstr>
      <vt:lpstr>Презентация PowerPoint</vt:lpstr>
      <vt:lpstr>Гериатрический пациент и медицинский персонал</vt:lpstr>
      <vt:lpstr>Презентация PowerPoint</vt:lpstr>
      <vt:lpstr>Неприемлемы: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на тему: Медицинская и социальная защита населения старших возрастных групп</dc:title>
  <dc:creator>anella2005@mail.ru</dc:creator>
  <cp:lastModifiedBy>anella2005@mail.ru</cp:lastModifiedBy>
  <cp:revision>6</cp:revision>
  <dcterms:created xsi:type="dcterms:W3CDTF">2023-10-27T14:22:08Z</dcterms:created>
  <dcterms:modified xsi:type="dcterms:W3CDTF">2023-10-27T17:01:52Z</dcterms:modified>
</cp:coreProperties>
</file>