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9"/>
  </p:notesMasterIdLst>
  <p:sldIdLst>
    <p:sldId id="256" r:id="rId6"/>
    <p:sldId id="257" r:id="rId7"/>
    <p:sldId id="259" r:id="rId8"/>
    <p:sldId id="276" r:id="rId9"/>
    <p:sldId id="283" r:id="rId10"/>
    <p:sldId id="284" r:id="rId11"/>
    <p:sldId id="277" r:id="rId12"/>
    <p:sldId id="260" r:id="rId13"/>
    <p:sldId id="261" r:id="rId14"/>
    <p:sldId id="262" r:id="rId15"/>
    <p:sldId id="263" r:id="rId16"/>
    <p:sldId id="278" r:id="rId17"/>
    <p:sldId id="279" r:id="rId18"/>
    <p:sldId id="280" r:id="rId19"/>
    <p:sldId id="281" r:id="rId20"/>
    <p:sldId id="282" r:id="rId21"/>
    <p:sldId id="285" r:id="rId22"/>
    <p:sldId id="286" r:id="rId23"/>
    <p:sldId id="275" r:id="rId24"/>
    <p:sldId id="265" r:id="rId25"/>
    <p:sldId id="269" r:id="rId26"/>
    <p:sldId id="270" r:id="rId27"/>
    <p:sldId id="272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1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3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59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0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1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2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6163" name="Rectangle 1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71312" cy="124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5185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4938" cy="12484101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6875" cy="4105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9712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7844-4CB7-42C1-ACD5-B5AB10C6C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670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D732D-D5D4-46E8-B59A-17A703CBE1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898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7044-9ACA-448C-B1AE-23FC9BDBB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95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55FB-C0A7-455A-AC19-EBAB5F450D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110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7A2B-E4F6-427E-B6F2-7BC6ADE49B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24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D9C6-5EEB-4041-B417-18E3B59E63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31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68698-6A38-45E8-9E2C-2F0C142A95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9902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B672E-2A0D-4E37-BEA2-A3086D622F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770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D16E8-923F-4A5B-B580-F9ECC3F8BB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620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1D89-B86E-49AD-895A-D37B338AE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17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C930-31D7-4323-AD4A-B507AAA84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216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F50C-BC75-4493-9FF9-BAA5D66A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541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69AA-7685-49AB-AED5-A1839E66FE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772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629F4-D8DE-49A2-8BAB-9D6EB02AF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222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3F59-3F60-4E07-B084-1E79578EA8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0034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3F15F-F625-466D-977A-6C5A51FB3B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79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7CF45-2A76-4408-87C1-B74160757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078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6409-AF6D-4BC3-ACAD-73F23EA0D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151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B399-9B03-4C32-B513-933757640C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510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8AEA-94AA-4E09-A006-BB91E70983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928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4DEF0-5D2E-4A05-BC96-F4ACD2BC57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0894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745F5-2302-4719-B89B-833076DE14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89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4F83-3CEA-467C-BB7F-3D00FC0BF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8245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458D0-7B8D-43DC-9090-5F98F3F9F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2842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6D3B-D2F3-4401-BF22-8C41663735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6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82ED-A059-4155-8E1D-40B4C5019D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74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44A2-0CBC-49EC-9BBB-2B519D3EC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616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BF36-52A4-4133-8672-9199389C0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65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C5AD-BA03-4663-A7A2-BC2F4BC1B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844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767E0-86AE-4D34-9151-BD09264166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860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29E1-2DEB-4B17-8B21-AE295E6BB0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5531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99E9-6496-48EA-89C3-B096A5D45B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805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A777-D956-4EB4-AB34-A5CBC717B4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86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A2026-89F5-4A60-9DC6-595A54729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830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3BD1-4D3D-4F0D-8890-7DE613B14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7746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7FE87-E659-4422-BE5C-7B4D967CE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291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1982-F227-46D0-8017-1D6895308A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611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AF26-33E8-4E68-95B2-5A26AB28AA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3132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B642-A55E-4EE0-82BC-1031092C06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7091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494B-3536-49E5-8BD7-FCCFC3659D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468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CA3E-75E6-4DD8-ADB6-6BA2D7410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7964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DC63-A34F-41DD-A06C-38FD5C344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102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29013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8613" y="1609725"/>
            <a:ext cx="3529012" cy="481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A59C-98B0-4485-B65A-AD15279BFE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0739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1970-5CA4-4B96-A3EC-29445946FF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72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A8A4C-28FF-4EBD-9520-3D1856CFE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0363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9500-2D62-43A7-B173-9DACE50023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005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7DD01-57CC-4969-815A-DA6A265530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0791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71F0-033F-440D-87D8-26E8CE4739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897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51A6B-4A01-4325-B518-2E62C231D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549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3D7DE-8296-4DA2-997F-2B30E3F280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7037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65813" y="320675"/>
            <a:ext cx="1801812" cy="6107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0675"/>
            <a:ext cx="5256213" cy="6107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893CB-3433-4C06-836C-961F667430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640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A2481-28C8-4AAC-BCE3-2A735D9E76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3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154DA-FB60-4947-9247-5768FBC49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61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7993-939F-4AC1-B9AB-D83663331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96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969F-5752-4F50-A6F0-52C89548D7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95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3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481AAF-5A0E-418A-972C-1A76D9EA3A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2663825" y="-6350"/>
            <a:ext cx="6457950" cy="6842125"/>
            <a:chOff x="1678" y="-4"/>
            <a:chExt cx="4068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" y="-4"/>
              <a:ext cx="4068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8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62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2051" name="Line 4"/>
          <p:cNvSpPr>
            <a:spLocks noChangeShapeType="1"/>
          </p:cNvSpPr>
          <p:nvPr/>
        </p:nvSpPr>
        <p:spPr bwMode="auto">
          <a:xfrm flipV="1">
            <a:off x="2667000" y="-28575"/>
            <a:ext cx="1588" cy="6915150"/>
          </a:xfrm>
          <a:prstGeom prst="line">
            <a:avLst/>
          </a:prstGeom>
          <a:noFill/>
          <a:ln w="11520" cap="sq">
            <a:solidFill>
              <a:srgbClr val="F9F9F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870575" y="6557963"/>
            <a:ext cx="19748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FFFFF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819400" y="6557963"/>
            <a:ext cx="2927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880350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100">
                <a:solidFill>
                  <a:srgbClr val="FFFFFF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2D950E64-B52F-48C2-937E-33FDB6031E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1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724400" y="6556375"/>
            <a:ext cx="19732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B13F9A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35138" y="6556375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734175" y="6554788"/>
            <a:ext cx="558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100">
                <a:solidFill>
                  <a:srgbClr val="B13F9A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15F211F-8AFA-47EA-820B-2B6791A61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 rot="-360000">
            <a:off x="596900" y="1033463"/>
            <a:ext cx="4319588" cy="4311650"/>
          </a:xfrm>
          <a:prstGeom prst="rect">
            <a:avLst/>
          </a:prstGeom>
          <a:solidFill>
            <a:srgbClr val="FAFAFA"/>
          </a:solidFill>
          <a:ln w="1440" cap="rnd">
            <a:solidFill>
              <a:srgbClr val="EAEAE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 rot="-18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440" cap="rnd">
            <a:solidFill>
              <a:srgbClr val="EAEAEA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46563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F4E7ED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251575" y="6556375"/>
            <a:ext cx="5603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100">
                <a:solidFill>
                  <a:srgbClr val="F4E7ED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3962DB33-45ED-4A21-98E7-E7B92508FE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8150225" y="-6350"/>
            <a:ext cx="971550" cy="6842125"/>
            <a:chOff x="5134" y="-4"/>
            <a:chExt cx="612" cy="431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-4"/>
              <a:ext cx="612" cy="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9" name="Text Box 3"/>
            <p:cNvSpPr txBox="1">
              <a:spLocks noChangeArrowheads="1"/>
            </p:cNvSpPr>
            <p:nvPr/>
          </p:nvSpPr>
          <p:spPr bwMode="auto">
            <a:xfrm>
              <a:off x="5136" y="0"/>
              <a:ext cx="606" cy="4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ru-RU" altLang="ru-RU"/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20675"/>
            <a:ext cx="72104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9725"/>
            <a:ext cx="7210425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43388" y="6557963"/>
            <a:ext cx="1973262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>
                <a:solidFill>
                  <a:srgbClr val="B13F9A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57200" y="6556375"/>
            <a:ext cx="3657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254750" y="6553200"/>
            <a:ext cx="5588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100">
                <a:solidFill>
                  <a:srgbClr val="B13F9A"/>
                </a:solidFill>
                <a:latin typeface="+mn-lt"/>
                <a:ea typeface="+mn-ea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D95B1796-987A-46B1-9E52-9DD22AF52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800" b="1">
          <a:solidFill>
            <a:srgbClr val="000000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tvet.mail.ru/question/354113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530225"/>
            <a:ext cx="64008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5900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743325" y="360363"/>
            <a:ext cx="42354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Arial" panose="020B0604020202020204" pitchFamily="34" charset="0"/>
              </a:rPr>
              <a:t>Кафедра педагогики и психологии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>
                <a:solidFill>
                  <a:srgbClr val="FFFFFF"/>
                </a:solidFill>
                <a:latin typeface="Arial" panose="020B0604020202020204" pitchFamily="34" charset="0"/>
              </a:rPr>
              <a:t> с курсом ПО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097213" y="4535488"/>
            <a:ext cx="5902325" cy="15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2936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Практическое занятие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8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FFFF"/>
                </a:solidFill>
                <a:latin typeface="Calibri" panose="020F0502020204030204" pitchFamily="34" charset="0"/>
              </a:rPr>
              <a:t>доцент  </a:t>
            </a: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 dirty="0">
                <a:solidFill>
                  <a:srgbClr val="FFFFFF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68425" y="192088"/>
            <a:ext cx="66960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7E0021"/>
                </a:solidFill>
                <a:latin typeface="Arial" panose="020B0604020202020204" pitchFamily="34" charset="0"/>
              </a:rPr>
              <a:t>Классификации видов речи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7338" y="863600"/>
            <a:ext cx="8640762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1079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ru-RU" altLang="ru-RU" sz="2600" b="1" i="1" smtClean="0">
                <a:solidFill>
                  <a:srgbClr val="330066"/>
                </a:solidFill>
                <a:ea typeface="+mn-ea"/>
              </a:rPr>
              <a:t>2. По форме речь подразделяют на два вида:</a:t>
            </a:r>
          </a:p>
          <a:p>
            <a:pPr marL="214313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устная </a:t>
            </a:r>
            <a:r>
              <a:rPr lang="ru-RU" altLang="ru-RU" sz="2600" smtClean="0">
                <a:ea typeface="+mn-ea"/>
              </a:rPr>
              <a:t>– внешняя, вокализируемая и воспринимаемая на слух речь;</a:t>
            </a:r>
          </a:p>
          <a:p>
            <a:pPr marL="214313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письменная</a:t>
            </a:r>
            <a:r>
              <a:rPr lang="ru-RU" altLang="ru-RU" sz="2600" smtClean="0">
                <a:ea typeface="+mn-ea"/>
              </a:rPr>
              <a:t> – речь, закрепленная в виде письменного текста, доступного для зрительного восприятия;</a:t>
            </a:r>
          </a:p>
          <a:p>
            <a:pPr eaLnBrk="1" hangingPunct="1">
              <a:buSzPct val="100000"/>
              <a:defRPr/>
            </a:pPr>
            <a:endParaRPr lang="ru-RU" altLang="ru-RU" sz="1600" b="1" i="1" smtClean="0">
              <a:solidFill>
                <a:srgbClr val="330066"/>
              </a:solidFill>
              <a:ea typeface="+mn-ea"/>
            </a:endParaRPr>
          </a:p>
          <a:p>
            <a:pPr eaLnBrk="1" hangingPunct="1">
              <a:buSzPct val="100000"/>
              <a:defRPr/>
            </a:pPr>
            <a:r>
              <a:rPr lang="ru-RU" altLang="ru-RU" sz="2600" b="1" i="1" smtClean="0">
                <a:solidFill>
                  <a:srgbClr val="330066"/>
                </a:solidFill>
                <a:ea typeface="+mn-ea"/>
              </a:rPr>
              <a:t>3. По количеству участников речевой деятельности выделяют виды речи:</a:t>
            </a:r>
          </a:p>
          <a:p>
            <a:pPr marL="214313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монолог</a:t>
            </a:r>
            <a:r>
              <a:rPr lang="ru-RU" altLang="ru-RU" sz="2600" smtClean="0">
                <a:ea typeface="+mn-ea"/>
              </a:rPr>
              <a:t> – непрерывная связанная речь одного человека в течение продолжительного промежутка времени;</a:t>
            </a:r>
          </a:p>
          <a:p>
            <a:pPr marL="214313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диалог</a:t>
            </a:r>
            <a:r>
              <a:rPr lang="ru-RU" altLang="ru-RU" sz="2600" smtClean="0">
                <a:ea typeface="+mn-ea"/>
              </a:rPr>
              <a:t> – одновременная речь двух человек;</a:t>
            </a:r>
          </a:p>
          <a:p>
            <a:pPr marL="214313" eaLnBrk="1" hangingPunct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b="1" smtClean="0">
                <a:ea typeface="+mn-ea"/>
              </a:rPr>
              <a:t>полилог </a:t>
            </a:r>
            <a:r>
              <a:rPr lang="ru-RU" altLang="ru-RU" sz="2600" smtClean="0">
                <a:ea typeface="+mn-ea"/>
              </a:rPr>
              <a:t>– одновременная речь нескольких человек.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60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87338" y="1079500"/>
            <a:ext cx="78486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  <a:defRPr/>
            </a:pPr>
            <a:r>
              <a:rPr lang="ru-RU" altLang="ru-RU" sz="2800" smtClean="0">
                <a:latin typeface="Trebuchet MS" panose="020B0603020202020204" pitchFamily="34" charset="0"/>
              </a:rPr>
              <a:t>«</a:t>
            </a:r>
            <a:r>
              <a:rPr lang="ru-RU" altLang="ru-RU" sz="4000" b="1" smtClean="0">
                <a:latin typeface="Trebuchet MS" panose="020B0603020202020204" pitchFamily="34" charset="0"/>
              </a:rPr>
              <a:t>Интеллект</a:t>
            </a:r>
            <a:r>
              <a:rPr lang="ru-RU" altLang="ru-RU" sz="2800" smtClean="0">
                <a:latin typeface="Trebuchet MS" panose="020B0603020202020204" pitchFamily="34" charset="0"/>
              </a:rPr>
              <a:t> – это глобальное способность действовать разумно, рационально мыслить и хорошо справляться с жизненными обстоятельствами» (Векслер), т.е. интеллект рассматривается, как способность человека адаптироваться к окружающей среде. </a:t>
            </a:r>
          </a:p>
          <a:p>
            <a:pPr marL="252413" eaLnBrk="1" hangingPunct="1">
              <a:spcBef>
                <a:spcPts val="600"/>
              </a:spcBef>
              <a:buSzPct val="73000"/>
              <a:defRPr/>
            </a:pPr>
            <a:endParaRPr lang="ru-RU" altLang="ru-RU" sz="2800" smtClean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34" y="116632"/>
            <a:ext cx="9075648" cy="6741368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277634" y="4671138"/>
            <a:ext cx="4104456" cy="11881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i="1" dirty="0"/>
              <a:t>Всякий умный человек знает, что такое интеллект... Это то, чего нет у других! </a:t>
            </a:r>
            <a:r>
              <a:rPr lang="ru-RU" sz="1500" dirty="0"/>
              <a:t>(</a:t>
            </a:r>
            <a:r>
              <a:rPr lang="ru-RU" sz="1500" dirty="0" err="1"/>
              <a:t>Me</a:t>
            </a:r>
            <a:r>
              <a:rPr lang="ru-RU" sz="1500" dirty="0"/>
              <a:t> </a:t>
            </a:r>
            <a:r>
              <a:rPr lang="ru-RU" sz="1500" dirty="0" err="1"/>
              <a:t>Nemar</a:t>
            </a:r>
            <a:r>
              <a:rPr lang="ru-RU" sz="1500" dirty="0"/>
              <a:t>, 1964).</a:t>
            </a:r>
          </a:p>
        </p:txBody>
      </p:sp>
    </p:spTree>
    <p:extLst>
      <p:ext uri="{BB962C8B-B14F-4D97-AF65-F5344CB8AC3E}">
        <p14:creationId xmlns:p14="http://schemas.microsoft.com/office/powerpoint/2010/main" val="42538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7"/>
            <a:ext cx="8807539" cy="29811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/>
            <a:r>
              <a:rPr lang="ru-RU" sz="2800" dirty="0"/>
              <a:t>Понятие «интеллект» часто отождествляют с мышлением. На самом деле интеллект – это общая познавательная способность, которой может быть наделен как человек, так и высшее животное. </a:t>
            </a:r>
            <a:r>
              <a:rPr lang="ru-RU" sz="2800" dirty="0"/>
              <a:t>Существуют разнообразные подходы к структуре интеллекта, к его фактам, факторам, влияющим на формирование и развитие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34469" y="3727707"/>
            <a:ext cx="4609531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Интеллект</a:t>
            </a:r>
            <a:r>
              <a:rPr lang="ru-RU" sz="2400" dirty="0">
                <a:solidFill>
                  <a:schemeClr val="tx1"/>
                </a:solidFill>
              </a:rPr>
              <a:t> – фактор социального успеха. Знания о собственном умственном потенциале помогут определить студентам коэффициент умственного развития и работать над его повышением.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61" y="3644403"/>
            <a:ext cx="4249559" cy="32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6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953" y="188640"/>
            <a:ext cx="8929047" cy="648072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b="1" dirty="0"/>
              <a:t>Уровень IQ выше 140</a:t>
            </a:r>
          </a:p>
          <a:p>
            <a:pPr marL="0" indent="0"/>
            <a:r>
              <a:rPr lang="ru-RU" dirty="0"/>
              <a:t>Люди, у которых показатель IQ превышает 140, </a:t>
            </a:r>
            <a:r>
              <a:rPr lang="ru-RU" dirty="0" smtClean="0"/>
              <a:t>обладают </a:t>
            </a:r>
            <a:r>
              <a:rPr lang="ru-RU" dirty="0"/>
              <a:t>отличными творческими данными и двигают науку и знания вперёд. Это гении своей эпохи, разрабатывающие новые теории и создающие новые изобретения. Эта группа составляет приблизительно 0,2% населения. </a:t>
            </a:r>
            <a:r>
              <a:rPr lang="ru-RU" dirty="0" smtClean="0"/>
              <a:t>Известные личности </a:t>
            </a:r>
            <a:r>
              <a:rPr lang="ru-RU" dirty="0"/>
              <a:t>Билл Гейтс и Стивен </a:t>
            </a:r>
            <a:r>
              <a:rPr lang="ru-RU" dirty="0" err="1"/>
              <a:t>Хоукинг</a:t>
            </a:r>
            <a:r>
              <a:rPr lang="ru-RU" dirty="0"/>
              <a:t>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131 до 140</a:t>
            </a:r>
          </a:p>
          <a:p>
            <a:pPr marL="0" indent="0"/>
            <a:r>
              <a:rPr lang="ru-RU" dirty="0"/>
              <a:t>Менее 3% населения имеют показатели IQ между 130 и 140. </a:t>
            </a:r>
            <a:r>
              <a:rPr lang="ru-RU" dirty="0" smtClean="0"/>
              <a:t>Люди </a:t>
            </a:r>
            <a:r>
              <a:rPr lang="ru-RU" dirty="0"/>
              <a:t>с таким IQ зарекомендовывают себя хорошими менеджерами или специалистами в конкретных областях, а также успешными учёными и исследователями. </a:t>
            </a:r>
            <a:r>
              <a:rPr lang="ru-RU" dirty="0" smtClean="0"/>
              <a:t>Известные личности Арнольд Шварценеггер, актриса </a:t>
            </a:r>
            <a:r>
              <a:rPr lang="ru-RU" dirty="0"/>
              <a:t>Николь </a:t>
            </a:r>
            <a:r>
              <a:rPr lang="ru-RU" dirty="0" smtClean="0"/>
              <a:t>Кидман.</a:t>
            </a:r>
            <a:endParaRPr lang="ru-RU" dirty="0"/>
          </a:p>
          <a:p>
            <a:pPr marL="0" indent="0"/>
            <a:r>
              <a:rPr lang="ru-RU" b="1" dirty="0"/>
              <a:t>Уровень IQ от 121 до 130</a:t>
            </a:r>
          </a:p>
          <a:p>
            <a:pPr marL="0" indent="0"/>
            <a:r>
              <a:rPr lang="ru-RU" dirty="0"/>
              <a:t>Показатели между 121 и 130 считаются более высокими значениями выше среднего интеллекта. Люди с таким IQ легко заканчивают ВУЗы, а в менеджерских и творческих профессиях они могут достичь выдающихся результатов. Эта группа составляет приблизительно 6%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723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0871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b="1" dirty="0"/>
              <a:t>Уровень IQ от 111 до 120</a:t>
            </a:r>
          </a:p>
          <a:p>
            <a:pPr marL="0" indent="0"/>
            <a:r>
              <a:rPr lang="ru-RU" dirty="0"/>
              <a:t>Речь идёт о показателе интеллекта выше среднего. Обучение в ВУЗах не составляет для этих людей трудностей и они заканчивают их без проблем. Если человек трудолюбив, он может получить отличное рабочее место на рынке труда. Среди населения люди с таким показателем IQ составляют приблизительно 12%.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101 до 110</a:t>
            </a:r>
          </a:p>
          <a:p>
            <a:pPr marL="0" indent="0"/>
            <a:r>
              <a:rPr lang="ru-RU" dirty="0"/>
              <a:t>Полученные значения IQ между 101 и 110 считаются высоким уровнем средних показателей. Люди с такими показателями с трудом заканчивают ВУЗы, но если человек усидчив и трудолюбив он может получить отличное рабочее место. Эта группа составляет непосредственно 25% населения.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91 до 100</a:t>
            </a:r>
          </a:p>
          <a:p>
            <a:pPr marL="0" indent="0"/>
            <a:r>
              <a:rPr lang="ru-RU" dirty="0"/>
              <a:t>Полученные значения IQ между 91 и 100 считаются средним уровнем интеллекта, которым обладают примерно 25% населения. Лица с такими показателями без проблем сдают заключительные экзамены и работают, в основном, в среднем менеджменте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039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7" cy="640871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b="1" dirty="0"/>
              <a:t>Уровень IQ от 81 до 90</a:t>
            </a:r>
          </a:p>
          <a:p>
            <a:pPr marL="0" indent="0"/>
            <a:r>
              <a:rPr lang="ru-RU" dirty="0"/>
              <a:t>Люди с такими показателями IQ, т.е. между 81 и 90, способны закончить начальную школу и неплохо устроиться в профессиях и работах, связанных с физическим трудом. Речь идёт об уровне интеллекта, незначительно сниженного относительно среднего. Они составляют 10% населения.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71 до 80</a:t>
            </a:r>
          </a:p>
          <a:p>
            <a:pPr marL="0" indent="0"/>
            <a:r>
              <a:rPr lang="ru-RU" dirty="0"/>
              <a:t>Речь идёт об умственной отсталости меньшей степени. Люди с таким показателем с трудом справляются с начальной школой, однако специальные школы заканчивают почти без проблем. Эти люди составляют десятую часть населения.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51 до 70</a:t>
            </a:r>
          </a:p>
          <a:p>
            <a:pPr marL="0" indent="0"/>
            <a:r>
              <a:rPr lang="ru-RU" dirty="0"/>
              <a:t>Лица с показателем IQ между 51 и 70 способны закончить специальную школу, если им уделяют достаточно времени и усилий. Им под силу позаботиться о себе и справиться с повседневными хлопотами. Речь идёт о лёгкой форме умственной отсталости (</a:t>
            </a:r>
            <a:r>
              <a:rPr lang="ru-RU" dirty="0" err="1"/>
              <a:t>дебилизме</a:t>
            </a:r>
            <a:r>
              <a:rPr lang="ru-RU" dirty="0"/>
              <a:t>). В обществе их около 7%.</a:t>
            </a:r>
          </a:p>
          <a:p>
            <a:pPr marL="0" indent="0"/>
            <a:r>
              <a:rPr lang="ru-RU" dirty="0"/>
              <a:t> </a:t>
            </a:r>
            <a:r>
              <a:rPr lang="ru-RU" b="1" dirty="0" smtClean="0"/>
              <a:t>Уровень </a:t>
            </a:r>
            <a:r>
              <a:rPr lang="ru-RU" b="1" dirty="0"/>
              <a:t>IQ от 21 до 50</a:t>
            </a:r>
          </a:p>
          <a:p>
            <a:pPr marL="0" indent="0"/>
            <a:r>
              <a:rPr lang="ru-RU" dirty="0"/>
              <a:t>Речь идёт о среднем показателе умственной отсталости (слабоумии). Люди с таким </a:t>
            </a:r>
            <a:r>
              <a:rPr lang="ru-RU" dirty="0" err="1"/>
              <a:t>показателeм</a:t>
            </a:r>
            <a:r>
              <a:rPr lang="ru-RU" dirty="0"/>
              <a:t> неспособны учиться, но им под силу позаботиться о себе и жить более-менее самостоятельно. Среди населения эти люди составляют около 2%.</a:t>
            </a:r>
          </a:p>
          <a:p>
            <a:pPr marL="0" inden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7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40" y="13905"/>
            <a:ext cx="7210425" cy="1114425"/>
          </a:xfrm>
        </p:spPr>
        <p:txBody>
          <a:bodyPr/>
          <a:lstStyle/>
          <a:p>
            <a:pPr algn="ctr"/>
            <a:r>
              <a:rPr lang="ru-RU" dirty="0"/>
              <a:t>Решите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920880" cy="4044637"/>
          </a:xfrm>
        </p:spPr>
        <p:txBody>
          <a:bodyPr/>
          <a:lstStyle/>
          <a:p>
            <a:pPr marL="0" indent="0"/>
            <a:r>
              <a:rPr lang="ru-RU" sz="2800" b="1" dirty="0">
                <a:solidFill>
                  <a:srgbClr val="C00000"/>
                </a:solidFill>
              </a:rPr>
              <a:t>1</a:t>
            </a:r>
            <a:r>
              <a:rPr lang="ru-RU" sz="2800" b="1" dirty="0">
                <a:solidFill>
                  <a:srgbClr val="C00000"/>
                </a:solidFill>
              </a:rPr>
              <a:t>.	На курсы вождения автомобиля пришел молодой </a:t>
            </a:r>
            <a:r>
              <a:rPr lang="ru-RU" sz="2800" b="1" dirty="0">
                <a:solidFill>
                  <a:srgbClr val="C00000"/>
                </a:solidFill>
              </a:rPr>
              <a:t>человек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 результатом </a:t>
            </a:r>
            <a:r>
              <a:rPr lang="ru-RU" sz="2800" b="1" dirty="0">
                <a:solidFill>
                  <a:srgbClr val="C00000"/>
                </a:solidFill>
              </a:rPr>
              <a:t>IQ 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– 50 баллов.</a:t>
            </a:r>
          </a:p>
          <a:p>
            <a:pPr marL="0" indent="0"/>
            <a:r>
              <a:rPr lang="ru-RU" sz="2800" b="1" dirty="0"/>
              <a:t>Вопрос 1: </a:t>
            </a:r>
            <a:r>
              <a:rPr lang="ru-RU" sz="2800" dirty="0"/>
              <a:t>Возможно ли получение водительского удостоверения данным человеком после курса ПДД?</a:t>
            </a:r>
          </a:p>
          <a:p>
            <a:pPr marL="0" indent="0"/>
            <a:r>
              <a:rPr lang="ru-RU" sz="2800" b="1" dirty="0"/>
              <a:t>Вопрос 2: </a:t>
            </a:r>
            <a:r>
              <a:rPr lang="ru-RU" sz="2800" dirty="0"/>
              <a:t>Объясните почему?</a:t>
            </a:r>
          </a:p>
          <a:p>
            <a:pPr marL="0" indent="0"/>
            <a:r>
              <a:rPr lang="ru-RU" sz="2800" dirty="0"/>
              <a:t>2.	</a:t>
            </a:r>
            <a:r>
              <a:rPr lang="ru-RU" sz="2800" b="1" dirty="0">
                <a:solidFill>
                  <a:srgbClr val="C00000"/>
                </a:solidFill>
              </a:rPr>
              <a:t>Что общего между рубкой деревьев и созданием прически</a:t>
            </a:r>
            <a:r>
              <a:rPr lang="ru-RU" sz="2800" dirty="0">
                <a:solidFill>
                  <a:srgbClr val="C00000"/>
                </a:solidFill>
              </a:rPr>
              <a:t>?</a:t>
            </a:r>
          </a:p>
          <a:p>
            <a:pPr marL="0" indent="0"/>
            <a:r>
              <a:rPr lang="ru-RU" sz="2800" b="1" dirty="0"/>
              <a:t>Назвать</a:t>
            </a:r>
            <a:r>
              <a:rPr lang="ru-RU" sz="2800" dirty="0"/>
              <a:t> минимум 5 </a:t>
            </a:r>
            <a:r>
              <a:rPr lang="ru-RU" sz="2800" dirty="0"/>
              <a:t>обобщений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830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Практикум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725"/>
            <a:ext cx="7643192" cy="4818063"/>
          </a:xfrm>
        </p:spPr>
        <p:txBody>
          <a:bodyPr/>
          <a:lstStyle/>
          <a:p>
            <a:pPr marL="0" indent="0"/>
            <a:r>
              <a:rPr lang="ru-RU" sz="3200" b="1" dirty="0"/>
              <a:t>Тест структуры интеллекта </a:t>
            </a:r>
            <a:r>
              <a:rPr lang="ru-RU" sz="3200" b="1" dirty="0" err="1"/>
              <a:t>Амтхауэра</a:t>
            </a:r>
            <a:r>
              <a:rPr lang="ru-RU" sz="3200" dirty="0"/>
              <a:t>. Форма А</a:t>
            </a:r>
          </a:p>
          <a:p>
            <a:pPr marL="0" indent="0"/>
            <a:r>
              <a:rPr lang="ru-RU" sz="3200" dirty="0"/>
              <a:t>Тест интеллекта </a:t>
            </a:r>
            <a:r>
              <a:rPr lang="ru-RU" sz="3200" dirty="0" err="1"/>
              <a:t>Амтхауэра</a:t>
            </a:r>
            <a:r>
              <a:rPr lang="ru-RU" sz="3200" dirty="0"/>
              <a:t> на портале КрасГМУ в разделе "Разное" - "Психология"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07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5900" y="360363"/>
            <a:ext cx="8928100" cy="6254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46196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>
                <a:solidFill>
                  <a:srgbClr val="7E0021"/>
                </a:solidFill>
                <a:ea typeface="+mn-ea"/>
              </a:rPr>
              <a:t>План практического изучения темы</a:t>
            </a:r>
            <a:r>
              <a:rPr lang="ru-RU" altLang="ru-RU" sz="2800" b="1" dirty="0" smtClean="0">
                <a:ea typeface="+mn-ea"/>
              </a:rPr>
              <a:t>: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a typeface="+mn-ea"/>
              </a:rPr>
              <a:t>1. Практикум </a:t>
            </a:r>
            <a:r>
              <a:rPr lang="ru-RU" altLang="ru-RU" sz="2800" dirty="0" smtClean="0">
                <a:ea typeface="+mn-ea"/>
              </a:rPr>
              <a:t>по теме «Мышление»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a typeface="+mn-ea"/>
              </a:rPr>
              <a:t>2. Практическая работа в парах</a:t>
            </a:r>
            <a:r>
              <a:rPr lang="ru-RU" altLang="ru-RU" sz="2800" dirty="0" smtClean="0">
                <a:ea typeface="+mn-ea"/>
              </a:rPr>
              <a:t>.</a:t>
            </a: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dirty="0" smtClean="0">
                <a:ea typeface="+mn-ea"/>
              </a:rPr>
              <a:t> Исследование мыслительной сферы с помощью методик: 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r>
              <a:rPr lang="ru-RU" altLang="ru-RU" sz="2800" dirty="0" smtClean="0">
                <a:ea typeface="+mn-ea"/>
              </a:rPr>
              <a:t>1. «Исключение лишнего» (</a:t>
            </a:r>
            <a:r>
              <a:rPr lang="ru-RU" altLang="ru-RU" sz="2800" dirty="0" err="1" smtClean="0">
                <a:ea typeface="+mn-ea"/>
              </a:rPr>
              <a:t>понятий+слов</a:t>
            </a:r>
            <a:r>
              <a:rPr lang="ru-RU" altLang="ru-RU" sz="2800" dirty="0" smtClean="0">
                <a:ea typeface="+mn-ea"/>
              </a:rPr>
              <a:t>=2 методики);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ru-RU" altLang="ru-RU" sz="2800" dirty="0" smtClean="0">
                <a:ea typeface="+mn-ea"/>
              </a:rPr>
              <a:t>2. «Сравнение понятий».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Clr>
                <a:srgbClr val="000000"/>
              </a:buClr>
              <a:buSzPct val="45000"/>
              <a:buFont typeface="Times New Roman" panose="02020603050405020304" pitchFamily="18" charset="0"/>
              <a:buNone/>
              <a:defRPr/>
            </a:pPr>
            <a:r>
              <a:rPr lang="ru-RU" altLang="ru-RU" sz="2800" dirty="0" smtClean="0">
                <a:ea typeface="+mn-ea"/>
              </a:rPr>
              <a:t>3. «Понимание переносного смысла пословиц, метафор, рассказа» (2 методики);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dirty="0" smtClean="0">
                <a:ea typeface="+mn-ea"/>
              </a:rPr>
              <a:t>4. Опросник «Стили мышления»</a:t>
            </a:r>
          </a:p>
          <a:p>
            <a:pPr indent="147638" algn="ctr" eaLnBrk="1" hangingPunct="1">
              <a:spcBef>
                <a:spcPts val="63"/>
              </a:spcBef>
              <a:spcAft>
                <a:spcPts val="15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200" dirty="0" smtClean="0">
                <a:solidFill>
                  <a:srgbClr val="C00000"/>
                </a:solidFill>
                <a:ea typeface="+mn-ea"/>
              </a:rPr>
              <a:t>http://chugreev.ru/alekseev/test.html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a typeface="+mn-ea"/>
              </a:rPr>
              <a:t>Составление заключений</a:t>
            </a:r>
            <a:r>
              <a:rPr lang="ru-RU" altLang="ru-RU" sz="2800" dirty="0" smtClean="0">
                <a:solidFill>
                  <a:srgbClr val="000066"/>
                </a:solidFill>
                <a:ea typeface="+mn-ea"/>
              </a:rPr>
              <a:t> </a:t>
            </a:r>
            <a:r>
              <a:rPr lang="ru-RU" altLang="ru-RU" sz="2800" dirty="0" smtClean="0">
                <a:ea typeface="+mn-ea"/>
              </a:rPr>
              <a:t>по исследованию.</a:t>
            </a:r>
          </a:p>
          <a:p>
            <a:pPr indent="147638"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endParaRPr lang="ru-RU" altLang="ru-RU" sz="2800" dirty="0" smtClean="0">
              <a:ea typeface="+mn-ea"/>
            </a:endParaRP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endParaRPr lang="ru-RU" altLang="ru-RU" sz="2400" dirty="0" smtClean="0">
              <a:ea typeface="+mn-ea"/>
            </a:endParaRPr>
          </a:p>
          <a:p>
            <a:pPr eaLnBrk="1" hangingPunct="1">
              <a:spcBef>
                <a:spcPts val="63"/>
              </a:spcBef>
              <a:spcAft>
                <a:spcPts val="150"/>
              </a:spcAft>
              <a:buSzPct val="100000"/>
              <a:defRPr/>
            </a:pPr>
            <a:endParaRPr lang="ru-RU" altLang="ru-RU" sz="2800" dirty="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33400" y="584200"/>
            <a:ext cx="7602538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Цели занятия: </a:t>
            </a:r>
            <a:r>
              <a:rPr lang="ru-RU" altLang="ru-RU" sz="2800">
                <a:latin typeface="Arial" panose="020B0604020202020204" pitchFamily="34" charset="0"/>
              </a:rPr>
              <a:t>на основе теоретических знаний и практических умений обучающийся </a:t>
            </a:r>
            <a:r>
              <a:rPr lang="ru-RU" altLang="ru-RU" sz="2800" b="1">
                <a:latin typeface="Arial" panose="020B0604020202020204" pitchFamily="34" charset="0"/>
              </a:rPr>
              <a:t>должен</a:t>
            </a:r>
            <a:r>
              <a:rPr lang="ru-RU" altLang="ru-RU" sz="2800">
                <a:latin typeface="Arial" panose="020B0604020202020204" pitchFamily="34" charset="0"/>
              </a:rPr>
              <a:t> иметь целостное представление о процессе мышления, о роли и месте речи в этом процессе;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 </a:t>
            </a:r>
            <a:r>
              <a:rPr lang="ru-RU" altLang="ru-RU" sz="2800" b="1">
                <a:latin typeface="Arial" panose="020B0604020202020204" pitchFamily="34" charset="0"/>
              </a:rPr>
              <a:t>должен знать</a:t>
            </a:r>
            <a:r>
              <a:rPr lang="ru-RU" altLang="ru-RU" sz="2800">
                <a:latin typeface="Arial" panose="020B0604020202020204" pitchFamily="34" charset="0"/>
              </a:rPr>
              <a:t>: физиологическую основу мышления, виды мышления, мыслительные операции и процессы мышления;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 </a:t>
            </a:r>
            <a:r>
              <a:rPr lang="ru-RU" altLang="ru-RU" sz="2800" b="1">
                <a:latin typeface="Arial" panose="020B0604020202020204" pitchFamily="34" charset="0"/>
              </a:rPr>
              <a:t>уметь проводить</a:t>
            </a:r>
            <a:r>
              <a:rPr lang="ru-RU" altLang="ru-RU" sz="2800">
                <a:latin typeface="Arial" panose="020B0604020202020204" pitchFamily="34" charset="0"/>
              </a:rPr>
              <a:t> исследование мышления с помощью психологических методик. </a:t>
            </a:r>
          </a:p>
          <a:p>
            <a:pPr eaLnBrk="1" hangingPunct="1"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604838" y="1022350"/>
            <a:ext cx="7488237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7E0021"/>
                </a:solidFill>
                <a:latin typeface="Arial" panose="020B0604020202020204" pitchFamily="34" charset="0"/>
              </a:rPr>
              <a:t>Опросник «Стили мышления»</a:t>
            </a:r>
            <a:r>
              <a:rPr lang="ru-RU" altLang="ru-RU" sz="3600">
                <a:latin typeface="Arial" panose="020B0604020202020204" pitchFamily="34" charset="0"/>
              </a:rPr>
              <a:t> http://chugreev.ru/alekseev/test.</a:t>
            </a:r>
            <a:r>
              <a:rPr lang="ru-RU" altLang="ru-RU" sz="3200">
                <a:latin typeface="Arial" panose="020B0604020202020204" pitchFamily="34" charset="0"/>
              </a:rPr>
              <a:t>html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60363" y="184150"/>
            <a:ext cx="864076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3. Методика А.Алексеевой, Л.Громовой по определению индивидуальных стилей мышления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474663" y="2460625"/>
            <a:ext cx="842486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Этот опросник предназначен для того, чтобы помочь Вам определить предпочитаемый Вами способ мышления, а также манеру задавать вопросы и принимать решения</a:t>
            </a:r>
            <a:r>
              <a:rPr lang="ru-RU" altLang="ru-RU" sz="20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58775" y="3884613"/>
            <a:ext cx="8569325" cy="281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Каждый пункт опросника (18 от А до Т) состоит из утверждения, за которым следует пять его возможных окончаний. Ваша задача – указать ту степень, в которой каждое окончание применимо к Вам: от 5 (более всего подходит) до 1 (менее всего подходит). </a:t>
            </a:r>
          </a:p>
          <a:p>
            <a:pPr algn="ctr"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 i="1">
                <a:latin typeface="Arial" panose="020B0604020202020204" pitchFamily="34" charset="0"/>
              </a:rPr>
              <a:t>Каждое из пяти окончаний в группе должно получить свой номер: 5, 4, 3, 2, 1</a:t>
            </a:r>
            <a:r>
              <a:rPr lang="ru-RU" altLang="ru-RU" sz="1100" i="1">
                <a:latin typeface="Arial" panose="020B0604020202020204" pitchFamily="34" charset="0"/>
              </a:rPr>
              <a:t>. </a:t>
            </a:r>
          </a:p>
          <a:p>
            <a:pPr eaLnBrk="1" hangingPunct="1">
              <a:spcBef>
                <a:spcPts val="575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215900" y="0"/>
            <a:ext cx="89281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Arial" panose="020B0604020202020204" pitchFamily="34" charset="0"/>
              </a:rPr>
              <a:t>Следующее занятие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7E0021"/>
                </a:solidFill>
                <a:latin typeface="Arial" panose="020B0604020202020204" pitchFamily="34" charset="0"/>
              </a:rPr>
              <a:t>ТЕМА: Эмоциональные психические процессы. Эмоции и чувства. Деятельность. Волевая деятельность. Поведение. Методы исследования.</a:t>
            </a:r>
            <a:r>
              <a:rPr lang="ru-RU" altLang="ru-RU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План:</a:t>
            </a:r>
            <a:r>
              <a:rPr lang="ru-RU" altLang="ru-RU" sz="28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1. Определение понятий эмоции, чувства, воля.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Функции эмоций. Основные компоненты эмоций.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Эмоциональные феномены. Виды эмоциональных состояний.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4. Классификации эмоций.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5. Основные теории эмоций.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6. Воля. Становление волевых качеств личности.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7. Воля и мотивация.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8. Нарушения эмоционально волевой сферы.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695325"/>
            <a:ext cx="7704137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smtClean="0">
                <a:ea typeface="+mn-ea"/>
              </a:rPr>
              <a:t>Темы докладов:</a:t>
            </a:r>
          </a:p>
          <a:p>
            <a:pPr indent="374650"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smtClean="0">
                <a:ea typeface="+mn-ea"/>
              </a:rPr>
              <a:t>1. Психологические методы саморегуляции эмоциональными состояниями врача</a:t>
            </a:r>
          </a:p>
          <a:p>
            <a:pPr indent="374650"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smtClean="0">
                <a:ea typeface="+mn-ea"/>
              </a:rPr>
              <a:t>2. Основные принципы управления эмоциями</a:t>
            </a:r>
          </a:p>
          <a:p>
            <a:pPr indent="374650"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smtClean="0">
                <a:ea typeface="+mn-ea"/>
              </a:rPr>
              <a:t>3. Значение эмоций в жизни человека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smtClean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03225"/>
            <a:ext cx="4356100" cy="590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863600" y="863600"/>
            <a:ext cx="467995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Спасибо 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800" b="1">
                <a:solidFill>
                  <a:srgbClr val="7E0021"/>
                </a:solidFill>
                <a:latin typeface="Comic Sans MS" panose="030F0702030302020204" pitchFamily="66" charset="0"/>
              </a:rPr>
              <a:t>за внимание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15900" y="3455988"/>
            <a:ext cx="8928100" cy="2087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44475" indent="-2444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>
                <a:srgbClr val="B13F9A"/>
              </a:buClr>
              <a:buSzPct val="73000"/>
              <a:buFont typeface="Wingdings 2" panose="05020102010507070707" pitchFamily="18" charset="2"/>
              <a:buChar char=""/>
            </a:pPr>
            <a:r>
              <a:rPr lang="ru-RU" altLang="ru-RU" sz="2800" b="1">
                <a:solidFill>
                  <a:srgbClr val="7E0021"/>
                </a:solidFill>
              </a:rPr>
              <a:t>Мышление</a:t>
            </a:r>
            <a:r>
              <a:rPr lang="ru-RU" altLang="ru-RU" sz="2800" b="1"/>
              <a:t> - психический процесс отражения наиболее существенных предметов и явлений действительности,</a:t>
            </a:r>
            <a:r>
              <a:rPr lang="ru-RU" altLang="ru-RU" sz="2800"/>
              <a:t> а также наиболее существенных связей и отношений между ними, что в конечном итоге приводит к получению нового знания о мире. 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87338" y="114300"/>
            <a:ext cx="78486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800">
                <a:solidFill>
                  <a:srgbClr val="7E0021"/>
                </a:solidFill>
                <a:latin typeface="Arial" panose="020B0604020202020204" pitchFamily="34" charset="0"/>
              </a:rPr>
              <a:t>Мышление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44463" y="936625"/>
            <a:ext cx="8999537" cy="1674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4762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Мышление </a:t>
            </a:r>
            <a:r>
              <a:rPr lang="ru-RU" altLang="ru-RU" sz="2800">
                <a:latin typeface="Arial" panose="020B0604020202020204" pitchFamily="34" charset="0"/>
              </a:rPr>
              <a:t>— это опосредованное и обобщенное отражение существенных и закономерных связей и отношений между предметами и явлениями объективной реальности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016000"/>
          <a:ext cx="8713787" cy="5226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729">
                  <a:extLst>
                    <a:ext uri="{9D8B030D-6E8A-4147-A177-3AD203B41FA5}">
                      <a16:colId xmlns:a16="http://schemas.microsoft.com/office/drawing/2014/main" val="3842915537"/>
                    </a:ext>
                  </a:extLst>
                </a:gridCol>
                <a:gridCol w="2305220">
                  <a:extLst>
                    <a:ext uri="{9D8B030D-6E8A-4147-A177-3AD203B41FA5}">
                      <a16:colId xmlns:a16="http://schemas.microsoft.com/office/drawing/2014/main" val="1050384059"/>
                    </a:ext>
                  </a:extLst>
                </a:gridCol>
                <a:gridCol w="2130456">
                  <a:extLst>
                    <a:ext uri="{9D8B030D-6E8A-4147-A177-3AD203B41FA5}">
                      <a16:colId xmlns:a16="http://schemas.microsoft.com/office/drawing/2014/main" val="1596609209"/>
                    </a:ext>
                  </a:extLst>
                </a:gridCol>
                <a:gridCol w="1856382">
                  <a:extLst>
                    <a:ext uri="{9D8B030D-6E8A-4147-A177-3AD203B41FA5}">
                      <a16:colId xmlns:a16="http://schemas.microsoft.com/office/drawing/2014/main" val="945681267"/>
                    </a:ext>
                  </a:extLst>
                </a:gridCol>
              </a:tblGrid>
              <a:tr h="670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МЫСЛИТЕЛЬНЫЕ ОПЕРАЦИИ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ФОРМЫ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МЫШЛЕНИЯ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ВИДЫ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МЫШЛЕНИЯ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u="none" strike="noStrike" kern="50" spc="45" dirty="0">
                          <a:solidFill>
                            <a:srgbClr val="C00000"/>
                          </a:solidFill>
                          <a:effectLst/>
                        </a:rPr>
                        <a:t>СПОСОБЫ  МЫШЛЕНИЯ</a:t>
                      </a:r>
                      <a:endParaRPr lang="ru-RU" sz="1100" b="1" kern="5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859304"/>
                  </a:ext>
                </a:extLst>
              </a:tr>
              <a:tr h="82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АНАЛИЗ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ПОНЯТИЕ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НАГЛЯДНО-ДЕЙСТВЕННОЕ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ИНДУКЦИЯ</a:t>
                      </a:r>
                      <a:endParaRPr lang="ru-RU" sz="11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404952"/>
                  </a:ext>
                </a:extLst>
              </a:tr>
              <a:tr h="690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>
                          <a:effectLst/>
                        </a:rPr>
                        <a:t>СИНТЕЗ</a:t>
                      </a:r>
                      <a:endParaRPr lang="ru-RU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СУЖДЕНИЕ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ОБРАЗНОЕ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r>
                        <a:rPr lang="ru-RU" sz="2400" u="none" strike="noStrike" kern="50" spc="5" dirty="0" smtClean="0">
                          <a:effectLst/>
                        </a:rPr>
                        <a:t>ДЕДУКЦИЯ</a:t>
                      </a:r>
                      <a:endParaRPr lang="ru-RU" sz="1400" kern="5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841131"/>
                  </a:ext>
                </a:extLst>
              </a:tr>
              <a:tr h="82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>
                          <a:effectLst/>
                        </a:rPr>
                        <a:t>СРАВНЕНИЕ</a:t>
                      </a:r>
                      <a:endParaRPr lang="ru-RU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>
                          <a:effectLst/>
                        </a:rPr>
                        <a:t>УМОЗАКЛЮЧЕНИЕ</a:t>
                      </a:r>
                      <a:endParaRPr lang="ru-RU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ОТВЛЕЧЕННОЕ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50" spc="5" dirty="0" smtClean="0">
                          <a:effectLst/>
                        </a:rPr>
                        <a:t>АНАЛОГИЯ</a:t>
                      </a:r>
                      <a:endParaRPr lang="ru-RU" sz="1400" kern="50" dirty="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431093"/>
                  </a:ext>
                </a:extLst>
              </a:tr>
              <a:tr h="8277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>
                          <a:effectLst/>
                        </a:rPr>
                        <a:t>АБСТРАГИРОВАНИЕ</a:t>
                      </a:r>
                      <a:endParaRPr lang="ru-RU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415656"/>
                  </a:ext>
                </a:extLst>
              </a:tr>
              <a:tr h="690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>
                          <a:effectLst/>
                        </a:rPr>
                        <a:t>ОБОБЩЕНИЕ</a:t>
                      </a:r>
                      <a:endParaRPr lang="ru-RU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>
                          <a:effectLst/>
                        </a:rPr>
                        <a:t> </a:t>
                      </a:r>
                      <a:endParaRPr lang="ru-RU" sz="11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933030"/>
                  </a:ext>
                </a:extLst>
              </a:tr>
              <a:tr h="690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none" strike="noStrike" kern="50" spc="5" dirty="0">
                          <a:effectLst/>
                        </a:rPr>
                        <a:t>КОНКРЕТИЗАЦИЯ</a:t>
                      </a:r>
                      <a:endParaRPr lang="ru-RU" sz="1100" kern="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</a:rPr>
                        <a:t> 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252" marR="25252" marT="25251" marB="252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631443"/>
                  </a:ext>
                </a:extLst>
              </a:tr>
            </a:tbl>
          </a:graphicData>
        </a:graphic>
      </p:graphicFrame>
      <p:sp>
        <p:nvSpPr>
          <p:cNvPr id="13356" name="Прямоугольник 4"/>
          <p:cNvSpPr>
            <a:spLocks noChangeArrowheads="1"/>
          </p:cNvSpPr>
          <p:nvPr/>
        </p:nvSpPr>
        <p:spPr bwMode="auto">
          <a:xfrm>
            <a:off x="1331913" y="0"/>
            <a:ext cx="61928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5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4000" b="1">
                <a:solidFill>
                  <a:srgbClr val="262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endParaRPr lang="ru-RU" altLang="ru-RU" sz="2000" b="1">
              <a:solidFill>
                <a:srgbClr val="262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31800" y="636588"/>
            <a:ext cx="8712200" cy="2171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700" dirty="0">
                <a:latin typeface="Arial" panose="020B0604020202020204" pitchFamily="34" charset="0"/>
              </a:rPr>
              <a:t>    Молодой человек  разобрал карбюратор. Потом долго не мог собрать его, хотя и смотрел на схематические изображения. Тогда он стал манипулировать деталями, объединял их по-разному. Наконец собрал необходимую конструкцию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12750" y="2879725"/>
            <a:ext cx="8731250" cy="55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Вопрос 1: </a:t>
            </a:r>
            <a:r>
              <a:rPr lang="ru-RU" altLang="ru-RU" sz="2400" dirty="0">
                <a:latin typeface="Arial" panose="020B0604020202020204" pitchFamily="34" charset="0"/>
              </a:rPr>
              <a:t>Какой вид мышления при этом функционировал;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95300" y="3841750"/>
            <a:ext cx="8504238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Ответ 1:</a:t>
            </a:r>
            <a:r>
              <a:rPr lang="ru-RU" altLang="ru-RU" sz="2400" dirty="0">
                <a:latin typeface="Arial" panose="020B0604020202020204" pitchFamily="34" charset="0"/>
              </a:rPr>
              <a:t> Наглядно-действенное мышление. Реализуется преимущественно во внешних действиях, приковано к конкретной ситуации. Основным условием решения задач является правильные действия с соответствующими предметами;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44463" y="144463"/>
            <a:ext cx="8920162" cy="576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СИТУАЦИОННЫЕ ЗАДАЧИ: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32144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12750" y="2879725"/>
            <a:ext cx="8731250" cy="55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25"/>
              </a:spcAft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Вопрос 1: </a:t>
            </a:r>
            <a:r>
              <a:rPr lang="ru-RU" altLang="ru-RU" sz="2400" dirty="0" smtClean="0">
                <a:latin typeface="Arial" panose="020B0604020202020204" pitchFamily="34" charset="0"/>
              </a:rPr>
              <a:t>Какой способ мышления </a:t>
            </a:r>
            <a:r>
              <a:rPr lang="ru-RU" altLang="ru-RU" sz="2400" dirty="0">
                <a:latin typeface="Arial" panose="020B0604020202020204" pitchFamily="34" charset="0"/>
              </a:rPr>
              <a:t>при ответе на вопрос используется?;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95300" y="3841750"/>
            <a:ext cx="85042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25"/>
              </a:spcAft>
            </a:pPr>
            <a:r>
              <a:rPr lang="ru-RU" altLang="ru-RU" sz="2400" b="1">
                <a:latin typeface="Arial" panose="020B0604020202020204" pitchFamily="34" charset="0"/>
              </a:rPr>
              <a:t>Ответ 1:</a:t>
            </a:r>
            <a:r>
              <a:rPr lang="ru-RU" altLang="ru-RU" sz="2400">
                <a:latin typeface="Arial" panose="020B0604020202020204" pitchFamily="34" charset="0"/>
              </a:rPr>
              <a:t>  форма мышления — по аналогии;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44463" y="144463"/>
            <a:ext cx="892016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СИТУАЦИОННЫЕ ЗАДАЧИ: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51521" y="908720"/>
            <a:ext cx="8676580" cy="13868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ru-RU" altLang="ru-RU" dirty="0">
                <a:latin typeface="Arial" panose="020B0604020202020204" pitchFamily="34" charset="0"/>
              </a:rPr>
              <a:t>Чего у кошки 3, у собаки 3, у петуха 8, у лошади 5, у кукушки 4, у лягушки 3?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4283968" y="1822450"/>
            <a:ext cx="34147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</a:rPr>
              <a:t>сколько </a:t>
            </a:r>
            <a:r>
              <a:rPr lang="ru-RU" altLang="ru-RU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этого у </a:t>
            </a:r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</a:rPr>
              <a:t>осла?</a:t>
            </a:r>
            <a:endParaRPr lang="ru-RU" altLang="ru-RU" sz="2800" dirty="0">
              <a:solidFill>
                <a:srgbClr val="C00000"/>
              </a:solidFill>
              <a:latin typeface="Arial" panose="020B0604020202020204" pitchFamily="34" charset="0"/>
              <a:hlinkClick r:id="rId3"/>
            </a:endParaRPr>
          </a:p>
          <a:p>
            <a:pPr eaLnBrk="1" hangingPunct="1">
              <a:spcBef>
                <a:spcPts val="1200"/>
              </a:spcBef>
              <a:spcAft>
                <a:spcPts val="1000"/>
              </a:spcAft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872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87338" y="360363"/>
            <a:ext cx="8856662" cy="5310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4475" indent="-24447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444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3600" b="1">
                <a:solidFill>
                  <a:srgbClr val="7E0021"/>
                </a:solidFill>
              </a:rPr>
              <a:t>Речь</a:t>
            </a:r>
            <a:r>
              <a:rPr lang="ru-RU" altLang="ru-RU" sz="2800" b="1"/>
              <a:t> человека является основным средством общения, средством мышления, носителем сознания и памяти, носителем информации</a:t>
            </a:r>
            <a:r>
              <a:rPr lang="ru-RU" altLang="ru-RU" sz="2800"/>
              <a:t> </a:t>
            </a:r>
            <a:r>
              <a:rPr lang="ru-RU" altLang="ru-RU" sz="2400"/>
              <a:t>(письменные тексты). </a:t>
            </a:r>
          </a:p>
          <a:p>
            <a:pPr eaLnBrk="1" hangingPunct="1">
              <a:lnSpc>
                <a:spcPct val="90000"/>
              </a:lnSpc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/>
              <a:t>Речь, как и все высшие психические функции человека, являются продуктом длительного культурно-исторического процесса. </a:t>
            </a:r>
          </a:p>
          <a:p>
            <a:pPr eaLnBrk="1" hangingPunct="1">
              <a:lnSpc>
                <a:spcPct val="90000"/>
              </a:lnSpc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/>
              <a:t>Речь</a:t>
            </a:r>
            <a:r>
              <a:rPr lang="ru-RU" altLang="ru-RU" sz="2800"/>
              <a:t> – это язык в действии. </a:t>
            </a:r>
          </a:p>
          <a:p>
            <a:pPr eaLnBrk="1" hangingPunct="1">
              <a:lnSpc>
                <a:spcPct val="90000"/>
              </a:lnSpc>
              <a:buClr>
                <a:srgbClr val="B13F9A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altLang="ru-RU" sz="2800" b="1"/>
              <a:t>Язык</a:t>
            </a:r>
            <a:r>
              <a:rPr lang="ru-RU" altLang="ru-RU" sz="2800"/>
              <a:t> – это система знаков, включающая слова с их значениями и </a:t>
            </a:r>
            <a:r>
              <a:rPr lang="ru-RU" altLang="ru-RU" sz="2800" b="1"/>
              <a:t>синтаксис</a:t>
            </a:r>
            <a:r>
              <a:rPr lang="ru-RU" altLang="ru-RU" sz="2800"/>
              <a:t> – набор правил, по которым строятся предложения.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51388"/>
            <a:ext cx="2879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00013" y="107950"/>
            <a:ext cx="8901112" cy="675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1079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  <a:latin typeface="Arial" panose="020B0604020202020204" pitchFamily="34" charset="0"/>
              </a:rPr>
              <a:t>Функции речи: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4B1F6F"/>
                </a:solidFill>
                <a:latin typeface="Arial" panose="020B0604020202020204" pitchFamily="34" charset="0"/>
              </a:rPr>
              <a:t>коммуникативная</a:t>
            </a:r>
            <a:r>
              <a:rPr lang="ru-RU" altLang="ru-RU" sz="2400">
                <a:solidFill>
                  <a:srgbClr val="4B1F6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latin typeface="Arial" panose="020B0604020202020204" pitchFamily="34" charset="0"/>
              </a:rPr>
              <a:t>– интегральная, обобщающая функция речи в передаче информации между людьми;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  <a:latin typeface="Arial" panose="020B0604020202020204" pitchFamily="34" charset="0"/>
              </a:rPr>
              <a:t>интеллектуальная</a:t>
            </a:r>
            <a:r>
              <a:rPr lang="ru-RU" altLang="ru-RU" sz="2400">
                <a:latin typeface="Arial" panose="020B0604020202020204" pitchFamily="34" charset="0"/>
              </a:rPr>
              <a:t> – речь является средством мышления;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Arial" panose="020B0604020202020204" pitchFamily="34" charset="0"/>
              </a:rPr>
              <a:t>регулятивная</a:t>
            </a:r>
            <a:r>
              <a:rPr lang="ru-RU" altLang="ru-RU" sz="240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latin typeface="Arial" panose="020B0604020202020204" pitchFamily="34" charset="0"/>
              </a:rPr>
              <a:t>– речь участвует в регуляции психических процессов, поведения и деятельности;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  <a:latin typeface="Arial" panose="020B0604020202020204" pitchFamily="34" charset="0"/>
              </a:rPr>
              <a:t>экспрессивная</a:t>
            </a:r>
            <a:r>
              <a:rPr lang="ru-RU" altLang="ru-RU" sz="2400">
                <a:latin typeface="Arial" panose="020B0604020202020204" pitchFamily="34" charset="0"/>
              </a:rPr>
              <a:t> – речь отражает отношение человека к событиям действительности, выражает оценку этих событий и собственное эмоциональное состояние;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66"/>
                </a:solidFill>
                <a:latin typeface="Arial" panose="020B0604020202020204" pitchFamily="34" charset="0"/>
              </a:rPr>
              <a:t>сигнификативная </a:t>
            </a:r>
            <a:r>
              <a:rPr lang="ru-RU" altLang="ru-RU" sz="2400">
                <a:latin typeface="Arial" panose="020B0604020202020204" pitchFamily="34" charset="0"/>
              </a:rPr>
              <a:t>– слова как символы реальных объектов являются "вторыми" сигналами, в отличие от "первых";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660066"/>
                </a:solidFill>
                <a:latin typeface="Arial" panose="020B0604020202020204" pitchFamily="34" charset="0"/>
              </a:rPr>
              <a:t>психодиагностическая</a:t>
            </a:r>
            <a:r>
              <a:rPr lang="ru-RU" altLang="ru-RU" sz="2400">
                <a:solidFill>
                  <a:srgbClr val="660066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>
                <a:latin typeface="Arial" panose="020B0604020202020204" pitchFamily="34" charset="0"/>
              </a:rPr>
              <a:t>– особенности речи позволяют оценивать психические состояния, свойствах и процессы человека;</a:t>
            </a:r>
          </a:p>
          <a:p>
            <a:pPr eaLnBrk="1" hangingPunct="1">
              <a:spcBef>
                <a:spcPct val="0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000033"/>
                </a:solidFill>
                <a:latin typeface="Arial" panose="020B0604020202020204" pitchFamily="34" charset="0"/>
              </a:rPr>
              <a:t>психотерапевтическая</a:t>
            </a:r>
            <a:r>
              <a:rPr lang="ru-RU" altLang="ru-RU" sz="2400">
                <a:latin typeface="Arial" panose="020B0604020202020204" pitchFamily="34" charset="0"/>
              </a:rPr>
              <a:t> – речь может использоваться как инструмент психологического влияния и самовлияния.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87338" y="987425"/>
            <a:ext cx="8856662" cy="564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3238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>
                <a:latin typeface="Arial" panose="020B0604020202020204" pitchFamily="34" charset="0"/>
              </a:rPr>
              <a:t>По "</a:t>
            </a:r>
            <a:r>
              <a:rPr lang="ru-RU" altLang="ru-RU" b="1">
                <a:latin typeface="Arial" panose="020B0604020202020204" pitchFamily="34" charset="0"/>
              </a:rPr>
              <a:t>локализации</a:t>
            </a:r>
            <a:r>
              <a:rPr lang="ru-RU" altLang="ru-RU">
                <a:latin typeface="Arial" panose="020B0604020202020204" pitchFamily="34" charset="0"/>
              </a:rPr>
              <a:t>" различают следующие виды речи: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внешняя</a:t>
            </a:r>
            <a:r>
              <a:rPr lang="ru-RU" altLang="ru-RU">
                <a:latin typeface="Arial" panose="020B0604020202020204" pitchFamily="34" charset="0"/>
              </a:rPr>
              <a:t> – звучащая, осознаваемая речь, используемая в повседневном общении для обмена информацией с другими людьми;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внутренняя</a:t>
            </a:r>
            <a:r>
              <a:rPr lang="ru-RU" altLang="ru-RU">
                <a:latin typeface="Arial" panose="020B0604020202020204" pitchFamily="34" charset="0"/>
              </a:rPr>
              <a:t> – невокализируемая речь, которая обслуживает процесс мышления человека, не выполняя функцию общения; является производной формой внешней речи;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эгоцентрическая</a:t>
            </a:r>
            <a:r>
              <a:rPr lang="ru-RU" altLang="ru-RU">
                <a:latin typeface="Arial" panose="020B0604020202020204" pitchFamily="34" charset="0"/>
              </a:rPr>
              <a:t> – звучащая речь, обращенная к самому себе; возникает как промежуточная форма между внешней и внутренней речью.</a:t>
            </a:r>
          </a:p>
          <a:p>
            <a:pPr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68425" y="192088"/>
            <a:ext cx="66960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6C6C6C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solidFill>
                  <a:srgbClr val="7E0021"/>
                </a:solidFill>
                <a:latin typeface="Arial" panose="020B0604020202020204" pitchFamily="34" charset="0"/>
              </a:rPr>
              <a:t>Классификации видов речи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rebuchet MS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1532</Words>
  <Application>Microsoft Office PowerPoint</Application>
  <PresentationFormat>Экран (4:3)</PresentationFormat>
  <Paragraphs>168</Paragraphs>
  <Slides>23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Microsoft YaHei</vt:lpstr>
      <vt:lpstr>SimSun</vt:lpstr>
      <vt:lpstr>Arial</vt:lpstr>
      <vt:lpstr>Calibri</vt:lpstr>
      <vt:lpstr>Comic Sans MS</vt:lpstr>
      <vt:lpstr>Lucida Sans Unicode</vt:lpstr>
      <vt:lpstr>Mangal</vt:lpstr>
      <vt:lpstr>Times New Roman</vt:lpstr>
      <vt:lpstr>Trebuchet MS</vt:lpstr>
      <vt:lpstr>Wingdings</vt:lpstr>
      <vt:lpstr>Wingdings 2</vt:lpstr>
      <vt:lpstr>Тема Office</vt:lpstr>
      <vt:lpstr>Тема Office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задачи:</vt:lpstr>
      <vt:lpstr>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«Мышление.Речь.Интеллект.»</dc:title>
  <dc:creator>Анжела</dc:creator>
  <cp:lastModifiedBy>Гуров</cp:lastModifiedBy>
  <cp:revision>23</cp:revision>
  <cp:lastPrinted>1601-01-01T00:00:00Z</cp:lastPrinted>
  <dcterms:created xsi:type="dcterms:W3CDTF">2014-06-02T03:06:01Z</dcterms:created>
  <dcterms:modified xsi:type="dcterms:W3CDTF">2022-03-23T16:21:04Z</dcterms:modified>
</cp:coreProperties>
</file>