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73" r:id="rId6"/>
    <p:sldId id="261" r:id="rId7"/>
    <p:sldId id="262" r:id="rId8"/>
    <p:sldId id="263" r:id="rId9"/>
    <p:sldId id="260" r:id="rId10"/>
    <p:sldId id="264" r:id="rId11"/>
    <p:sldId id="265" r:id="rId12"/>
    <p:sldId id="266" r:id="rId13"/>
    <p:sldId id="270" r:id="rId14"/>
    <p:sldId id="267" r:id="rId15"/>
    <p:sldId id="268" r:id="rId16"/>
    <p:sldId id="269" r:id="rId17"/>
    <p:sldId id="272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020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7;&#1072;&#1096;&#1082;&#1072;\Downloads\301&#1084;&#1082;_&#1041;&#1072;&#1088;&#1099;&#1096;&#1085;&#1080;&#1082;&#1086;&#1074;&#1072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7;&#1072;&#1096;&#1082;&#1072;\Downloads\301&#1084;&#1082;_&#1041;&#1072;&#1088;&#1099;&#1096;&#1085;&#1080;&#1082;&#1086;&#1074;&#1072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7;&#1072;&#1096;&#1082;&#1072;\Downloads\301&#1084;&#1082;_&#1041;&#1072;&#1088;&#1099;&#1096;&#1085;&#1080;&#1082;&#1086;&#1074;&#1072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 b="0" i="0" u="none" strike="noStrike" baseline="0" dirty="0" smtClean="0"/>
              <a:t>Гистограмма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Частота</c:v>
          </c:tx>
          <c:cat>
            <c:strRef>
              <c:f>'Задание 2'!$U$36:$U$44</c:f>
              <c:strCache>
                <c:ptCount val="9"/>
                <c:pt idx="0">
                  <c:v>17</c:v>
                </c:pt>
                <c:pt idx="1">
                  <c:v>27</c:v>
                </c:pt>
                <c:pt idx="2">
                  <c:v>37</c:v>
                </c:pt>
                <c:pt idx="3">
                  <c:v>47</c:v>
                </c:pt>
                <c:pt idx="4">
                  <c:v>57</c:v>
                </c:pt>
                <c:pt idx="5">
                  <c:v>67</c:v>
                </c:pt>
                <c:pt idx="6">
                  <c:v>77</c:v>
                </c:pt>
                <c:pt idx="7">
                  <c:v>87</c:v>
                </c:pt>
                <c:pt idx="8">
                  <c:v>Еще</c:v>
                </c:pt>
              </c:strCache>
            </c:strRef>
          </c:cat>
          <c:val>
            <c:numRef>
              <c:f>'Задание 2'!$V$36:$V$44</c:f>
              <c:numCache>
                <c:formatCode>General</c:formatCode>
                <c:ptCount val="9"/>
                <c:pt idx="0">
                  <c:v>1</c:v>
                </c:pt>
                <c:pt idx="1">
                  <c:v>3</c:v>
                </c:pt>
                <c:pt idx="2">
                  <c:v>20</c:v>
                </c:pt>
                <c:pt idx="3">
                  <c:v>46</c:v>
                </c:pt>
                <c:pt idx="4">
                  <c:v>90</c:v>
                </c:pt>
                <c:pt idx="5">
                  <c:v>60</c:v>
                </c:pt>
                <c:pt idx="6">
                  <c:v>20</c:v>
                </c:pt>
                <c:pt idx="7">
                  <c:v>6</c:v>
                </c:pt>
                <c:pt idx="8">
                  <c:v>0</c:v>
                </c:pt>
              </c:numCache>
            </c:numRef>
          </c:val>
        </c:ser>
        <c:axId val="67225856"/>
        <c:axId val="68298624"/>
      </c:barChart>
      <c:catAx>
        <c:axId val="672258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С/Я%</a:t>
                </a:r>
                <a:r>
                  <a:rPr lang="ru-RU" baseline="0" dirty="0" smtClean="0"/>
                  <a:t> (норма 28-60)</a:t>
                </a:r>
                <a:endParaRPr lang="ru-RU" dirty="0"/>
              </a:p>
            </c:rich>
          </c:tx>
          <c:layout/>
        </c:title>
        <c:numFmt formatCode="General" sourceLinked="1"/>
        <c:tickLblPos val="nextTo"/>
        <c:crossAx val="68298624"/>
        <c:crosses val="autoZero"/>
        <c:auto val="1"/>
        <c:lblAlgn val="ctr"/>
        <c:lblOffset val="100"/>
      </c:catAx>
      <c:valAx>
        <c:axId val="68298624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Частота</a:t>
                </a:r>
              </a:p>
            </c:rich>
          </c:tx>
          <c:layout/>
        </c:title>
        <c:numFmt formatCode="General" sourceLinked="1"/>
        <c:tickLblPos val="nextTo"/>
        <c:crossAx val="67225856"/>
        <c:crosses val="autoZero"/>
        <c:crossBetween val="between"/>
      </c:valAx>
    </c:plotArea>
    <c:plotVisOnly val="1"/>
    <c:dispBlanksAs val="gap"/>
  </c:chart>
  <c:spPr>
    <a:solidFill>
      <a:schemeClr val="bg1"/>
    </a:soli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 b="0" dirty="0" smtClean="0"/>
              <a:t>Гистограмма</a:t>
            </a:r>
            <a:endParaRPr lang="ru-RU" sz="1400" b="0" dirty="0"/>
          </a:p>
        </c:rich>
      </c:tx>
      <c:layout>
        <c:manualLayout>
          <c:xMode val="edge"/>
          <c:yMode val="edge"/>
          <c:x val="0.29772746576439241"/>
          <c:y val="3.9800995024875649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v>Частота</c:v>
          </c:tx>
          <c:cat>
            <c:strRef>
              <c:f>'Задание 2'!$U$12:$U$20</c:f>
              <c:strCach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Еще</c:v>
                </c:pt>
              </c:strCache>
            </c:strRef>
          </c:cat>
          <c:val>
            <c:numRef>
              <c:f>'Задание 2'!$V$12:$V$20</c:f>
              <c:numCache>
                <c:formatCode>General</c:formatCode>
                <c:ptCount val="9"/>
                <c:pt idx="0">
                  <c:v>16</c:v>
                </c:pt>
                <c:pt idx="1">
                  <c:v>138</c:v>
                </c:pt>
                <c:pt idx="2">
                  <c:v>53</c:v>
                </c:pt>
                <c:pt idx="3">
                  <c:v>24</c:v>
                </c:pt>
                <c:pt idx="4">
                  <c:v>6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0</c:v>
                </c:pt>
              </c:numCache>
            </c:numRef>
          </c:val>
        </c:ser>
        <c:axId val="68421504"/>
        <c:axId val="68439424"/>
      </c:barChart>
      <c:catAx>
        <c:axId val="684215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000" b="1" i="0" u="none" strike="noStrike" baseline="0" dirty="0" smtClean="0"/>
                  <a:t>П/Я% (норма 1-5)</a:t>
                </a:r>
                <a:endParaRPr lang="ru-RU" b="1" dirty="0"/>
              </a:p>
            </c:rich>
          </c:tx>
          <c:layout/>
        </c:title>
        <c:numFmt formatCode="General" sourceLinked="1"/>
        <c:tickLblPos val="nextTo"/>
        <c:crossAx val="68439424"/>
        <c:crosses val="autoZero"/>
        <c:auto val="1"/>
        <c:lblAlgn val="ctr"/>
        <c:lblOffset val="100"/>
      </c:catAx>
      <c:valAx>
        <c:axId val="68439424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Частота</a:t>
                </a:r>
              </a:p>
            </c:rich>
          </c:tx>
          <c:layout/>
        </c:title>
        <c:numFmt formatCode="General" sourceLinked="1"/>
        <c:tickLblPos val="nextTo"/>
        <c:crossAx val="68421504"/>
        <c:crosses val="autoZero"/>
        <c:crossBetween val="between"/>
      </c:valAx>
    </c:plotArea>
    <c:plotVisOnly val="1"/>
    <c:dispBlanksAs val="gap"/>
  </c:chart>
  <c:spPr>
    <a:solidFill>
      <a:schemeClr val="bg1"/>
    </a:solidFill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Возраст, лет</a:t>
            </a:r>
          </a:p>
        </c:rich>
      </c:tx>
      <c:layout>
        <c:manualLayout>
          <c:xMode val="edge"/>
          <c:yMode val="edge"/>
          <c:x val="0.28058152887139109"/>
          <c:y val="6.0000000000000164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v>Частота</c:v>
          </c:tx>
          <c:cat>
            <c:strRef>
              <c:f>'Задание 2'!$L$12:$L$30</c:f>
              <c:strCache>
                <c:ptCount val="19"/>
                <c:pt idx="0">
                  <c:v>1.4</c:v>
                </c:pt>
                <c:pt idx="1">
                  <c:v>1.9</c:v>
                </c:pt>
                <c:pt idx="2">
                  <c:v>2.9</c:v>
                </c:pt>
                <c:pt idx="3">
                  <c:v>3.9</c:v>
                </c:pt>
                <c:pt idx="4">
                  <c:v>4.9</c:v>
                </c:pt>
                <c:pt idx="5">
                  <c:v>5.9</c:v>
                </c:pt>
                <c:pt idx="6">
                  <c:v>6.9</c:v>
                </c:pt>
                <c:pt idx="7">
                  <c:v>7.9</c:v>
                </c:pt>
                <c:pt idx="8">
                  <c:v>8.9</c:v>
                </c:pt>
                <c:pt idx="9">
                  <c:v>9.9</c:v>
                </c:pt>
                <c:pt idx="10">
                  <c:v>10.9</c:v>
                </c:pt>
                <c:pt idx="11">
                  <c:v>11.9</c:v>
                </c:pt>
                <c:pt idx="12">
                  <c:v>12.9</c:v>
                </c:pt>
                <c:pt idx="13">
                  <c:v>13.9</c:v>
                </c:pt>
                <c:pt idx="14">
                  <c:v>14.9</c:v>
                </c:pt>
                <c:pt idx="15">
                  <c:v>15.9</c:v>
                </c:pt>
                <c:pt idx="16">
                  <c:v>16.9</c:v>
                </c:pt>
                <c:pt idx="17">
                  <c:v>17.9</c:v>
                </c:pt>
                <c:pt idx="18">
                  <c:v>Еще</c:v>
                </c:pt>
              </c:strCache>
            </c:strRef>
          </c:cat>
          <c:val>
            <c:numRef>
              <c:f>'Задание 2'!$M$12:$M$30</c:f>
              <c:numCache>
                <c:formatCode>General</c:formatCode>
                <c:ptCount val="19"/>
                <c:pt idx="0">
                  <c:v>1</c:v>
                </c:pt>
                <c:pt idx="1">
                  <c:v>3</c:v>
                </c:pt>
                <c:pt idx="2">
                  <c:v>6</c:v>
                </c:pt>
                <c:pt idx="3">
                  <c:v>7</c:v>
                </c:pt>
                <c:pt idx="4">
                  <c:v>11</c:v>
                </c:pt>
                <c:pt idx="5">
                  <c:v>14</c:v>
                </c:pt>
                <c:pt idx="6">
                  <c:v>15</c:v>
                </c:pt>
                <c:pt idx="7">
                  <c:v>12</c:v>
                </c:pt>
                <c:pt idx="8">
                  <c:v>20</c:v>
                </c:pt>
                <c:pt idx="9">
                  <c:v>27</c:v>
                </c:pt>
                <c:pt idx="10">
                  <c:v>22</c:v>
                </c:pt>
                <c:pt idx="11">
                  <c:v>26</c:v>
                </c:pt>
                <c:pt idx="12">
                  <c:v>13</c:v>
                </c:pt>
                <c:pt idx="13">
                  <c:v>22</c:v>
                </c:pt>
                <c:pt idx="14">
                  <c:v>25</c:v>
                </c:pt>
                <c:pt idx="15">
                  <c:v>7</c:v>
                </c:pt>
                <c:pt idx="16">
                  <c:v>13</c:v>
                </c:pt>
                <c:pt idx="17">
                  <c:v>2</c:v>
                </c:pt>
                <c:pt idx="18">
                  <c:v>0</c:v>
                </c:pt>
              </c:numCache>
            </c:numRef>
          </c:val>
        </c:ser>
        <c:axId val="47135744"/>
        <c:axId val="47146112"/>
      </c:barChart>
      <c:catAx>
        <c:axId val="471357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Интерваы</a:t>
                </a:r>
              </a:p>
            </c:rich>
          </c:tx>
          <c:layout/>
        </c:title>
        <c:numFmt formatCode="General" sourceLinked="1"/>
        <c:tickLblPos val="nextTo"/>
        <c:crossAx val="47146112"/>
        <c:crosses val="autoZero"/>
        <c:auto val="1"/>
        <c:lblAlgn val="ctr"/>
        <c:lblOffset val="100"/>
      </c:catAx>
      <c:valAx>
        <c:axId val="4714611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Частота</a:t>
                </a:r>
              </a:p>
            </c:rich>
          </c:tx>
          <c:layout/>
        </c:title>
        <c:numFmt formatCode="General" sourceLinked="1"/>
        <c:tickLblPos val="nextTo"/>
        <c:crossAx val="47135744"/>
        <c:crosses val="autoZero"/>
        <c:crossBetween val="between"/>
      </c:valAx>
    </c:plotArea>
    <c:plotVisOnly val="1"/>
    <c:dispBlanksAs val="gap"/>
  </c:chart>
  <c:spPr>
    <a:solidFill>
      <a:schemeClr val="bg1"/>
    </a:solidFill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4F9FA-106C-4CB3-9303-526B26DBED38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2F742-42A3-4AD8-8F70-BD36DAAA16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F742-42A3-4AD8-8F70-BD36DAAA160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6162-4B6A-479A-A60D-3894D2D6A74D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4F42-84B2-4E73-9015-341CF2863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6162-4B6A-479A-A60D-3894D2D6A74D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4F42-84B2-4E73-9015-341CF2863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6162-4B6A-479A-A60D-3894D2D6A74D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4F42-84B2-4E73-9015-341CF2863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6162-4B6A-479A-A60D-3894D2D6A74D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4F42-84B2-4E73-9015-341CF2863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6162-4B6A-479A-A60D-3894D2D6A74D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4F42-84B2-4E73-9015-341CF2863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6162-4B6A-479A-A60D-3894D2D6A74D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4F42-84B2-4E73-9015-341CF2863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6162-4B6A-479A-A60D-3894D2D6A74D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4F42-84B2-4E73-9015-341CF2863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6162-4B6A-479A-A60D-3894D2D6A74D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4F42-84B2-4E73-9015-341CF2863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6162-4B6A-479A-A60D-3894D2D6A74D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4F42-84B2-4E73-9015-341CF2863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6162-4B6A-479A-A60D-3894D2D6A74D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4F42-84B2-4E73-9015-341CF2863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6162-4B6A-479A-A60D-3894D2D6A74D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4F42-84B2-4E73-9015-341CF2863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46162-4B6A-479A-A60D-3894D2D6A74D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44F42-84B2-4E73-9015-341CF2863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krot.info/uploads/posts/2020-01/1579207699_68-1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Методическая медико-кибернетическая практика на тему: «Статистическая обработка медицинских </a:t>
            </a:r>
            <a:r>
              <a:rPr lang="ru-RU" sz="3200" dirty="0" smtClean="0"/>
              <a:t>данных»</a:t>
            </a:r>
            <a:endParaRPr lang="ru-RU" sz="320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5357882" y="214290"/>
            <a:ext cx="19887303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700" dirty="0" smtClean="0"/>
              <a:t>Федеральное </a:t>
            </a:r>
            <a:r>
              <a:rPr lang="ru-RU" sz="1700" dirty="0"/>
              <a:t>государственное бюджетное образовательное учреждение высшего образования </a:t>
            </a:r>
            <a:endParaRPr lang="ru-RU" sz="1700" dirty="0" smtClean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700" dirty="0" smtClean="0"/>
              <a:t>"</a:t>
            </a:r>
            <a:r>
              <a:rPr lang="ru-RU" sz="1700" dirty="0"/>
              <a:t>Красноярский государственный медицинский университет </a:t>
            </a:r>
            <a:endParaRPr lang="ru-RU" sz="1700" dirty="0" smtClean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700" dirty="0" smtClean="0"/>
              <a:t>имени </a:t>
            </a:r>
            <a:r>
              <a:rPr lang="ru-RU" sz="1700" dirty="0"/>
              <a:t>профессора В.Ф. </a:t>
            </a:r>
            <a:r>
              <a:rPr lang="ru-RU" sz="1700" dirty="0" err="1"/>
              <a:t>Войно-Ясенецкого</a:t>
            </a:r>
            <a:r>
              <a:rPr lang="ru-RU" sz="1700" dirty="0"/>
              <a:t>" </a:t>
            </a:r>
            <a:endParaRPr lang="ru-RU" sz="1700" dirty="0" smtClean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700" dirty="0" smtClean="0"/>
              <a:t>Министерства </a:t>
            </a:r>
            <a:r>
              <a:rPr lang="ru-RU" sz="1700" dirty="0"/>
              <a:t>здравоохранения Российской Федерации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4467132B-8130-4DA9-AB44-0B3E4A9612FF}"/>
              </a:ext>
            </a:extLst>
          </p:cNvPr>
          <p:cNvSpPr/>
          <p:nvPr/>
        </p:nvSpPr>
        <p:spPr>
          <a:xfrm>
            <a:off x="285720" y="1357298"/>
            <a:ext cx="85789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Кафедра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медицинской кибернетики и информатики</a:t>
            </a:r>
            <a:endParaRPr lang="ru-RU" sz="16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4786314" y="3786190"/>
            <a:ext cx="4143404" cy="2857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Работу выполнила: Студентка 301 группы 3 курса специальности «Медицинская кибернетика» Барышникова Валентина Васильевна</a:t>
            </a:r>
          </a:p>
          <a:p>
            <a:pPr>
              <a:lnSpc>
                <a:spcPct val="120000"/>
              </a:lnSpc>
            </a:pPr>
            <a:endParaRPr lang="ru-RU" sz="1900" dirty="0" smtClean="0">
              <a:solidFill>
                <a:schemeClr val="tx1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ru-RU" sz="19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Руководитель практики:</a:t>
            </a:r>
          </a:p>
          <a:p>
            <a:pPr>
              <a:lnSpc>
                <a:spcPct val="120000"/>
              </a:lnSpc>
            </a:pPr>
            <a:r>
              <a:rPr lang="ru-RU" sz="19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Старший преподаватель кафедры</a:t>
            </a:r>
          </a:p>
          <a:p>
            <a:pPr>
              <a:lnSpc>
                <a:spcPct val="120000"/>
              </a:lnSpc>
            </a:pPr>
            <a:r>
              <a:rPr lang="ru-RU" sz="19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Медицинской кибернетики и информатики, </a:t>
            </a:r>
          </a:p>
          <a:p>
            <a:pPr>
              <a:lnSpc>
                <a:spcPct val="120000"/>
              </a:lnSpc>
            </a:pPr>
            <a:r>
              <a:rPr lang="ru-RU" sz="19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Шадрин Константин Викторович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8" name="Picture 4" descr="https://p7.hiclipart.com/preview/446/417/200/computer-icons-profit-bar-char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3643314"/>
            <a:ext cx="2563227" cy="2572840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0" name="Picture 6" descr="https://c7.uihere.com/files/521/649/151/computer-icons-property-management-system-organization-manag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4643446"/>
            <a:ext cx="2393724" cy="1916952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rot.info/uploads/posts/2020-01/1579207699_68-1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Описательная статистика</a:t>
            </a:r>
          </a:p>
          <a:p>
            <a:pPr>
              <a:buNone/>
            </a:pPr>
            <a:r>
              <a:rPr lang="ru-RU" sz="2800" dirty="0" smtClean="0"/>
              <a:t>Проверка на нормальность, гистограммы</a:t>
            </a:r>
            <a:endParaRPr lang="ru-RU" sz="28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71472" y="2000240"/>
          <a:ext cx="3590925" cy="1914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4786314" y="2000240"/>
          <a:ext cx="3590925" cy="1914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85720" y="4214818"/>
            <a:ext cx="435771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Так, с учетом гистограмм делаем вывод, что столбцы «Возраст</a:t>
            </a:r>
            <a:r>
              <a:rPr lang="ru-RU" sz="2000" dirty="0" smtClean="0"/>
              <a:t>, лет», </a:t>
            </a:r>
            <a:endParaRPr lang="ru-RU" sz="2000" dirty="0" smtClean="0"/>
          </a:p>
          <a:p>
            <a:r>
              <a:rPr lang="ru-RU" sz="2000" dirty="0" smtClean="0"/>
              <a:t>«</a:t>
            </a:r>
            <a:r>
              <a:rPr lang="en-US" sz="2000" dirty="0" smtClean="0"/>
              <a:t>WBC</a:t>
            </a:r>
            <a:r>
              <a:rPr lang="ru-RU" sz="2000" dirty="0" smtClean="0"/>
              <a:t>», </a:t>
            </a:r>
            <a:r>
              <a:rPr lang="ru-RU" sz="2000" dirty="0" smtClean="0"/>
              <a:t>«</a:t>
            </a:r>
            <a:r>
              <a:rPr lang="ru-RU" sz="2000" dirty="0" smtClean="0"/>
              <a:t>С/Я </a:t>
            </a:r>
            <a:r>
              <a:rPr lang="ru-RU" sz="2000" dirty="0" smtClean="0"/>
              <a:t>%» </a:t>
            </a:r>
            <a:r>
              <a:rPr lang="ru-RU" sz="2000" dirty="0" smtClean="0"/>
              <a:t>и «ЛИМ </a:t>
            </a:r>
            <a:r>
              <a:rPr lang="ru-RU" sz="2000" dirty="0" smtClean="0"/>
              <a:t>%» подчиняются закону нормального распределения</a:t>
            </a:r>
            <a:endParaRPr lang="ru-RU" sz="2000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4786314" y="4214818"/>
          <a:ext cx="3819525" cy="201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rot.info/uploads/posts/2020-01/1579207699_68-1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642910" y="5214950"/>
          <a:ext cx="5934075" cy="133080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978025"/>
                <a:gridCol w="1978025"/>
                <a:gridCol w="1978025"/>
              </a:tblGrid>
              <a:tr h="2943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Название столбца базы данных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Пол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1 или 2 стороннее поражение аденоидов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700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Проценты качественных признаков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0=ж: 39,02%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25,6 %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79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1=м: 60,98%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74,4%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41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Ошибки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3,1 %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2,78%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3643314"/>
          <a:ext cx="6072230" cy="107157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656063"/>
                <a:gridCol w="1472706"/>
                <a:gridCol w="1472706"/>
                <a:gridCol w="1470755"/>
              </a:tblGrid>
              <a:tr h="4286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Название столбца базы данных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П/Я % (норма 1-5)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СОЭ мм/ч до (норма 4-12)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СОЭ мм/ч после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Медиана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19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1 квартиль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10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3 квартиль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39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42910" y="2071678"/>
          <a:ext cx="6077585" cy="109728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645920"/>
                <a:gridCol w="1307465"/>
                <a:gridCol w="1131570"/>
                <a:gridCol w="827405"/>
                <a:gridCol w="1165225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WBC 10*3/мм3 (норма 3,5-10,0)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С/Я % (норма 28-60)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Возраст, лет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ЛИМ % (норма 30-60)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85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Среднее арифметическое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12.098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53.34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10.096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28.544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85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Среднеквадратическое отклонение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1.9622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9.349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3.193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7.475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Содержимое 2"/>
          <p:cNvSpPr txBox="1">
            <a:spLocks/>
          </p:cNvSpPr>
          <p:nvPr/>
        </p:nvSpPr>
        <p:spPr>
          <a:xfrm>
            <a:off x="428596" y="121442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Описательная статистика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rot.info/uploads/posts/2020-01/1579207699_68-1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728" y="1785926"/>
          <a:ext cx="6077585" cy="192024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958975"/>
                <a:gridCol w="900430"/>
                <a:gridCol w="988060"/>
                <a:gridCol w="1155700"/>
                <a:gridCol w="1074420"/>
              </a:tblGrid>
              <a:tr h="1841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/>
                        <a:t>Коэффициенты корреляции Пирсона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/>
                        <a:t>Возраст, лет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/>
                        <a:t>WBC 10*3/мм3 (норма 3,5-10,0)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/>
                        <a:t>С/Я % (норма 28-60)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/>
                        <a:t>ЛИМ % (норма 30-60)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41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/>
                        <a:t>Возраст, лет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/>
                        <a:t>1.00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41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/>
                        <a:t>WBC 10*3/мм3 (норма 3,5-10,0)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/>
                        <a:t>0.016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/>
                        <a:t>1.00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41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/>
                        <a:t>С/Я % (норма 28-60)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/>
                        <a:t>0.0778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/>
                        <a:t>0.035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/>
                        <a:t>1.00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41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/>
                        <a:t>ЛИМ % (норма 30-60)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/>
                        <a:t>-0.103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/>
                        <a:t>0.021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/>
                        <a:t>-0.195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/>
                        <a:t>1.00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Содержимое 2"/>
          <p:cNvSpPr txBox="1">
            <a:spLocks/>
          </p:cNvSpPr>
          <p:nvPr/>
        </p:nvSpPr>
        <p:spPr>
          <a:xfrm>
            <a:off x="500034" y="1142984"/>
            <a:ext cx="7072362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Оценка связи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ru-RU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ru-RU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500166" y="4000504"/>
          <a:ext cx="5460126" cy="25962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143008"/>
                <a:gridCol w="741264"/>
                <a:gridCol w="496322"/>
                <a:gridCol w="565223"/>
                <a:gridCol w="574566"/>
                <a:gridCol w="787692"/>
                <a:gridCol w="579237"/>
                <a:gridCol w="572814"/>
              </a:tblGrid>
              <a:tr h="5885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Коэффициенты корреляции </a:t>
                      </a:r>
                      <a:r>
                        <a:rPr lang="ru-RU" sz="1200" dirty="0" err="1" smtClean="0"/>
                        <a:t>Спирмена</a:t>
                      </a:r>
                      <a:r>
                        <a:rPr lang="ru-RU" sz="1200" dirty="0" smtClean="0"/>
                        <a:t>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/>
                        <a:t>Возраст, лет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/>
                        <a:t>П/Я %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/>
                        <a:t>СОЭ мм/ч до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/>
                        <a:t>СОЭ мм/ч после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/>
                        <a:t>WBC 10*3/мм3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/>
                        <a:t>С/Я %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/>
                        <a:t>ЛИМ %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</a:tr>
              <a:tr h="3013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/>
                        <a:t>Возраст, лет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1.000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0.058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-0.31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-0.016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</a:rPr>
                        <a:t>0.016</a:t>
                      </a:r>
                      <a:endParaRPr lang="ru-RU" sz="11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</a:rPr>
                        <a:t>0.0778</a:t>
                      </a:r>
                      <a:endParaRPr lang="ru-RU" sz="11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</a:rPr>
                        <a:t>0.103</a:t>
                      </a:r>
                      <a:endParaRPr lang="ru-RU" sz="11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</a:tr>
              <a:tr h="1961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/>
                        <a:t>П/Я %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0.058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1.000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0.212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0.100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0.165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0.144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0.002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</a:tr>
              <a:tr h="1961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/>
                        <a:t>СОЭ мм/ч до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-0.313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0.212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1.000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0.055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0.053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-0.021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0.111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</a:tr>
              <a:tr h="3923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/>
                        <a:t>СОЭ мм/ч после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-0.016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0.100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0.055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1.000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0.088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0.043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0.091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</a:tr>
              <a:tr h="4793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/>
                        <a:t>WBC 10*3/мм3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</a:rPr>
                        <a:t>0.016 </a:t>
                      </a:r>
                      <a:endParaRPr lang="ru-RU" sz="11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0.165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-0,053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0.088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1.000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</a:rPr>
                        <a:t>0.035</a:t>
                      </a:r>
                      <a:endParaRPr lang="ru-RU" sz="11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</a:rPr>
                        <a:t>0.021</a:t>
                      </a:r>
                      <a:endParaRPr lang="ru-RU" sz="11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</a:tr>
              <a:tr h="2143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/>
                        <a:t>С/Я %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</a:rPr>
                        <a:t>0.0778 </a:t>
                      </a:r>
                      <a:endParaRPr lang="ru-RU" sz="11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0.144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-0.021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0.043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</a:rPr>
                        <a:t>0.035</a:t>
                      </a:r>
                      <a:endParaRPr lang="ru-RU" sz="11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1.000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</a:rPr>
                        <a:t>0.195</a:t>
                      </a:r>
                      <a:endParaRPr lang="ru-RU" sz="11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/>
                        <a:t>ЛИМ %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</a:rPr>
                        <a:t>-0.103 </a:t>
                      </a:r>
                      <a:endParaRPr lang="ru-RU" sz="11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0.002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0.111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0.091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</a:rPr>
                        <a:t>0.021</a:t>
                      </a:r>
                      <a:endParaRPr lang="ru-RU" sz="11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</a:rPr>
                        <a:t>0.195</a:t>
                      </a:r>
                      <a:endParaRPr lang="ru-RU" sz="11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/>
                        <a:t>1.000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rot.info/uploads/posts/2020-01/1579207699_68-1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ru-RU" sz="2800" dirty="0"/>
              <a:t>Оценка статистической значимости коэффициентов корреляции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357290" y="2714620"/>
          <a:ext cx="6215105" cy="2071701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303385"/>
                <a:gridCol w="932776"/>
                <a:gridCol w="560192"/>
                <a:gridCol w="559534"/>
                <a:gridCol w="653667"/>
                <a:gridCol w="838643"/>
                <a:gridCol w="653667"/>
                <a:gridCol w="713241"/>
              </a:tblGrid>
              <a:tr h="6215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Показатель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Возраст, лет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П/Я 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СОЭ мм/ч до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СОЭ мм/ч после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WBC 10*3/мм3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С/Я 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ЛИМ 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7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Возраст, лет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1.000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0.908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5.148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0.250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0.172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1.206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1.633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07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П/Я 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0.908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1.000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3.389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1.570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2.613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2.273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0.031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07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СОЭ мм/ч до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5.148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3.389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1.000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0.860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0.829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0.324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1.745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07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СОЭ мм/ч после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0.250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1.570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0.860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1.000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1.380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0.672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1.427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07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WBC 10*3/мм3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0.172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2.613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0.829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1.380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1.000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0.547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0.328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07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С/Я 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1.206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2.273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0.324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0.672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0.547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1.000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3.106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07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ЛИМ 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1.633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0.031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1.745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1.427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0.328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3.106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1.000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rot.info/uploads/posts/2020-01/1579207699_68-1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2500306"/>
          <a:ext cx="3071834" cy="382302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214446"/>
                <a:gridCol w="714380"/>
                <a:gridCol w="1143008"/>
              </a:tblGrid>
              <a:tr h="6429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/>
                        <a:t>Название столбца базы данных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t</a:t>
                      </a:r>
                      <a:r>
                        <a:rPr lang="ru-RU" sz="1200" dirty="0" err="1" smtClean="0"/>
                        <a:t>эмп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Вывод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950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Возраст, лет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0.806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0.806</a:t>
                      </a:r>
                      <a:r>
                        <a:rPr lang="en-US" sz="1200" dirty="0"/>
                        <a:t>&lt;1,65</a:t>
                      </a:r>
                      <a:r>
                        <a:rPr lang="ru-RU" sz="1200" dirty="0"/>
                        <a:t>, статистически значимых различий нет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950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/>
                        <a:t>WBC 10*3/мм3 (норма 3,5-10,0)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0.00885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/>
                        <a:t>&lt;1,65</a:t>
                      </a:r>
                      <a:r>
                        <a:rPr lang="ru-RU" sz="1200"/>
                        <a:t>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статистически значимых различий нет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950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/>
                        <a:t>С/Я % (норма 28-60)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0.484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/>
                        <a:t>&lt;1,65</a:t>
                      </a:r>
                      <a:r>
                        <a:rPr lang="ru-RU" sz="1200"/>
                        <a:t>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статистически значимых различий нет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950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/>
                        <a:t>ЛИМ % (норма 30-60)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0.685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/>
                        <a:t>&lt;1,65</a:t>
                      </a:r>
                      <a:r>
                        <a:rPr lang="ru-RU" sz="1200" dirty="0"/>
                        <a:t>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статистически значимых различий нет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643306" y="2500306"/>
          <a:ext cx="5072098" cy="366659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071570"/>
                <a:gridCol w="785818"/>
                <a:gridCol w="785818"/>
                <a:gridCol w="642942"/>
                <a:gridCol w="642942"/>
                <a:gridCol w="1143008"/>
              </a:tblGrid>
              <a:tr h="5196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Название столбца базы данных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Ранг </a:t>
                      </a:r>
                      <a:r>
                        <a:rPr lang="en-US" sz="1200" dirty="0"/>
                        <a:t>min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Ранг </a:t>
                      </a:r>
                      <a:r>
                        <a:rPr lang="en-US" sz="1200"/>
                        <a:t>max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/>
                        <a:t>U</a:t>
                      </a:r>
                      <a:r>
                        <a:rPr lang="ru-RU" sz="1200"/>
                        <a:t>эмп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/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Вывод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393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П/Я % (норма 1-5)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969.2895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6684.711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806,500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1.0498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/>
                        <a:t>Z</a:t>
                      </a:r>
                      <a:r>
                        <a:rPr lang="ru-RU" sz="1200"/>
                        <a:t>&lt;1,96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статистически значимых различий нет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393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СОЭ мм/ч до (норма 4-12)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1219.5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6407.5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1047.5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-</a:t>
                      </a:r>
                      <a:r>
                        <a:rPr lang="ru-RU" sz="1200" dirty="0" smtClean="0"/>
                        <a:t>0.740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/>
                        <a:t>Z</a:t>
                      </a:r>
                      <a:r>
                        <a:rPr lang="ru-RU" sz="1200" dirty="0"/>
                        <a:t>&lt;1,96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статистически значимых различий нет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393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СОЭ мм/ч после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1183.5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6442.5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1012.5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-</a:t>
                      </a:r>
                      <a:r>
                        <a:rPr lang="ru-RU" sz="1200" dirty="0" smtClean="0"/>
                        <a:t>0.483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/>
                        <a:t>p</a:t>
                      </a:r>
                      <a:r>
                        <a:rPr lang="ru-RU" sz="1200" dirty="0"/>
                        <a:t>-</a:t>
                      </a:r>
                      <a:r>
                        <a:rPr lang="en-US" sz="1200" dirty="0"/>
                        <a:t>value</a:t>
                      </a:r>
                      <a:r>
                        <a:rPr lang="ru-RU" sz="1200" dirty="0"/>
                        <a:t>&gt;0.05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статистически значимых различий нет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42910" y="1214422"/>
            <a:ext cx="83313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Определение наличия различий </a:t>
            </a:r>
            <a:r>
              <a:rPr lang="ru-RU" sz="2000" dirty="0" smtClean="0"/>
              <a:t>количественных </a:t>
            </a:r>
            <a:r>
              <a:rPr lang="ru-RU" sz="2000" dirty="0"/>
              <a:t>данных между группами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2844" y="1714488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Нормальное распределение</a:t>
            </a:r>
          </a:p>
          <a:p>
            <a:r>
              <a:rPr lang="en-US" dirty="0" smtClean="0"/>
              <a:t>T-</a:t>
            </a:r>
            <a:r>
              <a:rPr lang="ru-RU" dirty="0" smtClean="0"/>
              <a:t>критерий Стьюдента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857620" y="1714488"/>
            <a:ext cx="4541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Ненормальное </a:t>
            </a:r>
            <a:r>
              <a:rPr lang="ru-RU" dirty="0" smtClean="0"/>
              <a:t>распределение</a:t>
            </a:r>
          </a:p>
          <a:p>
            <a:r>
              <a:rPr lang="ru-RU" dirty="0" smtClean="0"/>
              <a:t>Непараметрический критерий Манна-Уитни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rot.info/uploads/posts/2020-01/1579207699_68-1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28662" y="2643182"/>
          <a:ext cx="6297295" cy="9144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890395"/>
                <a:gridCol w="1890395"/>
                <a:gridCol w="1530350"/>
                <a:gridCol w="986155"/>
              </a:tblGrid>
              <a:tr h="14478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Пол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Поражение пазух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сумма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447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1-стороннее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2-стороннее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7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Девочки (0)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18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78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96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447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Мальчики (1)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45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105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150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сумма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63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183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246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28662" y="3786190"/>
          <a:ext cx="6286544" cy="9144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887168"/>
                <a:gridCol w="1887168"/>
                <a:gridCol w="1527737"/>
                <a:gridCol w="984471"/>
              </a:tblGrid>
              <a:tr h="177034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Пол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6388" marR="66388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Поражение пазух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6388" marR="6638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сумма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6388" marR="66388" marT="0" marB="0"/>
                </a:tc>
              </a:tr>
              <a:tr h="1770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1-стороннее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2-стороннее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6388" marR="6638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70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Девочки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24.59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71.41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96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6388" marR="66388" marT="0" marB="0"/>
                </a:tc>
              </a:tr>
              <a:tr h="1770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Мальчики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38.41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111.59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150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6388" marR="66388" marT="0" marB="0"/>
                </a:tc>
              </a:tr>
              <a:tr h="1770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сумма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63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183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6388" marR="663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246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6388" marR="66388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14348" y="1571612"/>
            <a:ext cx="80554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Определение наличия различий </a:t>
            </a:r>
            <a:r>
              <a:rPr lang="ru-RU" sz="2000" dirty="0" smtClean="0"/>
              <a:t>качественных </a:t>
            </a:r>
            <a:r>
              <a:rPr lang="ru-RU" sz="2000" dirty="0"/>
              <a:t>данных между группами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0100" y="2143116"/>
            <a:ext cx="2827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Таблица сопряженности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000100" y="4929198"/>
            <a:ext cx="530472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ХИ2эмп=3.89, ХИ2кри(</a:t>
            </a:r>
            <a:r>
              <a:rPr lang="en-US" dirty="0" err="1"/>
              <a:t>df</a:t>
            </a:r>
            <a:r>
              <a:rPr lang="ru-RU" dirty="0"/>
              <a:t> = 1, </a:t>
            </a:r>
            <a:r>
              <a:rPr lang="ru-RU" dirty="0" err="1"/>
              <a:t>α=0.05 </a:t>
            </a:r>
            <a:r>
              <a:rPr lang="ru-RU" dirty="0"/>
              <a:t>)= 3.84.</a:t>
            </a:r>
          </a:p>
          <a:p>
            <a:r>
              <a:rPr lang="ru-RU" dirty="0"/>
              <a:t>ХИ2эмп&gt;ХИ2кр</a:t>
            </a:r>
            <a:r>
              <a:rPr lang="ru-RU" dirty="0" smtClean="0"/>
              <a:t>, Н0  </a:t>
            </a:r>
            <a:r>
              <a:rPr lang="ru-RU" dirty="0" smtClean="0"/>
              <a:t>отклоняется</a:t>
            </a:r>
          </a:p>
          <a:p>
            <a:endParaRPr lang="ru-RU" dirty="0" smtClean="0"/>
          </a:p>
          <a:p>
            <a:r>
              <a:rPr lang="ru-RU" dirty="0" smtClean="0"/>
              <a:t>Вывод: Имеются статистически значимые различия </a:t>
            </a:r>
          </a:p>
          <a:p>
            <a:r>
              <a:rPr lang="ru-RU" dirty="0" smtClean="0"/>
              <a:t>между группами по качественным признакам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rot.info/uploads/posts/2020-01/1579207699_68-1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         Таким образом, была проведена статистическая обработка данных: описательная статистика, проверка на нормальность распределения, оценка связи между признаками и выявление различий между группами.            </a:t>
            </a:r>
          </a:p>
          <a:p>
            <a:pPr algn="just">
              <a:buNone/>
            </a:pPr>
            <a:r>
              <a:rPr lang="ru-RU" dirty="0"/>
              <a:t> </a:t>
            </a:r>
            <a:r>
              <a:rPr lang="ru-RU" dirty="0" smtClean="0"/>
              <a:t>        Выяснилось, что нормальному распределению соответствуют данные из столбцов «Возраст, лет», </a:t>
            </a:r>
            <a:r>
              <a:rPr lang="ru-RU" dirty="0"/>
              <a:t>«</a:t>
            </a:r>
            <a:r>
              <a:rPr lang="en-US" dirty="0"/>
              <a:t>WBC</a:t>
            </a:r>
            <a:r>
              <a:rPr lang="ru-RU" dirty="0"/>
              <a:t>»,  «С/Я </a:t>
            </a:r>
            <a:r>
              <a:rPr lang="ru-RU" dirty="0" smtClean="0"/>
              <a:t>%» и </a:t>
            </a:r>
            <a:r>
              <a:rPr lang="ru-RU" dirty="0"/>
              <a:t>«ЛИМ </a:t>
            </a:r>
            <a:r>
              <a:rPr lang="ru-RU" dirty="0" smtClean="0"/>
              <a:t>%». А также, что </a:t>
            </a:r>
            <a:r>
              <a:rPr lang="ru-RU" dirty="0"/>
              <a:t>статистически значимая связь присутствует между столбцами «П/Я %»  и «СОЭ мм/ч до»  – связь слабая положительная, «П/Я %»  и «</a:t>
            </a:r>
            <a:r>
              <a:rPr lang="en-US" dirty="0"/>
              <a:t>WBC</a:t>
            </a:r>
            <a:r>
              <a:rPr lang="ru-RU" dirty="0"/>
              <a:t>» – слабая положительная, «П/Я %» и «С/Я %» – слабая положительная, «СОЭ до» и «Возраст, лет»  – слабая отрицательная</a:t>
            </a:r>
            <a:r>
              <a:rPr lang="ru-RU" dirty="0" smtClean="0"/>
              <a:t>. Различий между количественными независимыми группами обнаружено не было, однако были обнаружены </a:t>
            </a:r>
            <a:r>
              <a:rPr lang="ru-RU" dirty="0"/>
              <a:t>статистически значимые </a:t>
            </a:r>
            <a:r>
              <a:rPr lang="ru-RU" dirty="0" smtClean="0"/>
              <a:t>различия между качественными данными и количественными связанными группами.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rot.info/uploads/posts/2020-01/1579207699_68-1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Список использованных источников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00436"/>
          </a:xfrm>
        </p:spPr>
        <p:txBody>
          <a:bodyPr>
            <a:normAutofit/>
          </a:bodyPr>
          <a:lstStyle/>
          <a:p>
            <a:pPr lvl="0"/>
            <a:r>
              <a:rPr lang="ru-RU" sz="2400" dirty="0"/>
              <a:t>Наркевич, А. Н. Выбор метода для статистического анализа медицинских данных и способа графического представления результатов [Электронный ресурс] / А. Н. Наркевич, К. А. Виноградов // Социальные аспекты здоровья населения. – 2019. – Т.68. – №4. – 19 с.</a:t>
            </a:r>
          </a:p>
          <a:p>
            <a:pPr lvl="0"/>
            <a:r>
              <a:rPr lang="ru-RU" sz="2400" dirty="0" err="1"/>
              <a:t>Жижин</a:t>
            </a:r>
            <a:r>
              <a:rPr lang="ru-RU" sz="2400" dirty="0"/>
              <a:t>, К.С. Медицинская статистика: учебное пособие / К.С. </a:t>
            </a:r>
            <a:r>
              <a:rPr lang="ru-RU" sz="2400" dirty="0" err="1"/>
              <a:t>Жижин</a:t>
            </a:r>
            <a:r>
              <a:rPr lang="ru-RU" sz="2400" dirty="0"/>
              <a:t> -  Ростов-на-Дону :  Феникс 2007. – 160 с.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rot.info/uploads/posts/2020-01/1579207699_68-1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r>
              <a:rPr lang="ru-RU" dirty="0" smtClean="0"/>
              <a:t>Благодарю за внимание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7" name="Picture 1" descr="C:\Users\Сашка\Desktop\Валюха\lHYVxfSWCW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143116"/>
            <a:ext cx="3742087" cy="3500462"/>
          </a:xfrm>
          <a:prstGeom prst="rect">
            <a:avLst/>
          </a:prstGeom>
          <a:noFill/>
        </p:spPr>
      </p:pic>
      <p:pic>
        <p:nvPicPr>
          <p:cNvPr id="6" name="Picture 1" descr="C:\Users\Сашка\Desktop\Валюха\lHYVxfSWCW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857752" y="2143116"/>
            <a:ext cx="3687465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rot.info/uploads/posts/2020-01/1579207699_68-1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/>
          <a:lstStyle/>
          <a:p>
            <a:r>
              <a:rPr lang="ru-RU" dirty="0" smtClean="0"/>
              <a:t>Актуальность</a:t>
            </a:r>
          </a:p>
          <a:p>
            <a:r>
              <a:rPr lang="ru-RU" dirty="0" smtClean="0"/>
              <a:t>Цели и задачи</a:t>
            </a:r>
          </a:p>
          <a:p>
            <a:r>
              <a:rPr lang="ru-RU" dirty="0" smtClean="0"/>
              <a:t>Методы и материалы</a:t>
            </a:r>
          </a:p>
          <a:p>
            <a:r>
              <a:rPr lang="ru-RU" dirty="0" smtClean="0"/>
              <a:t>Результаты</a:t>
            </a:r>
          </a:p>
          <a:p>
            <a:r>
              <a:rPr lang="ru-RU" dirty="0" smtClean="0"/>
              <a:t>Заключение</a:t>
            </a:r>
          </a:p>
          <a:p>
            <a:r>
              <a:rPr lang="ru-RU" dirty="0" smtClean="0"/>
              <a:t>Список источников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rot.info/uploads/posts/2020-01/1579207699_68-1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Медико-биологические данные имеют ряд особенностей, из-за которых их статистическая обработка в специализированных пакетах имеет особое значение: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Огромные массивы данных</a:t>
            </a:r>
            <a:r>
              <a:rPr lang="en-US" dirty="0"/>
              <a:t>;</a:t>
            </a:r>
            <a:endParaRPr lang="ru-RU" dirty="0" smtClean="0"/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Необходимость в точном анализе и прогнозе, так как речь идет о здоровье населения</a:t>
            </a:r>
            <a:r>
              <a:rPr lang="en-US" dirty="0"/>
              <a:t>.</a:t>
            </a:r>
            <a:endParaRPr lang="ru-RU" dirty="0" smtClean="0"/>
          </a:p>
        </p:txBody>
      </p:sp>
      <p:pic>
        <p:nvPicPr>
          <p:cNvPr id="17412" name="Picture 4" descr="https://avatars.mds.yandex.net/get-zen_doc/1945957/pub_5d65ac1105fd9803e2d98957_5d6d961b3639e600b2f681d9/scale_1200"/>
          <p:cNvPicPr>
            <a:picLocks noChangeAspect="1" noChangeArrowheads="1"/>
          </p:cNvPicPr>
          <p:nvPr/>
        </p:nvPicPr>
        <p:blipFill>
          <a:blip r:embed="rId3"/>
          <a:srcRect l="14049" r="14299" b="7876"/>
          <a:stretch>
            <a:fillRect/>
          </a:stretch>
        </p:blipFill>
        <p:spPr bwMode="auto">
          <a:xfrm>
            <a:off x="428596" y="4857736"/>
            <a:ext cx="2000264" cy="2000264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rot.info/uploads/posts/2020-01/1579207699_68-1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ru-RU" sz="3000" dirty="0" smtClean="0"/>
              <a:t>Цель: Проведение статистической обработки медико-биологических данных </a:t>
            </a:r>
            <a:r>
              <a:rPr lang="ru-RU" sz="3000" dirty="0"/>
              <a:t> с использованием различных статистических </a:t>
            </a:r>
            <a:r>
              <a:rPr lang="ru-RU" sz="3000" dirty="0" smtClean="0"/>
              <a:t>методов</a:t>
            </a:r>
          </a:p>
          <a:p>
            <a:r>
              <a:rPr lang="ru-RU" sz="3000" dirty="0" smtClean="0"/>
              <a:t>Задачи: </a:t>
            </a:r>
          </a:p>
          <a:p>
            <a:pPr lvl="1">
              <a:buFont typeface="Arial" pitchFamily="34" charset="0"/>
              <a:buChar char="•"/>
            </a:pPr>
            <a:r>
              <a:rPr lang="ru-RU" sz="2600" dirty="0" smtClean="0"/>
              <a:t>Провести </a:t>
            </a:r>
            <a:r>
              <a:rPr lang="ru-RU" sz="2600" dirty="0"/>
              <a:t>первичную обработку данных, </a:t>
            </a:r>
            <a:r>
              <a:rPr lang="ru-RU" sz="2600" dirty="0" smtClean="0"/>
              <a:t>описательную </a:t>
            </a:r>
            <a:r>
              <a:rPr lang="ru-RU" sz="2600" dirty="0"/>
              <a:t>статистику,  </a:t>
            </a:r>
            <a:r>
              <a:rPr lang="ru-RU" sz="2600" dirty="0" smtClean="0"/>
              <a:t>проверить </a:t>
            </a:r>
            <a:r>
              <a:rPr lang="ru-RU" sz="2600" dirty="0"/>
              <a:t>данные на нормальность распределения, используя статистический пакет  </a:t>
            </a:r>
            <a:r>
              <a:rPr lang="ru-RU" sz="2600" dirty="0" err="1"/>
              <a:t>Excel</a:t>
            </a:r>
            <a:r>
              <a:rPr lang="ru-RU" sz="2600" dirty="0"/>
              <a:t>.</a:t>
            </a:r>
            <a:endParaRPr lang="ru-RU" sz="2200" dirty="0"/>
          </a:p>
          <a:p>
            <a:pPr lvl="1">
              <a:buFont typeface="Arial" pitchFamily="34" charset="0"/>
              <a:buChar char="•"/>
            </a:pPr>
            <a:r>
              <a:rPr lang="ru-RU" sz="2600" dirty="0" smtClean="0"/>
              <a:t>Исследовать </a:t>
            </a:r>
            <a:r>
              <a:rPr lang="ru-RU" sz="2600" dirty="0"/>
              <a:t>данные для выявления закономерностей и наличие </a:t>
            </a:r>
            <a:r>
              <a:rPr lang="ru-RU" sz="2600" dirty="0" smtClean="0"/>
              <a:t>статистически </a:t>
            </a:r>
            <a:r>
              <a:rPr lang="ru-RU" sz="2600" dirty="0"/>
              <a:t>значимых различий в пакете </a:t>
            </a:r>
            <a:r>
              <a:rPr lang="ru-RU" sz="2600" dirty="0" err="1"/>
              <a:t>Excel</a:t>
            </a:r>
            <a:r>
              <a:rPr lang="ru-RU" sz="2600" dirty="0"/>
              <a:t>.</a:t>
            </a:r>
            <a:endParaRPr lang="ru-RU" sz="2200" dirty="0"/>
          </a:p>
          <a:p>
            <a:pPr lvl="1"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rot.info/uploads/posts/2020-01/1579207699_68-1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Теоретическая часть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ru-RU" dirty="0"/>
              <a:t>Аденоиды – патологическое разрастание лимфоидной ткани носоглоточной миндалины, </a:t>
            </a:r>
            <a:r>
              <a:rPr lang="ru-RU" dirty="0" smtClean="0"/>
              <a:t>чаще у детей. </a:t>
            </a:r>
            <a:r>
              <a:rPr lang="ru-RU" dirty="0" err="1" smtClean="0"/>
              <a:t>Аденоидит</a:t>
            </a:r>
            <a:r>
              <a:rPr lang="ru-RU" dirty="0" smtClean="0"/>
              <a:t> ведет </a:t>
            </a:r>
            <a:r>
              <a:rPr lang="ru-RU" dirty="0"/>
              <a:t>к частым простудным заболеваниям и воспалению в среднем ухе, снижению слуха, невнятной речи, задержке развития, формированию неправильного прикуса.</a:t>
            </a:r>
          </a:p>
        </p:txBody>
      </p:sp>
      <p:pic>
        <p:nvPicPr>
          <p:cNvPr id="32770" name="Picture 2" descr="https://avatars.mds.yandex.net/get-pdb/2836229/0816d508-b31e-4099-80f2-6b16a7b6c417/s1200?webp=fal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4214818"/>
            <a:ext cx="3214710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rot.info/uploads/posts/2020-01/1579207699_68-1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Материалы и </a:t>
            </a:r>
            <a:r>
              <a:rPr lang="ru-RU" dirty="0" smtClean="0"/>
              <a:t>методы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/>
          <a:lstStyle/>
          <a:p>
            <a:r>
              <a:rPr lang="ru-RU" dirty="0" smtClean="0"/>
              <a:t>Объект исследования – дети с 1-сторонним и 2-сторонним поражением аденоидов.</a:t>
            </a:r>
          </a:p>
          <a:p>
            <a:r>
              <a:rPr lang="ru-RU" dirty="0" smtClean="0"/>
              <a:t>Предмет исследования – показатели крови, пол и возраст обследуемых, </a:t>
            </a:r>
            <a:r>
              <a:rPr lang="ru-RU" dirty="0"/>
              <a:t>вид поражения пазух (1- или 2-стороннее </a:t>
            </a:r>
            <a:r>
              <a:rPr lang="ru-RU" dirty="0" smtClean="0"/>
              <a:t>поражение).</a:t>
            </a:r>
          </a:p>
          <a:p>
            <a:r>
              <a:rPr lang="ru-RU" dirty="0" smtClean="0"/>
              <a:t>Исследование проводилось в статистическом пакете </a:t>
            </a:r>
            <a:r>
              <a:rPr lang="en-US" dirty="0" smtClean="0"/>
              <a:t>MS Excel 2007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rot.info/uploads/posts/2020-01/1579207699_68-1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/>
              <a:t>Материалы и </a:t>
            </a:r>
            <a:r>
              <a:rPr lang="ru-RU" dirty="0" smtClean="0"/>
              <a:t>методы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4525963"/>
          </a:xfrm>
        </p:spPr>
        <p:txBody>
          <a:bodyPr/>
          <a:lstStyle/>
          <a:p>
            <a:r>
              <a:rPr lang="ru-RU" dirty="0" smtClean="0"/>
              <a:t>Описательная статистика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2071678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Выборочное среднее </a:t>
            </a:r>
            <a:r>
              <a:rPr lang="ru-RU" dirty="0" smtClean="0"/>
              <a:t>значение  </a:t>
            </a:r>
            <a:endParaRPr lang="ru-RU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1857364"/>
            <a:ext cx="1301108" cy="78581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286380" y="2071678"/>
            <a:ext cx="1724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85725" algn="l"/>
              </a:tabLst>
            </a:pPr>
            <a:r>
              <a:rPr lang="ru-RU" dirty="0" smtClean="0"/>
              <a:t>Мода  =МОДА()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286380" y="2857496"/>
            <a:ext cx="2522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Медиана</a:t>
            </a:r>
            <a:r>
              <a:rPr lang="ru-RU" i="1" dirty="0" smtClean="0"/>
              <a:t>   =МЕДИАНА</a:t>
            </a:r>
            <a:r>
              <a:rPr lang="ru-RU" dirty="0" smtClean="0"/>
              <a:t>()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57158" y="2928934"/>
            <a:ext cx="1410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Асимметрия</a:t>
            </a:r>
            <a:endParaRPr lang="ru-RU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714620"/>
            <a:ext cx="1942785" cy="928694"/>
          </a:xfrm>
          <a:prstGeom prst="rect">
            <a:avLst/>
          </a:prstGeom>
          <a:noFill/>
        </p:spPr>
      </p:pic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3786190"/>
            <a:ext cx="2441552" cy="857256"/>
          </a:xfrm>
          <a:prstGeom prst="rect">
            <a:avLst/>
          </a:prstGeom>
          <a:noFill/>
        </p:spPr>
      </p:pic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3786190"/>
            <a:ext cx="1881200" cy="785818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5286380" y="4000504"/>
            <a:ext cx="946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Эксцесс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57158" y="4000504"/>
            <a:ext cx="25291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Среднеквадратическое </a:t>
            </a:r>
          </a:p>
          <a:p>
            <a:r>
              <a:rPr lang="ru-RU" dirty="0" smtClean="0"/>
              <a:t>отклонение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28596" y="5072074"/>
            <a:ext cx="2477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Квартиль  =КВАРТИЛЬ()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500034" y="5786454"/>
            <a:ext cx="514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Гистограмма     АНАЛИЗ ДАННЫХ </a:t>
            </a:r>
            <a:r>
              <a:rPr lang="en-US" dirty="0" smtClean="0"/>
              <a:t>&gt; </a:t>
            </a:r>
            <a:r>
              <a:rPr lang="ru-RU" dirty="0" smtClean="0"/>
              <a:t>ГИСТОГРАММА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rot.info/uploads/posts/2020-01/1579207699_68-1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Материалы и </a:t>
            </a:r>
            <a:r>
              <a:rPr lang="ru-RU" dirty="0" smtClean="0"/>
              <a:t>методы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229600" cy="4525963"/>
          </a:xfrm>
        </p:spPr>
        <p:txBody>
          <a:bodyPr/>
          <a:lstStyle/>
          <a:p>
            <a:r>
              <a:rPr lang="ru-RU" dirty="0" smtClean="0"/>
              <a:t>Выявление взаимосвязей и различий</a:t>
            </a:r>
            <a:endParaRPr lang="ru-RU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2500306"/>
            <a:ext cx="3190875" cy="523875"/>
          </a:xfrm>
          <a:prstGeom prst="rect">
            <a:avLst/>
          </a:prstGeom>
          <a:noFill/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2428868"/>
            <a:ext cx="1743075" cy="466725"/>
          </a:xfrm>
          <a:prstGeom prst="rect">
            <a:avLst/>
          </a:prstGeom>
          <a:noFill/>
        </p:spPr>
      </p:pic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2857496"/>
            <a:ext cx="2790825" cy="895350"/>
          </a:xfrm>
          <a:prstGeom prst="rect">
            <a:avLst/>
          </a:prstGeom>
          <a:noFill/>
        </p:spPr>
      </p:pic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3857628"/>
            <a:ext cx="1714500" cy="704850"/>
          </a:xfrm>
          <a:prstGeom prst="rect">
            <a:avLst/>
          </a:prstGeom>
          <a:noFill/>
        </p:spPr>
      </p:pic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5357826"/>
            <a:ext cx="2171700" cy="771525"/>
          </a:xfrm>
          <a:prstGeom prst="rect">
            <a:avLst/>
          </a:prstGeom>
          <a:noFill/>
        </p:spPr>
      </p:pic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99" name="Picture 1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5500702"/>
            <a:ext cx="2552700" cy="409575"/>
          </a:xfrm>
          <a:prstGeom prst="rect">
            <a:avLst/>
          </a:prstGeom>
          <a:noFill/>
        </p:spPr>
      </p:pic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301" name="Picture 1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5500702"/>
            <a:ext cx="2285985" cy="314009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428596" y="2071678"/>
            <a:ext cx="3656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Коэффициент корреляции Пирсона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929190" y="2071678"/>
            <a:ext cx="3806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Коэффициент корреляции </a:t>
            </a:r>
            <a:r>
              <a:rPr lang="ru-RU" dirty="0" err="1" smtClean="0"/>
              <a:t>Спирмена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28596" y="3214686"/>
            <a:ext cx="5723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Статистическая значимость </a:t>
            </a:r>
            <a:r>
              <a:rPr lang="ru-RU" dirty="0"/>
              <a:t>к</a:t>
            </a:r>
            <a:r>
              <a:rPr lang="ru-RU" dirty="0" smtClean="0"/>
              <a:t>оэффициентов корреляции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00034" y="3929066"/>
            <a:ext cx="5085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0" algn="l"/>
              </a:tabLst>
            </a:pPr>
            <a:r>
              <a:rPr lang="en-US" dirty="0" smtClean="0"/>
              <a:t>T</a:t>
            </a:r>
            <a:r>
              <a:rPr lang="ru-RU" dirty="0" smtClean="0"/>
              <a:t>-критерий Стьюдента для независимых выборок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28596" y="4786322"/>
            <a:ext cx="5454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Критерий Манна-Уитни для 2х независимых выборок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643702" y="4786322"/>
            <a:ext cx="20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G-</a:t>
            </a:r>
            <a:r>
              <a:rPr lang="ru-RU" dirty="0" smtClean="0"/>
              <a:t>критерий знаков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rot.info/uploads/posts/2020-01/1579207699_68-1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Описательная статистика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28662" y="1571612"/>
          <a:ext cx="6000789" cy="176494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270620"/>
                <a:gridCol w="731569"/>
                <a:gridCol w="818844"/>
                <a:gridCol w="636593"/>
                <a:gridCol w="636593"/>
                <a:gridCol w="709109"/>
                <a:gridCol w="646218"/>
                <a:gridCol w="551243"/>
              </a:tblGrid>
              <a:tr h="8273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Название столбца базы данных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Возраст, лет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WBC 10*3/мм</a:t>
                      </a:r>
                      <a:r>
                        <a:rPr lang="ru-RU" sz="1200" baseline="30000" dirty="0"/>
                        <a:t>3</a:t>
                      </a:r>
                      <a:r>
                        <a:rPr lang="ru-RU" sz="1200" dirty="0"/>
                        <a:t> (норма 3,5-10,0)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П/Я % (норма 1-5)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С/Я % (норма 28-60)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ЛИМ % (норма 30-60)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СОЭ мм/ч до (норма 4-12)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СОЭ мм/ч после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47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Среднее арифметическое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10.096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12.098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1.60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53.341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28.544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28.691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7.35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54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Мода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14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12.3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51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30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14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54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Медиана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10.2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12.3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53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28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19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28662" y="3643314"/>
          <a:ext cx="5929356" cy="158998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255495"/>
                <a:gridCol w="722861"/>
                <a:gridCol w="809096"/>
                <a:gridCol w="629015"/>
                <a:gridCol w="629015"/>
                <a:gridCol w="706373"/>
                <a:gridCol w="632819"/>
                <a:gridCol w="544682"/>
              </a:tblGrid>
              <a:tr h="8805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Название столбца базы данных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Возраст, лет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WBC 10*3/мм</a:t>
                      </a:r>
                      <a:r>
                        <a:rPr lang="ru-RU" sz="1200" baseline="30000" dirty="0"/>
                        <a:t>3</a:t>
                      </a:r>
                      <a:r>
                        <a:rPr lang="ru-RU" sz="1200" dirty="0"/>
                        <a:t> (норма 3,5-10,0)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П/Я % (норма 1-5)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С/Я % (норма 28-60)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ЛИМ % (норма 30-60)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СОЭ мм/ч до (норма 4-12)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СОЭ мм/ч после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98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Асимметрия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-0.2253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-0.30472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2.163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-0.0316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-0.06228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2.29208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0.22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98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Эксцесс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-0.69994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-0.02503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6.019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0.134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/>
                        <a:t>-0.16813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6.633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-0.922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14282" y="5380672"/>
            <a:ext cx="850112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 схожести значений среднего арифметического, моды и медианы, </a:t>
            </a:r>
          </a:p>
          <a:p>
            <a:r>
              <a:rPr lang="ru-RU" dirty="0" smtClean="0"/>
              <a:t>а также по приближению значений асимметрии и эксцесса </a:t>
            </a:r>
            <a:r>
              <a:rPr lang="ru-RU" dirty="0" smtClean="0"/>
              <a:t>к</a:t>
            </a:r>
            <a:r>
              <a:rPr lang="ru-RU" dirty="0" smtClean="0"/>
              <a:t> нулю</a:t>
            </a:r>
          </a:p>
          <a:p>
            <a:r>
              <a:rPr lang="ru-RU" dirty="0" smtClean="0"/>
              <a:t> можно предварительно сделать вывод, что столбцы «</a:t>
            </a:r>
            <a:r>
              <a:rPr lang="en-US" dirty="0" smtClean="0"/>
              <a:t>WBC</a:t>
            </a:r>
            <a:r>
              <a:rPr lang="ru-RU" dirty="0" smtClean="0"/>
              <a:t>»,  «С/Я %» и «ЛИМ </a:t>
            </a:r>
            <a:r>
              <a:rPr lang="ru-RU" dirty="0" smtClean="0"/>
              <a:t>%»</a:t>
            </a:r>
          </a:p>
          <a:p>
            <a:r>
              <a:rPr lang="ru-RU" dirty="0" smtClean="0"/>
              <a:t>п</a:t>
            </a:r>
            <a:r>
              <a:rPr lang="ru-RU" dirty="0" smtClean="0"/>
              <a:t>одчиняются закону нормального распределения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</TotalTime>
  <Words>1334</Words>
  <Application>Microsoft Office PowerPoint</Application>
  <PresentationFormat>Экран (4:3)</PresentationFormat>
  <Paragraphs>426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Методическая медико-кибернетическая практика на тему: «Статистическая обработка медицинских данных»</vt:lpstr>
      <vt:lpstr>План</vt:lpstr>
      <vt:lpstr>Актуальность</vt:lpstr>
      <vt:lpstr>Цели и задачи</vt:lpstr>
      <vt:lpstr>Теоретическая часть</vt:lpstr>
      <vt:lpstr>Материалы и методы</vt:lpstr>
      <vt:lpstr>Материалы и методы </vt:lpstr>
      <vt:lpstr>Материалы и методы</vt:lpstr>
      <vt:lpstr>Результаты</vt:lpstr>
      <vt:lpstr>Результаты</vt:lpstr>
      <vt:lpstr>Результаты</vt:lpstr>
      <vt:lpstr>Результаты</vt:lpstr>
      <vt:lpstr>Результаты</vt:lpstr>
      <vt:lpstr>Результаты</vt:lpstr>
      <vt:lpstr>Результаты</vt:lpstr>
      <vt:lpstr>Заключение</vt:lpstr>
      <vt:lpstr>Список использованных источников</vt:lpstr>
      <vt:lpstr>Благодарю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Сашка</dc:creator>
  <cp:lastModifiedBy>Сашка</cp:lastModifiedBy>
  <cp:revision>42</cp:revision>
  <dcterms:created xsi:type="dcterms:W3CDTF">2020-07-08T12:30:26Z</dcterms:created>
  <dcterms:modified xsi:type="dcterms:W3CDTF">2020-09-04T14:45:22Z</dcterms:modified>
</cp:coreProperties>
</file>