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3"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2" d="100"/>
          <a:sy n="82" d="100"/>
        </p:scale>
        <p:origin x="-1026" y="2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D0C346-EDD8-4436-B8E1-44427FAF519D}" type="datetimeFigureOut">
              <a:rPr lang="ru-RU" smtClean="0"/>
              <a:t>16.04.2019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4B1910-B781-41D0-9A2D-04F1D203BE70}" type="slidenum">
              <a:rPr lang="ru-RU" smtClean="0"/>
              <a:t>‹#›</a:t>
            </a:fld>
            <a:endParaRPr lang="ru-RU"/>
          </a:p>
        </p:txBody>
      </p:sp>
    </p:spTree>
    <p:extLst>
      <p:ext uri="{BB962C8B-B14F-4D97-AF65-F5344CB8AC3E}">
        <p14:creationId xmlns:p14="http://schemas.microsoft.com/office/powerpoint/2010/main" val="3062990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t>16.04.2019</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19B0651-EE4F-4900-A07F-96A6BFA9D0F0}"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16.04.2019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16.04.2019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16.04.2019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16.04.2019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16.04.2019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16.04.2019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16.04.2019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16.04.2019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16.04.2019</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jpe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jpe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5.jpeg"/><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60648"/>
            <a:ext cx="7772400" cy="2232248"/>
          </a:xfrm>
        </p:spPr>
        <p:txBody>
          <a:bodyPr>
            <a:normAutofit fontScale="90000"/>
          </a:bodyPr>
          <a:lstStyle/>
          <a:p>
            <a:r>
              <a:rPr lang="ru-RU" i="1" dirty="0" smtClean="0"/>
              <a:t>Винтовая фиксация при протезировании на имплантатах.</a:t>
            </a:r>
            <a:endParaRPr lang="ru-RU" i="1" dirty="0"/>
          </a:p>
        </p:txBody>
      </p:sp>
      <p:sp>
        <p:nvSpPr>
          <p:cNvPr id="3" name="Подзаголовок 2"/>
          <p:cNvSpPr>
            <a:spLocks noGrp="1"/>
          </p:cNvSpPr>
          <p:nvPr>
            <p:ph type="subTitle" idx="1"/>
          </p:nvPr>
        </p:nvSpPr>
        <p:spPr>
          <a:xfrm>
            <a:off x="683568" y="4149080"/>
            <a:ext cx="7632848" cy="2232248"/>
          </a:xfrm>
        </p:spPr>
        <p:txBody>
          <a:bodyPr>
            <a:normAutofit fontScale="85000" lnSpcReduction="10000"/>
          </a:bodyPr>
          <a:lstStyle/>
          <a:p>
            <a:r>
              <a:rPr lang="ru-RU" b="1" u="sng" dirty="0"/>
              <a:t>Винтовая фиксация </a:t>
            </a:r>
            <a:r>
              <a:rPr lang="ru-RU" dirty="0"/>
              <a:t>коронок на имплантатах считается надежным, практичным и удобным для эксплуатации видом фиксации. Метод винтовой фиксации преобладает в практике европейских стоматологических клиник, российские стоматологи также признают многие преимущества этого способа, однако его применение ограничивается в связи с более высокой стоимостью по сравнению с фиксацией коронки к </a:t>
            </a:r>
            <a:r>
              <a:rPr lang="ru-RU" dirty="0" err="1"/>
              <a:t>абатменту</a:t>
            </a:r>
            <a:r>
              <a:rPr lang="ru-RU" dirty="0"/>
              <a:t> на цемент.</a:t>
            </a:r>
          </a:p>
          <a:p>
            <a:endParaRPr lang="ru-RU" dirty="0"/>
          </a:p>
          <a:p>
            <a:endParaRPr lang="ru-RU" dirty="0"/>
          </a:p>
        </p:txBody>
      </p:sp>
    </p:spTree>
    <p:extLst>
      <p:ext uri="{BB962C8B-B14F-4D97-AF65-F5344CB8AC3E}">
        <p14:creationId xmlns:p14="http://schemas.microsoft.com/office/powerpoint/2010/main" val="32502221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71600" y="1700808"/>
            <a:ext cx="7056784" cy="4752528"/>
          </a:xfrm>
          <a:prstGeom prst="rect">
            <a:avLst/>
          </a:prstGeom>
          <a:ln>
            <a:noFill/>
          </a:ln>
          <a:effectLst>
            <a:outerShdw blurRad="190500" algn="tl" rotWithShape="0">
              <a:srgbClr val="000000">
                <a:alpha val="70000"/>
              </a:srgbClr>
            </a:outerShdw>
          </a:effectLst>
        </p:spPr>
      </p:pic>
      <p:sp>
        <p:nvSpPr>
          <p:cNvPr id="2" name="Заголовок 1"/>
          <p:cNvSpPr>
            <a:spLocks noGrp="1"/>
          </p:cNvSpPr>
          <p:nvPr>
            <p:ph type="title"/>
          </p:nvPr>
        </p:nvSpPr>
        <p:spPr/>
        <p:txBody>
          <a:bodyPr/>
          <a:lstStyle/>
          <a:p>
            <a:r>
              <a:rPr lang="ru-RU" sz="4000" i="1" dirty="0" smtClean="0"/>
              <a:t>Полный несъёмный протез на винтовой фиксации.</a:t>
            </a:r>
            <a:endParaRPr lang="ru-RU" sz="4000" i="1" dirty="0"/>
          </a:p>
        </p:txBody>
      </p:sp>
    </p:spTree>
    <p:extLst>
      <p:ext uri="{BB962C8B-B14F-4D97-AF65-F5344CB8AC3E}">
        <p14:creationId xmlns:p14="http://schemas.microsoft.com/office/powerpoint/2010/main" val="11597318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060848"/>
            <a:ext cx="9144000" cy="4609653"/>
          </a:xfrm>
        </p:spPr>
        <p:txBody>
          <a:bodyPr/>
          <a:lstStyle/>
          <a:p>
            <a:r>
              <a:rPr lang="ru-RU" dirty="0"/>
              <a:t>Несмотря на множество положительных характеристик, винтовая фиксация коронок не лишена недостатков:</a:t>
            </a:r>
          </a:p>
          <a:p>
            <a:r>
              <a:rPr lang="ru-RU" dirty="0"/>
              <a:t>Наличие отверстия под винт на жевательной поверхности зуба при неправильном подборе композитного материала создает эстетический дефект. Это условный недостаток, т.к. дефект закрывается композитным материалом;</a:t>
            </a:r>
          </a:p>
          <a:p>
            <a:endParaRPr lang="ru-RU" dirty="0"/>
          </a:p>
          <a:p>
            <a:endParaRPr lang="ru-RU" dirty="0"/>
          </a:p>
        </p:txBody>
      </p:sp>
      <p:sp>
        <p:nvSpPr>
          <p:cNvPr id="2" name="Заголовок 1"/>
          <p:cNvSpPr>
            <a:spLocks noGrp="1"/>
          </p:cNvSpPr>
          <p:nvPr>
            <p:ph type="title"/>
          </p:nvPr>
        </p:nvSpPr>
        <p:spPr/>
        <p:txBody>
          <a:bodyPr/>
          <a:lstStyle/>
          <a:p>
            <a:r>
              <a:rPr lang="ru-RU" sz="4000" i="1" dirty="0"/>
              <a:t>Недостатки винтовой фиксации</a:t>
            </a:r>
            <a:br>
              <a:rPr lang="ru-RU" sz="4000" i="1" dirty="0"/>
            </a:br>
            <a:endParaRPr lang="ru-RU" sz="4000" i="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431087"/>
            <a:ext cx="4536504" cy="2420888"/>
          </a:xfrm>
          <a:prstGeom prst="rect">
            <a:avLst/>
          </a:prstGeom>
        </p:spPr>
      </p:pic>
      <p:sp>
        <p:nvSpPr>
          <p:cNvPr id="5" name="TextBox 4"/>
          <p:cNvSpPr txBox="1"/>
          <p:nvPr/>
        </p:nvSpPr>
        <p:spPr>
          <a:xfrm>
            <a:off x="5740418" y="5291289"/>
            <a:ext cx="3384376" cy="369332"/>
          </a:xfrm>
          <a:prstGeom prst="rect">
            <a:avLst/>
          </a:prstGeom>
          <a:noFill/>
        </p:spPr>
        <p:txBody>
          <a:bodyPr wrap="square" rtlCol="0">
            <a:spAutoFit/>
          </a:bodyPr>
          <a:lstStyle/>
          <a:p>
            <a:r>
              <a:rPr lang="ru-RU" dirty="0" smtClean="0"/>
              <a:t>Этапы закрытия шахты винта</a:t>
            </a:r>
            <a:endParaRPr lang="ru-RU" dirty="0"/>
          </a:p>
        </p:txBody>
      </p:sp>
      <p:sp>
        <p:nvSpPr>
          <p:cNvPr id="6" name="Стрелка влево 5"/>
          <p:cNvSpPr/>
          <p:nvPr/>
        </p:nvSpPr>
        <p:spPr>
          <a:xfrm>
            <a:off x="4860032" y="5291289"/>
            <a:ext cx="648072" cy="3502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2924527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204864"/>
            <a:ext cx="9143999" cy="4653135"/>
          </a:xfrm>
        </p:spPr>
        <p:txBody>
          <a:bodyPr/>
          <a:lstStyle/>
          <a:p>
            <a:r>
              <a:rPr lang="ru-RU" sz="1800" dirty="0"/>
              <a:t>Возможность ослабления винта и возникновение подвижности коронки и </a:t>
            </a:r>
            <a:r>
              <a:rPr lang="ru-RU" sz="1800" dirty="0" err="1"/>
              <a:t>абатмента</a:t>
            </a:r>
            <a:r>
              <a:rPr lang="ru-RU" sz="1800" dirty="0"/>
              <a:t>. Если пациент вовремя не обратится к стоматологу для коррекции, может развиться </a:t>
            </a:r>
            <a:r>
              <a:rPr lang="ru-RU" sz="1800" dirty="0" err="1" smtClean="0"/>
              <a:t>переимплантит</a:t>
            </a:r>
            <a:r>
              <a:rPr lang="ru-RU" sz="1800" dirty="0"/>
              <a:t>. Это так же означает, что относиться к периодическим осмотрам у стоматолога нужно еще более ответственно</a:t>
            </a:r>
            <a:r>
              <a:rPr lang="ru-RU" sz="1800" dirty="0" smtClean="0"/>
              <a:t>;</a:t>
            </a:r>
          </a:p>
          <a:p>
            <a:r>
              <a:rPr lang="ru-RU" sz="1800" dirty="0"/>
              <a:t>При ослаблении винта также существует риск его перелома (если пациент длительно игнорирует возникновение подвижности коронки). Обломок винта извлечь очень сложно, достаточно эта ситуация становится причиной удаления </a:t>
            </a:r>
            <a:r>
              <a:rPr lang="ru-RU" sz="1800" dirty="0" err="1"/>
              <a:t>импланта</a:t>
            </a:r>
            <a:r>
              <a:rPr lang="ru-RU" sz="1800" dirty="0" smtClean="0"/>
              <a:t>;</a:t>
            </a:r>
          </a:p>
          <a:p>
            <a:r>
              <a:rPr lang="ru-RU" sz="1800" dirty="0"/>
              <a:t>Трудоемкость и сложность припасовки элементов винтовой конструкции. Для установки коронки методом винтовой фиксации требуется высокая квалификация врача. Также стоматолог должен иметь специальный ключ для регулировки силы, которую он прилагает при вкручивании винта, чтобы избежать механического напряжения в конструкции</a:t>
            </a:r>
            <a:r>
              <a:rPr lang="ru-RU" sz="1800" dirty="0" smtClean="0"/>
              <a:t>;</a:t>
            </a:r>
          </a:p>
          <a:p>
            <a:r>
              <a:rPr lang="ru-RU" sz="1800" dirty="0"/>
              <a:t>Высокая стоимость. Сложность при изготовлении и установке коронок обуславливает более высокие цены на применение винтовой фиксации по сравнению с цементной.</a:t>
            </a:r>
          </a:p>
          <a:p>
            <a:endParaRPr lang="ru-RU" sz="1800" dirty="0"/>
          </a:p>
          <a:p>
            <a:endParaRPr lang="ru-RU" sz="2000" dirty="0"/>
          </a:p>
          <a:p>
            <a:endParaRPr lang="ru-RU" dirty="0"/>
          </a:p>
          <a:p>
            <a:endParaRPr lang="ru-RU" dirty="0"/>
          </a:p>
        </p:txBody>
      </p:sp>
      <p:sp>
        <p:nvSpPr>
          <p:cNvPr id="2" name="Заголовок 1"/>
          <p:cNvSpPr>
            <a:spLocks noGrp="1"/>
          </p:cNvSpPr>
          <p:nvPr>
            <p:ph type="title"/>
          </p:nvPr>
        </p:nvSpPr>
        <p:spPr/>
        <p:txBody>
          <a:bodyPr/>
          <a:lstStyle/>
          <a:p>
            <a:r>
              <a:rPr lang="ru-RU" sz="4000" i="1" dirty="0"/>
              <a:t>Недостатки винтовой фиксации</a:t>
            </a:r>
          </a:p>
        </p:txBody>
      </p:sp>
    </p:spTree>
    <p:extLst>
      <p:ext uri="{BB962C8B-B14F-4D97-AF65-F5344CB8AC3E}">
        <p14:creationId xmlns:p14="http://schemas.microsoft.com/office/powerpoint/2010/main" val="368939170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132856"/>
            <a:ext cx="9143999" cy="4725143"/>
          </a:xfrm>
        </p:spPr>
        <p:txBody>
          <a:bodyPr/>
          <a:lstStyle/>
          <a:p>
            <a:r>
              <a:rPr lang="ru-RU" dirty="0"/>
              <a:t>Винтовая фиксация коронок на имплантатах применяется руководствуясь требованиями конкретной клинической ситуации. Чаще всего, она применяется в следующих случаях</a:t>
            </a:r>
            <a:r>
              <a:rPr lang="ru-RU" dirty="0" smtClean="0"/>
              <a:t>:</a:t>
            </a:r>
          </a:p>
          <a:p>
            <a:pPr marL="0" indent="0">
              <a:buNone/>
            </a:pPr>
            <a:endParaRPr lang="ru-RU" dirty="0" smtClean="0"/>
          </a:p>
          <a:p>
            <a:pPr marL="457200" indent="-457200">
              <a:buFont typeface="+mj-lt"/>
              <a:buAutoNum type="arabicPeriod"/>
            </a:pPr>
            <a:r>
              <a:rPr lang="ru-RU" sz="2000" dirty="0"/>
              <a:t>При толщине десны в месте установки искусственного зуба 2 мм и меньше (не всегда);</a:t>
            </a:r>
          </a:p>
          <a:p>
            <a:pPr marL="457200" indent="-457200">
              <a:buFont typeface="+mj-lt"/>
              <a:buAutoNum type="arabicPeriod"/>
            </a:pPr>
            <a:r>
              <a:rPr lang="ru-RU" sz="2000" dirty="0"/>
              <a:t>Если устанавливается мостовидный протез две и более коронок на нескольких имплантатах;</a:t>
            </a:r>
          </a:p>
          <a:p>
            <a:pPr marL="457200" indent="-457200">
              <a:buFont typeface="+mj-lt"/>
              <a:buAutoNum type="arabicPeriod"/>
            </a:pPr>
            <a:r>
              <a:rPr lang="ru-RU" sz="2000" dirty="0"/>
              <a:t>При лечении с помощью протезирования All-on-4 или All-on-6 винтовая фиксация предусмотрена самим протоколом лечения;</a:t>
            </a:r>
          </a:p>
          <a:p>
            <a:pPr marL="457200" indent="-457200">
              <a:buFont typeface="+mj-lt"/>
              <a:buAutoNum type="arabicPeriod"/>
            </a:pPr>
            <a:r>
              <a:rPr lang="ru-RU" sz="2000" dirty="0"/>
              <a:t>Если у пациента наблюдается короткая клиническая высота коронки</a:t>
            </a:r>
            <a:r>
              <a:rPr lang="ru-RU" sz="2000" dirty="0" smtClean="0"/>
              <a:t>;</a:t>
            </a:r>
          </a:p>
          <a:p>
            <a:pPr marL="457200" indent="-457200">
              <a:buFont typeface="+mj-lt"/>
              <a:buAutoNum type="arabicPeriod"/>
            </a:pPr>
            <a:r>
              <a:rPr lang="ru-RU" sz="2000" dirty="0"/>
              <a:t>А также для фиксации временных пластмассовых коронок и протезов.</a:t>
            </a:r>
          </a:p>
          <a:p>
            <a:pPr>
              <a:buFont typeface="Wingdings" panose="05000000000000000000" pitchFamily="2" charset="2"/>
              <a:buChar char="§"/>
            </a:pPr>
            <a:endParaRPr lang="ru-RU" sz="2000" dirty="0"/>
          </a:p>
          <a:p>
            <a:pPr>
              <a:buFont typeface="Wingdings" panose="05000000000000000000" pitchFamily="2" charset="2"/>
              <a:buChar char="§"/>
            </a:pPr>
            <a:endParaRPr lang="ru-RU" dirty="0"/>
          </a:p>
          <a:p>
            <a:endParaRPr lang="ru-RU" dirty="0"/>
          </a:p>
        </p:txBody>
      </p:sp>
      <p:sp>
        <p:nvSpPr>
          <p:cNvPr id="2" name="Заголовок 1"/>
          <p:cNvSpPr>
            <a:spLocks noGrp="1"/>
          </p:cNvSpPr>
          <p:nvPr>
            <p:ph type="title"/>
          </p:nvPr>
        </p:nvSpPr>
        <p:spPr/>
        <p:txBody>
          <a:bodyPr/>
          <a:lstStyle/>
          <a:p>
            <a:r>
              <a:rPr lang="ru-RU" sz="4000" i="1" dirty="0"/>
              <a:t>Показания к винтовой фиксации коронки</a:t>
            </a:r>
            <a:br>
              <a:rPr lang="ru-RU" sz="4000" i="1" dirty="0"/>
            </a:br>
            <a:endParaRPr lang="ru-RU" sz="4000" i="1" dirty="0"/>
          </a:p>
        </p:txBody>
      </p:sp>
    </p:spTree>
    <p:extLst>
      <p:ext uri="{BB962C8B-B14F-4D97-AF65-F5344CB8AC3E}">
        <p14:creationId xmlns:p14="http://schemas.microsoft.com/office/powerpoint/2010/main" val="281465354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2132856"/>
            <a:ext cx="9143999" cy="4609653"/>
          </a:xfrm>
        </p:spPr>
        <p:txBody>
          <a:bodyPr/>
          <a:lstStyle/>
          <a:p>
            <a:r>
              <a:rPr lang="ru-RU" sz="2000" dirty="0"/>
              <a:t>Выбор наилучшего для пациента метода фиксации осуществляет врач, исходя их клинической картины, основными определяющими факторами при этом являются:</a:t>
            </a:r>
          </a:p>
          <a:p>
            <a:pPr>
              <a:buFont typeface="Wingdings" panose="05000000000000000000" pitchFamily="2" charset="2"/>
              <a:buChar char="§"/>
            </a:pPr>
            <a:r>
              <a:rPr lang="ru-RU" sz="2000" dirty="0"/>
              <a:t>Общая стоимость лечения, возможное качество результата и финансовые требования пациента;</a:t>
            </a:r>
          </a:p>
          <a:p>
            <a:pPr>
              <a:buFont typeface="Wingdings" panose="05000000000000000000" pitchFamily="2" charset="2"/>
              <a:buChar char="§"/>
            </a:pPr>
            <a:r>
              <a:rPr lang="ru-RU" sz="2000" dirty="0" err="1"/>
              <a:t>Окклюзионные</a:t>
            </a:r>
            <a:r>
              <a:rPr lang="ru-RU" sz="2000" dirty="0"/>
              <a:t> исходные параметры;</a:t>
            </a:r>
          </a:p>
          <a:p>
            <a:pPr>
              <a:buFont typeface="Wingdings" panose="05000000000000000000" pitchFamily="2" charset="2"/>
              <a:buChar char="§"/>
            </a:pPr>
            <a:r>
              <a:rPr lang="ru-RU" sz="2000" dirty="0"/>
              <a:t>Потенциальные риски развития осложнений;</a:t>
            </a:r>
          </a:p>
          <a:p>
            <a:pPr>
              <a:buFont typeface="Wingdings" panose="05000000000000000000" pitchFamily="2" charset="2"/>
              <a:buChar char="§"/>
            </a:pPr>
            <a:r>
              <a:rPr lang="ru-RU" sz="2000" dirty="0"/>
              <a:t>Требования к эстетике;</a:t>
            </a:r>
          </a:p>
          <a:p>
            <a:pPr>
              <a:buFont typeface="Wingdings" panose="05000000000000000000" pitchFamily="2" charset="2"/>
              <a:buChar char="§"/>
            </a:pPr>
            <a:r>
              <a:rPr lang="ru-RU" sz="2000" dirty="0"/>
              <a:t>Наличие доступа к области вмешательства;</a:t>
            </a:r>
          </a:p>
          <a:p>
            <a:pPr>
              <a:buFont typeface="Wingdings" panose="05000000000000000000" pitchFamily="2" charset="2"/>
              <a:buChar char="§"/>
            </a:pPr>
            <a:r>
              <a:rPr lang="ru-RU" sz="2000" dirty="0"/>
              <a:t>Положение имплантата</a:t>
            </a:r>
            <a:r>
              <a:rPr lang="ru-RU" sz="2000" dirty="0" smtClean="0"/>
              <a:t>;</a:t>
            </a:r>
          </a:p>
          <a:p>
            <a:pPr>
              <a:buFont typeface="Wingdings" panose="05000000000000000000" pitchFamily="2" charset="2"/>
              <a:buChar char="§"/>
            </a:pPr>
            <a:r>
              <a:rPr lang="ru-RU" sz="2000" dirty="0"/>
              <a:t>Необходимость обслуживания конструкционных элементов протеза;</a:t>
            </a:r>
          </a:p>
          <a:p>
            <a:pPr>
              <a:buFont typeface="Wingdings" panose="05000000000000000000" pitchFamily="2" charset="2"/>
              <a:buChar char="§"/>
            </a:pPr>
            <a:r>
              <a:rPr lang="ru-RU" sz="2000" dirty="0"/>
              <a:t>Безопасность для пациента.</a:t>
            </a:r>
          </a:p>
          <a:p>
            <a:pPr>
              <a:buFont typeface="Wingdings" panose="05000000000000000000" pitchFamily="2" charset="2"/>
              <a:buChar char="§"/>
            </a:pPr>
            <a:endParaRPr lang="ru-RU" sz="2000" dirty="0" smtClean="0"/>
          </a:p>
          <a:p>
            <a:pPr>
              <a:buFont typeface="Wingdings" panose="05000000000000000000" pitchFamily="2" charset="2"/>
              <a:buChar char="§"/>
            </a:pPr>
            <a:endParaRPr lang="ru-RU" sz="2000" dirty="0"/>
          </a:p>
          <a:p>
            <a:pPr>
              <a:buFont typeface="Wingdings" panose="05000000000000000000" pitchFamily="2" charset="2"/>
              <a:buChar char="§"/>
            </a:pPr>
            <a:endParaRPr lang="ru-RU" dirty="0"/>
          </a:p>
          <a:p>
            <a:endParaRPr lang="ru-RU" dirty="0"/>
          </a:p>
        </p:txBody>
      </p:sp>
      <p:sp>
        <p:nvSpPr>
          <p:cNvPr id="2" name="Заголовок 1"/>
          <p:cNvSpPr>
            <a:spLocks noGrp="1"/>
          </p:cNvSpPr>
          <p:nvPr>
            <p:ph type="title"/>
          </p:nvPr>
        </p:nvSpPr>
        <p:spPr/>
        <p:txBody>
          <a:bodyPr/>
          <a:lstStyle/>
          <a:p>
            <a:r>
              <a:rPr lang="ru-RU" sz="4000" i="1" dirty="0"/>
              <a:t>Факторы выбора метода фиксации</a:t>
            </a:r>
            <a:br>
              <a:rPr lang="ru-RU" sz="4000" i="1" dirty="0"/>
            </a:br>
            <a:endParaRPr lang="ru-RU" sz="4000" i="1" dirty="0"/>
          </a:p>
        </p:txBody>
      </p:sp>
    </p:spTree>
    <p:extLst>
      <p:ext uri="{BB962C8B-B14F-4D97-AF65-F5344CB8AC3E}">
        <p14:creationId xmlns:p14="http://schemas.microsoft.com/office/powerpoint/2010/main" val="1380350362"/>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248347"/>
            <a:ext cx="9036495" cy="3877815"/>
          </a:xfrm>
        </p:spPr>
        <p:txBody>
          <a:bodyPr/>
          <a:lstStyle/>
          <a:p>
            <a:r>
              <a:rPr lang="ru-RU" dirty="0"/>
              <a:t>Коронки из металлокерамики</a:t>
            </a:r>
          </a:p>
          <a:p>
            <a:endParaRPr lang="ru-RU" dirty="0"/>
          </a:p>
        </p:txBody>
      </p:sp>
      <p:sp>
        <p:nvSpPr>
          <p:cNvPr id="2" name="Заголовок 1"/>
          <p:cNvSpPr>
            <a:spLocks noGrp="1"/>
          </p:cNvSpPr>
          <p:nvPr>
            <p:ph type="title"/>
          </p:nvPr>
        </p:nvSpPr>
        <p:spPr/>
        <p:txBody>
          <a:bodyPr/>
          <a:lstStyle/>
          <a:p>
            <a:r>
              <a:rPr lang="ru-RU" sz="4000" i="1" dirty="0"/>
              <a:t>Виды коронок для винтовой фиксации</a:t>
            </a:r>
            <a:r>
              <a:rPr lang="ru-RU" dirty="0"/>
              <a:t/>
            </a:r>
            <a:br>
              <a:rPr lang="ru-RU" dirty="0"/>
            </a:br>
            <a:endParaRPr lang="ru-RU"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860032" y="2060848"/>
            <a:ext cx="3824457" cy="3672408"/>
          </a:xfrm>
          <a:prstGeom prst="rect">
            <a:avLst/>
          </a:prstGeom>
          <a:ln>
            <a:noFill/>
          </a:ln>
          <a:effectLst>
            <a:outerShdw blurRad="190500" dist="228600" dir="2700000" algn="ctr">
              <a:srgbClr val="000000">
                <a:alpha val="30000"/>
              </a:srgbClr>
            </a:outerShdw>
          </a:effectLst>
        </p:spPr>
      </p:pic>
      <p:sp>
        <p:nvSpPr>
          <p:cNvPr id="5" name="TextBox 4"/>
          <p:cNvSpPr txBox="1"/>
          <p:nvPr/>
        </p:nvSpPr>
        <p:spPr>
          <a:xfrm>
            <a:off x="4283968" y="5877272"/>
            <a:ext cx="4536504" cy="646331"/>
          </a:xfrm>
          <a:prstGeom prst="rect">
            <a:avLst/>
          </a:prstGeom>
          <a:noFill/>
        </p:spPr>
        <p:txBody>
          <a:bodyPr wrap="square" rtlCol="0">
            <a:spAutoFit/>
          </a:bodyPr>
          <a:lstStyle/>
          <a:p>
            <a:r>
              <a:rPr lang="ru-RU" dirty="0" smtClean="0"/>
              <a:t>Цементная фиксация металлокерамической коронки на </a:t>
            </a:r>
            <a:r>
              <a:rPr lang="ru-RU" dirty="0" err="1" smtClean="0"/>
              <a:t>абатменте</a:t>
            </a:r>
            <a:r>
              <a:rPr lang="ru-RU" dirty="0" smtClean="0"/>
              <a:t>.</a:t>
            </a:r>
            <a:endParaRPr lang="ru-RU" dirty="0"/>
          </a:p>
        </p:txBody>
      </p:sp>
    </p:spTree>
    <p:extLst>
      <p:ext uri="{BB962C8B-B14F-4D97-AF65-F5344CB8AC3E}">
        <p14:creationId xmlns:p14="http://schemas.microsoft.com/office/powerpoint/2010/main" val="275319314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15616" y="1052736"/>
            <a:ext cx="6984776" cy="2664296"/>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sp>
        <p:nvSpPr>
          <p:cNvPr id="2" name="Заголовок 1"/>
          <p:cNvSpPr>
            <a:spLocks noGrp="1"/>
          </p:cNvSpPr>
          <p:nvPr>
            <p:ph type="title"/>
          </p:nvPr>
        </p:nvSpPr>
        <p:spPr>
          <a:xfrm>
            <a:off x="683568" y="188640"/>
            <a:ext cx="7756263" cy="1054250"/>
          </a:xfrm>
        </p:spPr>
        <p:txBody>
          <a:bodyPr/>
          <a:lstStyle/>
          <a:p>
            <a:r>
              <a:rPr lang="ru-RU" sz="3600" i="1" dirty="0" smtClean="0"/>
              <a:t>Металлокерамическая коронка</a:t>
            </a:r>
            <a:endParaRPr lang="ru-RU" sz="3600" i="1" dirty="0"/>
          </a:p>
        </p:txBody>
      </p:sp>
      <p:sp>
        <p:nvSpPr>
          <p:cNvPr id="5" name="TextBox 4"/>
          <p:cNvSpPr txBox="1"/>
          <p:nvPr/>
        </p:nvSpPr>
        <p:spPr>
          <a:xfrm>
            <a:off x="0" y="3717032"/>
            <a:ext cx="9144000" cy="3693319"/>
          </a:xfrm>
          <a:prstGeom prst="rect">
            <a:avLst/>
          </a:prstGeom>
          <a:noFill/>
        </p:spPr>
        <p:txBody>
          <a:bodyPr wrap="square" rtlCol="0">
            <a:spAutoFit/>
          </a:bodyPr>
          <a:lstStyle/>
          <a:p>
            <a:pPr marL="285750" indent="-285750">
              <a:buFont typeface="Arial" panose="020B0604020202020204" pitchFamily="34" charset="0"/>
              <a:buChar char="•"/>
            </a:pPr>
            <a:r>
              <a:rPr lang="ru-RU" dirty="0"/>
              <a:t>Металлокерамическая коронка состоит из двух слоев: металлического и керамического. Коронки имеют хорошую эстетику, устойчивы к внешним химическим и механическим воздействиям, обладают высокой прочностью и длительным сроком службы. С металлокерамическими коронками устанавливают титановые </a:t>
            </a:r>
            <a:r>
              <a:rPr lang="ru-RU" dirty="0" err="1"/>
              <a:t>абатменты</a:t>
            </a:r>
            <a:r>
              <a:rPr lang="ru-RU" dirty="0"/>
              <a:t>, в зависимости от ситуации они могут быть стандартными или индивидуальными.</a:t>
            </a:r>
          </a:p>
          <a:p>
            <a:pPr marL="285750" indent="-285750">
              <a:buFont typeface="Arial" panose="020B0604020202020204" pitchFamily="34" charset="0"/>
              <a:buChar char="•"/>
            </a:pPr>
            <a:r>
              <a:rPr lang="ru-RU" dirty="0"/>
              <a:t>Коронку изготавливают в зуботехнической лаборатории, используя гипсовую модель челюсти. Сначала проводят восковую моделировку коронки, затем отливают металлический каркас из титанового, кобальт-хромового или золото-платинового сплава. После этого на металлическую основу наносят несколько слоев керамики. Готовые коронки соединяют с </a:t>
            </a:r>
            <a:r>
              <a:rPr lang="ru-RU" dirty="0" err="1"/>
              <a:t>абатментами</a:t>
            </a:r>
            <a:r>
              <a:rPr lang="ru-RU" dirty="0"/>
              <a:t>, проверяют на точность прилегания на гипсовой модели, после этого устанавливают на </a:t>
            </a:r>
            <a:r>
              <a:rPr lang="ru-RU" dirty="0" err="1"/>
              <a:t>имплант</a:t>
            </a:r>
            <a:r>
              <a:rPr lang="ru-RU" dirty="0"/>
              <a:t>.</a:t>
            </a: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p:txBody>
      </p:sp>
    </p:spTree>
    <p:extLst>
      <p:ext uri="{BB962C8B-B14F-4D97-AF65-F5344CB8AC3E}">
        <p14:creationId xmlns:p14="http://schemas.microsoft.com/office/powerpoint/2010/main" val="202346556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400" i="1" dirty="0"/>
              <a:t>Коронки из диоксида циркония</a:t>
            </a:r>
            <a:r>
              <a:rPr lang="ru-RU" dirty="0"/>
              <a:t/>
            </a:r>
            <a:br>
              <a:rPr lang="ru-RU" dirty="0"/>
            </a:br>
            <a:endParaRPr lang="ru-RU" dirty="0"/>
          </a:p>
        </p:txBody>
      </p:sp>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4546" y="1771074"/>
            <a:ext cx="4691470" cy="5086925"/>
          </a:xfrm>
          <a:prstGeom prst="rect">
            <a:avLst/>
          </a:prstGeom>
          <a:ln>
            <a:noFill/>
          </a:ln>
          <a:effectLst>
            <a:outerShdw blurRad="190500" algn="tl" rotWithShape="0">
              <a:srgbClr val="000000">
                <a:alpha val="70000"/>
              </a:srgbClr>
            </a:outerShdw>
          </a:effectLst>
        </p:spPr>
      </p:pic>
      <p:sp>
        <p:nvSpPr>
          <p:cNvPr id="5" name="TextBox 4"/>
          <p:cNvSpPr txBox="1"/>
          <p:nvPr/>
        </p:nvSpPr>
        <p:spPr>
          <a:xfrm>
            <a:off x="24546" y="1124744"/>
            <a:ext cx="4259422" cy="646331"/>
          </a:xfrm>
          <a:prstGeom prst="rect">
            <a:avLst/>
          </a:prstGeom>
          <a:noFill/>
        </p:spPr>
        <p:txBody>
          <a:bodyPr wrap="square" rtlCol="0">
            <a:spAutoFit/>
          </a:bodyPr>
          <a:lstStyle/>
          <a:p>
            <a:r>
              <a:rPr lang="ru-RU" b="1" dirty="0" smtClean="0"/>
              <a:t>Коронки с винтовой фиксацией перед установкой.</a:t>
            </a:r>
            <a:endParaRPr lang="ru-RU" b="1" dirty="0"/>
          </a:p>
        </p:txBody>
      </p:sp>
      <p:pic>
        <p:nvPicPr>
          <p:cNvPr id="6" name="Рисунок 5"/>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283968" y="1771074"/>
            <a:ext cx="4896544" cy="5086926"/>
          </a:xfrm>
          <a:prstGeom prst="rect">
            <a:avLst/>
          </a:prstGeom>
          <a:ln>
            <a:noFill/>
          </a:ln>
          <a:effectLst>
            <a:outerShdw blurRad="190500" algn="tl" rotWithShape="0">
              <a:srgbClr val="000000">
                <a:alpha val="70000"/>
              </a:srgbClr>
            </a:outerShdw>
          </a:effectLst>
        </p:spPr>
      </p:pic>
      <p:sp>
        <p:nvSpPr>
          <p:cNvPr id="7" name="TextBox 6"/>
          <p:cNvSpPr txBox="1"/>
          <p:nvPr/>
        </p:nvSpPr>
        <p:spPr>
          <a:xfrm>
            <a:off x="5292080" y="1268760"/>
            <a:ext cx="3851920" cy="369332"/>
          </a:xfrm>
          <a:prstGeom prst="rect">
            <a:avLst/>
          </a:prstGeom>
          <a:noFill/>
        </p:spPr>
        <p:txBody>
          <a:bodyPr wrap="square" rtlCol="0">
            <a:spAutoFit/>
          </a:bodyPr>
          <a:lstStyle/>
          <a:p>
            <a:pPr algn="r"/>
            <a:r>
              <a:rPr lang="ru-RU" b="1" dirty="0" smtClean="0"/>
              <a:t>Коронки после фиксации.</a:t>
            </a:r>
            <a:endParaRPr lang="ru-RU" b="1" dirty="0"/>
          </a:p>
        </p:txBody>
      </p:sp>
    </p:spTree>
    <p:extLst>
      <p:ext uri="{BB962C8B-B14F-4D97-AF65-F5344CB8AC3E}">
        <p14:creationId xmlns:p14="http://schemas.microsoft.com/office/powerpoint/2010/main" val="71797718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a:bodyPr>
          <a:lstStyle/>
          <a:p>
            <a:r>
              <a:rPr lang="ru-RU" dirty="0"/>
              <a:t>Коронки из диоксида циркония </a:t>
            </a:r>
            <a:r>
              <a:rPr lang="ru-RU" dirty="0" smtClean="0"/>
              <a:t>стоят </a:t>
            </a:r>
            <a:r>
              <a:rPr lang="ru-RU" dirty="0"/>
              <a:t>дороже, чем металлокерамика, но имеет более высокие эксплуатационные характеристики: безопасность для организма, легкость, эстетичность, высокую прочность, </a:t>
            </a:r>
            <a:r>
              <a:rPr lang="ru-RU" dirty="0" err="1"/>
              <a:t>гипоаллергенность</a:t>
            </a:r>
            <a:r>
              <a:rPr lang="ru-RU" dirty="0"/>
              <a:t>. Внешний вид циркониевых коронок максимально приближен к виду натуральных зубов благодаря оптическим свойствам диоксида циркония; при изготовлении коронки можно добиться естественного цвета и прозрачности коронок, высокая эстетика достигается благодаря использованию керамических </a:t>
            </a:r>
            <a:r>
              <a:rPr lang="ru-RU" dirty="0" err="1"/>
              <a:t>абатментов</a:t>
            </a:r>
            <a:r>
              <a:rPr lang="ru-RU" dirty="0"/>
              <a:t>, которые не просвечивают через материал коронки.</a:t>
            </a:r>
          </a:p>
          <a:p>
            <a:endParaRPr lang="ru-RU" dirty="0"/>
          </a:p>
          <a:p>
            <a:endParaRPr lang="ru-RU" dirty="0"/>
          </a:p>
        </p:txBody>
      </p:sp>
      <p:sp>
        <p:nvSpPr>
          <p:cNvPr id="3" name="Заголовок 2"/>
          <p:cNvSpPr>
            <a:spLocks noGrp="1"/>
          </p:cNvSpPr>
          <p:nvPr>
            <p:ph type="title"/>
          </p:nvPr>
        </p:nvSpPr>
        <p:spPr/>
        <p:txBody>
          <a:bodyPr/>
          <a:lstStyle/>
          <a:p>
            <a:r>
              <a:rPr lang="ru-RU" sz="4000" i="1" dirty="0"/>
              <a:t>Коронки из диоксида циркония</a:t>
            </a:r>
            <a:br>
              <a:rPr lang="ru-RU" sz="4000" i="1" dirty="0"/>
            </a:br>
            <a:endParaRPr lang="ru-RU" sz="4000" i="1" dirty="0"/>
          </a:p>
        </p:txBody>
      </p:sp>
    </p:spTree>
    <p:extLst>
      <p:ext uri="{BB962C8B-B14F-4D97-AF65-F5344CB8AC3E}">
        <p14:creationId xmlns:p14="http://schemas.microsoft.com/office/powerpoint/2010/main" val="3157605515"/>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248347"/>
            <a:ext cx="9143999" cy="3877815"/>
          </a:xfrm>
        </p:spPr>
        <p:txBody>
          <a:bodyPr>
            <a:normAutofit lnSpcReduction="10000"/>
          </a:bodyPr>
          <a:lstStyle/>
          <a:p>
            <a:r>
              <a:rPr lang="ru-RU" dirty="0"/>
              <a:t>Коронки из диоксида циркония изготавливаются в технических лабораториях на фрезерных станках при помощи CAD/CAM-систем, которые предполагают использование компьютерных технологий на всех этапах изготовления.</a:t>
            </a:r>
          </a:p>
          <a:p>
            <a:endParaRPr lang="ru-RU" dirty="0"/>
          </a:p>
          <a:p>
            <a:r>
              <a:rPr lang="ru-RU" dirty="0"/>
              <a:t>Постепенно получают распространение системы CEREC, ее стандартные возможности позволяют изготавливать только коронки для цементной фиксации, однако уже появляются технологии, позволяющие изготовить циркониевые коронки под винтовую фиксацию с помощью CEREC.</a:t>
            </a:r>
          </a:p>
          <a:p>
            <a:endParaRPr lang="ru-RU" dirty="0"/>
          </a:p>
          <a:p>
            <a:endParaRPr lang="ru-RU" dirty="0"/>
          </a:p>
        </p:txBody>
      </p:sp>
      <p:sp>
        <p:nvSpPr>
          <p:cNvPr id="3" name="Заголовок 2"/>
          <p:cNvSpPr>
            <a:spLocks noGrp="1"/>
          </p:cNvSpPr>
          <p:nvPr>
            <p:ph type="title"/>
          </p:nvPr>
        </p:nvSpPr>
        <p:spPr/>
        <p:txBody>
          <a:bodyPr/>
          <a:lstStyle/>
          <a:p>
            <a:r>
              <a:rPr lang="ru-RU" sz="4000" i="1" dirty="0"/>
              <a:t>Коронки из диоксида циркония</a:t>
            </a:r>
            <a:br>
              <a:rPr lang="ru-RU" sz="4000" i="1" dirty="0"/>
            </a:br>
            <a:endParaRPr lang="ru-RU" sz="4000" i="1" dirty="0"/>
          </a:p>
        </p:txBody>
      </p:sp>
    </p:spTree>
    <p:extLst>
      <p:ext uri="{BB962C8B-B14F-4D97-AF65-F5344CB8AC3E}">
        <p14:creationId xmlns:p14="http://schemas.microsoft.com/office/powerpoint/2010/main" val="23994079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6701"/>
            <a:ext cx="9150477" cy="3085662"/>
          </a:xfrm>
          <a:prstGeom prst="rect">
            <a:avLst/>
          </a:prstGeom>
        </p:spPr>
      </p:pic>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477" y="3068961"/>
            <a:ext cx="9144000" cy="37890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4971192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248347"/>
            <a:ext cx="9036495" cy="3877815"/>
          </a:xfrm>
        </p:spPr>
        <p:txBody>
          <a:bodyPr/>
          <a:lstStyle/>
          <a:p>
            <a:r>
              <a:rPr lang="ru-RU" sz="1800" b="1" dirty="0">
                <a:solidFill>
                  <a:srgbClr val="FF0000"/>
                </a:solidFill>
              </a:rPr>
              <a:t>CEREC</a:t>
            </a:r>
            <a:r>
              <a:rPr lang="ru-RU" sz="1800" dirty="0"/>
              <a:t> – уникальная технология реставрации зубов, разработанная </a:t>
            </a:r>
            <a:r>
              <a:rPr lang="ru-RU" sz="1800" dirty="0" err="1"/>
              <a:t>Sirona</a:t>
            </a:r>
            <a:r>
              <a:rPr lang="ru-RU" sz="1800" dirty="0"/>
              <a:t> </a:t>
            </a:r>
            <a:r>
              <a:rPr lang="ru-RU" sz="1800" dirty="0" err="1"/>
              <a:t>Dentsply</a:t>
            </a:r>
            <a:r>
              <a:rPr lang="ru-RU" sz="1800" dirty="0"/>
              <a:t> и основанная на применении CAD/CAM-систем. Её преимущество заключается в том, что изготовить высокоточную керамическую коронку или вкладку/накладку становится возможным в кратчайший срок, в течение одного приема стоматолога.</a:t>
            </a:r>
          </a:p>
          <a:p>
            <a:endParaRPr lang="ru-RU" dirty="0"/>
          </a:p>
          <a:p>
            <a:endParaRPr lang="ru-RU" dirty="0"/>
          </a:p>
        </p:txBody>
      </p:sp>
      <p:sp>
        <p:nvSpPr>
          <p:cNvPr id="3" name="Заголовок 2"/>
          <p:cNvSpPr>
            <a:spLocks noGrp="1"/>
          </p:cNvSpPr>
          <p:nvPr>
            <p:ph type="title"/>
          </p:nvPr>
        </p:nvSpPr>
        <p:spPr/>
        <p:txBody>
          <a:bodyPr/>
          <a:lstStyle/>
          <a:p>
            <a:r>
              <a:rPr lang="en-US" sz="4000" b="1" i="1" dirty="0"/>
              <a:t>CEREC </a:t>
            </a:r>
            <a:endParaRPr lang="ru-RU" sz="4000" b="1" i="1" dirty="0"/>
          </a:p>
        </p:txBody>
      </p:sp>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07504" y="3501008"/>
            <a:ext cx="4032448" cy="2808312"/>
          </a:xfrm>
          <a:prstGeom prst="rect">
            <a:avLst/>
          </a:prstGeom>
          <a:ln>
            <a:noFill/>
          </a:ln>
          <a:effectLst>
            <a:outerShdw blurRad="190500" algn="tl" rotWithShape="0">
              <a:srgbClr val="000000">
                <a:alpha val="70000"/>
              </a:srgbClr>
            </a:outerShdw>
          </a:effectLst>
        </p:spPr>
      </p:pic>
      <p:sp>
        <p:nvSpPr>
          <p:cNvPr id="5" name="TextBox 4"/>
          <p:cNvSpPr txBox="1"/>
          <p:nvPr/>
        </p:nvSpPr>
        <p:spPr>
          <a:xfrm>
            <a:off x="251520" y="6525344"/>
            <a:ext cx="3744416" cy="369332"/>
          </a:xfrm>
          <a:prstGeom prst="rect">
            <a:avLst/>
          </a:prstGeom>
          <a:noFill/>
        </p:spPr>
        <p:txBody>
          <a:bodyPr wrap="square" rtlCol="0">
            <a:spAutoFit/>
          </a:bodyPr>
          <a:lstStyle/>
          <a:p>
            <a:r>
              <a:rPr lang="ru-RU" dirty="0" smtClean="0"/>
              <a:t>Заготовки </a:t>
            </a:r>
            <a:r>
              <a:rPr lang="en-US" b="1" dirty="0" smtClean="0"/>
              <a:t>CEREC</a:t>
            </a:r>
            <a:endParaRPr lang="ru-RU" b="1" dirty="0"/>
          </a:p>
        </p:txBody>
      </p:sp>
      <p:cxnSp>
        <p:nvCxnSpPr>
          <p:cNvPr id="7" name="Скругленная соединительная линия 6"/>
          <p:cNvCxnSpPr/>
          <p:nvPr/>
        </p:nvCxnSpPr>
        <p:spPr>
          <a:xfrm rot="5400000" flipH="1" flipV="1">
            <a:off x="2247419" y="6329645"/>
            <a:ext cx="400690" cy="36004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355976" y="3501008"/>
            <a:ext cx="4788024" cy="33569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858537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248347"/>
            <a:ext cx="9143999" cy="4609653"/>
          </a:xfrm>
        </p:spPr>
        <p:txBody>
          <a:bodyPr/>
          <a:lstStyle/>
          <a:p>
            <a:pPr marL="457200" indent="-457200">
              <a:buFont typeface="+mj-lt"/>
              <a:buAutoNum type="arabicPeriod"/>
            </a:pPr>
            <a:r>
              <a:rPr lang="ru-RU" sz="2000" b="1" u="sng" dirty="0"/>
              <a:t>Сканирование.</a:t>
            </a:r>
            <a:r>
              <a:rPr lang="ru-RU" sz="2000" dirty="0"/>
              <a:t> После того, как установлены </a:t>
            </a:r>
            <a:r>
              <a:rPr lang="ru-RU" sz="2000" dirty="0" err="1"/>
              <a:t>имплант</a:t>
            </a:r>
            <a:r>
              <a:rPr lang="ru-RU" sz="2000" dirty="0"/>
              <a:t> и </a:t>
            </a:r>
            <a:r>
              <a:rPr lang="ru-RU" sz="2000" dirty="0" err="1"/>
              <a:t>абатмент</a:t>
            </a:r>
            <a:r>
              <a:rPr lang="ru-RU" sz="2000" dirty="0"/>
              <a:t>, полость рта высушивают, распыляют спрей для сканирования и специальной камерой делают </a:t>
            </a:r>
            <a:r>
              <a:rPr lang="ru-RU" sz="2000" dirty="0" err="1"/>
              <a:t>внутриротовые</a:t>
            </a:r>
            <a:r>
              <a:rPr lang="ru-RU" sz="2000" dirty="0"/>
              <a:t> снимки челюстей</a:t>
            </a:r>
            <a:r>
              <a:rPr lang="ru-RU" sz="2000" dirty="0" smtClean="0"/>
              <a:t>.</a:t>
            </a:r>
            <a:endParaRPr lang="en-US" sz="2000" dirty="0" smtClean="0"/>
          </a:p>
          <a:p>
            <a:pPr marL="457200" indent="-457200">
              <a:buFont typeface="+mj-lt"/>
              <a:buAutoNum type="arabicPeriod"/>
            </a:pPr>
            <a:r>
              <a:rPr lang="ru-RU" sz="2000" b="1" u="sng" dirty="0"/>
              <a:t>Моделирование. </a:t>
            </a:r>
            <a:r>
              <a:rPr lang="ru-RU" sz="2000" dirty="0"/>
              <a:t>Снимки используются для создания виртуальной модели челюсти и будущей коронки, изображение выводится на экране компьютера</a:t>
            </a:r>
            <a:r>
              <a:rPr lang="ru-RU" sz="2000" dirty="0" smtClean="0"/>
              <a:t>.</a:t>
            </a:r>
            <a:endParaRPr lang="en-US" sz="2000" dirty="0" smtClean="0"/>
          </a:p>
          <a:p>
            <a:pPr marL="457200" indent="-457200">
              <a:buFont typeface="+mj-lt"/>
              <a:buAutoNum type="arabicPeriod"/>
            </a:pPr>
            <a:r>
              <a:rPr lang="ru-RU" sz="2000" b="1" u="sng" dirty="0"/>
              <a:t>Изготовление коронки. </a:t>
            </a:r>
            <a:r>
              <a:rPr lang="ru-RU" sz="2000" dirty="0"/>
              <a:t>Происходит в фрезерно-шлифовальном аппарате на основании данных моделирования (процесс полностью автоматизирован, исключает участие человека</a:t>
            </a:r>
            <a:r>
              <a:rPr lang="ru-RU" sz="2000" dirty="0" smtClean="0"/>
              <a:t>).</a:t>
            </a:r>
            <a:endParaRPr lang="en-US" sz="2000" dirty="0" smtClean="0"/>
          </a:p>
          <a:p>
            <a:pPr marL="457200" indent="-457200">
              <a:buFont typeface="+mj-lt"/>
              <a:buAutoNum type="arabicPeriod"/>
            </a:pPr>
            <a:r>
              <a:rPr lang="ru-RU" sz="2000" b="1" u="sng" dirty="0"/>
              <a:t>Спекание, корректировка цвета, глазурование. </a:t>
            </a:r>
            <a:r>
              <a:rPr lang="ru-RU" sz="2000" dirty="0"/>
              <a:t>Коронка подвергается высокотемпературной обработке в печи.</a:t>
            </a:r>
          </a:p>
          <a:p>
            <a:pPr marL="457200" indent="-457200">
              <a:buFont typeface="+mj-lt"/>
              <a:buAutoNum type="arabicPeriod"/>
            </a:pPr>
            <a:endParaRPr lang="ru-RU" sz="2000" dirty="0"/>
          </a:p>
          <a:p>
            <a:pPr marL="457200" indent="-457200">
              <a:buFont typeface="+mj-lt"/>
              <a:buAutoNum type="arabicPeriod"/>
            </a:pPr>
            <a:endParaRPr lang="ru-RU" sz="2000" dirty="0"/>
          </a:p>
          <a:p>
            <a:pPr marL="457200" indent="-457200">
              <a:buFont typeface="+mj-lt"/>
              <a:buAutoNum type="arabicPeriod"/>
            </a:pPr>
            <a:endParaRPr lang="ru-RU" sz="2000" dirty="0"/>
          </a:p>
          <a:p>
            <a:endParaRPr lang="ru-RU" dirty="0"/>
          </a:p>
        </p:txBody>
      </p:sp>
      <p:sp>
        <p:nvSpPr>
          <p:cNvPr id="3" name="Заголовок 2"/>
          <p:cNvSpPr>
            <a:spLocks noGrp="1"/>
          </p:cNvSpPr>
          <p:nvPr>
            <p:ph type="title"/>
          </p:nvPr>
        </p:nvSpPr>
        <p:spPr>
          <a:xfrm>
            <a:off x="683568" y="1124744"/>
            <a:ext cx="7756263" cy="1054250"/>
          </a:xfrm>
        </p:spPr>
        <p:txBody>
          <a:bodyPr/>
          <a:lstStyle/>
          <a:p>
            <a:r>
              <a:rPr lang="ru-RU" sz="2800" i="1" dirty="0"/>
              <a:t>При изготовлении коронки под цемент соблюдаются такие этапы:</a:t>
            </a:r>
            <a:br>
              <a:rPr lang="ru-RU" sz="2800" i="1" dirty="0"/>
            </a:br>
            <a:r>
              <a:rPr lang="ru-RU" i="1" dirty="0"/>
              <a:t/>
            </a:r>
            <a:br>
              <a:rPr lang="ru-RU" i="1" dirty="0"/>
            </a:br>
            <a:endParaRPr lang="ru-RU" i="1" dirty="0"/>
          </a:p>
        </p:txBody>
      </p:sp>
    </p:spTree>
    <p:extLst>
      <p:ext uri="{BB962C8B-B14F-4D97-AF65-F5344CB8AC3E}">
        <p14:creationId xmlns:p14="http://schemas.microsoft.com/office/powerpoint/2010/main" val="84680899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066156"/>
            <a:ext cx="9143999" cy="3877815"/>
          </a:xfrm>
        </p:spPr>
        <p:txBody>
          <a:bodyPr/>
          <a:lstStyle/>
          <a:p>
            <a:pPr marL="457200" indent="-457200">
              <a:buFont typeface="+mj-lt"/>
              <a:buAutoNum type="arabicPeriod"/>
            </a:pPr>
            <a:r>
              <a:rPr lang="ru-RU" sz="1800" b="1" u="sng" dirty="0"/>
              <a:t>Изготовление гипсовой модели челюсти. </a:t>
            </a:r>
            <a:r>
              <a:rPr lang="ru-RU" sz="1800" dirty="0"/>
              <a:t>После установки и приживления </a:t>
            </a:r>
            <a:r>
              <a:rPr lang="ru-RU" sz="1800" dirty="0" err="1"/>
              <a:t>импланта</a:t>
            </a:r>
            <a:r>
              <a:rPr lang="ru-RU" sz="1800" dirty="0"/>
              <a:t> методом снятия оттиска открытой ложкой изготавливается модель челюсти. В модель устанавливают титановый </a:t>
            </a:r>
            <a:r>
              <a:rPr lang="ru-RU" sz="1800" dirty="0" err="1"/>
              <a:t>абатмент</a:t>
            </a:r>
            <a:r>
              <a:rPr lang="ru-RU" sz="1800" dirty="0"/>
              <a:t>; в отверстие, через которое </a:t>
            </a:r>
            <a:r>
              <a:rPr lang="ru-RU" sz="1800" dirty="0" err="1"/>
              <a:t>абатмент</a:t>
            </a:r>
            <a:r>
              <a:rPr lang="ru-RU" sz="1800" dirty="0"/>
              <a:t> будет прикручиваться к имплантату, вставляют пластиковую палочку – она при изготовлении коронки будет имитировать шахту винта. Современные методы позволяют также изготовить модель челюсти с помощью цифровых методик, без использования гипса;</a:t>
            </a:r>
          </a:p>
          <a:p>
            <a:pPr marL="457200" indent="-457200">
              <a:buFont typeface="+mj-lt"/>
              <a:buAutoNum type="arabicPeriod"/>
            </a:pPr>
            <a:endParaRPr lang="ru-RU" dirty="0"/>
          </a:p>
        </p:txBody>
      </p:sp>
      <p:sp>
        <p:nvSpPr>
          <p:cNvPr id="3" name="Заголовок 2"/>
          <p:cNvSpPr>
            <a:spLocks noGrp="1"/>
          </p:cNvSpPr>
          <p:nvPr>
            <p:ph type="title"/>
          </p:nvPr>
        </p:nvSpPr>
        <p:spPr>
          <a:xfrm>
            <a:off x="688490" y="1556792"/>
            <a:ext cx="7756263" cy="67614"/>
          </a:xfrm>
        </p:spPr>
        <p:txBody>
          <a:bodyPr/>
          <a:lstStyle/>
          <a:p>
            <a:r>
              <a:rPr lang="ru-RU" sz="3200" i="1" dirty="0"/>
              <a:t>Чтобы изготовить коронку под винтовую фиксацию, приведенная выше схема немного изменена:</a:t>
            </a:r>
            <a:r>
              <a:rPr lang="ru-RU" sz="3200" dirty="0"/>
              <a:t/>
            </a:r>
            <a:br>
              <a:rPr lang="ru-RU" sz="3200" dirty="0"/>
            </a:br>
            <a:r>
              <a:rPr lang="ru-RU" dirty="0"/>
              <a:t/>
            </a:r>
            <a:br>
              <a:rPr lang="ru-RU" dirty="0"/>
            </a:br>
            <a:endParaRPr lang="ru-RU" dirty="0"/>
          </a:p>
        </p:txBody>
      </p:sp>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031432" y="3933056"/>
            <a:ext cx="5112568" cy="2924944"/>
          </a:xfrm>
          <a:prstGeom prst="rect">
            <a:avLst/>
          </a:prstGeom>
          <a:ln>
            <a:noFill/>
          </a:ln>
          <a:effectLst>
            <a:outerShdw blurRad="190500" algn="tl" rotWithShape="0">
              <a:srgbClr val="000000">
                <a:alpha val="70000"/>
              </a:srgbClr>
            </a:outerShdw>
          </a:effectLst>
        </p:spPr>
      </p:pic>
      <p:sp>
        <p:nvSpPr>
          <p:cNvPr id="5" name="Стрелка вправо 4"/>
          <p:cNvSpPr/>
          <p:nvPr/>
        </p:nvSpPr>
        <p:spPr>
          <a:xfrm>
            <a:off x="3419872" y="6309320"/>
            <a:ext cx="61156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07504" y="6309320"/>
            <a:ext cx="3168352" cy="369332"/>
          </a:xfrm>
          <a:prstGeom prst="rect">
            <a:avLst/>
          </a:prstGeom>
          <a:noFill/>
        </p:spPr>
        <p:txBody>
          <a:bodyPr wrap="square" rtlCol="0">
            <a:spAutoFit/>
          </a:bodyPr>
          <a:lstStyle/>
          <a:p>
            <a:r>
              <a:rPr lang="ru-RU" b="1" dirty="0" smtClean="0"/>
              <a:t>Пример модели из гипса </a:t>
            </a:r>
            <a:endParaRPr lang="ru-RU" b="1" dirty="0"/>
          </a:p>
        </p:txBody>
      </p:sp>
    </p:spTree>
    <p:extLst>
      <p:ext uri="{BB962C8B-B14F-4D97-AF65-F5344CB8AC3E}">
        <p14:creationId xmlns:p14="http://schemas.microsoft.com/office/powerpoint/2010/main" val="106990487"/>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248347"/>
            <a:ext cx="9143999" cy="3877815"/>
          </a:xfrm>
        </p:spPr>
        <p:txBody>
          <a:bodyPr/>
          <a:lstStyle/>
          <a:p>
            <a:pPr marL="0" indent="0">
              <a:buNone/>
            </a:pPr>
            <a:r>
              <a:rPr lang="ru-RU" dirty="0">
                <a:solidFill>
                  <a:schemeClr val="accent2">
                    <a:lumMod val="75000"/>
                  </a:schemeClr>
                </a:solidFill>
              </a:rPr>
              <a:t>2</a:t>
            </a:r>
            <a:r>
              <a:rPr lang="ru-RU" dirty="0"/>
              <a:t>. </a:t>
            </a:r>
            <a:r>
              <a:rPr lang="ru-RU" sz="2000" b="1" u="sng" dirty="0"/>
              <a:t>Сканирование.</a:t>
            </a:r>
            <a:r>
              <a:rPr lang="ru-RU" sz="2000" dirty="0"/>
              <a:t> На подготовленную модель челюсти наносят оптический спрей, выполняют сканирование. Также проводят сканирование противоположной челюсти;</a:t>
            </a:r>
          </a:p>
          <a:p>
            <a:pPr marL="0" indent="0">
              <a:buNone/>
            </a:pPr>
            <a:endParaRPr lang="ru-RU" dirty="0" smtClean="0"/>
          </a:p>
          <a:p>
            <a:pPr marL="457200" indent="-457200">
              <a:buFont typeface="+mj-lt"/>
              <a:buAutoNum type="arabicPeriod"/>
            </a:pPr>
            <a:endParaRPr lang="ru-RU" dirty="0" smtClean="0"/>
          </a:p>
          <a:p>
            <a:pPr marL="0" indent="0">
              <a:buNone/>
            </a:pPr>
            <a:endParaRPr lang="ru-RU" dirty="0" smtClean="0"/>
          </a:p>
          <a:p>
            <a:pPr marL="0" indent="0">
              <a:buNone/>
            </a:pPr>
            <a:endParaRPr lang="ru-RU" dirty="0" smtClean="0"/>
          </a:p>
          <a:p>
            <a:pPr marL="457200" indent="-457200">
              <a:buFont typeface="+mj-lt"/>
              <a:buAutoNum type="arabicPeriod"/>
            </a:pPr>
            <a:endParaRPr lang="ru-RU" dirty="0" smtClean="0"/>
          </a:p>
          <a:p>
            <a:pPr marL="457200" indent="-457200">
              <a:buFont typeface="+mj-lt"/>
              <a:buAutoNum type="arabicPeriod"/>
            </a:pPr>
            <a:endParaRPr lang="ru-RU" dirty="0"/>
          </a:p>
        </p:txBody>
      </p:sp>
      <p:sp>
        <p:nvSpPr>
          <p:cNvPr id="3" name="Заголовок 2"/>
          <p:cNvSpPr>
            <a:spLocks noGrp="1"/>
          </p:cNvSpPr>
          <p:nvPr>
            <p:ph type="title"/>
          </p:nvPr>
        </p:nvSpPr>
        <p:spPr/>
        <p:txBody>
          <a:bodyPr/>
          <a:lstStyle/>
          <a:p>
            <a:r>
              <a:rPr lang="ru-RU" sz="3200" i="1" dirty="0"/>
              <a:t>Чтобы изготовить коронку под винтовую фиксацию, приведенная выше схема немного изменена:</a:t>
            </a:r>
            <a:br>
              <a:rPr lang="ru-RU" sz="3200" i="1" dirty="0"/>
            </a:br>
            <a:endParaRPr lang="ru-RU" sz="3200" i="1" dirty="0"/>
          </a:p>
        </p:txBody>
      </p:sp>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3940" y="3284984"/>
            <a:ext cx="4826092" cy="2664296"/>
          </a:xfrm>
          <a:prstGeom prst="rect">
            <a:avLst/>
          </a:prstGeom>
          <a:ln>
            <a:noFill/>
          </a:ln>
          <a:effectLst>
            <a:outerShdw blurRad="190500" algn="tl" rotWithShape="0">
              <a:srgbClr val="000000">
                <a:alpha val="70000"/>
              </a:srgbClr>
            </a:outerShdw>
          </a:effectLst>
        </p:spPr>
      </p:pic>
      <p:sp>
        <p:nvSpPr>
          <p:cNvPr id="5" name="TextBox 4"/>
          <p:cNvSpPr txBox="1"/>
          <p:nvPr/>
        </p:nvSpPr>
        <p:spPr>
          <a:xfrm>
            <a:off x="179512" y="6165304"/>
            <a:ext cx="4248472" cy="646331"/>
          </a:xfrm>
          <a:prstGeom prst="rect">
            <a:avLst/>
          </a:prstGeom>
          <a:noFill/>
        </p:spPr>
        <p:txBody>
          <a:bodyPr wrap="square" rtlCol="0">
            <a:spAutoFit/>
          </a:bodyPr>
          <a:lstStyle/>
          <a:p>
            <a:r>
              <a:rPr lang="ru-RU" dirty="0" smtClean="0"/>
              <a:t>Сканирование </a:t>
            </a:r>
            <a:r>
              <a:rPr lang="en-US" b="1" dirty="0" smtClean="0"/>
              <a:t>CEREC- </a:t>
            </a:r>
            <a:r>
              <a:rPr lang="ru-RU" dirty="0" smtClean="0"/>
              <a:t>внутриротовой сканер.</a:t>
            </a:r>
            <a:r>
              <a:rPr lang="en-US" b="1" dirty="0" smtClean="0"/>
              <a:t> </a:t>
            </a:r>
            <a:endParaRPr lang="ru-RU" b="1" dirty="0"/>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860032" y="3284984"/>
            <a:ext cx="4283968" cy="2664296"/>
          </a:xfrm>
          <a:prstGeom prst="rect">
            <a:avLst/>
          </a:prstGeom>
        </p:spPr>
      </p:pic>
      <p:sp>
        <p:nvSpPr>
          <p:cNvPr id="7" name="TextBox 6"/>
          <p:cNvSpPr txBox="1"/>
          <p:nvPr/>
        </p:nvSpPr>
        <p:spPr>
          <a:xfrm>
            <a:off x="7236296" y="6184217"/>
            <a:ext cx="1800200" cy="369332"/>
          </a:xfrm>
          <a:prstGeom prst="rect">
            <a:avLst/>
          </a:prstGeom>
          <a:noFill/>
        </p:spPr>
        <p:txBody>
          <a:bodyPr wrap="square" rtlCol="0">
            <a:spAutoFit/>
          </a:bodyPr>
          <a:lstStyle/>
          <a:p>
            <a:pPr algn="r"/>
            <a:r>
              <a:rPr lang="ru-RU" b="1" dirty="0" smtClean="0"/>
              <a:t>Оттиск</a:t>
            </a:r>
            <a:endParaRPr lang="ru-RU" b="1" dirty="0"/>
          </a:p>
        </p:txBody>
      </p:sp>
      <p:cxnSp>
        <p:nvCxnSpPr>
          <p:cNvPr id="9" name="Соединительная линия уступом 8"/>
          <p:cNvCxnSpPr/>
          <p:nvPr/>
        </p:nvCxnSpPr>
        <p:spPr>
          <a:xfrm rot="16200000" flipV="1">
            <a:off x="7542766" y="6146867"/>
            <a:ext cx="467181" cy="21602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Соединительная линия уступом 10"/>
          <p:cNvCxnSpPr/>
          <p:nvPr/>
        </p:nvCxnSpPr>
        <p:spPr>
          <a:xfrm rot="5400000" flipH="1" flipV="1">
            <a:off x="4110171" y="6123078"/>
            <a:ext cx="347595" cy="14401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53072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916832"/>
            <a:ext cx="9036495" cy="3877815"/>
          </a:xfrm>
        </p:spPr>
        <p:txBody>
          <a:bodyPr/>
          <a:lstStyle/>
          <a:p>
            <a:pPr marL="0" indent="0">
              <a:buNone/>
            </a:pPr>
            <a:r>
              <a:rPr lang="ru-RU" dirty="0" smtClean="0">
                <a:solidFill>
                  <a:schemeClr val="accent2">
                    <a:lumMod val="75000"/>
                  </a:schemeClr>
                </a:solidFill>
              </a:rPr>
              <a:t>3. </a:t>
            </a:r>
            <a:r>
              <a:rPr lang="ru-RU" sz="2000" b="1" u="sng" dirty="0" smtClean="0"/>
              <a:t>Моделирование </a:t>
            </a:r>
            <a:r>
              <a:rPr lang="ru-RU" sz="2000" b="1" u="sng" dirty="0"/>
              <a:t>коронки. </a:t>
            </a:r>
            <a:r>
              <a:rPr lang="ru-RU" sz="2000" dirty="0"/>
              <a:t>На основании данных сканирования создается модель коронки, благодаря пластиковой палочке в </a:t>
            </a:r>
            <a:r>
              <a:rPr lang="ru-RU" sz="2000" dirty="0" err="1"/>
              <a:t>абатменте</a:t>
            </a:r>
            <a:r>
              <a:rPr lang="ru-RU" sz="2000" dirty="0"/>
              <a:t> формируется идеальная шахта винта. Возможности программы CEREC позволяют четко моделировать бугры и </a:t>
            </a:r>
            <a:r>
              <a:rPr lang="ru-RU" sz="2000" dirty="0" err="1"/>
              <a:t>фиссуры</a:t>
            </a:r>
            <a:r>
              <a:rPr lang="ru-RU" sz="2000" dirty="0"/>
              <a:t> на жевательной поверхности коронки, что не всегда под силу зубному технику при изготовлении коронок с шахтой винта;</a:t>
            </a:r>
          </a:p>
          <a:p>
            <a:endParaRPr lang="ru-RU" dirty="0"/>
          </a:p>
        </p:txBody>
      </p:sp>
      <p:sp>
        <p:nvSpPr>
          <p:cNvPr id="3" name="Заголовок 2"/>
          <p:cNvSpPr>
            <a:spLocks noGrp="1"/>
          </p:cNvSpPr>
          <p:nvPr>
            <p:ph type="title"/>
          </p:nvPr>
        </p:nvSpPr>
        <p:spPr/>
        <p:txBody>
          <a:bodyPr/>
          <a:lstStyle/>
          <a:p>
            <a:r>
              <a:rPr lang="ru-RU" sz="2800" i="1" dirty="0"/>
              <a:t>Чтобы изготовить коронку под винтовую фиксацию, приведенная выше схема немного изменена:</a:t>
            </a:r>
            <a:br>
              <a:rPr lang="ru-RU" sz="2800" i="1" dirty="0"/>
            </a:br>
            <a:endParaRPr lang="ru-RU" sz="2800" i="1"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2665" y="3717032"/>
            <a:ext cx="6143511" cy="3140968"/>
          </a:xfrm>
          <a:prstGeom prst="rect">
            <a:avLst/>
          </a:prstGeom>
          <a:ln>
            <a:noFill/>
          </a:ln>
          <a:effectLst>
            <a:outerShdw blurRad="190500" algn="tl" rotWithShape="0">
              <a:srgbClr val="000000">
                <a:alpha val="70000"/>
              </a:srgbClr>
            </a:outerShdw>
          </a:effectLst>
        </p:spPr>
      </p:pic>
      <p:sp>
        <p:nvSpPr>
          <p:cNvPr id="5" name="TextBox 4"/>
          <p:cNvSpPr txBox="1"/>
          <p:nvPr/>
        </p:nvSpPr>
        <p:spPr>
          <a:xfrm>
            <a:off x="6948264" y="4653136"/>
            <a:ext cx="1872208" cy="646331"/>
          </a:xfrm>
          <a:prstGeom prst="rect">
            <a:avLst/>
          </a:prstGeom>
          <a:noFill/>
        </p:spPr>
        <p:txBody>
          <a:bodyPr wrap="square" rtlCol="0">
            <a:spAutoFit/>
          </a:bodyPr>
          <a:lstStyle/>
          <a:p>
            <a:r>
              <a:rPr lang="ru-RU" dirty="0" smtClean="0"/>
              <a:t>Моделирование </a:t>
            </a:r>
            <a:r>
              <a:rPr lang="en-US" dirty="0" smtClean="0"/>
              <a:t>CEREC.</a:t>
            </a:r>
            <a:endParaRPr lang="ru-RU" dirty="0"/>
          </a:p>
        </p:txBody>
      </p:sp>
      <p:sp>
        <p:nvSpPr>
          <p:cNvPr id="6" name="Стрелка влево 5"/>
          <p:cNvSpPr/>
          <p:nvPr/>
        </p:nvSpPr>
        <p:spPr>
          <a:xfrm>
            <a:off x="6228184" y="4797152"/>
            <a:ext cx="57606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2167237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248347"/>
            <a:ext cx="9143999" cy="3877815"/>
          </a:xfrm>
        </p:spPr>
        <p:txBody>
          <a:bodyPr/>
          <a:lstStyle/>
          <a:p>
            <a:pPr marL="0" indent="0">
              <a:buNone/>
            </a:pPr>
            <a:r>
              <a:rPr lang="ru-RU" sz="2000" dirty="0">
                <a:solidFill>
                  <a:schemeClr val="accent2">
                    <a:lumMod val="75000"/>
                  </a:schemeClr>
                </a:solidFill>
              </a:rPr>
              <a:t>4. </a:t>
            </a:r>
            <a:r>
              <a:rPr lang="ru-RU" sz="2000" b="1" u="sng" dirty="0"/>
              <a:t>Фрезерование.</a:t>
            </a:r>
            <a:r>
              <a:rPr lang="ru-RU" sz="2000" dirty="0"/>
              <a:t> Изготовление коронки для винтовой фиксации ничем не отличается от изготовления циркониевых коронок для цементной фиксации; </a:t>
            </a:r>
          </a:p>
          <a:p>
            <a:pPr marL="0" indent="0">
              <a:buNone/>
            </a:pPr>
            <a:endParaRPr lang="ru-RU" dirty="0"/>
          </a:p>
        </p:txBody>
      </p:sp>
      <p:sp>
        <p:nvSpPr>
          <p:cNvPr id="3" name="Заголовок 2"/>
          <p:cNvSpPr>
            <a:spLocks noGrp="1"/>
          </p:cNvSpPr>
          <p:nvPr>
            <p:ph type="title"/>
          </p:nvPr>
        </p:nvSpPr>
        <p:spPr/>
        <p:txBody>
          <a:bodyPr/>
          <a:lstStyle/>
          <a:p>
            <a:r>
              <a:rPr lang="ru-RU" sz="2800" i="1" dirty="0"/>
              <a:t>Чтобы изготовить коронку под винтовую фиксацию, приведенная выше схема немного изменена:</a:t>
            </a:r>
            <a:br>
              <a:rPr lang="ru-RU" sz="2800" i="1" dirty="0"/>
            </a:br>
            <a:endParaRPr lang="ru-RU" sz="2800" i="1" dirty="0"/>
          </a:p>
        </p:txBody>
      </p:sp>
      <p:pic>
        <p:nvPicPr>
          <p:cNvPr id="6" name="Рисунок 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331640" y="3068960"/>
            <a:ext cx="6120680" cy="3600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879400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0" indent="0">
              <a:buNone/>
            </a:pPr>
            <a:r>
              <a:rPr lang="ru-RU" dirty="0">
                <a:solidFill>
                  <a:schemeClr val="accent2">
                    <a:lumMod val="75000"/>
                  </a:schemeClr>
                </a:solidFill>
              </a:rPr>
              <a:t>5. </a:t>
            </a:r>
            <a:r>
              <a:rPr lang="ru-RU" dirty="0">
                <a:solidFill>
                  <a:schemeClr val="tx1"/>
                </a:solidFill>
              </a:rPr>
              <a:t>Спекание, корректировка цвета, глазурование</a:t>
            </a:r>
            <a:r>
              <a:rPr lang="ru-RU" dirty="0" smtClean="0">
                <a:solidFill>
                  <a:schemeClr val="tx1"/>
                </a:solidFill>
              </a:rPr>
              <a:t>;</a:t>
            </a:r>
          </a:p>
          <a:p>
            <a:pPr marL="0" indent="0">
              <a:buNone/>
            </a:pPr>
            <a:endParaRPr lang="ru-RU" dirty="0">
              <a:solidFill>
                <a:schemeClr val="tx1"/>
              </a:solidFill>
            </a:endParaRPr>
          </a:p>
          <a:p>
            <a:pPr marL="0" indent="0">
              <a:buNone/>
            </a:pPr>
            <a:endParaRPr lang="ru-RU" dirty="0" smtClean="0">
              <a:solidFill>
                <a:schemeClr val="accent2">
                  <a:lumMod val="75000"/>
                </a:schemeClr>
              </a:solidFill>
            </a:endParaRPr>
          </a:p>
          <a:p>
            <a:pPr marL="0" indent="0">
              <a:buNone/>
            </a:pPr>
            <a:r>
              <a:rPr lang="ru-RU" dirty="0" smtClean="0">
                <a:solidFill>
                  <a:schemeClr val="accent2">
                    <a:lumMod val="75000"/>
                  </a:schemeClr>
                </a:solidFill>
              </a:rPr>
              <a:t>6</a:t>
            </a:r>
            <a:r>
              <a:rPr lang="ru-RU" dirty="0">
                <a:solidFill>
                  <a:schemeClr val="accent2">
                    <a:lumMod val="75000"/>
                  </a:schemeClr>
                </a:solidFill>
              </a:rPr>
              <a:t>. </a:t>
            </a:r>
            <a:r>
              <a:rPr lang="ru-RU" dirty="0">
                <a:solidFill>
                  <a:schemeClr val="tx1"/>
                </a:solidFill>
              </a:rPr>
              <a:t>Присоединение готовой коронки к </a:t>
            </a:r>
            <a:r>
              <a:rPr lang="ru-RU" dirty="0" err="1">
                <a:solidFill>
                  <a:schemeClr val="tx1"/>
                </a:solidFill>
              </a:rPr>
              <a:t>абатменту</a:t>
            </a:r>
            <a:r>
              <a:rPr lang="ru-RU" dirty="0">
                <a:solidFill>
                  <a:schemeClr val="tx1"/>
                </a:solidFill>
              </a:rPr>
              <a:t> композитным клеем. После этого коронка готова к установке, при помощи винта ее прикручивают к </a:t>
            </a:r>
            <a:r>
              <a:rPr lang="ru-RU" dirty="0" err="1">
                <a:solidFill>
                  <a:schemeClr val="tx1"/>
                </a:solidFill>
              </a:rPr>
              <a:t>импланту</a:t>
            </a:r>
            <a:r>
              <a:rPr lang="ru-RU" dirty="0">
                <a:solidFill>
                  <a:schemeClr val="tx1"/>
                </a:solidFill>
              </a:rPr>
              <a:t> и закрывают шахту винта композитным материалом.</a:t>
            </a:r>
          </a:p>
          <a:p>
            <a:pPr marL="0" indent="0">
              <a:buNone/>
            </a:pPr>
            <a:endParaRPr lang="ru-RU" dirty="0">
              <a:solidFill>
                <a:schemeClr val="accent2">
                  <a:lumMod val="75000"/>
                </a:schemeClr>
              </a:solidFill>
            </a:endParaRPr>
          </a:p>
        </p:txBody>
      </p:sp>
      <p:sp>
        <p:nvSpPr>
          <p:cNvPr id="3" name="Заголовок 2"/>
          <p:cNvSpPr>
            <a:spLocks noGrp="1"/>
          </p:cNvSpPr>
          <p:nvPr>
            <p:ph type="title"/>
          </p:nvPr>
        </p:nvSpPr>
        <p:spPr/>
        <p:txBody>
          <a:bodyPr/>
          <a:lstStyle/>
          <a:p>
            <a:r>
              <a:rPr lang="ru-RU" sz="3200" i="1" dirty="0"/>
              <a:t>Чтобы изготовить коронку под винтовую фиксацию, приведенная выше схема немного изменена:</a:t>
            </a:r>
            <a:br>
              <a:rPr lang="ru-RU" sz="3200" i="1" dirty="0"/>
            </a:br>
            <a:endParaRPr lang="ru-RU" sz="3200" i="1" dirty="0"/>
          </a:p>
        </p:txBody>
      </p:sp>
    </p:spTree>
    <p:extLst>
      <p:ext uri="{BB962C8B-B14F-4D97-AF65-F5344CB8AC3E}">
        <p14:creationId xmlns:p14="http://schemas.microsoft.com/office/powerpoint/2010/main" val="233483015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99247" y="2248347"/>
            <a:ext cx="7745505" cy="4493021"/>
          </a:xfrm>
        </p:spPr>
        <p:txBody>
          <a:bodyPr>
            <a:normAutofit fontScale="92500" lnSpcReduction="20000"/>
          </a:bodyPr>
          <a:lstStyle/>
          <a:p>
            <a:r>
              <a:rPr lang="ru-RU" dirty="0" err="1"/>
              <a:t>Параскевич</a:t>
            </a:r>
            <a:r>
              <a:rPr lang="ru-RU" dirty="0"/>
              <a:t> В.Л. Дентальная </a:t>
            </a:r>
            <a:r>
              <a:rPr lang="ru-RU" dirty="0" err="1"/>
              <a:t>имплантология</a:t>
            </a:r>
            <a:r>
              <a:rPr lang="ru-RU" dirty="0"/>
              <a:t>. Основы теории и практики: научно-</a:t>
            </a:r>
            <a:r>
              <a:rPr lang="ru-RU" dirty="0" err="1"/>
              <a:t>практ</a:t>
            </a:r>
            <a:r>
              <a:rPr lang="ru-RU" dirty="0"/>
              <a:t>. пособие / </a:t>
            </a:r>
            <a:r>
              <a:rPr lang="ru-RU" dirty="0" err="1"/>
              <a:t>В.Л.Параскевич</a:t>
            </a:r>
            <a:r>
              <a:rPr lang="ru-RU" dirty="0"/>
              <a:t>. – Мн.: ООО «</a:t>
            </a:r>
            <a:r>
              <a:rPr lang="ru-RU" dirty="0" err="1"/>
              <a:t>Юнипресс</a:t>
            </a:r>
            <a:r>
              <a:rPr lang="ru-RU" dirty="0"/>
              <a:t>», 2002. – 368с</a:t>
            </a:r>
            <a:r>
              <a:rPr lang="ru-RU" dirty="0" smtClean="0"/>
              <a:t>.</a:t>
            </a:r>
          </a:p>
          <a:p>
            <a:r>
              <a:rPr lang="ru-RU" dirty="0" err="1"/>
              <a:t>Суднев</a:t>
            </a:r>
            <a:r>
              <a:rPr lang="ru-RU" dirty="0"/>
              <a:t> И., И. .Михайлов, Е. Гольдштейн. Зубная имплантация – новый уровень протезирования. – МЕДИ, 2007. </a:t>
            </a:r>
            <a:endParaRPr lang="ru-RU" dirty="0" smtClean="0"/>
          </a:p>
          <a:p>
            <a:r>
              <a:rPr lang="ru-RU" dirty="0"/>
              <a:t>Наумович С.А. Ортопедическое лечение больных с использованием дентальных имплантатов: учебно-метод. пособие. – 2005. – 36с</a:t>
            </a:r>
            <a:r>
              <a:rPr lang="ru-RU" dirty="0" smtClean="0"/>
              <a:t>.</a:t>
            </a:r>
          </a:p>
          <a:p>
            <a:r>
              <a:rPr lang="ru-RU" dirty="0" err="1"/>
              <a:t>Альфаро</a:t>
            </a:r>
            <a:r>
              <a:rPr lang="ru-RU" dirty="0"/>
              <a:t> Ф.Э. Костная пластика в стоматологической </a:t>
            </a:r>
            <a:r>
              <a:rPr lang="ru-RU" dirty="0" err="1"/>
              <a:t>имплантологии</a:t>
            </a:r>
            <a:r>
              <a:rPr lang="ru-RU" dirty="0"/>
              <a:t>: практическое руководство / Ф.Э. </a:t>
            </a:r>
            <a:r>
              <a:rPr lang="ru-RU" dirty="0" err="1"/>
              <a:t>Альфаро</a:t>
            </a:r>
            <a:r>
              <a:rPr lang="ru-RU" dirty="0"/>
              <a:t>. – Изд-во «Квинтэссенция» (Азбука), 2006. – 235с</a:t>
            </a:r>
            <a:r>
              <a:rPr lang="ru-RU" dirty="0" smtClean="0"/>
              <a:t>.</a:t>
            </a:r>
          </a:p>
          <a:p>
            <a:r>
              <a:rPr lang="ru-RU" dirty="0"/>
              <a:t>Сапронова О., </a:t>
            </a:r>
            <a:r>
              <a:rPr lang="ru-RU" dirty="0" err="1"/>
              <a:t>Емгахов</a:t>
            </a:r>
            <a:r>
              <a:rPr lang="ru-RU" dirty="0"/>
              <a:t> В., Трезубов В.Н. Ортопедическое лечение с применением металлокерамических зубных протезов. – Мед. </a:t>
            </a:r>
            <a:r>
              <a:rPr lang="ru-RU" dirty="0" err="1"/>
              <a:t>информ</a:t>
            </a:r>
            <a:r>
              <a:rPr lang="ru-RU" dirty="0"/>
              <a:t>. агентство, 2007. </a:t>
            </a:r>
            <a:r>
              <a:rPr lang="ru-RU"/>
              <a:t>– 200с.</a:t>
            </a:r>
            <a:endParaRPr lang="ru-RU" dirty="0"/>
          </a:p>
        </p:txBody>
      </p:sp>
      <p:sp>
        <p:nvSpPr>
          <p:cNvPr id="3" name="Заголовок 2"/>
          <p:cNvSpPr>
            <a:spLocks noGrp="1"/>
          </p:cNvSpPr>
          <p:nvPr>
            <p:ph type="title"/>
          </p:nvPr>
        </p:nvSpPr>
        <p:spPr/>
        <p:txBody>
          <a:bodyPr/>
          <a:lstStyle/>
          <a:p>
            <a:r>
              <a:rPr lang="ru-RU" dirty="0" smtClean="0"/>
              <a:t>Список литературы</a:t>
            </a:r>
            <a:endParaRPr lang="ru-RU" dirty="0"/>
          </a:p>
        </p:txBody>
      </p:sp>
    </p:spTree>
    <p:extLst>
      <p:ext uri="{BB962C8B-B14F-4D97-AF65-F5344CB8AC3E}">
        <p14:creationId xmlns:p14="http://schemas.microsoft.com/office/powerpoint/2010/main" val="3241358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8490" y="332656"/>
            <a:ext cx="7756263" cy="1291750"/>
          </a:xfrm>
          <a:effectLst>
            <a:innerShdw blurRad="63500" dist="50800" dir="13500000">
              <a:prstClr val="black">
                <a:alpha val="50000"/>
              </a:prstClr>
            </a:innerShdw>
          </a:effectLst>
          <a:scene3d>
            <a:camera prst="isometricOffAxis1Right"/>
            <a:lightRig rig="threePt" dir="t"/>
          </a:scene3d>
        </p:spPr>
        <p:txBody>
          <a:bodyPr/>
          <a:lstStyle/>
          <a:p>
            <a:r>
              <a:rPr lang="ru-RU" b="1" i="1" dirty="0" smtClean="0"/>
              <a:t>Спасибо за внимания!</a:t>
            </a:r>
            <a:endParaRPr lang="ru-RU" b="1" i="1" dirty="0"/>
          </a:p>
        </p:txBody>
      </p:sp>
      <p:sp>
        <p:nvSpPr>
          <p:cNvPr id="4" name="TextBox 3"/>
          <p:cNvSpPr txBox="1"/>
          <p:nvPr/>
        </p:nvSpPr>
        <p:spPr>
          <a:xfrm>
            <a:off x="5255568" y="5229200"/>
            <a:ext cx="3888432"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ru-RU" dirty="0" smtClean="0"/>
              <a:t>Доклад выполнил</a:t>
            </a:r>
            <a:r>
              <a:rPr lang="en-US" dirty="0" smtClean="0"/>
              <a:t>: </a:t>
            </a:r>
            <a:r>
              <a:rPr lang="ru-RU" dirty="0" smtClean="0"/>
              <a:t>Ординатор кафедры </a:t>
            </a:r>
            <a:r>
              <a:rPr lang="en-US" dirty="0" smtClean="0"/>
              <a:t>“</a:t>
            </a:r>
            <a:r>
              <a:rPr lang="ru-RU" dirty="0" smtClean="0"/>
              <a:t>Ортопедической стоматологии</a:t>
            </a:r>
            <a:r>
              <a:rPr lang="en-US" dirty="0" smtClean="0"/>
              <a:t>” </a:t>
            </a:r>
          </a:p>
          <a:p>
            <a:r>
              <a:rPr lang="ru-RU" b="1" i="1" dirty="0" err="1" smtClean="0"/>
              <a:t>Циглер</a:t>
            </a:r>
            <a:r>
              <a:rPr lang="ru-RU" b="1" i="1" dirty="0" smtClean="0"/>
              <a:t> Михаил Михайлович</a:t>
            </a:r>
            <a:endParaRPr lang="ru-RU" b="1" i="1" dirty="0"/>
          </a:p>
        </p:txBody>
      </p:sp>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364088" y="3279453"/>
            <a:ext cx="2894062" cy="1944216"/>
          </a:xfrm>
          <a:prstGeom prst="roundRect">
            <a:avLst>
              <a:gd name="adj" fmla="val 16667"/>
            </a:avLst>
          </a:prstGeom>
          <a:ln>
            <a:noFill/>
          </a:ln>
          <a:effectLst>
            <a:glow rad="228600">
              <a:schemeClr val="accent6">
                <a:satMod val="175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887640" y="1412776"/>
            <a:ext cx="1296144" cy="11020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relaxedInset"/>
            <a:contourClr>
              <a:srgbClr val="333333"/>
            </a:contourClr>
          </a:sp3d>
        </p:spPr>
      </p:pic>
    </p:spTree>
    <p:extLst>
      <p:ext uri="{BB962C8B-B14F-4D97-AF65-F5344CB8AC3E}">
        <p14:creationId xmlns:p14="http://schemas.microsoft.com/office/powerpoint/2010/main" val="384641985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99247" y="3140968"/>
            <a:ext cx="7745505" cy="3240360"/>
          </a:xfrm>
        </p:spPr>
        <p:txBody>
          <a:bodyPr>
            <a:normAutofit fontScale="92500" lnSpcReduction="10000"/>
          </a:bodyPr>
          <a:lstStyle/>
          <a:p>
            <a:r>
              <a:rPr lang="ru-RU" dirty="0"/>
              <a:t>Восстановление зубов с помощью имплантации завершается этапом протезирования – когда на искусственный корень надевается коронка, замещающая потерянный зуб. Связующим звеном между коронкой и имплантатом является </a:t>
            </a:r>
            <a:r>
              <a:rPr lang="ru-RU" dirty="0" err="1"/>
              <a:t>абатмент</a:t>
            </a:r>
            <a:r>
              <a:rPr lang="ru-RU" dirty="0"/>
              <a:t> – элемент, обеспечивающий надежную и правильную фиксацию коронки на искусственном корне, он представляет собой конструкцию с одной стороны имеющую резьбу и пазы для стыковки с имплантатом, а с другой – элементы крепления к коронке.</a:t>
            </a:r>
          </a:p>
          <a:p>
            <a:endParaRPr lang="ru-RU"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11560" y="20794"/>
            <a:ext cx="7980040" cy="31201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10689460"/>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99247" y="1988840"/>
            <a:ext cx="7745505" cy="4752527"/>
          </a:xfrm>
        </p:spPr>
        <p:txBody>
          <a:bodyPr/>
          <a:lstStyle/>
          <a:p>
            <a:r>
              <a:rPr lang="ru-RU" dirty="0"/>
              <a:t>Фиксация на цемент – на установленном имплантате с помощью винта закрепляется </a:t>
            </a:r>
            <a:r>
              <a:rPr lang="ru-RU" dirty="0" err="1"/>
              <a:t>абатмент</a:t>
            </a:r>
            <a:r>
              <a:rPr lang="ru-RU" dirty="0"/>
              <a:t>, на который фиксируется коронка и при помощи стоматологического цемента. </a:t>
            </a:r>
          </a:p>
          <a:p>
            <a:endParaRPr lang="ru-RU" dirty="0"/>
          </a:p>
        </p:txBody>
      </p:sp>
      <p:sp>
        <p:nvSpPr>
          <p:cNvPr id="2" name="Заголовок 1"/>
          <p:cNvSpPr>
            <a:spLocks noGrp="1"/>
          </p:cNvSpPr>
          <p:nvPr>
            <p:ph type="title"/>
          </p:nvPr>
        </p:nvSpPr>
        <p:spPr>
          <a:xfrm>
            <a:off x="323528" y="570156"/>
            <a:ext cx="8568952" cy="1054250"/>
          </a:xfrm>
        </p:spPr>
        <p:txBody>
          <a:bodyPr/>
          <a:lstStyle/>
          <a:p>
            <a:r>
              <a:rPr lang="ru-RU" sz="4000" dirty="0"/>
              <a:t>Способы фиксации коронок на имплантате</a:t>
            </a:r>
            <a:r>
              <a:rPr lang="ru-RU" dirty="0"/>
              <a:t/>
            </a:r>
            <a:br>
              <a:rPr lang="ru-RU" dirty="0"/>
            </a:br>
            <a:endParaRPr lang="ru-RU" dirty="0"/>
          </a:p>
        </p:txBody>
      </p:sp>
      <p:pic>
        <p:nvPicPr>
          <p:cNvPr id="5"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2267744" y="3573016"/>
            <a:ext cx="4300668" cy="2808312"/>
          </a:xfrm>
          <a:prstGeom prst="rect">
            <a:avLst/>
          </a:prstGeom>
        </p:spPr>
      </p:pic>
    </p:spTree>
    <p:extLst>
      <p:ext uri="{BB962C8B-B14F-4D97-AF65-F5344CB8AC3E}">
        <p14:creationId xmlns:p14="http://schemas.microsoft.com/office/powerpoint/2010/main" val="22900674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r>
              <a:rPr lang="ru-RU" sz="2000" dirty="0"/>
              <a:t>Винтовая фиксация – коронку соединяют с </a:t>
            </a:r>
            <a:r>
              <a:rPr lang="ru-RU" sz="2000" dirty="0" err="1"/>
              <a:t>абатментом</a:t>
            </a:r>
            <a:r>
              <a:rPr lang="ru-RU" sz="2000" dirty="0"/>
              <a:t> предварительно, в лабораторных условиях, а затем готовую конструкцию крепят на </a:t>
            </a:r>
            <a:r>
              <a:rPr lang="ru-RU" sz="2000" dirty="0" err="1"/>
              <a:t>имплант</a:t>
            </a:r>
            <a:r>
              <a:rPr lang="ru-RU" sz="2000" dirty="0"/>
              <a:t>. Для соединения используют винт, который вставляется в вертикальное отверстие, пронизывающее коронку и </a:t>
            </a:r>
            <a:r>
              <a:rPr lang="ru-RU" sz="2000" dirty="0" err="1"/>
              <a:t>абатмент</a:t>
            </a:r>
            <a:r>
              <a:rPr lang="ru-RU" sz="2000" dirty="0"/>
              <a:t>. После установки и закрепления коронки на ее жевательной поверхности остается отверстие (так называемая шахта винта) ‒ его закрывают композитным материалом. </a:t>
            </a:r>
          </a:p>
        </p:txBody>
      </p:sp>
      <p:sp>
        <p:nvSpPr>
          <p:cNvPr id="2" name="Заголовок 1"/>
          <p:cNvSpPr>
            <a:spLocks noGrp="1"/>
          </p:cNvSpPr>
          <p:nvPr>
            <p:ph type="title"/>
          </p:nvPr>
        </p:nvSpPr>
        <p:spPr/>
        <p:txBody>
          <a:bodyPr/>
          <a:lstStyle/>
          <a:p>
            <a:r>
              <a:rPr lang="ru-RU" sz="4000" b="1" i="1" dirty="0"/>
              <a:t>Винтовая</a:t>
            </a:r>
            <a:r>
              <a:rPr lang="ru-RU" sz="4000" i="1" dirty="0"/>
              <a:t> </a:t>
            </a:r>
            <a:r>
              <a:rPr lang="ru-RU" sz="4000" b="1" i="1" dirty="0"/>
              <a:t>фиксация</a:t>
            </a:r>
            <a:r>
              <a:rPr lang="ru-RU" sz="4000" i="1" dirty="0"/>
              <a:t> </a:t>
            </a:r>
            <a:r>
              <a:rPr lang="ru-RU" dirty="0"/>
              <a:t/>
            </a:r>
            <a:br>
              <a:rPr lang="ru-RU" dirty="0"/>
            </a:br>
            <a:endParaRPr lang="ru-RU" dirty="0"/>
          </a:p>
        </p:txBody>
      </p:sp>
      <p:pic>
        <p:nvPicPr>
          <p:cNvPr id="4" name="Винтовая фиксация коронки.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55976" y="4581128"/>
            <a:ext cx="3888432" cy="1800200"/>
          </a:xfrm>
          <a:prstGeom prst="rect">
            <a:avLst/>
          </a:prstGeom>
        </p:spPr>
      </p:pic>
    </p:spTree>
    <p:extLst>
      <p:ext uri="{BB962C8B-B14F-4D97-AF65-F5344CB8AC3E}">
        <p14:creationId xmlns:p14="http://schemas.microsoft.com/office/powerpoint/2010/main" val="226816804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0"/>
            <a:ext cx="6840760" cy="213285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51520" y="2204864"/>
            <a:ext cx="8568952" cy="5355312"/>
          </a:xfrm>
          <a:prstGeom prst="rect">
            <a:avLst/>
          </a:prstGeom>
          <a:noFill/>
        </p:spPr>
        <p:txBody>
          <a:bodyPr wrap="square" rtlCol="0">
            <a:spAutoFit/>
          </a:bodyPr>
          <a:lstStyle/>
          <a:p>
            <a:pPr marL="285750" indent="-285750">
              <a:buFont typeface="Arial" panose="020B0604020202020204" pitchFamily="34" charset="0"/>
              <a:buChar char="•"/>
            </a:pPr>
            <a:r>
              <a:rPr lang="ru-RU" sz="2400" dirty="0"/>
              <a:t>Выбор способа фиксации специалист проводит уже на этапе составления плана лечения. От того, насколько точно запланирована коронка на </a:t>
            </a:r>
            <a:r>
              <a:rPr lang="ru-RU" sz="2400" dirty="0" err="1"/>
              <a:t>имплант</a:t>
            </a:r>
            <a:r>
              <a:rPr lang="ru-RU" sz="2400" dirty="0"/>
              <a:t>, зависит успешность проведенного вмешательства, ошибки же могут повлечь за собой воспаление прилегающей десны, в </a:t>
            </a:r>
            <a:r>
              <a:rPr lang="ru-RU" sz="2400" dirty="0" err="1"/>
              <a:t>т.ч</a:t>
            </a:r>
            <a:r>
              <a:rPr lang="ru-RU" sz="2400" dirty="0"/>
              <a:t>. привести к отторжению имплантата</a:t>
            </a:r>
            <a:r>
              <a:rPr lang="ru-RU" sz="2400" dirty="0" smtClean="0"/>
              <a:t>.</a:t>
            </a:r>
          </a:p>
          <a:p>
            <a:endParaRPr lang="ru-RU" sz="2400" dirty="0" smtClean="0"/>
          </a:p>
          <a:p>
            <a:pPr marL="285750" indent="-285750">
              <a:buFont typeface="Arial" panose="020B0604020202020204" pitchFamily="34" charset="0"/>
              <a:buChar char="•"/>
            </a:pPr>
            <a:r>
              <a:rPr lang="ru-RU" sz="2400" dirty="0"/>
              <a:t>Весомым аргументом в пользу выбора фиксации на цементе является ее более низкая стоимость. Несмотря на это, все чаще стоматологи предпочитают в своей работе использовать винтовую фиксацию, так как этот метод имеет преимущества перед цементным способом фиксации.</a:t>
            </a: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endParaRPr lang="ru-RU" dirty="0"/>
          </a:p>
        </p:txBody>
      </p:sp>
    </p:spTree>
    <p:extLst>
      <p:ext uri="{BB962C8B-B14F-4D97-AF65-F5344CB8AC3E}">
        <p14:creationId xmlns:p14="http://schemas.microsoft.com/office/powerpoint/2010/main" val="309515632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1921843"/>
            <a:ext cx="9143999" cy="4680519"/>
          </a:xfrm>
        </p:spPr>
        <p:txBody>
          <a:bodyPr/>
          <a:lstStyle/>
          <a:p>
            <a:r>
              <a:rPr lang="ru-RU" sz="1800" dirty="0"/>
              <a:t>Отсутствие остатков цемента на </a:t>
            </a:r>
            <a:r>
              <a:rPr lang="ru-RU" sz="1800" dirty="0" err="1"/>
              <a:t>абатменте</a:t>
            </a:r>
            <a:r>
              <a:rPr lang="ru-RU" sz="1800" dirty="0"/>
              <a:t>. Когда коронку фиксируют с помощью цемента, некоторая его часть выдавливается в пространство между </a:t>
            </a:r>
            <a:r>
              <a:rPr lang="ru-RU" sz="1800" dirty="0" err="1"/>
              <a:t>абатментом</a:t>
            </a:r>
            <a:r>
              <a:rPr lang="ru-RU" sz="1800" dirty="0"/>
              <a:t> и десной. Даже тонкой пленки цемента достаточно, чтобы со временем вызвать воспаление окружающих тканей из-за того, что цемент препятствует плотному прилеганию тканей к </a:t>
            </a:r>
            <a:r>
              <a:rPr lang="ru-RU" sz="1800" dirty="0" err="1"/>
              <a:t>импланту</a:t>
            </a:r>
            <a:r>
              <a:rPr lang="ru-RU" sz="1800" dirty="0"/>
              <a:t>; </a:t>
            </a:r>
          </a:p>
        </p:txBody>
      </p:sp>
      <p:sp>
        <p:nvSpPr>
          <p:cNvPr id="2" name="Заголовок 1"/>
          <p:cNvSpPr>
            <a:spLocks noGrp="1"/>
          </p:cNvSpPr>
          <p:nvPr>
            <p:ph type="title"/>
          </p:nvPr>
        </p:nvSpPr>
        <p:spPr/>
        <p:txBody>
          <a:bodyPr/>
          <a:lstStyle/>
          <a:p>
            <a:r>
              <a:rPr lang="ru-RU" sz="4000" i="1" dirty="0"/>
              <a:t>Преимущества винтовой фиксации</a:t>
            </a:r>
            <a:br>
              <a:rPr lang="ru-RU" sz="4000" i="1" dirty="0"/>
            </a:br>
            <a:endParaRPr lang="ru-RU" sz="4000" i="1"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551712" y="3271702"/>
            <a:ext cx="2592288" cy="1980803"/>
          </a:xfrm>
          <a:prstGeom prst="rect">
            <a:avLst/>
          </a:prstGeom>
          <a:ln>
            <a:noFill/>
          </a:ln>
          <a:effectLst>
            <a:outerShdw blurRad="190500" algn="tl" rotWithShape="0">
              <a:srgbClr val="000000">
                <a:alpha val="70000"/>
              </a:srgbClr>
            </a:outerShdw>
          </a:effectLst>
        </p:spPr>
      </p:pic>
      <p:sp>
        <p:nvSpPr>
          <p:cNvPr id="5" name="TextBox 4"/>
          <p:cNvSpPr txBox="1"/>
          <p:nvPr/>
        </p:nvSpPr>
        <p:spPr>
          <a:xfrm>
            <a:off x="6551712" y="5445224"/>
            <a:ext cx="2592288" cy="646331"/>
          </a:xfrm>
          <a:prstGeom prst="rect">
            <a:avLst/>
          </a:prstGeom>
          <a:noFill/>
        </p:spPr>
        <p:txBody>
          <a:bodyPr wrap="square" rtlCol="0">
            <a:spAutoFit/>
          </a:bodyPr>
          <a:lstStyle/>
          <a:p>
            <a:r>
              <a:rPr lang="ru-RU" dirty="0" smtClean="0"/>
              <a:t>Развитие </a:t>
            </a:r>
            <a:r>
              <a:rPr lang="ru-RU" dirty="0" err="1" smtClean="0"/>
              <a:t>переимплантита</a:t>
            </a:r>
            <a:r>
              <a:rPr lang="ru-RU" dirty="0" smtClean="0"/>
              <a:t>.</a:t>
            </a:r>
            <a:endParaRPr lang="ru-RU" dirty="0"/>
          </a:p>
        </p:txBody>
      </p:sp>
      <p:sp>
        <p:nvSpPr>
          <p:cNvPr id="7" name="TextBox 6"/>
          <p:cNvSpPr txBox="1"/>
          <p:nvPr/>
        </p:nvSpPr>
        <p:spPr>
          <a:xfrm>
            <a:off x="50948" y="3290149"/>
            <a:ext cx="6500764" cy="3539430"/>
          </a:xfrm>
          <a:prstGeom prst="rect">
            <a:avLst/>
          </a:prstGeom>
          <a:noFill/>
        </p:spPr>
        <p:txBody>
          <a:bodyPr wrap="square" rtlCol="0">
            <a:spAutoFit/>
          </a:bodyPr>
          <a:lstStyle/>
          <a:p>
            <a:r>
              <a:rPr lang="ru-RU" sz="1600" b="1" dirty="0"/>
              <a:t>Данная проблема связана больше не со способом фиксации коронки, а с возможными ошибками при протезировании. Очевидно, при винтовой фиксации влияние человеческого фактора будет меньше. Согласно данным, опубликованным в журнале </a:t>
            </a:r>
            <a:r>
              <a:rPr lang="ru-RU" sz="1600" b="1" dirty="0" err="1"/>
              <a:t>Clinical</a:t>
            </a:r>
            <a:r>
              <a:rPr lang="ru-RU" sz="1600" b="1" dirty="0"/>
              <a:t> </a:t>
            </a:r>
            <a:r>
              <a:rPr lang="ru-RU" sz="1600" b="1" dirty="0" err="1"/>
              <a:t>Oral</a:t>
            </a:r>
            <a:r>
              <a:rPr lang="ru-RU" sz="1600" b="1" dirty="0"/>
              <a:t> </a:t>
            </a:r>
            <a:r>
              <a:rPr lang="ru-RU" sz="1600" b="1" dirty="0" err="1"/>
              <a:t>Implants</a:t>
            </a:r>
            <a:r>
              <a:rPr lang="ru-RU" sz="1600" b="1" dirty="0"/>
              <a:t> </a:t>
            </a:r>
            <a:r>
              <a:rPr lang="ru-RU" sz="1600" b="1" dirty="0" err="1"/>
              <a:t>Research</a:t>
            </a:r>
            <a:r>
              <a:rPr lang="ru-RU" sz="1600" b="1" dirty="0"/>
              <a:t>, при использовании винтовой фиксации коронок у пациентов без признаков заболеваний пародонта не зафиксировано случаев развития </a:t>
            </a:r>
            <a:r>
              <a:rPr lang="ru-RU" sz="1600" b="1" dirty="0" err="1"/>
              <a:t>периимплантита</a:t>
            </a:r>
            <a:r>
              <a:rPr lang="ru-RU" sz="1600" b="1" dirty="0"/>
              <a:t>. Тогда как при цементной фиксации при тех же условиях </a:t>
            </a:r>
            <a:r>
              <a:rPr lang="ru-RU" sz="1600" b="1" dirty="0" err="1"/>
              <a:t>периимплантит</a:t>
            </a:r>
            <a:r>
              <a:rPr lang="ru-RU" sz="1600" b="1" dirty="0"/>
              <a:t> был диагностирован у 30% пациентов. У пациентов с </a:t>
            </a:r>
            <a:r>
              <a:rPr lang="ru-RU" sz="1600" b="1" dirty="0" err="1"/>
              <a:t>пародонтальной</a:t>
            </a:r>
            <a:r>
              <a:rPr lang="ru-RU" sz="1600" b="1" dirty="0"/>
              <a:t> историей винтовая фиксация служит причиной воспаления </a:t>
            </a:r>
            <a:r>
              <a:rPr lang="ru-RU" sz="1600" b="1" dirty="0" err="1"/>
              <a:t>околоимплантных</a:t>
            </a:r>
            <a:r>
              <a:rPr lang="ru-RU" sz="1600" b="1" dirty="0"/>
              <a:t> тканей только в 1% случаев, цементная – в 85%. Лечение </a:t>
            </a:r>
            <a:r>
              <a:rPr lang="ru-RU" sz="1600" b="1" dirty="0" err="1"/>
              <a:t>периимплантита</a:t>
            </a:r>
            <a:r>
              <a:rPr lang="ru-RU" sz="1600" b="1" dirty="0"/>
              <a:t> длительное и не всегда успешное, ситуация может привести к отторжению </a:t>
            </a:r>
            <a:r>
              <a:rPr lang="ru-RU" sz="1600" b="1" dirty="0" err="1"/>
              <a:t>импланта</a:t>
            </a:r>
            <a:r>
              <a:rPr lang="ru-RU" sz="1600" b="1" dirty="0"/>
              <a:t>.</a:t>
            </a:r>
          </a:p>
        </p:txBody>
      </p:sp>
      <p:sp>
        <p:nvSpPr>
          <p:cNvPr id="8" name="Стрелка вправо 7"/>
          <p:cNvSpPr/>
          <p:nvPr/>
        </p:nvSpPr>
        <p:spPr>
          <a:xfrm>
            <a:off x="6012160" y="4365104"/>
            <a:ext cx="53955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3451094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248347"/>
            <a:ext cx="9143999" cy="4609653"/>
          </a:xfrm>
        </p:spPr>
        <p:txBody>
          <a:bodyPr>
            <a:normAutofit/>
          </a:bodyPr>
          <a:lstStyle/>
          <a:p>
            <a:r>
              <a:rPr lang="ru-RU" sz="2000" dirty="0"/>
              <a:t>Плотная подгонка коронки к </a:t>
            </a:r>
            <a:r>
              <a:rPr lang="ru-RU" sz="2000" dirty="0" err="1"/>
              <a:t>абатменту</a:t>
            </a:r>
            <a:r>
              <a:rPr lang="ru-RU" sz="2000" dirty="0"/>
              <a:t>. Если во время изготовления коронки были допущены какие-либо неточности, она не будет плотно прилегать к </a:t>
            </a:r>
            <a:r>
              <a:rPr lang="ru-RU" sz="2000" dirty="0" err="1"/>
              <a:t>абатменту</a:t>
            </a:r>
            <a:r>
              <a:rPr lang="ru-RU" sz="2000" dirty="0"/>
              <a:t>, что часто трудно проконтролировать во время крепления коронки на цемент. Со временем цемент из зазора между коронкой и </a:t>
            </a:r>
            <a:r>
              <a:rPr lang="ru-RU" sz="2000" dirty="0" err="1"/>
              <a:t>абатментом</a:t>
            </a:r>
            <a:r>
              <a:rPr lang="ru-RU" sz="2000" dirty="0"/>
              <a:t> вымывается, его заменяет бактериальный налет, что приводит к развитию воспаления. При винтовой фиксации коронка с применением цифрового оборудования «подгоняется» к </a:t>
            </a:r>
            <a:r>
              <a:rPr lang="ru-RU" sz="2000" dirty="0" err="1"/>
              <a:t>абатменту</a:t>
            </a:r>
            <a:r>
              <a:rPr lang="ru-RU" sz="2000" dirty="0"/>
              <a:t>, любые отклонения устраняются на этапе подготовки заготовки;</a:t>
            </a:r>
          </a:p>
          <a:p>
            <a:endParaRPr lang="ru-RU" dirty="0"/>
          </a:p>
        </p:txBody>
      </p:sp>
      <p:sp>
        <p:nvSpPr>
          <p:cNvPr id="2" name="Заголовок 1"/>
          <p:cNvSpPr>
            <a:spLocks noGrp="1"/>
          </p:cNvSpPr>
          <p:nvPr>
            <p:ph type="title"/>
          </p:nvPr>
        </p:nvSpPr>
        <p:spPr/>
        <p:txBody>
          <a:bodyPr/>
          <a:lstStyle/>
          <a:p>
            <a:r>
              <a:rPr lang="ru-RU" sz="4000" dirty="0"/>
              <a:t>Преимущества винтовой фиксации</a:t>
            </a:r>
            <a:br>
              <a:rPr lang="ru-RU" sz="4000" dirty="0"/>
            </a:br>
            <a:endParaRPr lang="ru-RU" sz="40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662" y="4581128"/>
            <a:ext cx="3678337" cy="2276872"/>
          </a:xfrm>
          <a:prstGeom prst="rect">
            <a:avLst/>
          </a:prstGeom>
          <a:ln>
            <a:noFill/>
          </a:ln>
          <a:effectLst>
            <a:outerShdw blurRad="190500" algn="tl" rotWithShape="0">
              <a:srgbClr val="000000">
                <a:alpha val="70000"/>
              </a:srgbClr>
            </a:outerShdw>
          </a:effectLst>
        </p:spPr>
      </p:pic>
      <p:sp>
        <p:nvSpPr>
          <p:cNvPr id="5" name="TextBox 4"/>
          <p:cNvSpPr txBox="1"/>
          <p:nvPr/>
        </p:nvSpPr>
        <p:spPr>
          <a:xfrm>
            <a:off x="3635896" y="4869160"/>
            <a:ext cx="1728192" cy="1200329"/>
          </a:xfrm>
          <a:prstGeom prst="rect">
            <a:avLst/>
          </a:prstGeom>
          <a:noFill/>
        </p:spPr>
        <p:txBody>
          <a:bodyPr wrap="square" rtlCol="0">
            <a:spAutoFit/>
          </a:bodyPr>
          <a:lstStyle/>
          <a:p>
            <a:r>
              <a:rPr lang="ru-RU" dirty="0" smtClean="0"/>
              <a:t>Фрезерованные заготовки диоксида циркония.</a:t>
            </a:r>
            <a:endParaRPr lang="ru-RU" dirty="0"/>
          </a:p>
        </p:txBody>
      </p:sp>
      <p:sp>
        <p:nvSpPr>
          <p:cNvPr id="6" name="Стрелка вправо 5"/>
          <p:cNvSpPr/>
          <p:nvPr/>
        </p:nvSpPr>
        <p:spPr>
          <a:xfrm>
            <a:off x="4788024" y="5469324"/>
            <a:ext cx="576064" cy="250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6896" y="4869160"/>
            <a:ext cx="3412976" cy="1815882"/>
          </a:xfrm>
          <a:prstGeom prst="rect">
            <a:avLst/>
          </a:prstGeom>
          <a:noFill/>
        </p:spPr>
        <p:txBody>
          <a:bodyPr wrap="square" rtlCol="0">
            <a:spAutoFit/>
          </a:bodyPr>
          <a:lstStyle/>
          <a:p>
            <a:pPr marL="285750" indent="-285750">
              <a:buFont typeface="Wingdings" panose="05000000000000000000" pitchFamily="2" charset="2"/>
              <a:buChar char="ü"/>
            </a:pPr>
            <a:r>
              <a:rPr lang="ru-RU" sz="1600" b="1" dirty="0" smtClean="0"/>
              <a:t>Данное </a:t>
            </a:r>
            <a:r>
              <a:rPr lang="ru-RU" sz="1600" b="1" dirty="0"/>
              <a:t>преимущество следует отнести скорее к способу изготовлению коронки, чем к способу фиксации, однако, иного способа для применения </a:t>
            </a:r>
            <a:r>
              <a:rPr lang="ru-RU" sz="1600" b="1" dirty="0" err="1"/>
              <a:t>трансокклюзионной</a:t>
            </a:r>
            <a:r>
              <a:rPr lang="ru-RU" sz="1600" b="1" dirty="0"/>
              <a:t> фиксации пока не существует;</a:t>
            </a:r>
          </a:p>
        </p:txBody>
      </p:sp>
    </p:spTree>
    <p:extLst>
      <p:ext uri="{BB962C8B-B14F-4D97-AF65-F5344CB8AC3E}">
        <p14:creationId xmlns:p14="http://schemas.microsoft.com/office/powerpoint/2010/main" val="78211270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060849"/>
            <a:ext cx="9144000" cy="5040560"/>
          </a:xfrm>
        </p:spPr>
        <p:txBody>
          <a:bodyPr>
            <a:normAutofit/>
          </a:bodyPr>
          <a:lstStyle/>
          <a:p>
            <a:r>
              <a:rPr lang="ru-RU" sz="2000" dirty="0"/>
              <a:t>Прочность фиксации. Присоединение коронки к </a:t>
            </a:r>
            <a:r>
              <a:rPr lang="ru-RU" sz="2000" dirty="0" err="1"/>
              <a:t>импланту</a:t>
            </a:r>
            <a:r>
              <a:rPr lang="ru-RU" sz="2000" dirty="0"/>
              <a:t> при помощи металлического винта намного прочнее и надежнее, чем с помощью цемента;</a:t>
            </a:r>
          </a:p>
          <a:p>
            <a:r>
              <a:rPr lang="ru-RU" sz="2000" dirty="0"/>
              <a:t>Ремонтопригодность конструкции. В случае необходимости пломбировочный материал над винтом высверливается, винтовая конструкция разбирается. После ликвидации возникшей проблемы (возможна замена ортопедических частей, подтяжка винта, проведение лечебных процедур) коронка устанавливается обратно. Коронку, посаженную на цемент, придется распиливать; затем нужно будет изготовить не только новую коронку, но и иногда </a:t>
            </a:r>
            <a:r>
              <a:rPr lang="ru-RU" sz="2000" dirty="0" err="1"/>
              <a:t>абатмент</a:t>
            </a:r>
            <a:r>
              <a:rPr lang="ru-RU" sz="2000" dirty="0"/>
              <a:t>, кроме того, если коронку снимали не аккуратно, возможно даже повреждение имплантата;</a:t>
            </a:r>
          </a:p>
          <a:p>
            <a:r>
              <a:rPr lang="ru-RU" sz="2000" dirty="0"/>
              <a:t>Удобство эксплуатации при установке мостовидного протеза на нескольких имплантатах. В этом случае, фиксация на винт практически не имеет равноценной альтернативы. Обслуживать зацементированный мостовидный протез на имплантатах крайне затруднительно.</a:t>
            </a:r>
          </a:p>
          <a:p>
            <a:endParaRPr lang="ru-RU" dirty="0"/>
          </a:p>
        </p:txBody>
      </p:sp>
      <p:sp>
        <p:nvSpPr>
          <p:cNvPr id="2" name="Заголовок 1"/>
          <p:cNvSpPr>
            <a:spLocks noGrp="1"/>
          </p:cNvSpPr>
          <p:nvPr>
            <p:ph type="title"/>
          </p:nvPr>
        </p:nvSpPr>
        <p:spPr/>
        <p:txBody>
          <a:bodyPr/>
          <a:lstStyle/>
          <a:p>
            <a:r>
              <a:rPr lang="ru-RU" sz="4000" i="1" dirty="0"/>
              <a:t>Преимущества винтовой фиксации</a:t>
            </a:r>
            <a:br>
              <a:rPr lang="ru-RU" sz="4000" i="1" dirty="0"/>
            </a:br>
            <a:endParaRPr lang="ru-RU" sz="4000" i="1" dirty="0"/>
          </a:p>
        </p:txBody>
      </p:sp>
    </p:spTree>
    <p:extLst>
      <p:ext uri="{BB962C8B-B14F-4D97-AF65-F5344CB8AC3E}">
        <p14:creationId xmlns:p14="http://schemas.microsoft.com/office/powerpoint/2010/main" val="2349658057"/>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293</TotalTime>
  <Words>1902</Words>
  <Application>Microsoft Office PowerPoint</Application>
  <PresentationFormat>Экран (4:3)</PresentationFormat>
  <Paragraphs>111</Paragraphs>
  <Slides>28</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Твердый переплет</vt:lpstr>
      <vt:lpstr>Винтовая фиксация при протезировании на имплантатах.</vt:lpstr>
      <vt:lpstr>Презентация PowerPoint</vt:lpstr>
      <vt:lpstr>Презентация PowerPoint</vt:lpstr>
      <vt:lpstr>Способы фиксации коронок на имплантате </vt:lpstr>
      <vt:lpstr>Винтовая фиксация  </vt:lpstr>
      <vt:lpstr>Презентация PowerPoint</vt:lpstr>
      <vt:lpstr>Преимущества винтовой фиксации </vt:lpstr>
      <vt:lpstr>Преимущества винтовой фиксации </vt:lpstr>
      <vt:lpstr>Преимущества винтовой фиксации </vt:lpstr>
      <vt:lpstr>Полный несъёмный протез на винтовой фиксации.</vt:lpstr>
      <vt:lpstr>Недостатки винтовой фиксации </vt:lpstr>
      <vt:lpstr>Недостатки винтовой фиксации</vt:lpstr>
      <vt:lpstr>Показания к винтовой фиксации коронки </vt:lpstr>
      <vt:lpstr>Факторы выбора метода фиксации </vt:lpstr>
      <vt:lpstr>Виды коронок для винтовой фиксации </vt:lpstr>
      <vt:lpstr>Металлокерамическая коронка</vt:lpstr>
      <vt:lpstr>Коронки из диоксида циркония </vt:lpstr>
      <vt:lpstr>Коронки из диоксида циркония </vt:lpstr>
      <vt:lpstr>Коронки из диоксида циркония </vt:lpstr>
      <vt:lpstr>CEREC </vt:lpstr>
      <vt:lpstr>При изготовлении коронки под цемент соблюдаются такие этапы:  </vt:lpstr>
      <vt:lpstr>Чтобы изготовить коронку под винтовую фиксацию, приведенная выше схема немного изменена:  </vt:lpstr>
      <vt:lpstr>Чтобы изготовить коронку под винтовую фиксацию, приведенная выше схема немного изменена: </vt:lpstr>
      <vt:lpstr>Чтобы изготовить коронку под винтовую фиксацию, приведенная выше схема немного изменена: </vt:lpstr>
      <vt:lpstr>Чтобы изготовить коронку под винтовую фиксацию, приведенная выше схема немного изменена: </vt:lpstr>
      <vt:lpstr>Чтобы изготовить коронку под винтовую фиксацию, приведенная выше схема немного изменена: </vt:lpstr>
      <vt:lpstr>Список литературы</vt:lpstr>
      <vt:lpstr>Спасибо за внимания!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Винтовая фиксация при протезировании на имплантатах.</dc:title>
  <dc:creator>Dr. Tsigler</dc:creator>
  <cp:lastModifiedBy>Admin</cp:lastModifiedBy>
  <cp:revision>20</cp:revision>
  <dcterms:created xsi:type="dcterms:W3CDTF">2018-06-20T11:20:02Z</dcterms:created>
  <dcterms:modified xsi:type="dcterms:W3CDTF">2019-04-16T05:56:06Z</dcterms:modified>
</cp:coreProperties>
</file>